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6" r:id="rId5"/>
  </p:sldMasterIdLst>
  <p:notesMasterIdLst>
    <p:notesMasterId r:id="rId17"/>
  </p:notesMasterIdLst>
  <p:sldIdLst>
    <p:sldId id="256" r:id="rId6"/>
    <p:sldId id="459" r:id="rId7"/>
    <p:sldId id="460" r:id="rId8"/>
    <p:sldId id="461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34D68-3CBF-B942-B202-7695AF271E22}" v="2" dt="2026-02-04T14:49:4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4"/>
    <p:restoredTop sz="95559"/>
  </p:normalViewPr>
  <p:slideViewPr>
    <p:cSldViewPr snapToGrid="0" snapToObjects="1" showGuides="1">
      <p:cViewPr varScale="1">
        <p:scale>
          <a:sx n="100" d="100"/>
          <a:sy n="100" d="100"/>
        </p:scale>
        <p:origin x="16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Haran" userId="624dad94-073b-4a47-9cfa-5c88a1bc8d11" providerId="ADAL" clId="{3DE8A3DB-8C22-5C88-B097-EDCD5607F291}"/>
    <pc:docChg chg="addSld modSld sldOrd">
      <pc:chgData name="Christine Haran" userId="624dad94-073b-4a47-9cfa-5c88a1bc8d11" providerId="ADAL" clId="{3DE8A3DB-8C22-5C88-B097-EDCD5607F291}" dt="2026-02-04T18:10:44.360" v="8" actId="20578"/>
      <pc:docMkLst>
        <pc:docMk/>
      </pc:docMkLst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57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58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59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60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61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262"/>
        </pc:sldMkLst>
      </pc:sldChg>
      <pc:sldChg chg="add setBg modNotes">
        <pc:chgData name="Christine Haran" userId="624dad94-073b-4a47-9cfa-5c88a1bc8d11" providerId="ADAL" clId="{3DE8A3DB-8C22-5C88-B097-EDCD5607F291}" dt="2026-02-04T14:49:47.217" v="0"/>
        <pc:sldMkLst>
          <pc:docMk/>
          <pc:sldMk cId="0" sldId="263"/>
        </pc:sldMkLst>
      </pc:sldChg>
      <pc:sldChg chg="ord">
        <pc:chgData name="Christine Haran" userId="624dad94-073b-4a47-9cfa-5c88a1bc8d11" providerId="ADAL" clId="{3DE8A3DB-8C22-5C88-B097-EDCD5607F291}" dt="2026-02-04T18:10:44.360" v="8" actId="20578"/>
        <pc:sldMkLst>
          <pc:docMk/>
          <pc:sldMk cId="3644071851" sldId="460"/>
        </pc:sldMkLst>
      </pc:sldChg>
      <pc:sldChg chg="add">
        <pc:chgData name="Christine Haran" userId="624dad94-073b-4a47-9cfa-5c88a1bc8d11" providerId="ADAL" clId="{3DE8A3DB-8C22-5C88-B097-EDCD5607F291}" dt="2026-02-04T14:49:47.217" v="0"/>
        <pc:sldMkLst>
          <pc:docMk/>
          <pc:sldMk cId="0" sldId="4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EFB08E-A50C-F844-8D4E-0512E58C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5174-E3E7-7242-B07D-7FFBBB88E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035CE1-B314-4D8E-BB28-885F3866F04C}" type="datetimeFigureOut">
              <a:rPr lang="en-US"/>
              <a:pPr>
                <a:defRPr/>
              </a:pPr>
              <a:t>2/4/26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C44EC9-E8F3-9344-A937-7FF5F47FA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1825B1-13C4-B242-B444-6CC55AF2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BD50-C4CE-6341-A948-6C37F81E1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DDD5-3194-314C-8099-DD0BB083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992FD44-D8CF-4BF3-99B8-FFAB8AB09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a2fe2362d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a2fe2362d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a2fe2362d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a2fe2362d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a2fe2362d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a2fe2362d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a2fe2362d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a2fe2362d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a2fe2362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a2fe2362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a2fe2362d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a2fe2362d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5c1818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b5c1818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257F75-8EF6-4ED5-942F-60E3D3D7ED4D}"/>
              </a:ext>
            </a:extLst>
          </p:cNvPr>
          <p:cNvSpPr/>
          <p:nvPr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32460C7-352F-4C16-90FB-586F9F6C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67" y="6116639"/>
            <a:ext cx="17068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9" y="20577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A51B-A4F3-A54F-9BCA-37B55D9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53838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9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A8F0A2-21A9-4C9F-9795-4D38AC96A0B8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33E2D6D-1D61-4782-A824-66013BC9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0" y="6165848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974850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1974850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FB8DFD4-8DF0-4280-9F8B-E22258CA5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05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A822D8-EE57-4393-9520-E054725E50D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2B197F7-7703-47F9-8726-5E5D41AA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0" y="6165848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63505A-5646-6E49-AD32-AC7C6678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A32DC6-74B7-47F5-9B8E-79158D425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 dirty="0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2539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00D2C9-88A1-4574-BE33-9627B21B611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1EF40C4-C8F6-4391-9667-E278E828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0" y="6165848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B06028-480C-45DB-B574-EE62C1642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8551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21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Google Shape;22;p4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093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815C-CD9F-4CFD-9951-6DEA9B796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283A-20A1-407E-8599-E04DD5708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998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22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F14CD-4630-418F-9594-7F854D9033C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66A625A-56A8-4236-AC03-1B1CFDFC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3938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9" y="20577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A51B-A4F3-A54F-9BCA-37B55D9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53838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9ED72-A1F0-43B6-BC67-BB88478B8D03}"/>
              </a:ext>
            </a:extLst>
          </p:cNvPr>
          <p:cNvSpPr/>
          <p:nvPr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DB748C9-E87B-4DD1-A572-9DE2FA10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67" y="6116639"/>
            <a:ext cx="1682496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86787B24-300D-9D4D-8028-A6E17074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47" y="1427163"/>
            <a:ext cx="10515600" cy="2852737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7E117A9-C1CE-3E41-9E89-579BD4C2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47" y="43068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282382B-DBAE-46E9-9764-CF7A3F0D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8598DF-4274-4640-91BC-59FDC1156FA7}"/>
              </a:ext>
            </a:extLst>
          </p:cNvPr>
          <p:cNvSpPr txBox="1"/>
          <p:nvPr/>
        </p:nvSpPr>
        <p:spPr>
          <a:xfrm>
            <a:off x="9776884" y="6481763"/>
            <a:ext cx="215688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" dirty="0">
                <a:solidFill>
                  <a:schemeClr val="bg1"/>
                </a:solidFill>
                <a:latin typeface="+mn-lt"/>
              </a:rPr>
              <a:t>WWW.MILBANK.ORG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F654EBF-4A84-43D9-B4B5-AC6B83FADFC6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893B9F-EB0B-454A-A0DB-C0D50ACA2F10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D27E4-2B98-4110-84ED-09340DEBA11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EF3DB37-FF93-43B3-900E-D1D3AED7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83938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53778A3-5E48-4429-AFD3-C6D5237B4616}"/>
              </a:ext>
            </a:extLst>
          </p:cNvPr>
          <p:cNvSpPr txBox="1">
            <a:spLocks/>
          </p:cNvSpPr>
          <p:nvPr/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Footer Text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B4EFDCEC-E5C9-A340-AE99-8074518B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47" y="1427163"/>
            <a:ext cx="10515600" cy="2852737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1002F4-9FE8-D540-A600-303B24F2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47" y="43068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7606BF4-B15A-4E0E-891F-CDC82ADFFF0E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E47FC7-6DDC-4EEC-8F74-36358B410EC9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44C0C-C5E8-4F26-9566-5DC3A2DCD0D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126E1F1-B4A9-4B5C-9E83-882AC090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5" y="6165850"/>
            <a:ext cx="16581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776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53BA17-50AF-42FD-AEBA-D1D6C6CCC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9567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7FF8373-5CD9-4B46-965D-1C405C6AF1B5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F12780-797D-4253-ABDA-37789687676C}" type="slidenum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7E52F-1C42-4523-9315-B33F9334A70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636F44B-F84B-489C-AD60-ED738579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0" y="6165848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776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887869-CA73-4B92-96D9-07C66D2A0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5247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F19BD6-2F6C-453B-A292-0B1F4381EAA4}"/>
              </a:ext>
            </a:extLst>
          </p:cNvPr>
          <p:cNvSpPr/>
          <p:nvPr/>
        </p:nvSpPr>
        <p:spPr bwMode="auto">
          <a:xfrm>
            <a:off x="0" y="5934076"/>
            <a:ext cx="12192000" cy="923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194947-6EA0-49CD-8CD5-71C3EF59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72" y="6118227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1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1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7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ABFD8-0A8A-4A95-97B5-09C5AF00A395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93F8C3B-FD75-4524-A867-577D679D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1" y="6165849"/>
            <a:ext cx="1580998" cy="4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8827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8827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5026C5-F98B-4E71-87E8-F16C1C1C8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8B468C-C90A-43C7-8843-E30BA7037C5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974850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1974850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03316D5-6607-4867-971A-5B375072E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084" y="6299201"/>
            <a:ext cx="411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2C075445-05F2-5449-814F-B63C543B6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0" y="6165848"/>
            <a:ext cx="1653967" cy="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0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A2E1298-45F1-4B91-849D-AD105E28B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6">
            <a:extLst>
              <a:ext uri="{FF2B5EF4-FFF2-40B4-BE49-F238E27FC236}">
                <a16:creationId xmlns:a16="http://schemas.microsoft.com/office/drawing/2014/main" id="{FB2BEF22-EDBE-429E-9063-D223B5120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FE6B665-1CB2-9A47-97BE-81FFEDCB3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11527166-89BB-4F13-8392-02218ED96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C1118-F416-1E4A-A2BA-882403D29A72}"/>
              </a:ext>
            </a:extLst>
          </p:cNvPr>
          <p:cNvSpPr txBox="1"/>
          <p:nvPr/>
        </p:nvSpPr>
        <p:spPr>
          <a:xfrm>
            <a:off x="9762067" y="6523039"/>
            <a:ext cx="21590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schemeClr val="bg1"/>
                </a:solidFill>
                <a:latin typeface="+mn-lt"/>
              </a:rPr>
              <a:t>WWW.MILBANK.ORG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8" r:id="rId13"/>
    <p:sldLayoutId id="2147483749" r:id="rId1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8825952-93A1-43BA-8AD6-E42B867E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E17D3E8-A288-4906-869D-B11BD10D3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D63C2-397B-FD48-A49B-ACB03B8C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D063-4393-EC49-9798-1D3083146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37A8-410A-6945-8EC1-246F87B32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6599C-11E4-47FD-8DAE-C2E005A9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7BD12-8FAA-994A-91E9-4DA84A280C51}"/>
              </a:ext>
            </a:extLst>
          </p:cNvPr>
          <p:cNvSpPr/>
          <p:nvPr/>
        </p:nvSpPr>
        <p:spPr>
          <a:xfrm>
            <a:off x="-192617" y="0"/>
            <a:ext cx="12890501" cy="69357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9" name="Subtitle 9">
            <a:extLst>
              <a:ext uri="{FF2B5EF4-FFF2-40B4-BE49-F238E27FC236}">
                <a16:creationId xmlns:a16="http://schemas.microsoft.com/office/drawing/2014/main" id="{3BBD5529-72A9-7445-9C79-3F8BB07EC603}"/>
              </a:ext>
            </a:extLst>
          </p:cNvPr>
          <p:cNvSpPr txBox="1">
            <a:spLocks/>
          </p:cNvSpPr>
          <p:nvPr/>
        </p:nvSpPr>
        <p:spPr>
          <a:xfrm>
            <a:off x="438151" y="4473576"/>
            <a:ext cx="8007349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sz="1600" dirty="0">
              <a:latin typeface="Helvetica" pitchFamily="2" charset="0"/>
            </a:endParaRPr>
          </a:p>
        </p:txBody>
      </p:sp>
      <p:pic>
        <p:nvPicPr>
          <p:cNvPr id="2058" name="Picture 9">
            <a:extLst>
              <a:ext uri="{FF2B5EF4-FFF2-40B4-BE49-F238E27FC236}">
                <a16:creationId xmlns:a16="http://schemas.microsoft.com/office/drawing/2014/main" id="{0DBE5016-0474-44D7-911F-36A71D8A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2" y="217488"/>
            <a:ext cx="2419502" cy="12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AFCD3E37-F103-42A6-B04C-FDD9D53975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9904" y="2117383"/>
            <a:ext cx="9983453" cy="238760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latin typeface="Georgia"/>
              </a:rPr>
              <a:t>Winning Public Trust Through Better Health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9">
            <a:extLst>
              <a:ext uri="{FF2B5EF4-FFF2-40B4-BE49-F238E27FC236}">
                <a16:creationId xmlns:a16="http://schemas.microsoft.com/office/drawing/2014/main" id="{E67802C0-0042-B848-8561-AAB84915F5C9}"/>
              </a:ext>
            </a:extLst>
          </p:cNvPr>
          <p:cNvSpPr txBox="1">
            <a:spLocks/>
          </p:cNvSpPr>
          <p:nvPr/>
        </p:nvSpPr>
        <p:spPr>
          <a:xfrm>
            <a:off x="765222" y="4526866"/>
            <a:ext cx="6039514" cy="10894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Webinar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February 4, 2026</a:t>
            </a: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9DE77E52-037E-4CF7-993B-029AF002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1" y="377506"/>
            <a:ext cx="2882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sz="3600"/>
              <a:t>The Treatment</a:t>
            </a:r>
            <a:endParaRPr sz="3600"/>
          </a:p>
          <a:p>
            <a:endParaRPr sz="3600"/>
          </a:p>
          <a:p>
            <a:pPr marL="457189" indent="-457189"/>
            <a:endParaRPr sz="320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6228500" y="929000"/>
            <a:ext cx="5555200" cy="4772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indent="-457189">
              <a:buSzPts val="1800"/>
            </a:pPr>
            <a:r>
              <a:rPr lang="en"/>
              <a:t>Saving Local News</a:t>
            </a:r>
            <a:endParaRPr/>
          </a:p>
          <a:p>
            <a:pPr indent="-457189">
              <a:spcBef>
                <a:spcPts val="1333"/>
              </a:spcBef>
              <a:buSzPts val="1800"/>
            </a:pPr>
            <a:r>
              <a:rPr lang="en"/>
              <a:t>Reimagining National News</a:t>
            </a:r>
            <a:endParaRPr/>
          </a:p>
          <a:p>
            <a:pPr indent="-457189">
              <a:spcBef>
                <a:spcPts val="1333"/>
              </a:spcBef>
              <a:buSzPts val="1800"/>
            </a:pPr>
            <a:r>
              <a:rPr lang="en"/>
              <a:t>Spreading good information far and wide</a:t>
            </a:r>
            <a:endParaRPr/>
          </a:p>
          <a:p>
            <a:pPr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/>
              <a:t>More effective programmatic and policy responses to inaccurate and false information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29" y="1123527"/>
            <a:ext cx="2889511" cy="46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>
            <a:off x="4654296" y="1573887"/>
            <a:ext cx="0" cy="3710000"/>
          </a:xfrm>
          <a:prstGeom prst="straightConnector1">
            <a:avLst/>
          </a:prstGeom>
          <a:noFill/>
          <a:ln w="14300" cap="flat" cmpd="sng">
            <a:solidFill>
              <a:srgbClr val="DD407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676" y="1123527"/>
            <a:ext cx="4604800" cy="46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9710057" y="2721430"/>
            <a:ext cx="2270000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8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Discount Code:</a:t>
            </a:r>
            <a:endParaRPr sz="1467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8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HTWN</a:t>
            </a:r>
            <a:endParaRPr sz="146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4802AD9-1903-48D9-8B74-7DB9C1F30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About the Milbank Memorial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FF46-5CCF-4A2D-8C98-4F18800D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565"/>
            <a:ext cx="9970827" cy="42907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The Milbank Memorial Fund is an endowed operating foundation that works </a:t>
            </a:r>
            <a:r>
              <a:rPr lang="en-US" sz="2000" b="1" dirty="0">
                <a:latin typeface="+mn-lt"/>
              </a:rPr>
              <a:t>to improve population health and health equity </a:t>
            </a:r>
            <a:r>
              <a:rPr lang="en-US" sz="2000" dirty="0">
                <a:latin typeface="+mn-lt"/>
              </a:rPr>
              <a:t>by collaborating with leaders and decision-makers and connecting them with experience and sound evidence.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We advance our mission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Identifying, informing, and inspiring current and future state health policy leaders to enhance their effectiveness;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Working with state health policy decision-makers to advance primary care transformation and affordable health care;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Publishing evidence-based publications and </a:t>
            </a:r>
            <a:r>
              <a:rPr lang="en-US" sz="2000" i="1" dirty="0">
                <a:latin typeface="+mn-lt"/>
              </a:rPr>
              <a:t>The Milbank Quarterl</a:t>
            </a:r>
            <a:r>
              <a:rPr lang="en-US" sz="2000" dirty="0">
                <a:latin typeface="+mn-lt"/>
              </a:rPr>
              <a:t>y, a peer-reviewed journal of population health and health policy.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FA30-21C9-F499-1C4C-A0A32CA6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CA21-E485-AA64-01EF-C3350811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6319"/>
            <a:ext cx="10392171" cy="337417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D4D4D"/>
                </a:solidFill>
                <a:effectLst/>
              </a:rPr>
              <a:t>Joanne Kenen and Joshua Sharfstein</a:t>
            </a:r>
            <a:r>
              <a:rPr lang="en-US" i="0" dirty="0">
                <a:solidFill>
                  <a:srgbClr val="4D4D4D"/>
                </a:solidFill>
                <a:effectLst/>
              </a:rPr>
              <a:t>, two authors of the new book </a:t>
            </a:r>
            <a:r>
              <a:rPr lang="en-US" i="1" dirty="0">
                <a:solidFill>
                  <a:srgbClr val="4D4D4D"/>
                </a:solidFill>
                <a:effectLst/>
              </a:rPr>
              <a:t>Information Sick: How Journalism’s Decline and Misinformation’s Rise Are Harming Our Health—and What We Can Do About It</a:t>
            </a:r>
            <a:r>
              <a:rPr lang="en-US" i="0" dirty="0">
                <a:solidFill>
                  <a:srgbClr val="4D4D4D"/>
                </a:solidFill>
                <a:effectLst/>
              </a:rPr>
              <a:t>.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D4D4D"/>
                </a:solidFill>
                <a:effectLst/>
              </a:rPr>
              <a:t>Katelyn </a:t>
            </a:r>
            <a:r>
              <a:rPr lang="en-US" b="1" i="0" dirty="0" err="1">
                <a:solidFill>
                  <a:srgbClr val="4D4D4D"/>
                </a:solidFill>
                <a:effectLst/>
              </a:rPr>
              <a:t>Jetelina</a:t>
            </a:r>
            <a:r>
              <a:rPr lang="en-US" i="0" dirty="0">
                <a:solidFill>
                  <a:srgbClr val="4D4D4D"/>
                </a:solidFill>
                <a:effectLst/>
              </a:rPr>
              <a:t>, Your Local Epidemiologist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4D4D4D"/>
                </a:solidFill>
                <a:effectLst/>
              </a:rPr>
              <a:t>Puthiery</a:t>
            </a:r>
            <a:r>
              <a:rPr lang="en-US" b="1" i="0" dirty="0">
                <a:solidFill>
                  <a:srgbClr val="4D4D4D"/>
                </a:solidFill>
                <a:effectLst/>
              </a:rPr>
              <a:t> Va</a:t>
            </a:r>
            <a:r>
              <a:rPr lang="en-US" i="0" dirty="0">
                <a:solidFill>
                  <a:srgbClr val="4D4D4D"/>
                </a:solidFill>
                <a:effectLst/>
              </a:rPr>
              <a:t>, Director, Maine Center for Disease Control and Prevention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D4D4D"/>
                </a:solidFill>
                <a:effectLst/>
              </a:rPr>
              <a:t>Sarah Willson</a:t>
            </a:r>
            <a:r>
              <a:rPr lang="en-US" i="0" dirty="0">
                <a:solidFill>
                  <a:srgbClr val="4D4D4D"/>
                </a:solidFill>
                <a:effectLst/>
              </a:rPr>
              <a:t>, Director, Missouri Department of Health and Senior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7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6096000" y="4480147"/>
            <a:ext cx="5656800" cy="984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SzPts val="1018"/>
            </a:pPr>
            <a:r>
              <a:rPr lang="en" sz="2372">
                <a:solidFill>
                  <a:schemeClr val="lt1"/>
                </a:solidFill>
              </a:rPr>
              <a:t>Joanne Kenen</a:t>
            </a:r>
            <a:endParaRPr sz="2372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buSzPts val="1018"/>
            </a:pPr>
            <a:r>
              <a:rPr lang="en" sz="2372">
                <a:solidFill>
                  <a:schemeClr val="lt1"/>
                </a:solidFill>
              </a:rPr>
              <a:t>Lymari Morales</a:t>
            </a:r>
            <a:endParaRPr sz="2372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buSzPts val="1018"/>
            </a:pPr>
            <a:r>
              <a:rPr lang="en" sz="2372">
                <a:solidFill>
                  <a:schemeClr val="lt1"/>
                </a:solidFill>
              </a:rPr>
              <a:t>Joshua M. Sharfstein</a:t>
            </a:r>
            <a:endParaRPr sz="2372">
              <a:solidFill>
                <a:schemeClr val="lt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67" y="380101"/>
            <a:ext cx="3694067" cy="570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The Headlines, 2025	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2179">
            <a:off x="8070407" y="3575537"/>
            <a:ext cx="3744747" cy="693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6356">
            <a:off x="8604406" y="1509379"/>
            <a:ext cx="3637495" cy="754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26437">
            <a:off x="6058257" y="428105"/>
            <a:ext cx="4841289" cy="8230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6911" y="2406851"/>
            <a:ext cx="4309368" cy="882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9128" y="5435569"/>
            <a:ext cx="3807333" cy="124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" name="Google Shape;7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5968" y="4351660"/>
            <a:ext cx="4309368" cy="1099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sz="3600"/>
              <a:t>The Diagnosis</a:t>
            </a:r>
            <a:endParaRPr sz="3600"/>
          </a:p>
          <a:p>
            <a:endParaRPr sz="3600"/>
          </a:p>
          <a:p>
            <a:pPr marL="457189" indent="-457189"/>
            <a:endParaRPr sz="3200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6096000" y="467300"/>
            <a:ext cx="5555200" cy="546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b="1"/>
              <a:t> Information Sick</a:t>
            </a:r>
            <a:endParaRPr b="1"/>
          </a:p>
          <a:p>
            <a:pPr indent="-457189">
              <a:spcBef>
                <a:spcPts val="1600"/>
              </a:spcBef>
              <a:buSzPts val="1800"/>
            </a:pPr>
            <a:r>
              <a:rPr lang="en" u="sng"/>
              <a:t>Individual</a:t>
            </a:r>
            <a:r>
              <a:rPr lang="en"/>
              <a:t>: The inability to find and believe accurate information about critical health topics, leading to risky and dangerous decision making.</a:t>
            </a:r>
            <a:endParaRPr/>
          </a:p>
          <a:p>
            <a:pPr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 u="sng"/>
              <a:t>Society</a:t>
            </a:r>
            <a:r>
              <a:rPr lang="en"/>
              <a:t>: The failure to support the institutions of journalism and science so that truthful scientific information can advance health and save lives.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sz="3600"/>
              <a:t>The Causes:</a:t>
            </a:r>
            <a:endParaRPr sz="3600"/>
          </a:p>
          <a:p>
            <a:endParaRPr sz="3600"/>
          </a:p>
          <a:p>
            <a:pPr marL="457189" indent="-457189"/>
            <a:r>
              <a:rPr lang="en" sz="3200"/>
              <a:t>1) The Collapse of Local News</a:t>
            </a:r>
            <a:endParaRPr sz="32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267" y="1767534"/>
            <a:ext cx="5423383" cy="31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sz="3600"/>
              <a:t>The Causes:</a:t>
            </a:r>
            <a:endParaRPr sz="3600"/>
          </a:p>
          <a:p>
            <a:endParaRPr sz="3600"/>
          </a:p>
          <a:p>
            <a:pPr marL="457189" indent="-457189"/>
            <a:r>
              <a:rPr lang="en" sz="2933">
                <a:solidFill>
                  <a:srgbClr val="999999"/>
                </a:solidFill>
              </a:rPr>
              <a:t>1)  The Collapse of Local News</a:t>
            </a:r>
            <a:endParaRPr sz="2933">
              <a:solidFill>
                <a:srgbClr val="999999"/>
              </a:solidFill>
            </a:endParaRPr>
          </a:p>
          <a:p>
            <a:pPr marL="457189" indent="-457189"/>
            <a:r>
              <a:rPr lang="en" sz="2933"/>
              <a:t>2) The Fracturing of National News</a:t>
            </a:r>
            <a:endParaRPr sz="2933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6096000" y="467300"/>
            <a:ext cx="2412000" cy="2494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1" y="1150334"/>
            <a:ext cx="5689599" cy="471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" sz="3600"/>
              <a:t>The Causes:</a:t>
            </a:r>
            <a:endParaRPr sz="3600"/>
          </a:p>
          <a:p>
            <a:endParaRPr sz="3600"/>
          </a:p>
          <a:p>
            <a:pPr marL="457189" indent="-457189"/>
            <a:r>
              <a:rPr lang="en" sz="2933">
                <a:solidFill>
                  <a:srgbClr val="999999"/>
                </a:solidFill>
              </a:rPr>
              <a:t>1)  The Collapse of Local News</a:t>
            </a:r>
            <a:endParaRPr sz="2933">
              <a:solidFill>
                <a:srgbClr val="999999"/>
              </a:solidFill>
            </a:endParaRPr>
          </a:p>
          <a:p>
            <a:pPr marL="457189" indent="-457189"/>
            <a:r>
              <a:rPr lang="en" sz="2933">
                <a:solidFill>
                  <a:srgbClr val="999999"/>
                </a:solidFill>
              </a:rPr>
              <a:t>2) The Fracturing of National News</a:t>
            </a:r>
            <a:endParaRPr sz="2933">
              <a:solidFill>
                <a:srgbClr val="999999"/>
              </a:solidFill>
            </a:endParaRPr>
          </a:p>
          <a:p>
            <a:pPr marL="457189" indent="-457189"/>
            <a:r>
              <a:rPr lang="en" sz="2933"/>
              <a:t>3) The Flood of Misinformation</a:t>
            </a:r>
            <a:endParaRPr sz="2933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6096000" y="467300"/>
            <a:ext cx="5555200" cy="546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67" y="5221800"/>
            <a:ext cx="848800" cy="131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467" y="1262134"/>
            <a:ext cx="5359735" cy="10804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316" y="2930500"/>
            <a:ext cx="3970035" cy="14550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5302" y="5152864"/>
            <a:ext cx="6276697" cy="57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bank 1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0071BC"/>
      </a:accent1>
      <a:accent2>
        <a:srgbClr val="009566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56F50415-837C-DF4C-A001-D7FC55C3A1D1}"/>
    </a:ext>
  </a:extLst>
</a:theme>
</file>

<file path=ppt/theme/theme2.xml><?xml version="1.0" encoding="utf-8"?>
<a:theme xmlns:a="http://schemas.openxmlformats.org/drawingml/2006/main" name="Custom Design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12A3A761-3D54-7742-B0E1-E7B5D5A93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8c01c-8e2e-4ca3-adb9-0310725dded3">
      <Terms xmlns="http://schemas.microsoft.com/office/infopath/2007/PartnerControls"/>
    </lcf76f155ced4ddcb4097134ff3c332f>
    <TaxCatchAll xmlns="91675e45-69af-4ec1-806c-16a0e3ce0510" xsi:nil="true"/>
    <SharedWithUsers xmlns="91675e45-69af-4ec1-806c-16a0e3ce0510">
      <UserInfo>
        <DisplayName>Mary Louise Gilburg</DisplayName>
        <AccountId>1714</AccountId>
        <AccountType/>
      </UserInfo>
      <UserInfo>
        <DisplayName>Sofia Espinosa</DisplayName>
        <AccountId>2031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30C3064AAAD44BFC99F2BE7F69716" ma:contentTypeVersion="18" ma:contentTypeDescription="Create a new document." ma:contentTypeScope="" ma:versionID="e3cc2b9c479b5be448d6750c55f66495">
  <xsd:schema xmlns:xsd="http://www.w3.org/2001/XMLSchema" xmlns:xs="http://www.w3.org/2001/XMLSchema" xmlns:p="http://schemas.microsoft.com/office/2006/metadata/properties" xmlns:ns2="3fe8c01c-8e2e-4ca3-adb9-0310725dded3" xmlns:ns3="91675e45-69af-4ec1-806c-16a0e3ce0510" targetNamespace="http://schemas.microsoft.com/office/2006/metadata/properties" ma:root="true" ma:fieldsID="2fbc50fd49c5a28999a0aee558b83a97" ns2:_="" ns3:_="">
    <xsd:import namespace="3fe8c01c-8e2e-4ca3-adb9-0310725dded3"/>
    <xsd:import namespace="91675e45-69af-4ec1-806c-16a0e3ce05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8c01c-8e2e-4ca3-adb9-0310725dd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6e855a-3fe1-4ce5-99ee-430cc33a3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75e45-69af-4ec1-806c-16a0e3ce05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57f1bb-3180-4eba-adc2-6d4046042544}" ma:internalName="TaxCatchAll" ma:showField="CatchAllData" ma:web="91675e45-69af-4ec1-806c-16a0e3ce0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940E9-9FE7-4C7F-872B-74556FB5B7B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91675e45-69af-4ec1-806c-16a0e3ce0510"/>
    <ds:schemaRef ds:uri="3fe8c01c-8e2e-4ca3-adb9-0310725dde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E00DFD-55E5-4511-AC64-A47711CCD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F02A8-2B50-47D2-8B22-34D7E354D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8c01c-8e2e-4ca3-adb9-0310725dded3"/>
    <ds:schemaRef ds:uri="91675e45-69af-4ec1-806c-16a0e3ce0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Milbank_Fund_template_v9</Template>
  <TotalTime>856</TotalTime>
  <Words>321</Words>
  <Application>Microsoft Macintosh PowerPoint</Application>
  <PresentationFormat>Widescreen</PresentationFormat>
  <Paragraphs>43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Helvetica</vt:lpstr>
      <vt:lpstr>Helvetica Neue</vt:lpstr>
      <vt:lpstr>Office Theme</vt:lpstr>
      <vt:lpstr>Custom Design</vt:lpstr>
      <vt:lpstr>Winning Public Trust Through Better Health Communication</vt:lpstr>
      <vt:lpstr>About the Milbank Memorial Fund</vt:lpstr>
      <vt:lpstr>Panelists</vt:lpstr>
      <vt:lpstr>PowerPoint Presentation</vt:lpstr>
      <vt:lpstr>The Headlines, 2025 </vt:lpstr>
      <vt:lpstr>The Diagnosis  </vt:lpstr>
      <vt:lpstr>The Causes:  1) The Collapse of Local News</vt:lpstr>
      <vt:lpstr>The Causes:  1)  The Collapse of Local News 2) The Fracturing of National News</vt:lpstr>
      <vt:lpstr>The Causes:  1)  The Collapse of Local News 2) The Fracturing of National News 3) The Flood of Misinformation</vt:lpstr>
      <vt:lpstr>The Treatment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Milbank Communications Agenda</dc:title>
  <dc:creator>Christine Haran</dc:creator>
  <cp:lastModifiedBy>Christine Haran</cp:lastModifiedBy>
  <cp:revision>34</cp:revision>
  <dcterms:created xsi:type="dcterms:W3CDTF">2019-10-24T16:16:24Z</dcterms:created>
  <dcterms:modified xsi:type="dcterms:W3CDTF">2026-02-04T18:10:49Z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0x010100FD330C3064AAAD44BFC99F2BE7F69716</vt:lpwstr>
  </property>
  <property fmtid="{D5CDD505-2E9C-101B-9397-08002B2CF9AE}" pid="3" name="Order">
    <vt:r8>113400</vt:r8>
  </property>
  <property fmtid="{D5CDD505-2E9C-101B-9397-08002B2CF9AE}" pid="4" name="MediaServiceImageTags">
    <vt:lpwstr/>
  </property>
</Properties>
</file>