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156" r:id="rId5"/>
    <p:sldMasterId id="2147484175" r:id="rId6"/>
    <p:sldMasterId id="2147484161" r:id="rId7"/>
    <p:sldMasterId id="2147483648" r:id="rId8"/>
    <p:sldMasterId id="2147484182" r:id="rId9"/>
    <p:sldMasterId id="2147484200" r:id="rId10"/>
  </p:sldMasterIdLst>
  <p:notesMasterIdLst>
    <p:notesMasterId r:id="rId54"/>
  </p:notesMasterIdLst>
  <p:sldIdLst>
    <p:sldId id="376" r:id="rId11"/>
    <p:sldId id="334" r:id="rId12"/>
    <p:sldId id="256" r:id="rId13"/>
    <p:sldId id="301" r:id="rId14"/>
    <p:sldId id="5075" r:id="rId15"/>
    <p:sldId id="5077" r:id="rId16"/>
    <p:sldId id="1516" r:id="rId17"/>
    <p:sldId id="5076" r:id="rId18"/>
    <p:sldId id="5078" r:id="rId19"/>
    <p:sldId id="1573" r:id="rId20"/>
    <p:sldId id="1664" r:id="rId21"/>
    <p:sldId id="5079" r:id="rId22"/>
    <p:sldId id="5080" r:id="rId23"/>
    <p:sldId id="5081" r:id="rId24"/>
    <p:sldId id="5082" r:id="rId25"/>
    <p:sldId id="5083" r:id="rId26"/>
    <p:sldId id="2147470421" r:id="rId27"/>
    <p:sldId id="625" r:id="rId28"/>
    <p:sldId id="626" r:id="rId29"/>
    <p:sldId id="633" r:id="rId30"/>
    <p:sldId id="634" r:id="rId31"/>
    <p:sldId id="635" r:id="rId32"/>
    <p:sldId id="636" r:id="rId33"/>
    <p:sldId id="637" r:id="rId34"/>
    <p:sldId id="638" r:id="rId35"/>
    <p:sldId id="2147470422" r:id="rId36"/>
    <p:sldId id="2147470423" r:id="rId37"/>
    <p:sldId id="2147470424" r:id="rId38"/>
    <p:sldId id="2147470425" r:id="rId39"/>
    <p:sldId id="2147470426" r:id="rId40"/>
    <p:sldId id="2147470427" r:id="rId41"/>
    <p:sldId id="2147470428" r:id="rId42"/>
    <p:sldId id="2147470429" r:id="rId43"/>
    <p:sldId id="2147470430" r:id="rId44"/>
    <p:sldId id="2147470431" r:id="rId45"/>
    <p:sldId id="2147470432" r:id="rId46"/>
    <p:sldId id="2147470433" r:id="rId47"/>
    <p:sldId id="2147470434" r:id="rId48"/>
    <p:sldId id="2147470435" r:id="rId49"/>
    <p:sldId id="2147470436" r:id="rId50"/>
    <p:sldId id="2147470437" r:id="rId51"/>
    <p:sldId id="2147470420" r:id="rId52"/>
    <p:sldId id="2147470410" r:id="rId53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2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2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2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2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9DE0753-BEE0-913B-F0BE-179C390F4533}" name="Christine Haran" initials="CH" userId="S::charan@milbank.org::624dad94-073b-4a47-9cfa-5c88a1bc8d11" providerId="AD"/>
  <p188:author id="{232AC978-79FC-D259-F010-F19199FE4E5B}" name="Mary Louise Gilburg" initials="MG" userId="S::mlgilburg@milbank.org::ec99242e-ac1b-4bb5-b723-0c1b8002174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Koller" initials="" lastIdx="3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6A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7763B7-08E0-1831-F9CE-558CE024F5E8}" v="16" dt="2025-07-25T13:32:46.923"/>
    <p1510:client id="{1490411A-0AF4-89E3-F8FE-72DA000BEF0F}" v="1" dt="2025-07-25T14:53:48.528"/>
    <p1510:client id="{7B878239-7E70-CB41-A12A-D08D8505AA82}" v="227" dt="2025-07-24T20:20:02.591"/>
    <p1510:client id="{9E02EAE6-49B7-3F8C-935B-F4321488325E}" v="198" dt="2025-07-24T17:06:31.325"/>
    <p1510:client id="{A91E86F1-307D-CC85-CCD7-325FA22B9F14}" v="48" dt="2025-07-25T15:46:38.489"/>
    <p1510:client id="{D76764C1-685C-864C-9B4B-FBF1E9689736}" v="7" dt="2025-07-24T20:04:23.2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commentAuthors" Target="commentAuthor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61" Type="http://schemas.microsoft.com/office/2018/10/relationships/authors" Target="authors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4.xml"/><Relationship Id="rId51" Type="http://schemas.openxmlformats.org/officeDocument/2006/relationships/slide" Target="slides/slide41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tableStyles" Target="tableStyles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6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k%20Chaloupka\Documents\Conferences\Texas%20Alcohol%20Summit\Texax%20Cig%20&amp;%20Alc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800">
                <a:solidFill>
                  <a:srgbClr val="3C6AA8"/>
                </a:solidFill>
              </a:rPr>
              <a:t>Federal Beer Tax and Tax Revenues</a:t>
            </a:r>
          </a:p>
          <a:p>
            <a:pPr>
              <a:defRPr sz="2400"/>
            </a:pPr>
            <a:r>
              <a:rPr lang="en-US" sz="2800">
                <a:solidFill>
                  <a:srgbClr val="3C6AA8"/>
                </a:solidFill>
              </a:rPr>
              <a:t>1945-2013, Inflation Adjusted</a:t>
            </a:r>
          </a:p>
        </c:rich>
      </c:tx>
      <c:layout>
        <c:manualLayout>
          <c:xMode val="edge"/>
          <c:yMode val="edge"/>
          <c:x val="0.18081727306929754"/>
          <c:y val="1.638327048779575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2360405052420038E-2"/>
          <c:y val="0.17373390218511645"/>
          <c:w val="0.77672024840605258"/>
          <c:h val="0.68533901199037639"/>
        </c:manualLayout>
      </c:layout>
      <c:lineChart>
        <c:grouping val="standard"/>
        <c:varyColors val="0"/>
        <c:ser>
          <c:idx val="1"/>
          <c:order val="1"/>
          <c:tx>
            <c:v>Tax per Barrel</c:v>
          </c:tx>
          <c:spPr>
            <a:ln w="50800"/>
          </c:spPr>
          <c:marker>
            <c:symbol val="none"/>
          </c:marker>
          <c:cat>
            <c:numRef>
              <c:f>Sheet5!$A$14:$A$82</c:f>
              <c:numCache>
                <c:formatCode>General</c:formatCode>
                <c:ptCount val="69"/>
                <c:pt idx="0">
                  <c:v>1945</c:v>
                </c:pt>
                <c:pt idx="1">
                  <c:v>1946</c:v>
                </c:pt>
                <c:pt idx="2">
                  <c:v>1947</c:v>
                </c:pt>
                <c:pt idx="3">
                  <c:v>1948</c:v>
                </c:pt>
                <c:pt idx="4">
                  <c:v>1949</c:v>
                </c:pt>
                <c:pt idx="5">
                  <c:v>1950</c:v>
                </c:pt>
                <c:pt idx="6">
                  <c:v>1951</c:v>
                </c:pt>
                <c:pt idx="7">
                  <c:v>1952</c:v>
                </c:pt>
                <c:pt idx="8">
                  <c:v>1953</c:v>
                </c:pt>
                <c:pt idx="9">
                  <c:v>1954</c:v>
                </c:pt>
                <c:pt idx="10">
                  <c:v>1955</c:v>
                </c:pt>
                <c:pt idx="11">
                  <c:v>1956</c:v>
                </c:pt>
                <c:pt idx="12">
                  <c:v>1957</c:v>
                </c:pt>
                <c:pt idx="13">
                  <c:v>1958</c:v>
                </c:pt>
                <c:pt idx="14">
                  <c:v>1959</c:v>
                </c:pt>
                <c:pt idx="15">
                  <c:v>1960</c:v>
                </c:pt>
                <c:pt idx="16">
                  <c:v>1961</c:v>
                </c:pt>
                <c:pt idx="17">
                  <c:v>1962</c:v>
                </c:pt>
                <c:pt idx="18">
                  <c:v>1963</c:v>
                </c:pt>
                <c:pt idx="19">
                  <c:v>1964</c:v>
                </c:pt>
                <c:pt idx="20">
                  <c:v>1965</c:v>
                </c:pt>
                <c:pt idx="21">
                  <c:v>1966</c:v>
                </c:pt>
                <c:pt idx="22">
                  <c:v>1967</c:v>
                </c:pt>
                <c:pt idx="23">
                  <c:v>1968</c:v>
                </c:pt>
                <c:pt idx="24">
                  <c:v>1969</c:v>
                </c:pt>
                <c:pt idx="25">
                  <c:v>1970</c:v>
                </c:pt>
                <c:pt idx="26">
                  <c:v>1971</c:v>
                </c:pt>
                <c:pt idx="27">
                  <c:v>1972</c:v>
                </c:pt>
                <c:pt idx="28">
                  <c:v>1973</c:v>
                </c:pt>
                <c:pt idx="29">
                  <c:v>1974</c:v>
                </c:pt>
                <c:pt idx="30">
                  <c:v>1975</c:v>
                </c:pt>
                <c:pt idx="31">
                  <c:v>1976</c:v>
                </c:pt>
                <c:pt idx="32">
                  <c:v>1977</c:v>
                </c:pt>
                <c:pt idx="33">
                  <c:v>1978</c:v>
                </c:pt>
                <c:pt idx="34">
                  <c:v>1979</c:v>
                </c:pt>
                <c:pt idx="35">
                  <c:v>1980</c:v>
                </c:pt>
                <c:pt idx="36">
                  <c:v>1981</c:v>
                </c:pt>
                <c:pt idx="37">
                  <c:v>1982</c:v>
                </c:pt>
                <c:pt idx="38">
                  <c:v>1983</c:v>
                </c:pt>
                <c:pt idx="39">
                  <c:v>1984</c:v>
                </c:pt>
                <c:pt idx="40">
                  <c:v>1985</c:v>
                </c:pt>
                <c:pt idx="41">
                  <c:v>1986</c:v>
                </c:pt>
                <c:pt idx="42">
                  <c:v>1987</c:v>
                </c:pt>
                <c:pt idx="43">
                  <c:v>1988</c:v>
                </c:pt>
                <c:pt idx="44">
                  <c:v>1989</c:v>
                </c:pt>
                <c:pt idx="45">
                  <c:v>1990</c:v>
                </c:pt>
                <c:pt idx="46">
                  <c:v>1991</c:v>
                </c:pt>
                <c:pt idx="47">
                  <c:v>1992</c:v>
                </c:pt>
                <c:pt idx="48">
                  <c:v>1993</c:v>
                </c:pt>
                <c:pt idx="49">
                  <c:v>1994</c:v>
                </c:pt>
                <c:pt idx="50">
                  <c:v>1995</c:v>
                </c:pt>
                <c:pt idx="51">
                  <c:v>1996</c:v>
                </c:pt>
                <c:pt idx="52">
                  <c:v>1997</c:v>
                </c:pt>
                <c:pt idx="53">
                  <c:v>1998</c:v>
                </c:pt>
                <c:pt idx="54">
                  <c:v>1999</c:v>
                </c:pt>
                <c:pt idx="55">
                  <c:v>2000</c:v>
                </c:pt>
                <c:pt idx="56">
                  <c:v>2001</c:v>
                </c:pt>
                <c:pt idx="57">
                  <c:v>2002</c:v>
                </c:pt>
                <c:pt idx="58">
                  <c:v>2003</c:v>
                </c:pt>
                <c:pt idx="59">
                  <c:v>2004</c:v>
                </c:pt>
                <c:pt idx="60">
                  <c:v>2005</c:v>
                </c:pt>
                <c:pt idx="61">
                  <c:v>2006</c:v>
                </c:pt>
                <c:pt idx="62">
                  <c:v>2007</c:v>
                </c:pt>
                <c:pt idx="63">
                  <c:v>2008</c:v>
                </c:pt>
                <c:pt idx="64">
                  <c:v>2009</c:v>
                </c:pt>
                <c:pt idx="65">
                  <c:v>2010</c:v>
                </c:pt>
                <c:pt idx="66">
                  <c:v>2011</c:v>
                </c:pt>
                <c:pt idx="67">
                  <c:v>2012</c:v>
                </c:pt>
                <c:pt idx="68">
                  <c:v>2013</c:v>
                </c:pt>
              </c:numCache>
            </c:numRef>
          </c:cat>
          <c:val>
            <c:numRef>
              <c:f>Sheet5!$F$14:$F$82</c:f>
              <c:numCache>
                <c:formatCode>_("$"* #,##0.00_);_("$"* \(#,##0.00\);_("$"* "-"??_);_(@_)</c:formatCode>
                <c:ptCount val="69"/>
                <c:pt idx="0">
                  <c:v>99.804159999999996</c:v>
                </c:pt>
                <c:pt idx="1">
                  <c:v>85.709679389313038</c:v>
                </c:pt>
                <c:pt idx="2">
                  <c:v>78.709905362776013</c:v>
                </c:pt>
                <c:pt idx="3">
                  <c:v>78.161977027497358</c:v>
                </c:pt>
                <c:pt idx="4">
                  <c:v>78.627226890756276</c:v>
                </c:pt>
                <c:pt idx="5">
                  <c:v>73.217919791327091</c:v>
                </c:pt>
                <c:pt idx="6">
                  <c:v>70.705088161209048</c:v>
                </c:pt>
                <c:pt idx="7">
                  <c:v>78.093641185647428</c:v>
                </c:pt>
                <c:pt idx="8">
                  <c:v>78.286110938952604</c:v>
                </c:pt>
                <c:pt idx="9">
                  <c:v>78.700710280373826</c:v>
                </c:pt>
                <c:pt idx="10">
                  <c:v>77.923898827883974</c:v>
                </c:pt>
                <c:pt idx="11">
                  <c:v>75.501876867901927</c:v>
                </c:pt>
                <c:pt idx="12">
                  <c:v>73.310876378409716</c:v>
                </c:pt>
                <c:pt idx="13">
                  <c:v>72.511274397244563</c:v>
                </c:pt>
                <c:pt idx="14">
                  <c:v>71.424732824427437</c:v>
                </c:pt>
                <c:pt idx="15">
                  <c:v>70.547132086009483</c:v>
                </c:pt>
                <c:pt idx="16">
                  <c:v>69.825671641791018</c:v>
                </c:pt>
                <c:pt idx="17">
                  <c:v>68.986695794647787</c:v>
                </c:pt>
                <c:pt idx="18">
                  <c:v>68.057456896551656</c:v>
                </c:pt>
                <c:pt idx="19">
                  <c:v>67.117236981934127</c:v>
                </c:pt>
                <c:pt idx="20">
                  <c:v>65.448000000000022</c:v>
                </c:pt>
                <c:pt idx="21">
                  <c:v>63.538551307847072</c:v>
                </c:pt>
                <c:pt idx="22">
                  <c:v>61.228618516723216</c:v>
                </c:pt>
                <c:pt idx="23">
                  <c:v>58.222926941691618</c:v>
                </c:pt>
                <c:pt idx="24">
                  <c:v>54.967206266318527</c:v>
                </c:pt>
                <c:pt idx="25">
                  <c:v>52.434470734744707</c:v>
                </c:pt>
                <c:pt idx="26">
                  <c:v>50.779754773869342</c:v>
                </c:pt>
                <c:pt idx="27">
                  <c:v>48.368615738081573</c:v>
                </c:pt>
                <c:pt idx="28">
                  <c:v>43.943169246825533</c:v>
                </c:pt>
                <c:pt idx="29">
                  <c:v>39.809215253703101</c:v>
                </c:pt>
                <c:pt idx="30">
                  <c:v>37.454303928836175</c:v>
                </c:pt>
                <c:pt idx="31">
                  <c:v>35.293277451802155</c:v>
                </c:pt>
                <c:pt idx="32">
                  <c:v>32.971714956930299</c:v>
                </c:pt>
                <c:pt idx="33">
                  <c:v>29.88634567609132</c:v>
                </c:pt>
                <c:pt idx="34">
                  <c:v>26.312809082387247</c:v>
                </c:pt>
                <c:pt idx="35">
                  <c:v>23.685475342208893</c:v>
                </c:pt>
                <c:pt idx="36">
                  <c:v>22.057913210512535</c:v>
                </c:pt>
                <c:pt idx="37">
                  <c:v>21.309935048502737</c:v>
                </c:pt>
                <c:pt idx="38">
                  <c:v>20.469071463296068</c:v>
                </c:pt>
                <c:pt idx="39">
                  <c:v>19.74128936469485</c:v>
                </c:pt>
                <c:pt idx="40">
                  <c:v>19.26849820761192</c:v>
                </c:pt>
                <c:pt idx="41">
                  <c:v>18.73270651045528</c:v>
                </c:pt>
                <c:pt idx="42">
                  <c:v>17.990975644495091</c:v>
                </c:pt>
                <c:pt idx="43">
                  <c:v>17.173982324949023</c:v>
                </c:pt>
                <c:pt idx="44">
                  <c:v>16.357762237762223</c:v>
                </c:pt>
                <c:pt idx="45">
                  <c:v>15.572291191518216</c:v>
                </c:pt>
                <c:pt idx="46">
                  <c:v>22.674959310674971</c:v>
                </c:pt>
                <c:pt idx="47">
                  <c:v>29.343083802776</c:v>
                </c:pt>
                <c:pt idx="48">
                  <c:v>28.592527870522296</c:v>
                </c:pt>
                <c:pt idx="49">
                  <c:v>27.811887488302972</c:v>
                </c:pt>
                <c:pt idx="50">
                  <c:v>27.055344578313239</c:v>
                </c:pt>
                <c:pt idx="51">
                  <c:v>26.352608355499925</c:v>
                </c:pt>
                <c:pt idx="52">
                  <c:v>25.929311300420803</c:v>
                </c:pt>
                <c:pt idx="53">
                  <c:v>25.441015105740181</c:v>
                </c:pt>
                <c:pt idx="54">
                  <c:v>24.657584305304773</c:v>
                </c:pt>
                <c:pt idx="55">
                  <c:v>23.888164152995127</c:v>
                </c:pt>
                <c:pt idx="56">
                  <c:v>23.535427613191722</c:v>
                </c:pt>
                <c:pt idx="57">
                  <c:v>22.995565264882586</c:v>
                </c:pt>
                <c:pt idx="58">
                  <c:v>22.473915132105681</c:v>
                </c:pt>
                <c:pt idx="59">
                  <c:v>21.75869084018775</c:v>
                </c:pt>
                <c:pt idx="60">
                  <c:v>20.985984382787823</c:v>
                </c:pt>
                <c:pt idx="61">
                  <c:v>20.505124063537412</c:v>
                </c:pt>
                <c:pt idx="62">
                  <c:v>19.632724097774556</c:v>
                </c:pt>
                <c:pt idx="63">
                  <c:v>19.696546175094937</c:v>
                </c:pt>
                <c:pt idx="64">
                  <c:v>19.370224759807531</c:v>
                </c:pt>
                <c:pt idx="65">
                  <c:v>18.869547810758721</c:v>
                </c:pt>
                <c:pt idx="66">
                  <c:v>18.424553597312627</c:v>
                </c:pt>
                <c:pt idx="67">
                  <c:v>18.129379682521449</c:v>
                </c:pt>
                <c:pt idx="68">
                  <c:v>18.013373700670407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31F-6044-861F-22DF50A342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573056"/>
        <c:axId val="67478272"/>
      </c:lineChart>
      <c:lineChart>
        <c:grouping val="standard"/>
        <c:varyColors val="0"/>
        <c:ser>
          <c:idx val="0"/>
          <c:order val="0"/>
          <c:tx>
            <c:v>Tax Revenue</c:v>
          </c:tx>
          <c:spPr>
            <a:ln w="50800"/>
          </c:spPr>
          <c:marker>
            <c:symbol val="none"/>
          </c:marker>
          <c:cat>
            <c:numRef>
              <c:f>Sheet5!$A$5:$A$82</c:f>
              <c:numCache>
                <c:formatCode>General</c:formatCode>
                <c:ptCount val="78"/>
                <c:pt idx="0">
                  <c:v>1936</c:v>
                </c:pt>
                <c:pt idx="1">
                  <c:v>1937</c:v>
                </c:pt>
                <c:pt idx="2">
                  <c:v>1938</c:v>
                </c:pt>
                <c:pt idx="3">
                  <c:v>1939</c:v>
                </c:pt>
                <c:pt idx="4">
                  <c:v>1940</c:v>
                </c:pt>
                <c:pt idx="5">
                  <c:v>1941</c:v>
                </c:pt>
                <c:pt idx="6">
                  <c:v>1942</c:v>
                </c:pt>
                <c:pt idx="7">
                  <c:v>1943</c:v>
                </c:pt>
                <c:pt idx="8">
                  <c:v>1944</c:v>
                </c:pt>
                <c:pt idx="9">
                  <c:v>1945</c:v>
                </c:pt>
                <c:pt idx="10">
                  <c:v>1946</c:v>
                </c:pt>
                <c:pt idx="11">
                  <c:v>1947</c:v>
                </c:pt>
                <c:pt idx="12">
                  <c:v>1948</c:v>
                </c:pt>
                <c:pt idx="13">
                  <c:v>1949</c:v>
                </c:pt>
                <c:pt idx="14">
                  <c:v>1950</c:v>
                </c:pt>
                <c:pt idx="15">
                  <c:v>1951</c:v>
                </c:pt>
                <c:pt idx="16">
                  <c:v>1952</c:v>
                </c:pt>
                <c:pt idx="17">
                  <c:v>1953</c:v>
                </c:pt>
                <c:pt idx="18">
                  <c:v>1954</c:v>
                </c:pt>
                <c:pt idx="19">
                  <c:v>1955</c:v>
                </c:pt>
                <c:pt idx="20">
                  <c:v>1956</c:v>
                </c:pt>
                <c:pt idx="21">
                  <c:v>1957</c:v>
                </c:pt>
                <c:pt idx="22">
                  <c:v>1958</c:v>
                </c:pt>
                <c:pt idx="23">
                  <c:v>1959</c:v>
                </c:pt>
                <c:pt idx="24">
                  <c:v>1960</c:v>
                </c:pt>
                <c:pt idx="25">
                  <c:v>1961</c:v>
                </c:pt>
                <c:pt idx="26">
                  <c:v>1962</c:v>
                </c:pt>
                <c:pt idx="27">
                  <c:v>1963</c:v>
                </c:pt>
                <c:pt idx="28">
                  <c:v>1964</c:v>
                </c:pt>
                <c:pt idx="29">
                  <c:v>1965</c:v>
                </c:pt>
                <c:pt idx="30">
                  <c:v>1966</c:v>
                </c:pt>
                <c:pt idx="31">
                  <c:v>1967</c:v>
                </c:pt>
                <c:pt idx="32">
                  <c:v>1968</c:v>
                </c:pt>
                <c:pt idx="33">
                  <c:v>1969</c:v>
                </c:pt>
                <c:pt idx="34">
                  <c:v>1970</c:v>
                </c:pt>
                <c:pt idx="35">
                  <c:v>1971</c:v>
                </c:pt>
                <c:pt idx="36">
                  <c:v>1972</c:v>
                </c:pt>
                <c:pt idx="37">
                  <c:v>1973</c:v>
                </c:pt>
                <c:pt idx="38">
                  <c:v>1974</c:v>
                </c:pt>
                <c:pt idx="39">
                  <c:v>1975</c:v>
                </c:pt>
                <c:pt idx="40">
                  <c:v>1976</c:v>
                </c:pt>
                <c:pt idx="41">
                  <c:v>1977</c:v>
                </c:pt>
                <c:pt idx="42">
                  <c:v>1978</c:v>
                </c:pt>
                <c:pt idx="43">
                  <c:v>1979</c:v>
                </c:pt>
                <c:pt idx="44">
                  <c:v>1980</c:v>
                </c:pt>
                <c:pt idx="45">
                  <c:v>1981</c:v>
                </c:pt>
                <c:pt idx="46">
                  <c:v>1982</c:v>
                </c:pt>
                <c:pt idx="47">
                  <c:v>1983</c:v>
                </c:pt>
                <c:pt idx="48">
                  <c:v>1984</c:v>
                </c:pt>
                <c:pt idx="49">
                  <c:v>1985</c:v>
                </c:pt>
                <c:pt idx="50">
                  <c:v>1986</c:v>
                </c:pt>
                <c:pt idx="51">
                  <c:v>1987</c:v>
                </c:pt>
                <c:pt idx="52">
                  <c:v>1988</c:v>
                </c:pt>
                <c:pt idx="53">
                  <c:v>1989</c:v>
                </c:pt>
                <c:pt idx="54">
                  <c:v>1990</c:v>
                </c:pt>
                <c:pt idx="55">
                  <c:v>1991</c:v>
                </c:pt>
                <c:pt idx="56">
                  <c:v>1992</c:v>
                </c:pt>
                <c:pt idx="57">
                  <c:v>1993</c:v>
                </c:pt>
                <c:pt idx="58">
                  <c:v>1994</c:v>
                </c:pt>
                <c:pt idx="59">
                  <c:v>1995</c:v>
                </c:pt>
                <c:pt idx="60">
                  <c:v>1996</c:v>
                </c:pt>
                <c:pt idx="61">
                  <c:v>1997</c:v>
                </c:pt>
                <c:pt idx="62">
                  <c:v>1998</c:v>
                </c:pt>
                <c:pt idx="63">
                  <c:v>1999</c:v>
                </c:pt>
                <c:pt idx="64">
                  <c:v>2000</c:v>
                </c:pt>
                <c:pt idx="65">
                  <c:v>2001</c:v>
                </c:pt>
                <c:pt idx="66">
                  <c:v>2002</c:v>
                </c:pt>
                <c:pt idx="67">
                  <c:v>2003</c:v>
                </c:pt>
                <c:pt idx="68">
                  <c:v>2004</c:v>
                </c:pt>
                <c:pt idx="69">
                  <c:v>2005</c:v>
                </c:pt>
                <c:pt idx="70">
                  <c:v>2006</c:v>
                </c:pt>
                <c:pt idx="71">
                  <c:v>2007</c:v>
                </c:pt>
                <c:pt idx="72">
                  <c:v>2008</c:v>
                </c:pt>
                <c:pt idx="73">
                  <c:v>2009</c:v>
                </c:pt>
                <c:pt idx="74">
                  <c:v>2010</c:v>
                </c:pt>
                <c:pt idx="75">
                  <c:v>2011</c:v>
                </c:pt>
                <c:pt idx="76">
                  <c:v>2012</c:v>
                </c:pt>
                <c:pt idx="77">
                  <c:v>2013</c:v>
                </c:pt>
              </c:numCache>
            </c:numRef>
          </c:cat>
          <c:val>
            <c:numRef>
              <c:f>Sheet5!$E$14:$E$82</c:f>
              <c:numCache>
                <c:formatCode>_("$"* #,##0.00_);_("$"* \(#,##0.00\);_("$"* "-"??_);_(@_)</c:formatCode>
                <c:ptCount val="69"/>
                <c:pt idx="0">
                  <c:v>8019.286259573646</c:v>
                </c:pt>
                <c:pt idx="1">
                  <c:v>7006.2219417957212</c:v>
                </c:pt>
                <c:pt idx="2">
                  <c:v>6543.5626974463548</c:v>
                </c:pt>
                <c:pt idx="3">
                  <c:v>6850.1089264894881</c:v>
                </c:pt>
                <c:pt idx="4">
                  <c:v>6789.492380863765</c:v>
                </c:pt>
                <c:pt idx="5">
                  <c:v>6151.6769252419153</c:v>
                </c:pt>
                <c:pt idx="6">
                  <c:v>5916.8773688827887</c:v>
                </c:pt>
                <c:pt idx="7">
                  <c:v>6417.5623041429253</c:v>
                </c:pt>
                <c:pt idx="8">
                  <c:v>6686.3390580769747</c:v>
                </c:pt>
                <c:pt idx="9">
                  <c:v>6776.1311551401841</c:v>
                </c:pt>
                <c:pt idx="10">
                  <c:v>6431.180585219</c:v>
                </c:pt>
                <c:pt idx="11">
                  <c:v>6464.4790865271962</c:v>
                </c:pt>
                <c:pt idx="12">
                  <c:v>6236.0267860708091</c:v>
                </c:pt>
                <c:pt idx="13">
                  <c:v>6144.6053924225025</c:v>
                </c:pt>
                <c:pt idx="14">
                  <c:v>6130.6625811704862</c:v>
                </c:pt>
                <c:pt idx="15">
                  <c:v>6278.0755086065328</c:v>
                </c:pt>
                <c:pt idx="16">
                  <c:v>6208.6814869651744</c:v>
                </c:pt>
                <c:pt idx="17">
                  <c:v>6270.3540845439684</c:v>
                </c:pt>
                <c:pt idx="18">
                  <c:v>6282.8753721982766</c:v>
                </c:pt>
                <c:pt idx="19">
                  <c:v>6651.5866538576001</c:v>
                </c:pt>
                <c:pt idx="20">
                  <c:v>6619.8397679999989</c:v>
                </c:pt>
                <c:pt idx="21">
                  <c:v>6297.5740940040214</c:v>
                </c:pt>
                <c:pt idx="22">
                  <c:v>6429.1069919534666</c:v>
                </c:pt>
                <c:pt idx="23">
                  <c:v>6230.2542740354929</c:v>
                </c:pt>
                <c:pt idx="24">
                  <c:v>6152.3434268431338</c:v>
                </c:pt>
                <c:pt idx="25">
                  <c:v>6300.9178171564618</c:v>
                </c:pt>
                <c:pt idx="26">
                  <c:v>6249.9837220033905</c:v>
                </c:pt>
                <c:pt idx="27">
                  <c:v>6276.4351868581271</c:v>
                </c:pt>
                <c:pt idx="28">
                  <c:v>5873.6051264846083</c:v>
                </c:pt>
                <c:pt idx="29">
                  <c:v>5599.7853798928445</c:v>
                </c:pt>
                <c:pt idx="30">
                  <c:v>5445.7850442342469</c:v>
                </c:pt>
                <c:pt idx="31">
                  <c:v>5264.3060499580906</c:v>
                </c:pt>
                <c:pt idx="32">
                  <c:v>5123.4271613469055</c:v>
                </c:pt>
                <c:pt idx="33">
                  <c:v>4727.4022348136787</c:v>
                </c:pt>
                <c:pt idx="34">
                  <c:v>4398.9198731298829</c:v>
                </c:pt>
                <c:pt idx="35">
                  <c:v>4073.5148960960059</c:v>
                </c:pt>
                <c:pt idx="36">
                  <c:v>3936.9159568462437</c:v>
                </c:pt>
                <c:pt idx="37">
                  <c:v>3803.3569553572324</c:v>
                </c:pt>
                <c:pt idx="38">
                  <c:v>3632.9758920758391</c:v>
                </c:pt>
                <c:pt idx="39">
                  <c:v>3325.4509021551939</c:v>
                </c:pt>
                <c:pt idx="40">
                  <c:v>3364.356861041872</c:v>
                </c:pt>
                <c:pt idx="41">
                  <c:v>3124.0347320421206</c:v>
                </c:pt>
                <c:pt idx="42">
                  <c:v>3349.6577963594937</c:v>
                </c:pt>
                <c:pt idx="43">
                  <c:v>3216.690705903467</c:v>
                </c:pt>
                <c:pt idx="44">
                  <c:v>3049.9411198135217</c:v>
                </c:pt>
                <c:pt idx="45">
                  <c:v>2956.8147438081751</c:v>
                </c:pt>
                <c:pt idx="46">
                  <c:v>4971.0582037051236</c:v>
                </c:pt>
                <c:pt idx="47">
                  <c:v>5529.2493248341962</c:v>
                </c:pt>
                <c:pt idx="48">
                  <c:v>5304.4381163261796</c:v>
                </c:pt>
                <c:pt idx="49">
                  <c:v>5224.6299360026433</c:v>
                </c:pt>
                <c:pt idx="50">
                  <c:v>5007.2107809927693</c:v>
                </c:pt>
                <c:pt idx="51">
                  <c:v>4954.217169144109</c:v>
                </c:pt>
                <c:pt idx="52">
                  <c:v>4880.2752427876412</c:v>
                </c:pt>
                <c:pt idx="53">
                  <c:v>4834.4543364833844</c:v>
                </c:pt>
                <c:pt idx="54">
                  <c:v>4780.1124440974118</c:v>
                </c:pt>
                <c:pt idx="55">
                  <c:v>4734.2705041804184</c:v>
                </c:pt>
                <c:pt idx="56">
                  <c:v>4648.4783853102253</c:v>
                </c:pt>
                <c:pt idx="57">
                  <c:v>4664.4281235172057</c:v>
                </c:pt>
                <c:pt idx="58">
                  <c:v>4500.8459893034424</c:v>
                </c:pt>
                <c:pt idx="59">
                  <c:v>4424.8775896645284</c:v>
                </c:pt>
                <c:pt idx="60">
                  <c:v>4247.5154376673854</c:v>
                </c:pt>
                <c:pt idx="61">
                  <c:v>4235.7924622679657</c:v>
                </c:pt>
                <c:pt idx="62">
                  <c:v>4084.6744143866467</c:v>
                </c:pt>
                <c:pt idx="63">
                  <c:v>4134.6573914784503</c:v>
                </c:pt>
                <c:pt idx="64">
                  <c:v>4059.1285256650644</c:v>
                </c:pt>
                <c:pt idx="65">
                  <c:v>3827.1866820872101</c:v>
                </c:pt>
                <c:pt idx="66">
                  <c:v>3738.5425478116813</c:v>
                </c:pt>
                <c:pt idx="67">
                  <c:v>3690.6421382323406</c:v>
                </c:pt>
                <c:pt idx="68">
                  <c:v>3543.5128164431776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31F-6044-861F-22DF50A342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486464"/>
        <c:axId val="67480192"/>
      </c:lineChart>
      <c:catAx>
        <c:axId val="70573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7478272"/>
        <c:crosses val="autoZero"/>
        <c:auto val="1"/>
        <c:lblAlgn val="ctr"/>
        <c:lblOffset val="100"/>
        <c:tickLblSkip val="5"/>
        <c:noMultiLvlLbl val="0"/>
      </c:catAx>
      <c:valAx>
        <c:axId val="67478272"/>
        <c:scaling>
          <c:orientation val="minMax"/>
          <c:max val="86"/>
          <c:min val="1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Tax per Barrel (1/14 dollars)</a:t>
                </a:r>
              </a:p>
            </c:rich>
          </c:tx>
          <c:overlay val="0"/>
        </c:title>
        <c:numFmt formatCode="&quot;$&quot;#,##0" sourceLinked="0"/>
        <c:majorTickMark val="out"/>
        <c:minorTickMark val="none"/>
        <c:tickLblPos val="nextTo"/>
        <c:crossAx val="70573056"/>
        <c:crosses val="autoZero"/>
        <c:crossBetween val="between"/>
      </c:valAx>
      <c:valAx>
        <c:axId val="67480192"/>
        <c:scaling>
          <c:orientation val="minMax"/>
          <c:max val="8100"/>
          <c:min val="290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Revenues (Millions of 1/14 dollars)</a:t>
                </a:r>
              </a:p>
            </c:rich>
          </c:tx>
          <c:layout>
            <c:manualLayout>
              <c:xMode val="edge"/>
              <c:yMode val="edge"/>
              <c:x val="0.94216994476358762"/>
              <c:y val="0.33681484856615346"/>
            </c:manualLayout>
          </c:layout>
          <c:overlay val="0"/>
        </c:title>
        <c:numFmt formatCode="&quot;$&quot;#,##0" sourceLinked="0"/>
        <c:majorTickMark val="out"/>
        <c:minorTickMark val="none"/>
        <c:tickLblPos val="nextTo"/>
        <c:crossAx val="67486464"/>
        <c:crosses val="max"/>
        <c:crossBetween val="between"/>
      </c:valAx>
      <c:catAx>
        <c:axId val="67486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67480192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33667083634098394"/>
          <c:y val="0.93242627952358359"/>
          <c:w val="0.32321247879835241"/>
          <c:h val="4.6847900633565462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009C88-0C50-439C-B1E2-614F7B9C73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6E4D41-F6FE-4142-AFBD-F79E7AB0948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fld id="{C3804ACD-0F03-4E49-A7D0-D0B848903BCF}" type="datetimeFigureOut">
              <a:rPr lang="en-US"/>
              <a:pPr>
                <a:defRPr/>
              </a:pPr>
              <a:t>7/25/25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4639E64-FEED-49AB-B5C0-7924FC59F2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CA2A543-186B-4D9A-A719-A42704A917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5D3F1B-4090-4196-BFEA-2A83D57FCD7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630A84-8971-44BE-B8EB-26E21482C1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60E1FA9-53DB-B842-B179-C8B22702182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ccd.cdc.gov/DPH_ARDI/default/default.aspx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Helvetica"/>
              <a:cs typeface="Helvetica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E1FA9-53DB-B842-B179-C8B22702182B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7102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F9204-AB67-D239-5F91-E006C2656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5B9635F9-3335-96B7-43B7-76DF96EB65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B9B9EF54-6DF0-449A-B6D9-FDB1632FE3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94A20F88-755C-1203-273C-7B9095BB25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045CC2C-9F8B-4042-B0DA-523DF3B2E6CE}" type="slidenum">
              <a:rPr lang="en-US" altLang="en-US" sz="1200" smtClean="0"/>
              <a:pPr/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70659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64B84-6DD3-6916-21C9-181ADC2DC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C264600E-9291-3847-9133-88F0C217E9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BE6A1C5B-CF5A-3615-275C-DCC9019658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5152F90F-B928-0758-D311-847E6B315F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045CC2C-9F8B-4042-B0DA-523DF3B2E6CE}" type="slidenum">
              <a:rPr lang="en-US" altLang="en-US" sz="1200" smtClean="0"/>
              <a:pPr/>
              <a:t>21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16920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91625-059E-BC08-46A0-C098BB52F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10298F7D-6597-62CF-ABF6-42418A4E82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E44E2CD3-0060-D62B-AA9C-E58BD4C81D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E4935E6B-9E65-DCEE-4092-F384136F6B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045CC2C-9F8B-4042-B0DA-523DF3B2E6CE}" type="slidenum">
              <a:rPr lang="en-US" altLang="en-US" sz="1200" smtClean="0"/>
              <a:pPr/>
              <a:t>22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90072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5B4F6-4D4B-DB98-B203-4FD0F14BF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3BD7BE06-E60B-DAE7-5AEC-A4DB3F54D4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91FB0868-7EB1-75B3-3640-55083BB6E9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F0B20E10-BD49-7F79-3517-369206D0FA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045CC2C-9F8B-4042-B0DA-523DF3B2E6CE}" type="slidenum">
              <a:rPr lang="en-US" altLang="en-US" sz="1200" smtClean="0"/>
              <a:pPr/>
              <a:t>23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328352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E7E6E-853F-DEE8-AE24-D06AC438C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229F1A02-E537-A6F8-2C00-D40CA964C1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556D44AC-121D-861D-5242-5374B9CA9A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5D7690C7-7556-6866-8109-E561519852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045CC2C-9F8B-4042-B0DA-523DF3B2E6CE}" type="slidenum">
              <a:rPr lang="en-US" altLang="en-US" sz="1200" smtClean="0"/>
              <a:pPr/>
              <a:t>24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61083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A321E-8598-AD3F-D378-C87248DA1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6560D0E7-D423-EBAC-7D58-ABB7F57827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F515204B-FC8A-32E4-BCF8-29932E1DA3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1E00E0BD-C720-22DD-C710-7299DAFB88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045CC2C-9F8B-4042-B0DA-523DF3B2E6CE}" type="slidenum">
              <a:rPr lang="en-US" altLang="en-US" sz="1200" smtClean="0"/>
              <a:pPr/>
              <a:t>25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49256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brief overview of the law, our current programs, differences btwn MCA and MDH programs, and what happened during session?  They are more of a policy based group, so I think that would be interesting.</a:t>
            </a: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710d435481_0_8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g3710d435481_0_8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g3710d435481_0_8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8E5D9D55-2D96-9A27-EB95-C150D4389E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AAEDF9F0-7C53-7D1B-A3AD-EFC18273DD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>
              <a:cs typeface="Helvetica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26C96D53-955C-110E-861C-6A4B8FE53F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Helvetica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pitchFamily="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2" charset="0"/>
              </a:defRPr>
            </a:lvl9pPr>
          </a:lstStyle>
          <a:p>
            <a:fld id="{0E4C138F-4A49-0E42-ADCD-D4E434EE9871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710d435481_0_1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g3710d435481_0_1655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163" name="Google Shape;163;g3710d435481_0_1655:notes"/>
          <p:cNvSpPr txBox="1">
            <a:spLocks noGrp="1"/>
          </p:cNvSpPr>
          <p:nvPr>
            <p:ph type="sldNum" idx="12"/>
          </p:nvPr>
        </p:nvSpPr>
        <p:spPr>
          <a:xfrm>
            <a:off x="3884614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30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710d435481_0_18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170" name="Google Shape;170;g3710d435481_0_18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710d435481_0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g3710d435481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710d43548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g3710d435481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g3710d435481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710d43548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g3710d435481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50">
              <a:solidFill>
                <a:srgbClr val="1C1D1F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7" name="Google Shape;227;g3710d435481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34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710d435481_0_2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g3710d435481_0_2045:notes"/>
          <p:cNvSpPr txBox="1">
            <a:spLocks noGrp="1"/>
          </p:cNvSpPr>
          <p:nvPr>
            <p:ph type="body" idx="1"/>
          </p:nvPr>
        </p:nvSpPr>
        <p:spPr>
          <a:xfrm>
            <a:off x="685800" y="4400551"/>
            <a:ext cx="5486400" cy="3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50" tIns="44925" rIns="89850" bIns="449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g3710d435481_0_2045:notes"/>
          <p:cNvSpPr txBox="1">
            <a:spLocks noGrp="1"/>
          </p:cNvSpPr>
          <p:nvPr>
            <p:ph type="sldNum" idx="12"/>
          </p:nvPr>
        </p:nvSpPr>
        <p:spPr>
          <a:xfrm>
            <a:off x="3884614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50" tIns="44925" rIns="89850" bIns="4492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35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710d435481_0_30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g3710d435481_0_30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6" name="Google Shape;246;g3710d435481_0_30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710d435481_0_27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2" name="Google Shape;252;g3710d435481_0_27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710d435481_0_27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0" name="Google Shape;260;g3710d435481_0_2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7157deffe5_6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g37157deffe5_6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5" name="Google Shape;275;g37157deffe5_6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08f046be04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08f046be04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/>
              <a:t>References: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Centers for Disease Control and Prevention. Alcohol-Related Disease Impact Software: Massachusetts. Centers for Disease Control and Prevention. 2024. Accessed April 12, 2024. Available at </a:t>
            </a:r>
            <a:r>
              <a:rPr lang="en-US" sz="1100" b="0" i="0" u="sng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https://nccd.cdc.gov/DPH_ARDI/default/default.aspx</a:t>
            </a:r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b="0" i="0" u="none" strike="noStrike" cap="none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Esser</a:t>
            </a:r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MB, Leung G, </a:t>
            </a:r>
            <a:r>
              <a:rPr lang="en-US" sz="1100" b="0" i="0" u="none" strike="noStrike" cap="none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Sherk</a:t>
            </a:r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A, et al. Estimated Deaths Attributable to Excessive Alcohol Use Among US Adults Aged 20 to 64 Years, 2015 to 2019. JAMA Network Open. 2022;5(11):e2239485-e2239485. doi:10.1001/jamanetworkopen.2022.39485.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National Center for Chronic Disease Prevention and Health Promotion (NCCDPHP). Excessive Alcohol Use. https://</a:t>
            </a:r>
            <a:r>
              <a:rPr lang="en-US" sz="1100" b="0" i="0" u="none" strike="noStrike" cap="none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www.cdc.gov</a:t>
            </a:r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1100" b="0" i="0" u="none" strike="noStrike" cap="none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chronicdisease</a:t>
            </a:r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/resources/publications/factsheets/</a:t>
            </a:r>
            <a:r>
              <a:rPr lang="en-US" sz="1100" b="0" i="0" u="none" strike="noStrike" cap="none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alcohol.htm</a:t>
            </a:r>
            <a:endParaRPr lang="en-US" sz="1100" b="0" i="0" u="none" strike="noStrike" cap="none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91012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710d435481_0_30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g3710d435481_0_30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710d435481_0_3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4812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g3710d435481_0_3200:notes"/>
          <p:cNvSpPr txBox="1">
            <a:spLocks noGrp="1"/>
          </p:cNvSpPr>
          <p:nvPr>
            <p:ph type="body" idx="1"/>
          </p:nvPr>
        </p:nvSpPr>
        <p:spPr>
          <a:xfrm>
            <a:off x="685803" y="4400551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/>
          </a:p>
        </p:txBody>
      </p:sp>
      <p:sp>
        <p:nvSpPr>
          <p:cNvPr id="294" name="Google Shape;294;g3710d435481_0_3200:notes"/>
          <p:cNvSpPr txBox="1">
            <a:spLocks noGrp="1"/>
          </p:cNvSpPr>
          <p:nvPr>
            <p:ph type="sldNum" idx="12"/>
          </p:nvPr>
        </p:nvSpPr>
        <p:spPr>
          <a:xfrm>
            <a:off x="3884614" y="8685215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41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C3231-2608-D74C-BA84-BB8A49E5507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88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C3231-2608-D74C-BA84-BB8A49E5507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70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E1FA9-53DB-B842-B179-C8B22702182B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2417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E1FA9-53DB-B842-B179-C8B22702182B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027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8A68CFDF-2472-2896-F7A4-249073881B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986463EB-C486-4980-FA4D-1CE0989429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46A3D6B9-4583-9320-07FC-0D8CC8CBF2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5CC2C-9F8B-4042-B0DA-523DF3B2E6C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EDE21-3523-B91B-AFFF-12F2CF499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700E53E0-0ED7-5E8E-4895-D993A02E88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4A2F6F12-81B3-67C4-EBED-6EFA5714FD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BC15A586-FE75-1A6E-2D3A-A0AA5ED0C5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045CC2C-9F8B-4042-B0DA-523DF3B2E6CE}" type="slidenum">
              <a:rPr lang="en-US" altLang="en-US" sz="1200" smtClean="0"/>
              <a:pPr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47984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M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3F259BC0-2CFD-3D7D-A7E6-DA0E8046254E}"/>
              </a:ext>
            </a:extLst>
          </p:cNvPr>
          <p:cNvGrpSpPr>
            <a:grpSpLocks/>
          </p:cNvGrpSpPr>
          <p:nvPr/>
        </p:nvGrpSpPr>
        <p:grpSpPr bwMode="auto">
          <a:xfrm>
            <a:off x="0" y="5934075"/>
            <a:ext cx="12192000" cy="914400"/>
            <a:chOff x="1" y="5933863"/>
            <a:chExt cx="9144000" cy="924138"/>
          </a:xfrm>
          <a:solidFill>
            <a:schemeClr val="accent2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3EDA39A-1409-17CE-DEB9-76B46CAD0CEF}"/>
                </a:ext>
              </a:extLst>
            </p:cNvPr>
            <p:cNvSpPr/>
            <p:nvPr/>
          </p:nvSpPr>
          <p:spPr>
            <a:xfrm>
              <a:off x="1" y="5933863"/>
              <a:ext cx="9144000" cy="9241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6" name="Picture 9">
              <a:extLst>
                <a:ext uri="{FF2B5EF4-FFF2-40B4-BE49-F238E27FC236}">
                  <a16:creationId xmlns:a16="http://schemas.microsoft.com/office/drawing/2014/main" id="{BC0FA28C-E390-0E46-B75A-D64213163C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/>
          </p:blipFill>
          <p:spPr bwMode="auto">
            <a:xfrm>
              <a:off x="7217763" y="6016054"/>
              <a:ext cx="1477638" cy="754230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7359" y="205771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7359" y="538381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0879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C049F-365D-5643-9A16-3E5C2860C1CB}" type="datetimeFigureOut">
              <a:rPr lang="en-US" smtClean="0"/>
              <a:t>7/25/25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3D67-B3A5-B849-A872-5DE480608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1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C049F-365D-5643-9A16-3E5C2860C1CB}" type="datetimeFigureOut">
              <a:rPr lang="en-US" smtClean="0"/>
              <a:t>7/25/25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3D67-B3A5-B849-A872-5DE480608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0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C049F-365D-5643-9A16-3E5C2860C1CB}" type="datetimeFigureOut">
              <a:rPr lang="en-US" smtClean="0"/>
              <a:t>7/25/25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3D67-B3A5-B849-A872-5DE480608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06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C049F-365D-5643-9A16-3E5C2860C1CB}" type="datetimeFigureOut">
              <a:rPr lang="en-US" smtClean="0"/>
              <a:t>7/25/25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3D67-B3A5-B849-A872-5DE480608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69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C049F-365D-5643-9A16-3E5C2860C1CB}" type="datetimeFigureOut">
              <a:rPr lang="en-US" smtClean="0"/>
              <a:t>7/25/25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3D67-B3A5-B849-A872-5DE480608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35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C049F-365D-5643-9A16-3E5C2860C1CB}" type="datetimeFigureOut">
              <a:rPr lang="en-US" smtClean="0"/>
              <a:t>7/25/25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3D67-B3A5-B849-A872-5DE480608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06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C049F-365D-5643-9A16-3E5C2860C1CB}" type="datetimeFigureOut">
              <a:rPr lang="en-US" smtClean="0"/>
              <a:t>7/25/25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3D67-B3A5-B849-A872-5DE480608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02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C049F-365D-5643-9A16-3E5C2860C1CB}" type="datetimeFigureOut">
              <a:rPr lang="en-US" smtClean="0"/>
              <a:t>7/25/25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3D67-B3A5-B849-A872-5DE480608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01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C049F-365D-5643-9A16-3E5C2860C1CB}" type="datetimeFigureOut">
              <a:rPr lang="en-US" smtClean="0"/>
              <a:t>7/25/25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3D67-B3A5-B849-A872-5DE480608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96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C049F-365D-5643-9A16-3E5C2860C1CB}" type="datetimeFigureOut">
              <a:rPr lang="en-US" smtClean="0"/>
              <a:t>7/25/25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3D67-B3A5-B849-A872-5DE480608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54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-M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0"/>
          <p:cNvSpPr>
            <a:spLocks noGrp="1"/>
          </p:cNvSpPr>
          <p:nvPr>
            <p:ph type="title"/>
          </p:nvPr>
        </p:nvSpPr>
        <p:spPr>
          <a:xfrm>
            <a:off x="708747" y="1427163"/>
            <a:ext cx="10515600" cy="2852737"/>
          </a:xfrm>
        </p:spPr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body" idx="1"/>
          </p:nvPr>
        </p:nvSpPr>
        <p:spPr>
          <a:xfrm>
            <a:off x="708747" y="4306888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9759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C049F-365D-5643-9A16-3E5C2860C1CB}" type="datetimeFigureOut">
              <a:rPr lang="en-US" smtClean="0"/>
              <a:t>7/25/25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3D67-B3A5-B849-A872-5DE480608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79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A20815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22899" y="2512509"/>
            <a:ext cx="11135808" cy="989914"/>
          </a:xfrm>
        </p:spPr>
        <p:txBody>
          <a:bodyPr lIns="0" bIns="0">
            <a:no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B31B1B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Cover Slide Title</a:t>
            </a:r>
            <a:br>
              <a:rPr lang="en-US"/>
            </a:br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2899" y="3571843"/>
            <a:ext cx="8534400" cy="88286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rgbClr val="B31B1B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Secondary Title</a:t>
            </a:r>
          </a:p>
        </p:txBody>
      </p:sp>
      <p:sp>
        <p:nvSpPr>
          <p:cNvPr id="18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2949677" y="5830722"/>
            <a:ext cx="5191024" cy="620956"/>
          </a:xfrm>
        </p:spPr>
        <p:txBody>
          <a:bodyPr anchor="b">
            <a:noAutofit/>
          </a:bodyPr>
          <a:lstStyle>
            <a:lvl1pPr marL="0" indent="0">
              <a:buNone/>
              <a:defRPr sz="1500" baseline="0">
                <a:solidFill>
                  <a:schemeClr val="accent6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Presenter’s Name</a:t>
            </a:r>
            <a:br>
              <a:rPr lang="en-US"/>
            </a:br>
            <a:r>
              <a:rPr lang="en-US"/>
              <a:t>Presenter’s Title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8559801" y="5830723"/>
            <a:ext cx="2907255" cy="620957"/>
          </a:xfrm>
        </p:spPr>
        <p:txBody>
          <a:bodyPr anchor="b">
            <a:normAutofit/>
          </a:bodyPr>
          <a:lstStyle>
            <a:lvl1pPr marL="0" indent="0" algn="r">
              <a:buNone/>
              <a:defRPr sz="1500" baseline="0"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10.10.15</a:t>
            </a:r>
          </a:p>
          <a:p>
            <a:pPr lvl="0"/>
            <a:r>
              <a:rPr lang="en-US"/>
              <a:t>Web Address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99" y="152400"/>
            <a:ext cx="3437901" cy="1129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6" r="67015" b="53747"/>
          <a:stretch/>
        </p:blipFill>
        <p:spPr>
          <a:xfrm>
            <a:off x="738390" y="5523834"/>
            <a:ext cx="896217" cy="96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740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140" y="0"/>
            <a:ext cx="8534400" cy="635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53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A20815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22899" y="2512509"/>
            <a:ext cx="11135808" cy="989914"/>
          </a:xfrm>
        </p:spPr>
        <p:txBody>
          <a:bodyPr lIns="0" bIns="0">
            <a:no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B31B1B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Cover Slide Title</a:t>
            </a:r>
            <a:br>
              <a:rPr lang="en-US"/>
            </a:br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2899" y="3571843"/>
            <a:ext cx="8534400" cy="88286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rgbClr val="B31B1B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Secondary Title</a:t>
            </a:r>
          </a:p>
        </p:txBody>
      </p:sp>
      <p:sp>
        <p:nvSpPr>
          <p:cNvPr id="18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2949677" y="5830722"/>
            <a:ext cx="5191024" cy="620956"/>
          </a:xfrm>
        </p:spPr>
        <p:txBody>
          <a:bodyPr anchor="b">
            <a:noAutofit/>
          </a:bodyPr>
          <a:lstStyle>
            <a:lvl1pPr marL="0" indent="0">
              <a:buNone/>
              <a:defRPr sz="1500" baseline="0">
                <a:solidFill>
                  <a:schemeClr val="accent6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Presenter’s Name</a:t>
            </a:r>
            <a:br>
              <a:rPr lang="en-US"/>
            </a:br>
            <a:r>
              <a:rPr lang="en-US"/>
              <a:t>Presenter’s Title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8559801" y="5830723"/>
            <a:ext cx="2907255" cy="620957"/>
          </a:xfrm>
        </p:spPr>
        <p:txBody>
          <a:bodyPr anchor="b">
            <a:normAutofit/>
          </a:bodyPr>
          <a:lstStyle>
            <a:lvl1pPr marL="0" indent="0" algn="r">
              <a:buNone/>
              <a:defRPr sz="1500" baseline="0"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10.10.15</a:t>
            </a:r>
          </a:p>
          <a:p>
            <a:pPr lvl="0"/>
            <a:r>
              <a:rPr lang="en-US"/>
              <a:t>Web Address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99" y="152400"/>
            <a:ext cx="3437901" cy="1129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6" r="67015" b="53747"/>
          <a:stretch/>
        </p:blipFill>
        <p:spPr>
          <a:xfrm>
            <a:off x="738390" y="5523834"/>
            <a:ext cx="896217" cy="96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93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22899" y="2512509"/>
            <a:ext cx="11135808" cy="989914"/>
          </a:xfrm>
        </p:spPr>
        <p:txBody>
          <a:bodyPr lIns="0" bIns="0">
            <a:no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Section Divider Title</a:t>
            </a:r>
            <a:br>
              <a:rPr lang="en-US"/>
            </a:br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2899" y="3571843"/>
            <a:ext cx="8534400" cy="88286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 baseline="0">
                <a:solidFill>
                  <a:schemeClr val="accent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Secondary Title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99" y="152400"/>
            <a:ext cx="3437901" cy="1129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6" r="67015" b="53747"/>
          <a:stretch/>
        </p:blipFill>
        <p:spPr>
          <a:xfrm>
            <a:off x="738390" y="5523834"/>
            <a:ext cx="896217" cy="96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50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Insert Title Here</a:t>
            </a:r>
            <a:br>
              <a:rPr lang="en-US"/>
            </a:br>
            <a:r>
              <a:rPr lang="en-US"/>
              <a:t>Copy Only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1219202" y="1432415"/>
            <a:ext cx="10346268" cy="4517048"/>
          </a:xfrm>
        </p:spPr>
        <p:txBody>
          <a:bodyPr>
            <a:norm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800" b="1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─"/>
              <a:tabLst/>
              <a:defRPr sz="1800" b="1">
                <a:solidFill>
                  <a:schemeClr val="tx1"/>
                </a:solidFill>
                <a:latin typeface="Arial"/>
                <a:cs typeface="Arial"/>
              </a:defRPr>
            </a:lvl3pPr>
            <a:lvl4pPr marL="0">
              <a:defRPr sz="1500">
                <a:solidFill>
                  <a:srgbClr val="7F7F7F"/>
                </a:solidFill>
                <a:latin typeface="Arial"/>
                <a:cs typeface="Arial"/>
              </a:defRPr>
            </a:lvl4pPr>
            <a:lvl5pPr marL="457200">
              <a:defRPr sz="150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3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</a:t>
            </a:r>
            <a:r>
              <a:rPr kumimoji="0" lang="es-UY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s-UY" altLang="en-US" sz="2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</a:t>
            </a:r>
            <a:r>
              <a:rPr kumimoji="0" lang="es-UY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</a:t>
            </a:r>
            <a:r>
              <a:rPr kumimoji="0" lang="es-UY" altLang="en-US" sz="24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4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E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415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6045201" y="1417761"/>
            <a:ext cx="4993217" cy="4007827"/>
          </a:xfrm>
        </p:spPr>
        <p:txBody>
          <a:bodyPr>
            <a:norm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kumimoji="0" lang="es-UY" alt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800" b="1">
                <a:solidFill>
                  <a:schemeClr val="tx1"/>
                </a:solidFill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─"/>
              <a:tabLst/>
              <a:defRPr sz="1800" b="1">
                <a:solidFill>
                  <a:schemeClr val="tx1"/>
                </a:solidFill>
              </a:defRPr>
            </a:lvl3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3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</a:t>
            </a:r>
            <a:r>
              <a:rPr kumimoji="0" lang="es-UY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s-UY" altLang="en-US" sz="2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</a:t>
            </a:r>
            <a:r>
              <a:rPr kumimoji="0" lang="es-UY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</a:t>
            </a:r>
            <a:r>
              <a:rPr kumimoji="0" lang="es-UY" altLang="en-US" sz="24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4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E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Insert Title Here</a:t>
            </a:r>
            <a:br>
              <a:rPr lang="en-US"/>
            </a:br>
            <a:r>
              <a:rPr lang="en-US"/>
              <a:t>Image &amp; Copy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149903" y="1418372"/>
            <a:ext cx="4739117" cy="4007067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044177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Insert Title Here</a:t>
            </a:r>
            <a:br>
              <a:rPr lang="en-US"/>
            </a:br>
            <a:r>
              <a:rPr lang="en-US"/>
              <a:t>Double Column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965200" y="1417761"/>
            <a:ext cx="4842933" cy="4007827"/>
          </a:xfrm>
        </p:spPr>
        <p:txBody>
          <a:bodyPr>
            <a:norm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kumimoji="0" lang="es-UY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800" b="1">
                <a:solidFill>
                  <a:srgbClr val="000000"/>
                </a:solidFill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─"/>
              <a:tabLst/>
              <a:defRPr sz="1800" b="1">
                <a:solidFill>
                  <a:srgbClr val="000000"/>
                </a:solidFill>
              </a:defRPr>
            </a:lvl3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3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</a:t>
            </a:r>
            <a:r>
              <a:rPr kumimoji="0" lang="es-UY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s-UY" altLang="en-US" sz="2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</a:t>
            </a:r>
            <a:r>
              <a:rPr kumimoji="0" lang="es-UY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</a:t>
            </a:r>
            <a:r>
              <a:rPr kumimoji="0" lang="es-UY" altLang="en-US" sz="24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4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E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6061620" y="1417761"/>
            <a:ext cx="5063067" cy="4007827"/>
          </a:xfrm>
        </p:spPr>
        <p:txBody>
          <a:bodyPr>
            <a:norm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800" b="1">
                <a:solidFill>
                  <a:srgbClr val="000000"/>
                </a:solidFill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─"/>
              <a:tabLst/>
              <a:defRPr sz="1800" b="1">
                <a:solidFill>
                  <a:srgbClr val="000000"/>
                </a:solidFill>
              </a:defRPr>
            </a:lvl3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3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</a:t>
            </a:r>
            <a:r>
              <a:rPr kumimoji="0" lang="es-UY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s-UY" altLang="en-US" sz="2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</a:t>
            </a:r>
            <a:r>
              <a:rPr kumimoji="0" lang="es-UY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</a:t>
            </a:r>
            <a:r>
              <a:rPr kumimoji="0" lang="es-UY" altLang="en-US" sz="24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4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E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10158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Insert Title Here</a:t>
            </a:r>
            <a:br>
              <a:rPr lang="en-US"/>
            </a:br>
            <a:r>
              <a:rPr lang="en-US"/>
              <a:t>Images &amp; Copy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1184820" y="1417640"/>
            <a:ext cx="2903360" cy="2512523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4667505" y="1417640"/>
            <a:ext cx="2903360" cy="2512523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8170527" y="1417640"/>
            <a:ext cx="2903360" cy="2512523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1184820" y="4067527"/>
            <a:ext cx="2903360" cy="197564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5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>
                <a:solidFill>
                  <a:schemeClr val="tx1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1"/>
          </p:nvPr>
        </p:nvSpPr>
        <p:spPr>
          <a:xfrm>
            <a:off x="4667505" y="4067527"/>
            <a:ext cx="2903360" cy="197564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5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>
                <a:solidFill>
                  <a:schemeClr val="tx1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2"/>
          </p:nvPr>
        </p:nvSpPr>
        <p:spPr>
          <a:xfrm>
            <a:off x="8170527" y="4067527"/>
            <a:ext cx="2903360" cy="197564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5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>
                <a:solidFill>
                  <a:schemeClr val="tx1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99410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Imag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 baseline="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Insert Title Here</a:t>
            </a:r>
            <a:br>
              <a:rPr lang="en-US"/>
            </a:br>
            <a:r>
              <a:rPr lang="en-US"/>
              <a:t>Long Image &amp; Copy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1151467" y="1417640"/>
            <a:ext cx="9889067" cy="2512523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1151467" y="4067527"/>
            <a:ext cx="9889067" cy="197564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15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>
                <a:solidFill>
                  <a:srgbClr val="8D8E8D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051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M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accent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2177663"/>
          </a:xfrm>
        </p:spPr>
        <p:txBody>
          <a:bodyPr>
            <a:noAutofit/>
          </a:bodyPr>
          <a:lstStyle>
            <a:lvl1pPr>
              <a:defRPr sz="18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45925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s &amp;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Insert Title Here</a:t>
            </a:r>
            <a:br>
              <a:rPr lang="en-US"/>
            </a:br>
            <a:r>
              <a:rPr lang="en-US"/>
              <a:t>Pie Charts &amp; Copy 1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04334" y="3598669"/>
            <a:ext cx="10205533" cy="2444501"/>
          </a:xfrm>
        </p:spPr>
        <p:txBody>
          <a:bodyPr lIns="0" tIns="0" rIns="0" bIns="0">
            <a:no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500" b="1">
                <a:solidFill>
                  <a:srgbClr val="000000"/>
                </a:solidFill>
                <a:latin typeface="Arial"/>
                <a:cs typeface="Arial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500" b="1">
                <a:solidFill>
                  <a:srgbClr val="000000"/>
                </a:solidFill>
                <a:latin typeface="Arial"/>
                <a:cs typeface="Arial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─"/>
              <a:tabLst/>
              <a:defRPr sz="1500" b="1">
                <a:solidFill>
                  <a:srgbClr val="000000"/>
                </a:solidFill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3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</a:t>
            </a:r>
            <a:r>
              <a:rPr kumimoji="0" lang="es-UY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s-UY" altLang="en-US" sz="2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</a:t>
            </a:r>
            <a:r>
              <a:rPr kumimoji="0" lang="es-UY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</a:t>
            </a:r>
            <a:r>
              <a:rPr kumimoji="0" lang="es-UY" altLang="en-US" sz="24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4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E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Chart Placeholder 6"/>
          <p:cNvSpPr>
            <a:spLocks noGrp="1"/>
          </p:cNvSpPr>
          <p:nvPr>
            <p:ph type="chart" sz="quarter" idx="27"/>
          </p:nvPr>
        </p:nvSpPr>
        <p:spPr>
          <a:xfrm>
            <a:off x="8689566" y="1417640"/>
            <a:ext cx="2520301" cy="2181031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1" name="Chart Placeholder 6"/>
          <p:cNvSpPr>
            <a:spLocks noGrp="1"/>
          </p:cNvSpPr>
          <p:nvPr>
            <p:ph type="chart" sz="quarter" idx="28"/>
          </p:nvPr>
        </p:nvSpPr>
        <p:spPr>
          <a:xfrm>
            <a:off x="6127822" y="1417640"/>
            <a:ext cx="2520301" cy="2181031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2" name="Chart Placeholder 6"/>
          <p:cNvSpPr>
            <a:spLocks noGrp="1"/>
          </p:cNvSpPr>
          <p:nvPr>
            <p:ph type="chart" sz="quarter" idx="29"/>
          </p:nvPr>
        </p:nvSpPr>
        <p:spPr>
          <a:xfrm>
            <a:off x="3566078" y="1417640"/>
            <a:ext cx="2520301" cy="2181031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3" name="Chart Placeholder 6"/>
          <p:cNvSpPr>
            <a:spLocks noGrp="1"/>
          </p:cNvSpPr>
          <p:nvPr>
            <p:ph type="chart" sz="quarter" idx="30"/>
          </p:nvPr>
        </p:nvSpPr>
        <p:spPr>
          <a:xfrm>
            <a:off x="1004334" y="1417640"/>
            <a:ext cx="2520301" cy="2181031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8033065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s &amp;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hart Placeholder 6"/>
          <p:cNvSpPr>
            <a:spLocks noGrp="1"/>
          </p:cNvSpPr>
          <p:nvPr>
            <p:ph type="chart" sz="quarter" idx="24"/>
          </p:nvPr>
        </p:nvSpPr>
        <p:spPr>
          <a:xfrm>
            <a:off x="4554303" y="1417762"/>
            <a:ext cx="2904067" cy="251313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9" name="Chart Placeholder 6"/>
          <p:cNvSpPr>
            <a:spLocks noGrp="1"/>
          </p:cNvSpPr>
          <p:nvPr>
            <p:ph type="chart" sz="quarter" idx="25"/>
          </p:nvPr>
        </p:nvSpPr>
        <p:spPr>
          <a:xfrm>
            <a:off x="8050293" y="1417762"/>
            <a:ext cx="2904067" cy="251313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23"/>
          </p:nvPr>
        </p:nvSpPr>
        <p:spPr>
          <a:xfrm>
            <a:off x="1061527" y="1417762"/>
            <a:ext cx="2904067" cy="251313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Insert Title Here</a:t>
            </a:r>
            <a:br>
              <a:rPr lang="en-US"/>
            </a:br>
            <a:r>
              <a:rPr lang="en-US"/>
              <a:t>Pie Charts &amp; Copy 2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1235620" y="4067527"/>
            <a:ext cx="2903360" cy="197564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5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 b="0">
                <a:solidFill>
                  <a:schemeClr val="tx1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1"/>
          </p:nvPr>
        </p:nvSpPr>
        <p:spPr>
          <a:xfrm>
            <a:off x="4718305" y="4067527"/>
            <a:ext cx="2903360" cy="197564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5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 b="0">
                <a:solidFill>
                  <a:schemeClr val="tx1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2"/>
          </p:nvPr>
        </p:nvSpPr>
        <p:spPr>
          <a:xfrm>
            <a:off x="8221327" y="4067527"/>
            <a:ext cx="2903360" cy="197564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5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 b="0">
                <a:solidFill>
                  <a:schemeClr val="tx1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60314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ble Placeholder 8"/>
          <p:cNvSpPr>
            <a:spLocks noGrp="1"/>
          </p:cNvSpPr>
          <p:nvPr>
            <p:ph type="tbl" sz="quarter" idx="24"/>
          </p:nvPr>
        </p:nvSpPr>
        <p:spPr>
          <a:xfrm>
            <a:off x="609600" y="1675181"/>
            <a:ext cx="10972800" cy="444646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Insert Title Here</a:t>
            </a:r>
            <a:br>
              <a:rPr lang="en-US"/>
            </a:br>
            <a:r>
              <a:rPr lang="en-US"/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41952154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 &amp;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693332" y="4067527"/>
            <a:ext cx="7960563" cy="1975644"/>
          </a:xfrm>
        </p:spPr>
        <p:txBody>
          <a:bodyPr lIns="0" tIns="0" rIns="0" bIns="0">
            <a:no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800" b="1">
                <a:solidFill>
                  <a:srgbClr val="000000"/>
                </a:solidFill>
                <a:latin typeface="Arial"/>
                <a:cs typeface="Arial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800" b="1">
                <a:solidFill>
                  <a:srgbClr val="000000"/>
                </a:solidFill>
                <a:latin typeface="Arial"/>
                <a:cs typeface="Arial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─"/>
              <a:tabLst/>
              <a:defRPr sz="1800" b="1">
                <a:solidFill>
                  <a:srgbClr val="000000"/>
                </a:solidFill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3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</a:t>
            </a:r>
            <a:r>
              <a:rPr kumimoji="0" lang="es-UY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s-UY" altLang="en-US" sz="2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</a:t>
            </a:r>
            <a:r>
              <a:rPr kumimoji="0" lang="es-UY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</a:t>
            </a:r>
            <a:r>
              <a:rPr kumimoji="0" lang="es-UY" altLang="en-US" sz="24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4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E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23"/>
          </p:nvPr>
        </p:nvSpPr>
        <p:spPr>
          <a:xfrm>
            <a:off x="1693337" y="1417762"/>
            <a:ext cx="7960561" cy="251313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 baseline="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Insert Title Here</a:t>
            </a:r>
            <a:br>
              <a:rPr lang="en-US"/>
            </a:br>
            <a:r>
              <a:rPr lang="en-US"/>
              <a:t>Bar Chart &amp; Copy 1</a:t>
            </a:r>
          </a:p>
        </p:txBody>
      </p:sp>
    </p:spTree>
    <p:extLst>
      <p:ext uri="{BB962C8B-B14F-4D97-AF65-F5344CB8AC3E}">
        <p14:creationId xmlns:p14="http://schemas.microsoft.com/office/powerpoint/2010/main" val="24805198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 &amp;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23"/>
          </p:nvPr>
        </p:nvSpPr>
        <p:spPr>
          <a:xfrm>
            <a:off x="6436317" y="1417760"/>
            <a:ext cx="4587283" cy="3676951"/>
          </a:xfrm>
        </p:spPr>
        <p:txBody>
          <a:bodyPr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/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800"/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─"/>
              <a:tabLst/>
              <a:defRPr sz="1800"/>
            </a:lvl3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Click icon to add chart</a:t>
            </a:r>
            <a:endParaRPr kumimoji="0" lang="es-E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 baseline="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Insert Title Here</a:t>
            </a:r>
            <a:br>
              <a:rPr lang="en-US"/>
            </a:br>
            <a:r>
              <a:rPr lang="en-US"/>
              <a:t>Bar Chart &amp; Copy 2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6" hasCustomPrompt="1"/>
          </p:nvPr>
        </p:nvSpPr>
        <p:spPr>
          <a:xfrm>
            <a:off x="1134533" y="1417639"/>
            <a:ext cx="5302251" cy="4703884"/>
          </a:xfrm>
        </p:spPr>
        <p:txBody>
          <a:bodyPr>
            <a:norm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kumimoji="0" lang="es-UY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800" b="1">
                <a:solidFill>
                  <a:srgbClr val="000000"/>
                </a:solidFill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800" b="1">
                <a:solidFill>
                  <a:srgbClr val="000000"/>
                </a:solidFill>
              </a:defRPr>
            </a:lvl3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3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</a:t>
            </a:r>
            <a:r>
              <a:rPr kumimoji="0" lang="es-UY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s-UY" altLang="en-US" sz="2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</a:t>
            </a:r>
            <a:r>
              <a:rPr kumimoji="0" lang="es-UY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</a:t>
            </a:r>
            <a:r>
              <a:rPr kumimoji="0" lang="es-UY" altLang="en-US" sz="24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4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E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93945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 &amp; Cop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ble Placeholder 8"/>
          <p:cNvSpPr>
            <a:spLocks noGrp="1"/>
          </p:cNvSpPr>
          <p:nvPr>
            <p:ph type="tbl" sz="quarter" idx="25" hasCustomPrompt="1"/>
          </p:nvPr>
        </p:nvSpPr>
        <p:spPr>
          <a:xfrm>
            <a:off x="885819" y="1417761"/>
            <a:ext cx="5073196" cy="367628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Insert Title Here</a:t>
            </a:r>
            <a:br>
              <a:rPr lang="en-US"/>
            </a:br>
            <a:r>
              <a:rPr lang="en-US"/>
              <a:t>Bar Chart &amp; Copy 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7" hasCustomPrompt="1"/>
          </p:nvPr>
        </p:nvSpPr>
        <p:spPr>
          <a:xfrm>
            <a:off x="5958421" y="1417639"/>
            <a:ext cx="5319183" cy="4703884"/>
          </a:xfrm>
        </p:spPr>
        <p:txBody>
          <a:bodyPr>
            <a:norm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kumimoji="0" lang="es-UY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800" b="1">
                <a:solidFill>
                  <a:srgbClr val="000000"/>
                </a:solidFill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─"/>
              <a:tabLst/>
              <a:defRPr sz="1800" b="1">
                <a:solidFill>
                  <a:srgbClr val="000000"/>
                </a:solidFill>
              </a:defRPr>
            </a:lvl3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3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</a:t>
            </a:r>
            <a:r>
              <a:rPr kumimoji="0" lang="es-UY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s-UY" altLang="en-US" sz="2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</a:t>
            </a:r>
            <a:r>
              <a:rPr kumimoji="0" lang="es-UY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</a:t>
            </a:r>
            <a:r>
              <a:rPr kumimoji="0" lang="es-UY" altLang="en-US" sz="24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4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E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89859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&amp; 4 Blocks of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830951" y="3694605"/>
            <a:ext cx="2631016" cy="2276841"/>
          </a:xfrm>
          <a:solidFill>
            <a:srgbClr val="E87722"/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102885" y="3694605"/>
            <a:ext cx="2631016" cy="2276841"/>
          </a:xfrm>
          <a:solidFill>
            <a:srgbClr val="E87722"/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8715424" y="1417762"/>
            <a:ext cx="2631016" cy="2276841"/>
          </a:xfrm>
          <a:solidFill>
            <a:srgbClr val="E87722"/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3471869" y="1417762"/>
            <a:ext cx="2631016" cy="2276841"/>
          </a:xfrm>
          <a:solidFill>
            <a:srgbClr val="E87722"/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 baseline="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Insert Title Here</a:t>
            </a:r>
            <a:br>
              <a:rPr lang="en-US"/>
            </a:br>
            <a:r>
              <a:rPr lang="en-US"/>
              <a:t>4 Images &amp; 4 Blocks of Copy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840193" y="1417761"/>
            <a:ext cx="2621777" cy="22688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6093650" y="1417761"/>
            <a:ext cx="2621777" cy="22688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3471873" y="3686608"/>
            <a:ext cx="2621777" cy="22688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 userDrawn="1"/>
        </p:nvSpPr>
        <p:spPr>
          <a:xfrm>
            <a:off x="8715428" y="3686608"/>
            <a:ext cx="2621777" cy="22688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/>
          </p:nvPr>
        </p:nvSpPr>
        <p:spPr>
          <a:xfrm>
            <a:off x="965170" y="1540488"/>
            <a:ext cx="2353733" cy="214611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A21E33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6235247" y="1540488"/>
            <a:ext cx="2353733" cy="214611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A21E33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3623948" y="3800238"/>
            <a:ext cx="2353733" cy="214611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8862374" y="3800238"/>
            <a:ext cx="2353733" cy="214611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250074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 Diagram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902155" y="1417761"/>
            <a:ext cx="10375445" cy="2334795"/>
          </a:xfrm>
        </p:spPr>
        <p:txBody>
          <a:bodyPr lIns="0" tIns="0" bIns="0"/>
          <a:lstStyle>
            <a:lvl1pPr marL="0" indent="0">
              <a:lnSpc>
                <a:spcPct val="80000"/>
              </a:lnSpc>
              <a:buFontTx/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600"/>
              </a:spcBef>
              <a:buFontTx/>
              <a:buNone/>
              <a:defRPr sz="1500" b="1">
                <a:solidFill>
                  <a:srgbClr val="F47A22"/>
                </a:solidFill>
                <a:latin typeface="Arial"/>
                <a:cs typeface="Arial"/>
              </a:defRPr>
            </a:lvl2pPr>
            <a:lvl3pPr marL="0" indent="0">
              <a:spcBef>
                <a:spcPts val="0"/>
              </a:spcBef>
              <a:buFontTx/>
              <a:buNone/>
              <a:defRPr sz="1500" b="0">
                <a:solidFill>
                  <a:srgbClr val="8D8E8D"/>
                </a:solidFill>
                <a:latin typeface="Arial"/>
                <a:cs typeface="Arial"/>
              </a:defRPr>
            </a:lvl3pPr>
            <a:lvl4pPr marL="0" indent="0">
              <a:spcBef>
                <a:spcPts val="0"/>
              </a:spcBef>
              <a:buNone/>
              <a:defRPr sz="1500">
                <a:solidFill>
                  <a:srgbClr val="8D8E8D"/>
                </a:solidFill>
                <a:latin typeface="Arial"/>
                <a:cs typeface="Arial"/>
              </a:defRPr>
            </a:lvl4pPr>
            <a:lvl5pPr marL="0" indent="-137160">
              <a:lnSpc>
                <a:spcPct val="120000"/>
              </a:lnSpc>
              <a:spcBef>
                <a:spcPts val="0"/>
              </a:spcBef>
              <a:buClr>
                <a:srgbClr val="8D8E8D"/>
              </a:buClr>
              <a:buFont typeface="Lucida Grande"/>
              <a:buChar char="-"/>
              <a:defRPr sz="1500">
                <a:solidFill>
                  <a:srgbClr val="8D8E8D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 baseline="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Insert Title Here</a:t>
            </a:r>
            <a:br>
              <a:rPr lang="en-US"/>
            </a:br>
            <a:r>
              <a:rPr lang="en-US"/>
              <a:t>Venn Diagram &amp; Copy</a:t>
            </a:r>
          </a:p>
        </p:txBody>
      </p:sp>
      <p:grpSp>
        <p:nvGrpSpPr>
          <p:cNvPr id="4" name="Group 11"/>
          <p:cNvGrpSpPr/>
          <p:nvPr userDrawn="1"/>
        </p:nvGrpSpPr>
        <p:grpSpPr>
          <a:xfrm>
            <a:off x="3781124" y="2608989"/>
            <a:ext cx="4181617" cy="2972365"/>
            <a:chOff x="2943666" y="2261124"/>
            <a:chExt cx="2954151" cy="2576050"/>
          </a:xfrm>
        </p:grpSpPr>
        <p:sp>
          <p:nvSpPr>
            <p:cNvPr id="3" name="Oval 2"/>
            <p:cNvSpPr/>
            <p:nvPr userDrawn="1"/>
          </p:nvSpPr>
          <p:spPr>
            <a:xfrm>
              <a:off x="3554937" y="2261124"/>
              <a:ext cx="1722635" cy="1584960"/>
            </a:xfrm>
            <a:prstGeom prst="ellipse">
              <a:avLst/>
            </a:prstGeom>
            <a:solidFill>
              <a:srgbClr val="E87722">
                <a:alpha val="5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5" name="Group 6"/>
            <p:cNvGrpSpPr/>
            <p:nvPr userDrawn="1"/>
          </p:nvGrpSpPr>
          <p:grpSpPr>
            <a:xfrm>
              <a:off x="2943666" y="3252214"/>
              <a:ext cx="2954151" cy="1584960"/>
              <a:chOff x="3554937" y="3252214"/>
              <a:chExt cx="2954151" cy="1584960"/>
            </a:xfrm>
          </p:grpSpPr>
          <p:sp>
            <p:nvSpPr>
              <p:cNvPr id="10" name="Oval 9"/>
              <p:cNvSpPr/>
              <p:nvPr userDrawn="1"/>
            </p:nvSpPr>
            <p:spPr>
              <a:xfrm>
                <a:off x="3554937" y="3252214"/>
                <a:ext cx="1722636" cy="1584960"/>
              </a:xfrm>
              <a:prstGeom prst="ellipse">
                <a:avLst/>
              </a:prstGeom>
              <a:solidFill>
                <a:srgbClr val="B31B1B">
                  <a:alpha val="52941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1" name="Oval 10"/>
              <p:cNvSpPr/>
              <p:nvPr userDrawn="1"/>
            </p:nvSpPr>
            <p:spPr>
              <a:xfrm>
                <a:off x="4786452" y="3252214"/>
                <a:ext cx="1722636" cy="1584960"/>
              </a:xfrm>
              <a:prstGeom prst="ellipse">
                <a:avLst/>
              </a:prstGeom>
              <a:solidFill>
                <a:srgbClr val="CF4520">
                  <a:alpha val="52941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cxnSp>
        <p:nvCxnSpPr>
          <p:cNvPr id="14" name="Straight Connector 13"/>
          <p:cNvCxnSpPr/>
          <p:nvPr userDrawn="1"/>
        </p:nvCxnSpPr>
        <p:spPr>
          <a:xfrm>
            <a:off x="8055080" y="4608527"/>
            <a:ext cx="3222523" cy="0"/>
          </a:xfrm>
          <a:prstGeom prst="line">
            <a:avLst/>
          </a:prstGeom>
          <a:ln w="3175" cmpd="sng">
            <a:solidFill>
              <a:srgbClr val="8D8E8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8055081" y="4737960"/>
            <a:ext cx="3222521" cy="13017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959600" y="3019185"/>
            <a:ext cx="4318000" cy="669"/>
          </a:xfrm>
          <a:prstGeom prst="line">
            <a:avLst/>
          </a:prstGeom>
          <a:ln w="3175" cmpd="sng">
            <a:solidFill>
              <a:srgbClr val="8D8E8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0"/>
          <p:cNvSpPr>
            <a:spLocks noGrp="1"/>
          </p:cNvSpPr>
          <p:nvPr>
            <p:ph type="body" sz="quarter" idx="25"/>
          </p:nvPr>
        </p:nvSpPr>
        <p:spPr>
          <a:xfrm>
            <a:off x="8055081" y="3019185"/>
            <a:ext cx="3222521" cy="13017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902158" y="4642771"/>
            <a:ext cx="2781212" cy="0"/>
          </a:xfrm>
          <a:prstGeom prst="line">
            <a:avLst/>
          </a:prstGeom>
          <a:ln w="3175" cmpd="sng">
            <a:solidFill>
              <a:srgbClr val="8D8E8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0"/>
          <p:cNvSpPr>
            <a:spLocks noGrp="1"/>
          </p:cNvSpPr>
          <p:nvPr>
            <p:ph type="body" sz="quarter" idx="26"/>
          </p:nvPr>
        </p:nvSpPr>
        <p:spPr>
          <a:xfrm>
            <a:off x="902158" y="4737960"/>
            <a:ext cx="2781212" cy="13017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095116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140" y="0"/>
            <a:ext cx="8534400" cy="635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636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566400" cy="685800"/>
          </a:xfrm>
        </p:spPr>
        <p:txBody>
          <a:bodyPr/>
          <a:lstStyle>
            <a:lvl1pPr>
              <a:defRPr sz="36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0987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-M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171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  <a:lvl2pPr>
              <a:defRPr sz="1800">
                <a:solidFill>
                  <a:schemeClr val="accent3"/>
                </a:solidFill>
              </a:defRPr>
            </a:lvl2pPr>
            <a:lvl3pPr>
              <a:defRPr sz="18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3"/>
                </a:solidFill>
              </a:defRPr>
            </a:lvl4pPr>
            <a:lvl5pPr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171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  <a:lvl2pPr>
              <a:defRPr sz="1800">
                <a:solidFill>
                  <a:schemeClr val="accent3"/>
                </a:solidFill>
              </a:defRPr>
            </a:lvl2pPr>
            <a:lvl3pPr>
              <a:defRPr sz="18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3"/>
                </a:solidFill>
              </a:defRPr>
            </a:lvl4pPr>
            <a:lvl5pPr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38919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20815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22899" y="2512509"/>
            <a:ext cx="11135808" cy="989914"/>
          </a:xfrm>
        </p:spPr>
        <p:txBody>
          <a:bodyPr lIns="0" bIns="0">
            <a:no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B31B1B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Cover Slide Title</a:t>
            </a:r>
            <a:br>
              <a:rPr lang="en-US"/>
            </a:br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2899" y="3571843"/>
            <a:ext cx="8534400" cy="88286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rgbClr val="B31B1B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Secondary Title</a:t>
            </a:r>
          </a:p>
        </p:txBody>
      </p:sp>
      <p:sp>
        <p:nvSpPr>
          <p:cNvPr id="18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2949677" y="5830722"/>
            <a:ext cx="5191024" cy="620956"/>
          </a:xfrm>
        </p:spPr>
        <p:txBody>
          <a:bodyPr anchor="b">
            <a:noAutofit/>
          </a:bodyPr>
          <a:lstStyle>
            <a:lvl1pPr marL="0" indent="0">
              <a:buNone/>
              <a:defRPr sz="1500" baseline="0">
                <a:solidFill>
                  <a:schemeClr val="accent6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Presenter’s Name</a:t>
            </a:r>
            <a:br>
              <a:rPr lang="en-US"/>
            </a:br>
            <a:r>
              <a:rPr lang="en-US"/>
              <a:t>Presenter’s Title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8559801" y="5830723"/>
            <a:ext cx="2907255" cy="620957"/>
          </a:xfrm>
        </p:spPr>
        <p:txBody>
          <a:bodyPr anchor="b">
            <a:normAutofit/>
          </a:bodyPr>
          <a:lstStyle>
            <a:lvl1pPr marL="0" indent="0" algn="r">
              <a:buNone/>
              <a:defRPr sz="1500" baseline="0"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10.10.15</a:t>
            </a:r>
          </a:p>
          <a:p>
            <a:pPr lvl="0"/>
            <a:r>
              <a:rPr lang="en-US"/>
              <a:t>Web Address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99" y="152400"/>
            <a:ext cx="3437901" cy="1129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6" r="67015" b="53747"/>
          <a:stretch/>
        </p:blipFill>
        <p:spPr>
          <a:xfrm>
            <a:off x="738390" y="5523834"/>
            <a:ext cx="896217" cy="96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271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22899" y="2512509"/>
            <a:ext cx="11135808" cy="989914"/>
          </a:xfrm>
        </p:spPr>
        <p:txBody>
          <a:bodyPr lIns="0" bIns="0">
            <a:no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Section Divider Title</a:t>
            </a:r>
            <a:br>
              <a:rPr lang="en-US"/>
            </a:br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2899" y="3571843"/>
            <a:ext cx="8534400" cy="88286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 baseline="0">
                <a:solidFill>
                  <a:schemeClr val="accent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Secondary Title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99" y="152400"/>
            <a:ext cx="3437901" cy="1129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6" r="67015" b="53747"/>
          <a:stretch/>
        </p:blipFill>
        <p:spPr>
          <a:xfrm>
            <a:off x="738390" y="5523834"/>
            <a:ext cx="896217" cy="96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183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Insert Title Here</a:t>
            </a:r>
            <a:br>
              <a:rPr lang="en-US"/>
            </a:br>
            <a:r>
              <a:rPr lang="en-US"/>
              <a:t>Copy Only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1219202" y="1432415"/>
            <a:ext cx="10346268" cy="4517048"/>
          </a:xfrm>
        </p:spPr>
        <p:txBody>
          <a:bodyPr>
            <a:norm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800" b="1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─"/>
              <a:tabLst/>
              <a:defRPr sz="1800" b="1">
                <a:solidFill>
                  <a:schemeClr val="tx1"/>
                </a:solidFill>
                <a:latin typeface="Arial"/>
                <a:cs typeface="Arial"/>
              </a:defRPr>
            </a:lvl3pPr>
            <a:lvl4pPr marL="0">
              <a:defRPr sz="1500">
                <a:solidFill>
                  <a:srgbClr val="7F7F7F"/>
                </a:solidFill>
                <a:latin typeface="Arial"/>
                <a:cs typeface="Arial"/>
              </a:defRPr>
            </a:lvl4pPr>
            <a:lvl5pPr marL="457200">
              <a:defRPr sz="150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3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</a:t>
            </a:r>
            <a:r>
              <a:rPr kumimoji="0" lang="es-UY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s-UY" altLang="en-US" sz="2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</a:t>
            </a:r>
            <a:r>
              <a:rPr kumimoji="0" lang="es-UY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</a:t>
            </a:r>
            <a:r>
              <a:rPr kumimoji="0" lang="es-UY" altLang="en-US" sz="24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4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E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276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6045201" y="1417761"/>
            <a:ext cx="4993217" cy="4007827"/>
          </a:xfrm>
        </p:spPr>
        <p:txBody>
          <a:bodyPr>
            <a:norm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kumimoji="0" lang="es-UY" alt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800" b="1">
                <a:solidFill>
                  <a:schemeClr val="tx1"/>
                </a:solidFill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─"/>
              <a:tabLst/>
              <a:defRPr sz="1800" b="1">
                <a:solidFill>
                  <a:schemeClr val="tx1"/>
                </a:solidFill>
              </a:defRPr>
            </a:lvl3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3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</a:t>
            </a:r>
            <a:r>
              <a:rPr kumimoji="0" lang="es-UY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s-UY" altLang="en-US" sz="2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</a:t>
            </a:r>
            <a:r>
              <a:rPr kumimoji="0" lang="es-UY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</a:t>
            </a:r>
            <a:r>
              <a:rPr kumimoji="0" lang="es-UY" altLang="en-US" sz="24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4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E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Insert Title Here</a:t>
            </a:r>
            <a:br>
              <a:rPr lang="en-US"/>
            </a:br>
            <a:r>
              <a:rPr lang="en-US"/>
              <a:t>Image &amp; Copy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149903" y="1418372"/>
            <a:ext cx="4739117" cy="4007067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711969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Insert Title Here</a:t>
            </a:r>
            <a:br>
              <a:rPr lang="en-US"/>
            </a:br>
            <a:r>
              <a:rPr lang="en-US"/>
              <a:t>Double Column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965200" y="1417761"/>
            <a:ext cx="4842933" cy="4007827"/>
          </a:xfrm>
        </p:spPr>
        <p:txBody>
          <a:bodyPr>
            <a:norm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kumimoji="0" lang="es-UY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800" b="1">
                <a:solidFill>
                  <a:srgbClr val="000000"/>
                </a:solidFill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─"/>
              <a:tabLst/>
              <a:defRPr sz="1800" b="1">
                <a:solidFill>
                  <a:srgbClr val="000000"/>
                </a:solidFill>
              </a:defRPr>
            </a:lvl3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3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</a:t>
            </a:r>
            <a:r>
              <a:rPr kumimoji="0" lang="es-UY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s-UY" altLang="en-US" sz="2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</a:t>
            </a:r>
            <a:r>
              <a:rPr kumimoji="0" lang="es-UY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</a:t>
            </a:r>
            <a:r>
              <a:rPr kumimoji="0" lang="es-UY" altLang="en-US" sz="24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4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E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6061620" y="1417761"/>
            <a:ext cx="5063067" cy="4007827"/>
          </a:xfrm>
        </p:spPr>
        <p:txBody>
          <a:bodyPr>
            <a:norm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800" b="1">
                <a:solidFill>
                  <a:srgbClr val="000000"/>
                </a:solidFill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─"/>
              <a:tabLst/>
              <a:defRPr sz="1800" b="1">
                <a:solidFill>
                  <a:srgbClr val="000000"/>
                </a:solidFill>
              </a:defRPr>
            </a:lvl3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3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</a:t>
            </a:r>
            <a:r>
              <a:rPr kumimoji="0" lang="es-UY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s-UY" altLang="en-US" sz="2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</a:t>
            </a:r>
            <a:r>
              <a:rPr kumimoji="0" lang="es-UY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</a:t>
            </a:r>
            <a:r>
              <a:rPr kumimoji="0" lang="es-UY" altLang="en-US" sz="24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4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E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29836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Insert Title Here</a:t>
            </a:r>
            <a:br>
              <a:rPr lang="en-US"/>
            </a:br>
            <a:r>
              <a:rPr lang="en-US"/>
              <a:t>Images &amp; Copy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1184820" y="1417640"/>
            <a:ext cx="2903360" cy="2512523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4667505" y="1417640"/>
            <a:ext cx="2903360" cy="2512523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8170527" y="1417640"/>
            <a:ext cx="2903360" cy="2512523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1184820" y="4067527"/>
            <a:ext cx="2903360" cy="197564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5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>
                <a:solidFill>
                  <a:schemeClr val="tx1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1"/>
          </p:nvPr>
        </p:nvSpPr>
        <p:spPr>
          <a:xfrm>
            <a:off x="4667505" y="4067527"/>
            <a:ext cx="2903360" cy="197564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5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>
                <a:solidFill>
                  <a:schemeClr val="tx1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2"/>
          </p:nvPr>
        </p:nvSpPr>
        <p:spPr>
          <a:xfrm>
            <a:off x="8170527" y="4067527"/>
            <a:ext cx="2903360" cy="197564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5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>
                <a:solidFill>
                  <a:schemeClr val="tx1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157303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Imag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 baseline="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Insert Title Here</a:t>
            </a:r>
            <a:br>
              <a:rPr lang="en-US"/>
            </a:br>
            <a:r>
              <a:rPr lang="en-US"/>
              <a:t>Long Image &amp; Copy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1151467" y="1417640"/>
            <a:ext cx="9889067" cy="2512523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1151467" y="4067527"/>
            <a:ext cx="9889067" cy="197564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15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>
                <a:solidFill>
                  <a:srgbClr val="8D8E8D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25864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s &amp;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Insert Title Here</a:t>
            </a:r>
            <a:br>
              <a:rPr lang="en-US"/>
            </a:br>
            <a:r>
              <a:rPr lang="en-US"/>
              <a:t>Pie Charts &amp; Copy 1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04333" y="3598668"/>
            <a:ext cx="10205533" cy="2444501"/>
          </a:xfrm>
        </p:spPr>
        <p:txBody>
          <a:bodyPr lIns="0" tIns="0" rIns="0" bIns="0">
            <a:no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500" b="1">
                <a:solidFill>
                  <a:srgbClr val="000000"/>
                </a:solidFill>
                <a:latin typeface="Arial"/>
                <a:cs typeface="Arial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500" b="1">
                <a:solidFill>
                  <a:srgbClr val="000000"/>
                </a:solidFill>
                <a:latin typeface="Arial"/>
                <a:cs typeface="Arial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─"/>
              <a:tabLst/>
              <a:defRPr sz="1500" b="1">
                <a:solidFill>
                  <a:srgbClr val="000000"/>
                </a:solidFill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3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</a:t>
            </a:r>
            <a:r>
              <a:rPr kumimoji="0" lang="es-UY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s-UY" altLang="en-US" sz="2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</a:t>
            </a:r>
            <a:r>
              <a:rPr kumimoji="0" lang="es-UY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</a:t>
            </a:r>
            <a:r>
              <a:rPr kumimoji="0" lang="es-UY" altLang="en-US" sz="24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4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E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Chart Placeholder 6"/>
          <p:cNvSpPr>
            <a:spLocks noGrp="1"/>
          </p:cNvSpPr>
          <p:nvPr>
            <p:ph type="chart" sz="quarter" idx="27"/>
          </p:nvPr>
        </p:nvSpPr>
        <p:spPr>
          <a:xfrm>
            <a:off x="8689566" y="1417639"/>
            <a:ext cx="2520301" cy="2181031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1" name="Chart Placeholder 6"/>
          <p:cNvSpPr>
            <a:spLocks noGrp="1"/>
          </p:cNvSpPr>
          <p:nvPr>
            <p:ph type="chart" sz="quarter" idx="28"/>
          </p:nvPr>
        </p:nvSpPr>
        <p:spPr>
          <a:xfrm>
            <a:off x="6127822" y="1417639"/>
            <a:ext cx="2520301" cy="2181031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2" name="Chart Placeholder 6"/>
          <p:cNvSpPr>
            <a:spLocks noGrp="1"/>
          </p:cNvSpPr>
          <p:nvPr>
            <p:ph type="chart" sz="quarter" idx="29"/>
          </p:nvPr>
        </p:nvSpPr>
        <p:spPr>
          <a:xfrm>
            <a:off x="3566077" y="1417639"/>
            <a:ext cx="2520301" cy="2181031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3" name="Chart Placeholder 6"/>
          <p:cNvSpPr>
            <a:spLocks noGrp="1"/>
          </p:cNvSpPr>
          <p:nvPr>
            <p:ph type="chart" sz="quarter" idx="30"/>
          </p:nvPr>
        </p:nvSpPr>
        <p:spPr>
          <a:xfrm>
            <a:off x="1004334" y="1417639"/>
            <a:ext cx="2520301" cy="2181031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42946187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s &amp;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hart Placeholder 6"/>
          <p:cNvSpPr>
            <a:spLocks noGrp="1"/>
          </p:cNvSpPr>
          <p:nvPr>
            <p:ph type="chart" sz="quarter" idx="24"/>
          </p:nvPr>
        </p:nvSpPr>
        <p:spPr>
          <a:xfrm>
            <a:off x="4554303" y="1417762"/>
            <a:ext cx="2904067" cy="251313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9" name="Chart Placeholder 6"/>
          <p:cNvSpPr>
            <a:spLocks noGrp="1"/>
          </p:cNvSpPr>
          <p:nvPr>
            <p:ph type="chart" sz="quarter" idx="25"/>
          </p:nvPr>
        </p:nvSpPr>
        <p:spPr>
          <a:xfrm>
            <a:off x="8050293" y="1417762"/>
            <a:ext cx="2904067" cy="251313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23"/>
          </p:nvPr>
        </p:nvSpPr>
        <p:spPr>
          <a:xfrm>
            <a:off x="1061527" y="1417762"/>
            <a:ext cx="2904067" cy="251313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Insert Title Here</a:t>
            </a:r>
            <a:br>
              <a:rPr lang="en-US"/>
            </a:br>
            <a:r>
              <a:rPr lang="en-US"/>
              <a:t>Pie Charts &amp; Copy 2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1235620" y="4067527"/>
            <a:ext cx="2903360" cy="197564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5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 b="0">
                <a:solidFill>
                  <a:schemeClr val="tx1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1"/>
          </p:nvPr>
        </p:nvSpPr>
        <p:spPr>
          <a:xfrm>
            <a:off x="4718305" y="4067527"/>
            <a:ext cx="2903360" cy="197564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5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 b="0">
                <a:solidFill>
                  <a:schemeClr val="tx1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2"/>
          </p:nvPr>
        </p:nvSpPr>
        <p:spPr>
          <a:xfrm>
            <a:off x="8221327" y="4067527"/>
            <a:ext cx="2903360" cy="197564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5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 b="0">
                <a:solidFill>
                  <a:schemeClr val="tx1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767608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ble Placeholder 8"/>
          <p:cNvSpPr>
            <a:spLocks noGrp="1"/>
          </p:cNvSpPr>
          <p:nvPr>
            <p:ph type="tbl" sz="quarter" idx="24"/>
          </p:nvPr>
        </p:nvSpPr>
        <p:spPr>
          <a:xfrm>
            <a:off x="609600" y="1675181"/>
            <a:ext cx="10972800" cy="444646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Insert Title Here</a:t>
            </a:r>
            <a:br>
              <a:rPr lang="en-US"/>
            </a:br>
            <a:r>
              <a:rPr lang="en-US"/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2240058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-M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accent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  <a:lvl2pPr>
              <a:defRPr sz="2400">
                <a:solidFill>
                  <a:schemeClr val="accent3"/>
                </a:solidFill>
              </a:defRPr>
            </a:lvl2pPr>
            <a:lvl3pPr>
              <a:defRPr sz="2400">
                <a:solidFill>
                  <a:schemeClr val="accent3"/>
                </a:solidFill>
              </a:defRPr>
            </a:lvl3pPr>
            <a:lvl4pPr>
              <a:defRPr sz="2400">
                <a:solidFill>
                  <a:schemeClr val="accent3"/>
                </a:solidFill>
              </a:defRPr>
            </a:lvl4pPr>
            <a:lvl5pPr>
              <a:defRPr sz="2400">
                <a:solidFill>
                  <a:schemeClr val="accent3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72664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 &amp;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693332" y="4067527"/>
            <a:ext cx="7960563" cy="1975644"/>
          </a:xfrm>
        </p:spPr>
        <p:txBody>
          <a:bodyPr lIns="0" tIns="0" rIns="0" bIns="0">
            <a:no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800" b="1">
                <a:solidFill>
                  <a:srgbClr val="000000"/>
                </a:solidFill>
                <a:latin typeface="Arial"/>
                <a:cs typeface="Arial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800" b="1">
                <a:solidFill>
                  <a:srgbClr val="000000"/>
                </a:solidFill>
                <a:latin typeface="Arial"/>
                <a:cs typeface="Arial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─"/>
              <a:tabLst/>
              <a:defRPr sz="1800" b="1">
                <a:solidFill>
                  <a:srgbClr val="000000"/>
                </a:solidFill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3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</a:t>
            </a:r>
            <a:r>
              <a:rPr kumimoji="0" lang="es-UY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s-UY" altLang="en-US" sz="2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</a:t>
            </a:r>
            <a:r>
              <a:rPr kumimoji="0" lang="es-UY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</a:t>
            </a:r>
            <a:r>
              <a:rPr kumimoji="0" lang="es-UY" altLang="en-US" sz="24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4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E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23"/>
          </p:nvPr>
        </p:nvSpPr>
        <p:spPr>
          <a:xfrm>
            <a:off x="1693337" y="1417762"/>
            <a:ext cx="7960561" cy="251313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 baseline="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Insert Title Here</a:t>
            </a:r>
            <a:br>
              <a:rPr lang="en-US"/>
            </a:br>
            <a:r>
              <a:rPr lang="en-US"/>
              <a:t>Bar Chart &amp; Copy 1</a:t>
            </a:r>
          </a:p>
        </p:txBody>
      </p:sp>
    </p:spTree>
    <p:extLst>
      <p:ext uri="{BB962C8B-B14F-4D97-AF65-F5344CB8AC3E}">
        <p14:creationId xmlns:p14="http://schemas.microsoft.com/office/powerpoint/2010/main" val="12951226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 &amp;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23"/>
          </p:nvPr>
        </p:nvSpPr>
        <p:spPr>
          <a:xfrm>
            <a:off x="6436317" y="1417760"/>
            <a:ext cx="4587283" cy="3676951"/>
          </a:xfrm>
        </p:spPr>
        <p:txBody>
          <a:bodyPr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/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800"/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─"/>
              <a:tabLst/>
              <a:defRPr sz="1800"/>
            </a:lvl3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Click icon to add chart</a:t>
            </a:r>
            <a:endParaRPr kumimoji="0" lang="es-E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 baseline="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Insert Title Here</a:t>
            </a:r>
            <a:br>
              <a:rPr lang="en-US"/>
            </a:br>
            <a:r>
              <a:rPr lang="en-US"/>
              <a:t>Bar Chart &amp; Copy 2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6" hasCustomPrompt="1"/>
          </p:nvPr>
        </p:nvSpPr>
        <p:spPr>
          <a:xfrm>
            <a:off x="1134533" y="1417639"/>
            <a:ext cx="5302251" cy="4703884"/>
          </a:xfrm>
        </p:spPr>
        <p:txBody>
          <a:bodyPr>
            <a:norm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kumimoji="0" lang="es-UY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800" b="1">
                <a:solidFill>
                  <a:srgbClr val="000000"/>
                </a:solidFill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800" b="1">
                <a:solidFill>
                  <a:srgbClr val="000000"/>
                </a:solidFill>
              </a:defRPr>
            </a:lvl3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3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</a:t>
            </a:r>
            <a:r>
              <a:rPr kumimoji="0" lang="es-UY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s-UY" altLang="en-US" sz="2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</a:t>
            </a:r>
            <a:r>
              <a:rPr kumimoji="0" lang="es-UY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</a:t>
            </a:r>
            <a:r>
              <a:rPr kumimoji="0" lang="es-UY" altLang="en-US" sz="24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4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E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90246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 &amp; Cop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ble Placeholder 8"/>
          <p:cNvSpPr>
            <a:spLocks noGrp="1"/>
          </p:cNvSpPr>
          <p:nvPr>
            <p:ph type="tbl" sz="quarter" idx="25" hasCustomPrompt="1"/>
          </p:nvPr>
        </p:nvSpPr>
        <p:spPr>
          <a:xfrm>
            <a:off x="885819" y="1417761"/>
            <a:ext cx="5073196" cy="367628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Insert Title Here</a:t>
            </a:r>
            <a:br>
              <a:rPr lang="en-US"/>
            </a:br>
            <a:r>
              <a:rPr lang="en-US"/>
              <a:t>Bar Chart &amp; Copy 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7" hasCustomPrompt="1"/>
          </p:nvPr>
        </p:nvSpPr>
        <p:spPr>
          <a:xfrm>
            <a:off x="5958421" y="1417639"/>
            <a:ext cx="5319183" cy="4703884"/>
          </a:xfrm>
        </p:spPr>
        <p:txBody>
          <a:bodyPr>
            <a:norm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kumimoji="0" lang="es-UY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800" b="1">
                <a:solidFill>
                  <a:srgbClr val="000000"/>
                </a:solidFill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─"/>
              <a:tabLst/>
              <a:defRPr sz="1800" b="1">
                <a:solidFill>
                  <a:srgbClr val="000000"/>
                </a:solidFill>
              </a:defRPr>
            </a:lvl3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3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</a:t>
            </a:r>
            <a:r>
              <a:rPr kumimoji="0" lang="es-UY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s-UY" altLang="en-US" sz="2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</a:t>
            </a:r>
            <a:r>
              <a:rPr kumimoji="0" lang="es-UY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</a:t>
            </a:r>
            <a:r>
              <a:rPr kumimoji="0" lang="es-UY" altLang="en-US" sz="24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4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E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98876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&amp; 4 Blocks of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830951" y="3694605"/>
            <a:ext cx="2631016" cy="2276841"/>
          </a:xfrm>
          <a:solidFill>
            <a:srgbClr val="E87722"/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102885" y="3694605"/>
            <a:ext cx="2631016" cy="2276841"/>
          </a:xfrm>
          <a:solidFill>
            <a:srgbClr val="E87722"/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8715424" y="1417762"/>
            <a:ext cx="2631016" cy="2276841"/>
          </a:xfrm>
          <a:solidFill>
            <a:srgbClr val="E87722"/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3471869" y="1417762"/>
            <a:ext cx="2631016" cy="2276841"/>
          </a:xfrm>
          <a:solidFill>
            <a:srgbClr val="E87722"/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 baseline="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Insert Title Here</a:t>
            </a:r>
            <a:br>
              <a:rPr lang="en-US"/>
            </a:br>
            <a:r>
              <a:rPr lang="en-US"/>
              <a:t>4 Images &amp; 4 Blocks of Copy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840193" y="1417761"/>
            <a:ext cx="2621777" cy="22688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6093650" y="1417761"/>
            <a:ext cx="2621777" cy="22688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3471873" y="3686608"/>
            <a:ext cx="2621777" cy="22688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715428" y="3686608"/>
            <a:ext cx="2621777" cy="22688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/>
          </p:nvPr>
        </p:nvSpPr>
        <p:spPr>
          <a:xfrm>
            <a:off x="965169" y="1540488"/>
            <a:ext cx="2353733" cy="214611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A21E33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6235247" y="1540488"/>
            <a:ext cx="2353733" cy="214611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A21E33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3623948" y="3800238"/>
            <a:ext cx="2353733" cy="214611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8862374" y="3800238"/>
            <a:ext cx="2353733" cy="214611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069276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 Diagram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902155" y="1417760"/>
            <a:ext cx="10375445" cy="2334795"/>
          </a:xfrm>
        </p:spPr>
        <p:txBody>
          <a:bodyPr lIns="0" tIns="0" bIns="0"/>
          <a:lstStyle>
            <a:lvl1pPr marL="0" indent="0">
              <a:lnSpc>
                <a:spcPct val="80000"/>
              </a:lnSpc>
              <a:buFontTx/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600"/>
              </a:spcBef>
              <a:buFontTx/>
              <a:buNone/>
              <a:defRPr sz="1500" b="1">
                <a:solidFill>
                  <a:srgbClr val="F47A22"/>
                </a:solidFill>
                <a:latin typeface="Arial"/>
                <a:cs typeface="Arial"/>
              </a:defRPr>
            </a:lvl2pPr>
            <a:lvl3pPr marL="0" indent="0">
              <a:spcBef>
                <a:spcPts val="0"/>
              </a:spcBef>
              <a:buFontTx/>
              <a:buNone/>
              <a:defRPr sz="1500" b="0">
                <a:solidFill>
                  <a:srgbClr val="8D8E8D"/>
                </a:solidFill>
                <a:latin typeface="Arial"/>
                <a:cs typeface="Arial"/>
              </a:defRPr>
            </a:lvl3pPr>
            <a:lvl4pPr marL="0" indent="0">
              <a:spcBef>
                <a:spcPts val="0"/>
              </a:spcBef>
              <a:buNone/>
              <a:defRPr sz="1500">
                <a:solidFill>
                  <a:srgbClr val="8D8E8D"/>
                </a:solidFill>
                <a:latin typeface="Arial"/>
                <a:cs typeface="Arial"/>
              </a:defRPr>
            </a:lvl4pPr>
            <a:lvl5pPr marL="0" indent="-137160">
              <a:lnSpc>
                <a:spcPct val="120000"/>
              </a:lnSpc>
              <a:spcBef>
                <a:spcPts val="0"/>
              </a:spcBef>
              <a:buClr>
                <a:srgbClr val="8D8E8D"/>
              </a:buClr>
              <a:buFont typeface="Lucida Grande"/>
              <a:buChar char="-"/>
              <a:defRPr sz="1500">
                <a:solidFill>
                  <a:srgbClr val="8D8E8D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 baseline="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Insert Title Here</a:t>
            </a:r>
            <a:br>
              <a:rPr lang="en-US"/>
            </a:br>
            <a:r>
              <a:rPr lang="en-US"/>
              <a:t>Venn Diagram &amp; Copy</a:t>
            </a:r>
          </a:p>
        </p:txBody>
      </p:sp>
      <p:grpSp>
        <p:nvGrpSpPr>
          <p:cNvPr id="4" name="Group 11"/>
          <p:cNvGrpSpPr/>
          <p:nvPr userDrawn="1"/>
        </p:nvGrpSpPr>
        <p:grpSpPr>
          <a:xfrm>
            <a:off x="3781124" y="2608989"/>
            <a:ext cx="4181617" cy="2972365"/>
            <a:chOff x="2943666" y="2261124"/>
            <a:chExt cx="2954151" cy="2576050"/>
          </a:xfrm>
        </p:grpSpPr>
        <p:sp>
          <p:nvSpPr>
            <p:cNvPr id="3" name="Oval 2"/>
            <p:cNvSpPr/>
            <p:nvPr userDrawn="1"/>
          </p:nvSpPr>
          <p:spPr>
            <a:xfrm>
              <a:off x="3554937" y="2261124"/>
              <a:ext cx="1722635" cy="1584960"/>
            </a:xfrm>
            <a:prstGeom prst="ellipse">
              <a:avLst/>
            </a:prstGeom>
            <a:solidFill>
              <a:srgbClr val="E87722">
                <a:alpha val="5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6"/>
            <p:cNvGrpSpPr/>
            <p:nvPr userDrawn="1"/>
          </p:nvGrpSpPr>
          <p:grpSpPr>
            <a:xfrm>
              <a:off x="2943666" y="3252214"/>
              <a:ext cx="2954151" cy="1584960"/>
              <a:chOff x="3554937" y="3252214"/>
              <a:chExt cx="2954151" cy="1584960"/>
            </a:xfrm>
          </p:grpSpPr>
          <p:sp>
            <p:nvSpPr>
              <p:cNvPr id="10" name="Oval 9"/>
              <p:cNvSpPr/>
              <p:nvPr userDrawn="1"/>
            </p:nvSpPr>
            <p:spPr>
              <a:xfrm>
                <a:off x="3554937" y="3252214"/>
                <a:ext cx="1722636" cy="1584960"/>
              </a:xfrm>
              <a:prstGeom prst="ellipse">
                <a:avLst/>
              </a:prstGeom>
              <a:solidFill>
                <a:srgbClr val="B31B1B">
                  <a:alpha val="52941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 userDrawn="1"/>
            </p:nvSpPr>
            <p:spPr>
              <a:xfrm>
                <a:off x="4786452" y="3252214"/>
                <a:ext cx="1722636" cy="1584960"/>
              </a:xfrm>
              <a:prstGeom prst="ellipse">
                <a:avLst/>
              </a:prstGeom>
              <a:solidFill>
                <a:srgbClr val="CF4520">
                  <a:alpha val="52941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4" name="Straight Connector 13"/>
          <p:cNvCxnSpPr/>
          <p:nvPr userDrawn="1"/>
        </p:nvCxnSpPr>
        <p:spPr>
          <a:xfrm>
            <a:off x="8055080" y="4608527"/>
            <a:ext cx="3222523" cy="0"/>
          </a:xfrm>
          <a:prstGeom prst="line">
            <a:avLst/>
          </a:prstGeom>
          <a:ln w="3175" cmpd="sng">
            <a:solidFill>
              <a:srgbClr val="8D8E8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8055081" y="4737960"/>
            <a:ext cx="3222521" cy="13017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959600" y="3019185"/>
            <a:ext cx="4318000" cy="669"/>
          </a:xfrm>
          <a:prstGeom prst="line">
            <a:avLst/>
          </a:prstGeom>
          <a:ln w="3175" cmpd="sng">
            <a:solidFill>
              <a:srgbClr val="8D8E8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0"/>
          <p:cNvSpPr>
            <a:spLocks noGrp="1"/>
          </p:cNvSpPr>
          <p:nvPr>
            <p:ph type="body" sz="quarter" idx="25"/>
          </p:nvPr>
        </p:nvSpPr>
        <p:spPr>
          <a:xfrm>
            <a:off x="8055081" y="3019185"/>
            <a:ext cx="3222521" cy="13017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902158" y="4642771"/>
            <a:ext cx="2781212" cy="0"/>
          </a:xfrm>
          <a:prstGeom prst="line">
            <a:avLst/>
          </a:prstGeom>
          <a:ln w="3175" cmpd="sng">
            <a:solidFill>
              <a:srgbClr val="8D8E8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0"/>
          <p:cNvSpPr>
            <a:spLocks noGrp="1"/>
          </p:cNvSpPr>
          <p:nvPr>
            <p:ph type="body" sz="quarter" idx="26"/>
          </p:nvPr>
        </p:nvSpPr>
        <p:spPr>
          <a:xfrm>
            <a:off x="902158" y="4737960"/>
            <a:ext cx="2781212" cy="13017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707192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140" y="0"/>
            <a:ext cx="8534400" cy="635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668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566400" cy="685800"/>
          </a:xfrm>
        </p:spPr>
        <p:txBody>
          <a:bodyPr/>
          <a:lstStyle>
            <a:lvl1pPr>
              <a:defRPr sz="36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98658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5"/>
          <p:cNvPicPr preferRelativeResize="0"/>
          <p:nvPr/>
        </p:nvPicPr>
        <p:blipFill rotWithShape="1">
          <a:blip r:embed="rId2">
            <a:alphaModFix/>
          </a:blip>
          <a:srcRect l="2172" r="1401"/>
          <a:stretch/>
        </p:blipFill>
        <p:spPr>
          <a:xfrm>
            <a:off x="0" y="-314075"/>
            <a:ext cx="12192000" cy="748614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5"/>
          <p:cNvSpPr/>
          <p:nvPr/>
        </p:nvSpPr>
        <p:spPr>
          <a:xfrm>
            <a:off x="0" y="1705295"/>
            <a:ext cx="12192000" cy="4268835"/>
          </a:xfrm>
          <a:prstGeom prst="rect">
            <a:avLst/>
          </a:prstGeom>
          <a:solidFill>
            <a:schemeClr val="lt1">
              <a:alpha val="7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7;p5"/>
          <p:cNvPicPr preferRelativeResize="0"/>
          <p:nvPr/>
        </p:nvPicPr>
        <p:blipFill rotWithShape="1">
          <a:blip r:embed="rId3">
            <a:alphaModFix/>
          </a:blip>
          <a:srcRect t="94261"/>
          <a:stretch/>
        </p:blipFill>
        <p:spPr>
          <a:xfrm>
            <a:off x="-610" y="1701110"/>
            <a:ext cx="12191998" cy="105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5"/>
          <p:cNvPicPr preferRelativeResize="0"/>
          <p:nvPr/>
        </p:nvPicPr>
        <p:blipFill rotWithShape="1">
          <a:blip r:embed="rId4">
            <a:alphaModFix/>
          </a:blip>
          <a:srcRect b="96281"/>
          <a:stretch/>
        </p:blipFill>
        <p:spPr>
          <a:xfrm>
            <a:off x="-612" y="5953810"/>
            <a:ext cx="12192000" cy="6095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5"/>
          <p:cNvSpPr/>
          <p:nvPr/>
        </p:nvSpPr>
        <p:spPr>
          <a:xfrm>
            <a:off x="-612" y="1806530"/>
            <a:ext cx="12192612" cy="414728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5"/>
          <p:cNvSpPr txBox="1">
            <a:spLocks noGrp="1"/>
          </p:cNvSpPr>
          <p:nvPr>
            <p:ph type="ctrTitle"/>
          </p:nvPr>
        </p:nvSpPr>
        <p:spPr>
          <a:xfrm>
            <a:off x="1523694" y="2645487"/>
            <a:ext cx="9144000" cy="133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1"/>
          </p:nvPr>
        </p:nvSpPr>
        <p:spPr>
          <a:xfrm>
            <a:off x="1524000" y="4210379"/>
            <a:ext cx="9144000" cy="38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40E3E"/>
              </a:buClr>
              <a:buSzPts val="2400"/>
              <a:buNone/>
              <a:defRPr sz="2400" b="1">
                <a:solidFill>
                  <a:srgbClr val="C40E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1524000" y="4777462"/>
            <a:ext cx="91440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40E3E"/>
              </a:buClr>
              <a:buSzPts val="2400"/>
              <a:buNone/>
              <a:defRPr sz="2400">
                <a:solidFill>
                  <a:srgbClr val="C40E3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" name="Google Shape;23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77076" y="266296"/>
            <a:ext cx="1636624" cy="13216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03990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">
  <p:cSld name="Standard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838200" y="596349"/>
            <a:ext cx="10515600" cy="99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1"/>
          </p:nvPr>
        </p:nvSpPr>
        <p:spPr>
          <a:xfrm>
            <a:off x="1282148" y="1825625"/>
            <a:ext cx="1007165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800"/>
              <a:buChar char="•"/>
              <a:defRPr sz="2800">
                <a:solidFill>
                  <a:srgbClr val="26262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 sz="2400">
                <a:solidFill>
                  <a:srgbClr val="262626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 sz="2400">
                <a:solidFill>
                  <a:srgbClr val="262626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 sz="2400">
                <a:solidFill>
                  <a:srgbClr val="262626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 sz="2400">
                <a:solidFill>
                  <a:srgbClr val="262626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sldNum" idx="12"/>
          </p:nvPr>
        </p:nvSpPr>
        <p:spPr>
          <a:xfrm>
            <a:off x="537186" y="6253165"/>
            <a:ext cx="5433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2"/>
          </p:nvPr>
        </p:nvSpPr>
        <p:spPr>
          <a:xfrm>
            <a:off x="884583" y="362022"/>
            <a:ext cx="10469217" cy="343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  <a:defRPr sz="220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9" name="Google Shape;29;p7"/>
          <p:cNvCxnSpPr/>
          <p:nvPr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2110639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">
  <p:cSld name="Chapter 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610139" y="3575637"/>
            <a:ext cx="1058186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1610138" y="4162495"/>
            <a:ext cx="10581861" cy="76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3" name="Google Shape;33;p6"/>
          <p:cNvCxnSpPr/>
          <p:nvPr/>
        </p:nvCxnSpPr>
        <p:spPr>
          <a:xfrm>
            <a:off x="1610139" y="4225063"/>
            <a:ext cx="10581861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564071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5" y="1122363"/>
            <a:ext cx="9144004" cy="2387600"/>
          </a:xfrm>
        </p:spPr>
        <p:txBody>
          <a:bodyPr anchor="b"/>
          <a:lstStyle>
            <a:lvl1pPr algn="ctr">
              <a:defRPr sz="592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5" y="3602038"/>
            <a:ext cx="9144004" cy="1655762"/>
          </a:xfrm>
        </p:spPr>
        <p:txBody>
          <a:bodyPr/>
          <a:lstStyle>
            <a:lvl1pPr marL="0" indent="0" algn="ctr">
              <a:buNone/>
              <a:defRPr sz="2370"/>
            </a:lvl1pPr>
            <a:lvl2pPr marL="451576" indent="0" algn="ctr">
              <a:buNone/>
              <a:defRPr sz="1975"/>
            </a:lvl2pPr>
            <a:lvl3pPr marL="903153" indent="0" algn="ctr">
              <a:buNone/>
              <a:defRPr sz="1778"/>
            </a:lvl3pPr>
            <a:lvl4pPr marL="1354729" indent="0" algn="ctr">
              <a:buNone/>
              <a:defRPr sz="1580"/>
            </a:lvl4pPr>
            <a:lvl5pPr marL="1806306" indent="0" algn="ctr">
              <a:buNone/>
              <a:defRPr sz="1580"/>
            </a:lvl5pPr>
            <a:lvl6pPr marL="2257882" indent="0" algn="ctr">
              <a:buNone/>
              <a:defRPr sz="1580"/>
            </a:lvl6pPr>
            <a:lvl7pPr marL="2709459" indent="0" algn="ctr">
              <a:buNone/>
              <a:defRPr sz="1580"/>
            </a:lvl7pPr>
            <a:lvl8pPr marL="3161035" indent="0" algn="ctr">
              <a:buNone/>
              <a:defRPr sz="1580"/>
            </a:lvl8pPr>
            <a:lvl9pPr marL="3612612" indent="0" algn="ctr">
              <a:buNone/>
              <a:defRPr sz="15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0D825-DC64-497A-9B72-CA3DC3E2FBE6}" type="datetimeFigureOut">
              <a:rPr lang="en-US" smtClean="0"/>
              <a:t>7/25/25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13B1-F52C-4DF0-A699-491135174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776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3710d435481_0_1759"/>
          <p:cNvSpPr txBox="1">
            <a:spLocks noGrp="1"/>
          </p:cNvSpPr>
          <p:nvPr>
            <p:ph type="title"/>
          </p:nvPr>
        </p:nvSpPr>
        <p:spPr>
          <a:xfrm>
            <a:off x="838200" y="695739"/>
            <a:ext cx="105156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g3710d435481_0_175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g3710d435481_0_175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g3710d435481_0_1759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g3710d435481_0_1759"/>
          <p:cNvSpPr txBox="1">
            <a:spLocks noGrp="1"/>
          </p:cNvSpPr>
          <p:nvPr>
            <p:ph type="sldNum" idx="12"/>
          </p:nvPr>
        </p:nvSpPr>
        <p:spPr>
          <a:xfrm>
            <a:off x="738810" y="6231917"/>
            <a:ext cx="44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53372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838200" y="695739"/>
            <a:ext cx="10515600" cy="99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1182758" y="1825625"/>
            <a:ext cx="483704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5" name="Google Shape;45;p9"/>
          <p:cNvCxnSpPr/>
          <p:nvPr/>
        </p:nvCxnSpPr>
        <p:spPr>
          <a:xfrm>
            <a:off x="983837" y="1569545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4934112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tandard">
  <p:cSld name="1_Standard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3710d435481_0_804"/>
          <p:cNvSpPr txBox="1">
            <a:spLocks noGrp="1"/>
          </p:cNvSpPr>
          <p:nvPr>
            <p:ph type="title"/>
          </p:nvPr>
        </p:nvSpPr>
        <p:spPr>
          <a:xfrm>
            <a:off x="838200" y="695739"/>
            <a:ext cx="105156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g3710d435481_0_80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800"/>
              <a:buChar char="•"/>
              <a:defRPr>
                <a:solidFill>
                  <a:srgbClr val="26262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solidFill>
                  <a:srgbClr val="262626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solidFill>
                  <a:srgbClr val="262626"/>
                </a:solidFill>
              </a:defRPr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>
                <a:solidFill>
                  <a:srgbClr val="262626"/>
                </a:solidFill>
              </a:defRPr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>
                <a:solidFill>
                  <a:srgbClr val="262626"/>
                </a:solidFill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g3710d435481_0_804"/>
          <p:cNvSpPr txBox="1">
            <a:spLocks noGrp="1"/>
          </p:cNvSpPr>
          <p:nvPr>
            <p:ph type="sldNum" idx="12"/>
          </p:nvPr>
        </p:nvSpPr>
        <p:spPr>
          <a:xfrm>
            <a:off x="770283" y="6152496"/>
            <a:ext cx="665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g3710d435481_0_804"/>
          <p:cNvSpPr txBox="1">
            <a:spLocks noGrp="1"/>
          </p:cNvSpPr>
          <p:nvPr>
            <p:ph type="body" idx="2"/>
          </p:nvPr>
        </p:nvSpPr>
        <p:spPr>
          <a:xfrm>
            <a:off x="838200" y="365127"/>
            <a:ext cx="105156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800"/>
              <a:buNone/>
              <a:defRPr sz="200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>
            <a:endParaRPr/>
          </a:p>
        </p:txBody>
      </p:sp>
      <p:cxnSp>
        <p:nvCxnSpPr>
          <p:cNvPr id="51" name="Google Shape;51;g3710d435481_0_804"/>
          <p:cNvCxnSpPr/>
          <p:nvPr/>
        </p:nvCxnSpPr>
        <p:spPr>
          <a:xfrm>
            <a:off x="985381" y="1394181"/>
            <a:ext cx="11206500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6326681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title"/>
          </p:nvPr>
        </p:nvSpPr>
        <p:spPr>
          <a:xfrm>
            <a:off x="838200" y="695739"/>
            <a:ext cx="10515600" cy="99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5" name="Google Shape;55;p11"/>
          <p:cNvCxnSpPr/>
          <p:nvPr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1092345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0" name="Google Shape;60;p8"/>
          <p:cNvCxnSpPr/>
          <p:nvPr/>
        </p:nvCxnSpPr>
        <p:spPr>
          <a:xfrm>
            <a:off x="831850" y="4589463"/>
            <a:ext cx="11360150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0071839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8" name="Google Shape;68;p10"/>
          <p:cNvCxnSpPr/>
          <p:nvPr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5625765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4" name="Google Shape;74;p12"/>
          <p:cNvCxnSpPr/>
          <p:nvPr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1864620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0" name="Google Shape;80;p13"/>
          <p:cNvCxnSpPr/>
          <p:nvPr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8791854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title"/>
          </p:nvPr>
        </p:nvSpPr>
        <p:spPr>
          <a:xfrm>
            <a:off x="838200" y="695739"/>
            <a:ext cx="10515600" cy="99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sldNum" idx="12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5" name="Google Shape;85;p14"/>
          <p:cNvCxnSpPr/>
          <p:nvPr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9067852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0" name="Google Shape;90;p15"/>
          <p:cNvCxnSpPr/>
          <p:nvPr/>
        </p:nvCxnSpPr>
        <p:spPr>
          <a:xfrm>
            <a:off x="9263518" y="365125"/>
            <a:ext cx="0" cy="5246535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374169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0D825-DC64-497A-9B72-CA3DC3E2FBE6}" type="datetimeFigureOut">
              <a:rPr lang="en-US" smtClean="0"/>
              <a:t>7/25/25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13B1-F52C-4DF0-A699-491135174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456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710d435481_0_270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g3710d435481_0_270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94" name="Google Shape;94;g3710d435481_0_2701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95" name="Google Shape;95;g3710d435481_0_270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2800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0D825-DC64-497A-9B72-CA3DC3E2FBE6}" type="datetimeFigureOut">
              <a:rPr lang="en-US" smtClean="0"/>
              <a:t>7/25/25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13B1-F52C-4DF0-A699-491135174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71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Q Title Slide Soli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781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>
            <a:extLst>
              <a:ext uri="{FF2B5EF4-FFF2-40B4-BE49-F238E27FC236}">
                <a16:creationId xmlns:a16="http://schemas.microsoft.com/office/drawing/2014/main" id="{B0E1E3A5-6595-DCEB-D781-305D21A174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7" name="Title Placeholder 6">
            <a:extLst>
              <a:ext uri="{FF2B5EF4-FFF2-40B4-BE49-F238E27FC236}">
                <a16:creationId xmlns:a16="http://schemas.microsoft.com/office/drawing/2014/main" id="{DC5DE494-1502-467F-ACE3-E721DF667D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C1817BB-C60D-407C-81ED-CCD8E2EE03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11FDD5A-00BD-8240-A9B9-8365F76A5BC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AD686D-1009-41A4-8C1B-98C93DAD9C11}"/>
              </a:ext>
            </a:extLst>
          </p:cNvPr>
          <p:cNvSpPr txBox="1"/>
          <p:nvPr/>
        </p:nvSpPr>
        <p:spPr>
          <a:xfrm>
            <a:off x="9762067" y="6523039"/>
            <a:ext cx="21590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spc="30">
                <a:solidFill>
                  <a:schemeClr val="bg1"/>
                </a:solidFill>
                <a:latin typeface="+mn-lt"/>
              </a:rPr>
              <a:t>WWW.MILBANK.ORG</a:t>
            </a:r>
          </a:p>
        </p:txBody>
      </p:sp>
      <p:pic>
        <p:nvPicPr>
          <p:cNvPr id="1030" name="Picture 9">
            <a:extLst>
              <a:ext uri="{FF2B5EF4-FFF2-40B4-BE49-F238E27FC236}">
                <a16:creationId xmlns:a16="http://schemas.microsoft.com/office/drawing/2014/main" id="{5C1B19DF-F7B2-3AE1-7F57-8C8414833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85" y="6015039"/>
            <a:ext cx="19685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68371F-5BBB-46DB-A518-ABCA95862E2E}"/>
              </a:ext>
            </a:extLst>
          </p:cNvPr>
          <p:cNvSpPr/>
          <p:nvPr/>
        </p:nvSpPr>
        <p:spPr bwMode="auto">
          <a:xfrm>
            <a:off x="-1" y="5934075"/>
            <a:ext cx="12192001" cy="10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2" name="Picture 9">
            <a:extLst>
              <a:ext uri="{FF2B5EF4-FFF2-40B4-BE49-F238E27FC236}">
                <a16:creationId xmlns:a16="http://schemas.microsoft.com/office/drawing/2014/main" id="{56CA77D9-0503-22AF-FBE2-DC6BB5295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85" y="5959618"/>
            <a:ext cx="1936242" cy="9779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7" r:id="rId6"/>
    <p:sldLayoutId id="2147483858" r:id="rId7"/>
    <p:sldLayoutId id="2147483859" r:id="rId8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accent2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636466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636466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636466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636466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636466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1596C868-FEAD-FB36-C71A-FD5FB4B8C8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EEE5CD6-FEBD-66FD-4D9A-CF0C31F79A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963DC-DFB6-44DF-8DBC-ECFEDC59C1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804CC-5147-4B46-BA94-411F0D0D9A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1DC91-7FA1-43C6-BEF3-6865621733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4DDC70D-7E21-974D-81E0-230B1C2814B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E491A0-DC16-421E-AE35-EF1C3CB467A3}"/>
              </a:ext>
            </a:extLst>
          </p:cNvPr>
          <p:cNvSpPr/>
          <p:nvPr/>
        </p:nvSpPr>
        <p:spPr>
          <a:xfrm>
            <a:off x="-205317" y="0"/>
            <a:ext cx="12890501" cy="693578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Helvetica" panose="020B0604020202020204" pitchFamily="34" charset="0"/>
            </a:endParaRPr>
          </a:p>
        </p:txBody>
      </p:sp>
      <p:pic>
        <p:nvPicPr>
          <p:cNvPr id="2056" name="Picture 9">
            <a:extLst>
              <a:ext uri="{FF2B5EF4-FFF2-40B4-BE49-F238E27FC236}">
                <a16:creationId xmlns:a16="http://schemas.microsoft.com/office/drawing/2014/main" id="{684EC873-2C2A-A108-7675-A293A4E2A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67" y="411163"/>
            <a:ext cx="2975229" cy="163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C049F-365D-5643-9A16-3E5C2860C1CB}" type="datetimeFigureOut">
              <a:rPr lang="en-US" smtClean="0"/>
              <a:t>7/25/25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B3D67-B3A5-B849-A872-5DE480608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5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9" r:id="rId8"/>
    <p:sldLayoutId id="2147483657" r:id="rId9"/>
    <p:sldLayoutId id="2147484168" r:id="rId10"/>
    <p:sldLayoutId id="2147484170" r:id="rId11"/>
    <p:sldLayoutId id="2147484173" r:id="rId12"/>
    <p:sldLayoutId id="21474841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0" rIns="91440" bIns="45720" rtlCol="0" anchor="t">
            <a:normAutofit/>
          </a:bodyPr>
          <a:lstStyle/>
          <a:p>
            <a:r>
              <a:rPr lang="en-US"/>
              <a:t>Click to edit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6133" y="1439010"/>
            <a:ext cx="10312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3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</a:t>
            </a:r>
            <a:r>
              <a:rPr kumimoji="0" lang="es-UY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s-UY" altLang="en-US" sz="2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</a:t>
            </a:r>
            <a:r>
              <a:rPr kumimoji="0" lang="es-UY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</a:t>
            </a:r>
            <a:r>
              <a:rPr kumimoji="0" lang="es-UY" altLang="en-US" sz="24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4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E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5749164" y="6483351"/>
            <a:ext cx="693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kern="1200">
                <a:solidFill>
                  <a:srgbClr val="8D8E8D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3BF4A0-F7E7-4F05-98F8-4325DF1FDB43}" type="slidenum">
              <a:rPr lang="en-US" sz="1200" smtClean="0">
                <a:solidFill>
                  <a:schemeClr val="tx1"/>
                </a:solidFill>
              </a:rPr>
              <a:pPr/>
              <a:t>‹#›</a:t>
            </a:fld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9" name="Picture 8" descr="LOCKUP_WCM_NYP_FULLCOLOR.png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86"/>
          <a:stretch/>
        </p:blipFill>
        <p:spPr>
          <a:xfrm>
            <a:off x="1" y="6400800"/>
            <a:ext cx="4098271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3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7" r:id="rId16"/>
    <p:sldLayoutId id="2147483668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A20815"/>
          </a:solidFill>
          <a:latin typeface="Arial"/>
          <a:ea typeface="+mj-ea"/>
          <a:cs typeface="Arial"/>
        </a:defRPr>
      </a:lvl1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tabLst/>
        <a:defRPr sz="2400" kern="1200">
          <a:solidFill>
            <a:srgbClr val="7F7F7F"/>
          </a:solidFill>
          <a:latin typeface="Arial"/>
          <a:ea typeface="+mn-ea"/>
          <a:cs typeface="Arial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tabLst/>
        <a:defRPr sz="1500" b="1" kern="1200">
          <a:solidFill>
            <a:schemeClr val="accent3"/>
          </a:solidFill>
          <a:latin typeface="Arial"/>
          <a:ea typeface="+mn-ea"/>
          <a:cs typeface="Arial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tabLst/>
        <a:defRPr sz="1500" kern="1200">
          <a:solidFill>
            <a:srgbClr val="7F7F7F"/>
          </a:solidFill>
          <a:latin typeface="Arial"/>
          <a:ea typeface="+mn-ea"/>
          <a:cs typeface="Arial"/>
        </a:defRPr>
      </a:lvl3pPr>
      <a:lvl4pPr marL="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7F7F7F"/>
          </a:solidFill>
          <a:latin typeface="Arial"/>
          <a:ea typeface="+mn-ea"/>
          <a:cs typeface="Arial"/>
        </a:defRPr>
      </a:lvl4pPr>
      <a:lvl5pPr marL="4572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rgbClr val="7F7F7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0" rIns="91440" bIns="45720" rtlCol="0" anchor="t">
            <a:normAutofit/>
          </a:bodyPr>
          <a:lstStyle/>
          <a:p>
            <a:r>
              <a:rPr lang="en-US"/>
              <a:t>Click to edit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6133" y="1439010"/>
            <a:ext cx="10312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3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</a:t>
            </a:r>
            <a:r>
              <a:rPr kumimoji="0" lang="es-UY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s-UY" altLang="en-US" sz="2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</a:t>
            </a:r>
            <a:r>
              <a:rPr kumimoji="0" lang="es-UY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</a:t>
            </a:r>
            <a:r>
              <a:rPr kumimoji="0" lang="es-UY" altLang="en-US" sz="24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4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E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5749164" y="6483351"/>
            <a:ext cx="693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kern="1200">
                <a:solidFill>
                  <a:srgbClr val="8D8E8D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3BF4A0-F7E7-4F05-98F8-4325DF1FDB43}" type="slidenum">
              <a:rPr lang="en-US" sz="1200" smtClean="0">
                <a:solidFill>
                  <a:schemeClr val="tx1"/>
                </a:solidFill>
              </a:rPr>
              <a:pPr/>
              <a:t>‹#›</a:t>
            </a:fld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9" name="Picture 8" descr="LOCKUP_WCM_NYP_FULLCOLOR.png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86"/>
          <a:stretch/>
        </p:blipFill>
        <p:spPr>
          <a:xfrm>
            <a:off x="1" y="6400800"/>
            <a:ext cx="4098271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0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  <p:sldLayoutId id="2147484194" r:id="rId12"/>
    <p:sldLayoutId id="2147484195" r:id="rId13"/>
    <p:sldLayoutId id="2147484196" r:id="rId14"/>
    <p:sldLayoutId id="2147484197" r:id="rId15"/>
    <p:sldLayoutId id="2147484198" r:id="rId16"/>
    <p:sldLayoutId id="2147484199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A20815"/>
          </a:solidFill>
          <a:latin typeface="Arial"/>
          <a:ea typeface="+mj-ea"/>
          <a:cs typeface="Arial"/>
        </a:defRPr>
      </a:lvl1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tabLst/>
        <a:defRPr sz="2400" kern="1200">
          <a:solidFill>
            <a:srgbClr val="7F7F7F"/>
          </a:solidFill>
          <a:latin typeface="Arial"/>
          <a:ea typeface="+mn-ea"/>
          <a:cs typeface="Arial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tabLst/>
        <a:defRPr sz="1500" b="1" kern="1200">
          <a:solidFill>
            <a:schemeClr val="accent3"/>
          </a:solidFill>
          <a:latin typeface="Arial"/>
          <a:ea typeface="+mn-ea"/>
          <a:cs typeface="Arial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tabLst/>
        <a:defRPr sz="1500" kern="1200">
          <a:solidFill>
            <a:srgbClr val="7F7F7F"/>
          </a:solidFill>
          <a:latin typeface="Arial"/>
          <a:ea typeface="+mn-ea"/>
          <a:cs typeface="Arial"/>
        </a:defRPr>
      </a:lvl3pPr>
      <a:lvl4pPr marL="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7F7F7F"/>
          </a:solidFill>
          <a:latin typeface="Arial"/>
          <a:ea typeface="+mn-ea"/>
          <a:cs typeface="Arial"/>
        </a:defRPr>
      </a:lvl4pPr>
      <a:lvl5pPr marL="4572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rgbClr val="7F7F7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838200" y="695739"/>
            <a:ext cx="10515600" cy="99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sldNum" idx="12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4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982170" y="5846548"/>
            <a:ext cx="2391950" cy="695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63616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  <p:sldLayoutId id="2147484212" r:id="rId12"/>
    <p:sldLayoutId id="2147484213" r:id="rId13"/>
    <p:sldLayoutId id="2147484214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6.xml"/><Relationship Id="rId6" Type="http://schemas.openxmlformats.org/officeDocument/2006/relationships/hyperlink" Target="https://doi.org/10.1016/S2468-2667(18)30110-5" TargetMode="External"/><Relationship Id="rId5" Type="http://schemas.openxmlformats.org/officeDocument/2006/relationships/hyperlink" Target="https://pubmed.ncbi.nlm.nih.gov/29976328/" TargetMode="Externa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lslibrary.state.md.us/publications/Exec/MDH/HG13-4506_2024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8.xml"/><Relationship Id="rId4" Type="http://schemas.openxmlformats.org/officeDocument/2006/relationships/hyperlink" Target="https://health.maryland.gov/phpa/ohpetup/council/Pages/default.aspx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annabis/about/what-cdc-is-doing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cannabis.maryland.gov/Pages/BeCannabisSmart.aspx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hyperlink" Target="https://cannabis.maryland.gov/SiteAssets/Pages/BeCannabisSmart/talking-to-teens-brochure.pdf" TargetMode="External"/><Relationship Id="rId7" Type="http://schemas.openxmlformats.org/officeDocument/2006/relationships/hyperlink" Target="https://cannabis.maryland.gov/SiteAssets/Pages/BeCannabisSmart/BCS%20Brochure.pdf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3.png"/><Relationship Id="rId5" Type="http://schemas.openxmlformats.org/officeDocument/2006/relationships/hyperlink" Target="https://michaeln786.sg-host.com/wp-content/uploads/2025/05/MD-THC-Regulations.pdf" TargetMode="External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openxmlformats.org/officeDocument/2006/relationships/hyperlink" Target="https://www.law.umaryland.edu/media/sol/sol-2022-images-and-files/academics/programs-and-centers/legal-resource-center-for-public-health-policy/pdfs-docs-and-files/Maryland-Cannabis-101_Final.pdf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8.xml"/><Relationship Id="rId6" Type="http://schemas.openxmlformats.org/officeDocument/2006/relationships/hyperlink" Target="http://cannabis.maryland.gov/Pages/BeCannabisSmart.aspx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3.xml"/><Relationship Id="rId4" Type="http://schemas.openxmlformats.org/officeDocument/2006/relationships/hyperlink" Target="mailto:dana.moncrief@maryland.gov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6CCB5C7F-CCBA-FF85-82EB-637EBB01F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289" y="2933436"/>
            <a:ext cx="11407422" cy="99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r>
              <a:rPr lang="en-US" sz="3600" b="1">
                <a:solidFill>
                  <a:schemeClr val="bg1"/>
                </a:solidFill>
                <a:latin typeface="Georgia"/>
                <a:ea typeface="Calibri"/>
                <a:cs typeface="Calibri"/>
              </a:rPr>
              <a:t>Regulating Consumer Products to Improve Mental Health </a:t>
            </a:r>
          </a:p>
          <a:p>
            <a:pPr defTabSz="914400">
              <a:spcBef>
                <a:spcPct val="0"/>
              </a:spcBef>
              <a:buNone/>
            </a:pPr>
            <a:endParaRPr lang="en-US" sz="4000" b="1">
              <a:solidFill>
                <a:schemeClr val="bg1"/>
              </a:solidFill>
              <a:latin typeface="Georgia"/>
              <a:ea typeface="Calibri"/>
              <a:cs typeface="Calibri"/>
            </a:endParaRPr>
          </a:p>
        </p:txBody>
      </p:sp>
      <p:sp>
        <p:nvSpPr>
          <p:cNvPr id="10243" name="Subtitle 9">
            <a:extLst>
              <a:ext uri="{FF2B5EF4-FFF2-40B4-BE49-F238E27FC236}">
                <a16:creationId xmlns:a16="http://schemas.microsoft.com/office/drawing/2014/main" id="{2DA42879-4DBB-3D78-59A1-A2B6C035A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30" y="5182733"/>
            <a:ext cx="6042234" cy="106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buNone/>
            </a:pPr>
            <a:r>
              <a:rPr lang="en-US" altLang="en-US" sz="1800" i="1">
                <a:solidFill>
                  <a:schemeClr val="bg1"/>
                </a:solidFill>
                <a:latin typeface="Arial"/>
                <a:ea typeface="Helvetica Neue" panose="02000503000000020004" pitchFamily="2" charset="0"/>
                <a:cs typeface="Arial"/>
              </a:rPr>
              <a:t>Milbank Quarterly </a:t>
            </a:r>
            <a:r>
              <a:rPr lang="en-US" altLang="en-US" sz="1800">
                <a:solidFill>
                  <a:schemeClr val="bg1"/>
                </a:solidFill>
                <a:latin typeface="Arial"/>
                <a:ea typeface="Helvetica Neue" panose="02000503000000020004" pitchFamily="2" charset="0"/>
                <a:cs typeface="Arial"/>
              </a:rPr>
              <a:t>Webinar</a:t>
            </a:r>
            <a:br>
              <a:rPr lang="en-US" altLang="en-US" sz="1800">
                <a:latin typeface="Arial"/>
                <a:ea typeface="Helvetica Neue" panose="02000503000000020004" pitchFamily="2" charset="0"/>
                <a:cs typeface="Arial"/>
              </a:rPr>
            </a:br>
            <a:r>
              <a:rPr lang="en-US" altLang="en-US" sz="1800">
                <a:solidFill>
                  <a:schemeClr val="bg1"/>
                </a:solidFill>
                <a:latin typeface="Arial"/>
                <a:ea typeface="Helvetica Neue" panose="02000503000000020004" pitchFamily="2" charset="0"/>
                <a:cs typeface="Arial"/>
              </a:rPr>
              <a:t>July 25, 2025 </a:t>
            </a:r>
            <a:endParaRPr lang="en-US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FE9C77-A8C7-984A-8681-8AB1368E1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E3F2A3-2ED1-4CB5-B612-485DDBFD9B64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A087842-DE7B-144B-AB27-9D8E026CC92F}"/>
              </a:ext>
            </a:extLst>
          </p:cNvPr>
          <p:cNvSpPr txBox="1">
            <a:spLocks/>
          </p:cNvSpPr>
          <p:nvPr/>
        </p:nvSpPr>
        <p:spPr>
          <a:xfrm>
            <a:off x="700523" y="2616224"/>
            <a:ext cx="3586664" cy="355254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Atlanta, GA</a:t>
            </a:r>
          </a:p>
          <a:p>
            <a:pPr marL="0" indent="0">
              <a:buNone/>
            </a:pPr>
            <a:r>
              <a:rPr lang="en-US"/>
              <a:t>A 3% reduction in alcohol outlets in the Buckhead neighborhood resulted in a 2-fold greater reduction in exposure to violent crime than in two other comparable neighborhoods.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DB20047-9108-DA47-8A62-8B12981B3292}"/>
              </a:ext>
            </a:extLst>
          </p:cNvPr>
          <p:cNvSpPr txBox="1">
            <a:spLocks/>
          </p:cNvSpPr>
          <p:nvPr/>
        </p:nvSpPr>
        <p:spPr>
          <a:xfrm>
            <a:off x="700523" y="745842"/>
            <a:ext cx="3182940" cy="1471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3C6AA8"/>
                </a:solidFill>
                <a:latin typeface="+mn-lt"/>
              </a:rPr>
              <a:t>Evidence of Effectiveness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C27CB17-A79F-7B43-898E-EDAE0A849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547" y="1844041"/>
            <a:ext cx="7152964" cy="411295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87F06A9-5A1E-8F43-A2CC-E55406665A69}"/>
              </a:ext>
            </a:extLst>
          </p:cNvPr>
          <p:cNvSpPr/>
          <p:nvPr/>
        </p:nvSpPr>
        <p:spPr>
          <a:xfrm>
            <a:off x="4628547" y="6168765"/>
            <a:ext cx="70757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>
                <a:latin typeface="+mj-lt"/>
              </a:rPr>
              <a:t>Zhang, X., Hatcher, B., Clarkson, L., Holt, J., </a:t>
            </a:r>
            <a:r>
              <a:rPr lang="en-US" sz="1000" err="1">
                <a:latin typeface="+mj-lt"/>
              </a:rPr>
              <a:t>Bagchi</a:t>
            </a:r>
            <a:r>
              <a:rPr lang="en-US" sz="1000">
                <a:latin typeface="+mj-lt"/>
              </a:rPr>
              <a:t>, S., </a:t>
            </a:r>
            <a:r>
              <a:rPr lang="en-US" sz="1000" err="1">
                <a:latin typeface="+mj-lt"/>
              </a:rPr>
              <a:t>Kanny</a:t>
            </a:r>
            <a:r>
              <a:rPr lang="en-US" sz="1000">
                <a:latin typeface="+mj-lt"/>
              </a:rPr>
              <a:t>, D., &amp; Brewer, R. D. (2015). Peer Reviewed: Changes in Density of On-Premises Alcohol Outlets and Impact on Violent Crime, Atlanta, Georgia, 1997–2007. </a:t>
            </a:r>
            <a:r>
              <a:rPr lang="en-US" sz="1000" i="1">
                <a:latin typeface="+mj-lt"/>
              </a:rPr>
              <a:t>Preventing chronic disease</a:t>
            </a:r>
            <a:r>
              <a:rPr lang="en-US" sz="1000">
                <a:latin typeface="+mj-lt"/>
              </a:rPr>
              <a:t>, </a:t>
            </a:r>
            <a:r>
              <a:rPr lang="en-US" sz="1000" i="1">
                <a:latin typeface="+mj-lt"/>
              </a:rPr>
              <a:t>12</a:t>
            </a:r>
            <a:r>
              <a:rPr lang="en-US" sz="100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3656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FE9C77-A8C7-984A-8681-8AB1368E1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E3F2A3-2ED1-4CB5-B612-485DDBFD9B64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A087842-DE7B-144B-AB27-9D8E026CC92F}"/>
              </a:ext>
            </a:extLst>
          </p:cNvPr>
          <p:cNvSpPr txBox="1">
            <a:spLocks/>
          </p:cNvSpPr>
          <p:nvPr/>
        </p:nvSpPr>
        <p:spPr>
          <a:xfrm>
            <a:off x="665734" y="2161196"/>
            <a:ext cx="3982466" cy="429446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/>
              <a:t>Baltimore, MD</a:t>
            </a:r>
          </a:p>
          <a:p>
            <a:pPr marL="0" indent="0">
              <a:buNone/>
            </a:pPr>
            <a:r>
              <a:rPr lang="en-US" sz="2400"/>
              <a:t>A 7-hour reduction in alcohol sales hours (from 6 am to 2 am, to 9 am to 10 pm) in a single neighborhood was associated with an immediate </a:t>
            </a:r>
            <a:r>
              <a:rPr lang="en-US" sz="2400">
                <a:solidFill>
                  <a:srgbClr val="C00000"/>
                </a:solidFill>
              </a:rPr>
              <a:t>14% drop in violent crime </a:t>
            </a:r>
            <a:r>
              <a:rPr lang="en-US" sz="2400"/>
              <a:t>in that neighborhood, and a </a:t>
            </a:r>
            <a:r>
              <a:rPr lang="en-US" sz="2400">
                <a:solidFill>
                  <a:srgbClr val="C00000"/>
                </a:solidFill>
              </a:rPr>
              <a:t>29% drop in all violent crime and a 48% drop in homicides </a:t>
            </a:r>
            <a:r>
              <a:rPr lang="en-US" sz="2400"/>
              <a:t>in the neighborhood, compared to similar neighborhoods, over the next year.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DB20047-9108-DA47-8A62-8B12981B3292}"/>
              </a:ext>
            </a:extLst>
          </p:cNvPr>
          <p:cNvSpPr txBox="1">
            <a:spLocks/>
          </p:cNvSpPr>
          <p:nvPr/>
        </p:nvSpPr>
        <p:spPr>
          <a:xfrm>
            <a:off x="700523" y="689237"/>
            <a:ext cx="3182940" cy="1471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1"/>
                </a:solidFill>
                <a:latin typeface="+mn-lt"/>
              </a:rPr>
              <a:t>Evidence of Effectiveness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7F06A9-5A1E-8F43-A2CC-E55406665A69}"/>
              </a:ext>
            </a:extLst>
          </p:cNvPr>
          <p:cNvSpPr/>
          <p:nvPr/>
        </p:nvSpPr>
        <p:spPr>
          <a:xfrm>
            <a:off x="5192221" y="6103209"/>
            <a:ext cx="6512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+mj-lt"/>
              </a:rPr>
              <a:t>Rosen EM, </a:t>
            </a:r>
            <a:r>
              <a:rPr lang="en-US" sz="1000" err="1">
                <a:solidFill>
                  <a:srgbClr val="000000"/>
                </a:solidFill>
                <a:latin typeface="+mj-lt"/>
              </a:rPr>
              <a:t>Trangenstein</a:t>
            </a:r>
            <a:r>
              <a:rPr lang="en-US" sz="1000">
                <a:solidFill>
                  <a:srgbClr val="000000"/>
                </a:solidFill>
                <a:latin typeface="+mj-lt"/>
              </a:rPr>
              <a:t> PJ, </a:t>
            </a:r>
            <a:r>
              <a:rPr lang="en-US" sz="1000" err="1">
                <a:solidFill>
                  <a:srgbClr val="000000"/>
                </a:solidFill>
                <a:latin typeface="+mj-lt"/>
              </a:rPr>
              <a:t>Fullem</a:t>
            </a:r>
            <a:r>
              <a:rPr lang="en-US" sz="1000">
                <a:solidFill>
                  <a:srgbClr val="000000"/>
                </a:solidFill>
                <a:latin typeface="+mj-lt"/>
              </a:rPr>
              <a:t> PL, Yeh JC, Jernigan DH, Xuan Z. Interrupted Time Series Analysis of Bar/Tavern Closing Hours and Violent Crime. </a:t>
            </a:r>
            <a:r>
              <a:rPr lang="en-US" sz="1000" i="1">
                <a:solidFill>
                  <a:srgbClr val="000000"/>
                </a:solidFill>
                <a:latin typeface="+mj-lt"/>
              </a:rPr>
              <a:t>JAMA Intern Med</a:t>
            </a:r>
            <a:r>
              <a:rPr lang="en-US" sz="1000">
                <a:solidFill>
                  <a:srgbClr val="000000"/>
                </a:solidFill>
                <a:latin typeface="+mj-lt"/>
              </a:rPr>
              <a:t>. Apr 1, 2024; doi:10.1001/jamainternmed.2024.0255.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19C332-3FB9-1929-1266-36FD0F16E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221" y="744517"/>
            <a:ext cx="56769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29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17B12-DD95-9BB5-3A03-C90AC1248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3C6AA8"/>
                </a:solidFill>
                <a:latin typeface="+mn-lt"/>
              </a:rPr>
              <a:t>Alcohol Availability and COVID-19 Pandemic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AC44B-D289-E7A6-199D-791F43E8E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257800"/>
          </a:xfrm>
        </p:spPr>
        <p:txBody>
          <a:bodyPr>
            <a:normAutofit/>
          </a:bodyPr>
          <a:lstStyle/>
          <a:p>
            <a:r>
              <a:rPr lang="en-US"/>
              <a:t>Almost every state declared alcohol sales “essential” – easier to buy alcohol than toilet paper</a:t>
            </a:r>
          </a:p>
          <a:p>
            <a:r>
              <a:rPr lang="en-US"/>
              <a:t>Availability expansions:</a:t>
            </a:r>
          </a:p>
          <a:p>
            <a:pPr lvl="1"/>
            <a:r>
              <a:rPr lang="en-US"/>
              <a:t>Home delivery</a:t>
            </a:r>
          </a:p>
          <a:p>
            <a:pPr lvl="1"/>
            <a:r>
              <a:rPr lang="en-US"/>
              <a:t>Carryout cocktails/curbside (drive-through) service</a:t>
            </a:r>
          </a:p>
          <a:p>
            <a:pPr lvl="1"/>
            <a:r>
              <a:rPr lang="en-US"/>
              <a:t>Expansion of outdoor service (“parklets”)</a:t>
            </a:r>
          </a:p>
          <a:p>
            <a:r>
              <a:rPr lang="en-US"/>
              <a:t>Much of this made permanent post-pandemic</a:t>
            </a:r>
          </a:p>
          <a:p>
            <a:r>
              <a:rPr lang="en-US"/>
              <a:t>Alcohol-induced deaths up 25.7% between 2019 and 2020; increases highest for women, racial/ethnic minorities</a:t>
            </a:r>
          </a:p>
          <a:p>
            <a:r>
              <a:rPr lang="en-US"/>
              <a:t>Massachusetts has more places to buy alcohol than Dunkin’ Donuts</a:t>
            </a:r>
          </a:p>
        </p:txBody>
      </p:sp>
    </p:spTree>
    <p:extLst>
      <p:ext uri="{BB962C8B-B14F-4D97-AF65-F5344CB8AC3E}">
        <p14:creationId xmlns:p14="http://schemas.microsoft.com/office/powerpoint/2010/main" val="3938123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CF468-73A9-4912-9CA9-185EDD904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868680"/>
          </a:xfrm>
        </p:spPr>
        <p:txBody>
          <a:bodyPr/>
          <a:lstStyle/>
          <a:p>
            <a:pPr algn="ctr"/>
            <a:r>
              <a:rPr lang="en-US" b="1">
                <a:solidFill>
                  <a:srgbClr val="3C6AA8"/>
                </a:solidFill>
              </a:rPr>
              <a:t>Attractiveness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768E9-B4C6-EE12-1C88-BFE924BF6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66019"/>
            <a:ext cx="10972800" cy="452596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Exposure to alcohol marketing plays a causal role in youth drinking behavior</a:t>
            </a:r>
          </a:p>
          <a:p>
            <a:r>
              <a:rPr lang="en-US"/>
              <a:t>Industry self-regulatory codes are ineffective</a:t>
            </a:r>
          </a:p>
          <a:p>
            <a:r>
              <a:rPr lang="en-US"/>
              <a:t>Algorithmic targeting makes marketing more efficient, less available to public health surveillance</a:t>
            </a:r>
          </a:p>
          <a:p>
            <a:r>
              <a:rPr lang="en-US"/>
              <a:t>Much of the authority lies at </a:t>
            </a:r>
            <a:r>
              <a:rPr lang="en-US" i="1"/>
              <a:t>federal</a:t>
            </a:r>
            <a:r>
              <a:rPr lang="en-US"/>
              <a:t> not state level</a:t>
            </a:r>
          </a:p>
          <a:p>
            <a:r>
              <a:rPr lang="en-US"/>
              <a:t>States – 8 areas of potential state action such as banning false and misleading advertising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/>
              <a:t>Best of the states (Virginia) had 5 best practices, 3 incompletes</a:t>
            </a:r>
          </a:p>
          <a:p>
            <a:pPr lvl="1"/>
            <a:r>
              <a:rPr lang="en-US"/>
              <a:t>Much room for improvement</a:t>
            </a:r>
          </a:p>
          <a:p>
            <a:pPr lvl="1"/>
            <a:r>
              <a:rPr lang="en-US"/>
              <a:t>No state action in counter-advertising (unlike tobacco)</a:t>
            </a:r>
          </a:p>
        </p:txBody>
      </p:sp>
    </p:spTree>
    <p:extLst>
      <p:ext uri="{BB962C8B-B14F-4D97-AF65-F5344CB8AC3E}">
        <p14:creationId xmlns:p14="http://schemas.microsoft.com/office/powerpoint/2010/main" val="731169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DD9BB-2F90-53C6-C93B-BB180FB33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rgbClr val="3C6AA8"/>
                </a:solidFill>
                <a:latin typeface="+mn-lt"/>
              </a:rPr>
              <a:t>Why Don’t States Act?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1CA34-D6A5-D432-4455-A66EFB541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State costs of alcohol use last estimated in 2010:</a:t>
            </a:r>
          </a:p>
          <a:p>
            <a:pPr lvl="1"/>
            <a:r>
              <a:rPr lang="en-US"/>
              <a:t>Ranged from $241 million in South Dakota to $14.5 billion in CA</a:t>
            </a:r>
          </a:p>
          <a:p>
            <a:pPr lvl="1"/>
            <a:r>
              <a:rPr lang="en-US"/>
              <a:t>Median cost paid directly by states was $1.4 billion per year</a:t>
            </a:r>
          </a:p>
          <a:p>
            <a:r>
              <a:rPr lang="en-US"/>
              <a:t>Between 2002 and 2024, beer, wine and spirits industries spent $210 million lobbying state legislature</a:t>
            </a:r>
          </a:p>
          <a:p>
            <a:r>
              <a:rPr lang="en-US"/>
              <a:t>Alcohol consumption rises with income, making it the drug of choice of the people who write the laws and staff major media outlets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69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AF37C-FE54-BAF3-C5A9-EB46FEC25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rgbClr val="3C6AA8"/>
                </a:solidFill>
                <a:latin typeface="+mn-lt"/>
              </a:rPr>
              <a:t>What Is to Be Done?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4C6F1-9EDF-F477-9ABD-36C415DA5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1"/>
            <a:ext cx="11389895" cy="4525963"/>
          </a:xfrm>
        </p:spPr>
        <p:txBody>
          <a:bodyPr/>
          <a:lstStyle/>
          <a:p>
            <a:r>
              <a:rPr lang="en-US"/>
              <a:t>REFRAME:</a:t>
            </a:r>
          </a:p>
          <a:p>
            <a:pPr lvl="1"/>
            <a:r>
              <a:rPr lang="en-US"/>
              <a:t>De-normalize both alcohol consumption and the alcohol industry</a:t>
            </a:r>
          </a:p>
          <a:p>
            <a:pPr lvl="1"/>
            <a:r>
              <a:rPr lang="en-US"/>
              <a:t>Build support for choices not to drink and not to appease the industry</a:t>
            </a:r>
          </a:p>
          <a:p>
            <a:r>
              <a:rPr lang="en-US"/>
              <a:t>INFRASTRUCTURE:</a:t>
            </a:r>
          </a:p>
          <a:p>
            <a:pPr lvl="1"/>
            <a:r>
              <a:rPr lang="en-US"/>
              <a:t>UK: Two national organizations devoted solely to alcohol policy, one with 36 full-time staff people, the second with 5 full-time staff people</a:t>
            </a:r>
          </a:p>
          <a:p>
            <a:pPr lvl="1"/>
            <a:r>
              <a:rPr lang="en-US"/>
              <a:t>USA: One national organization with one staff person; contrast with tobacco (CTFK – 41 US-devoted staff; ANR 22 full-time staff)</a:t>
            </a:r>
          </a:p>
          <a:p>
            <a:pPr lvl="1"/>
            <a:r>
              <a:rPr lang="en-US"/>
              <a:t>No foundation support for alcohol policy – none for past 20 years</a:t>
            </a:r>
          </a:p>
        </p:txBody>
      </p:sp>
    </p:spTree>
    <p:extLst>
      <p:ext uri="{BB962C8B-B14F-4D97-AF65-F5344CB8AC3E}">
        <p14:creationId xmlns:p14="http://schemas.microsoft.com/office/powerpoint/2010/main" val="1819447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F8603-4D24-6F68-AF75-3946E9114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BEE2B-19B1-70C8-FB30-4F8F8CCF0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rgbClr val="3C6AA8"/>
                </a:solidFill>
                <a:latin typeface="+mn-lt"/>
              </a:rPr>
              <a:t>What Is to Be Done?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68B39-0443-EBE3-5106-2D4EC2739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81" y="1600201"/>
            <a:ext cx="11435614" cy="4525963"/>
          </a:xfrm>
        </p:spPr>
        <p:txBody>
          <a:bodyPr/>
          <a:lstStyle/>
          <a:p>
            <a:r>
              <a:rPr lang="en-US" dirty="0"/>
              <a:t>Alcohol policy is a public health issue</a:t>
            </a:r>
          </a:p>
          <a:p>
            <a:r>
              <a:rPr lang="en-US" dirty="0"/>
              <a:t>Need for broader coalitions beyond the alcohol field – should be doable given the breadth of alcohol’s impact on health</a:t>
            </a:r>
          </a:p>
          <a:p>
            <a:r>
              <a:rPr lang="en-US" dirty="0"/>
              <a:t>Need to tackle the public health field’s own ambivalence about alcohol</a:t>
            </a:r>
          </a:p>
          <a:p>
            <a:r>
              <a:rPr lang="en-US" dirty="0"/>
              <a:t>If the people lead, perhaps the states will follow!</a:t>
            </a:r>
          </a:p>
        </p:txBody>
      </p:sp>
    </p:spTree>
    <p:extLst>
      <p:ext uri="{BB962C8B-B14F-4D97-AF65-F5344CB8AC3E}">
        <p14:creationId xmlns:p14="http://schemas.microsoft.com/office/powerpoint/2010/main" val="2088850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9637FA-500D-9D34-F7E3-9A786350BF0B}"/>
              </a:ext>
            </a:extLst>
          </p:cNvPr>
          <p:cNvSpPr txBox="1"/>
          <p:nvPr/>
        </p:nvSpPr>
        <p:spPr>
          <a:xfrm>
            <a:off x="1765540" y="1754192"/>
            <a:ext cx="8660920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b="1">
                <a:solidFill>
                  <a:srgbClr val="242424"/>
                </a:solidFill>
                <a:latin typeface="Segoe UI" panose="020B0502040204020203" pitchFamily="34" charset="0"/>
              </a:rPr>
              <a:t>The impact of medical cannabis laws on cannabis &amp; opioid use disorder treatment and overdose-related healthcare utilization among adults with chronic non-cancer pain</a:t>
            </a:r>
          </a:p>
          <a:p>
            <a:pPr algn="ctr">
              <a:buNone/>
            </a:pPr>
            <a:endParaRPr lang="en-US" sz="200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pPr algn="ctr">
              <a:buNone/>
            </a:pPr>
            <a:r>
              <a:rPr lang="en-US" sz="2000">
                <a:solidFill>
                  <a:srgbClr val="242424"/>
                </a:solidFill>
                <a:latin typeface="Segoe UI" panose="020B0502040204020203" pitchFamily="34" charset="0"/>
              </a:rPr>
              <a:t>Beth McGinty</a:t>
            </a:r>
          </a:p>
          <a:p>
            <a:pPr algn="ctr">
              <a:buNone/>
            </a:pPr>
            <a:r>
              <a:rPr lang="en-US" sz="2000">
                <a:solidFill>
                  <a:srgbClr val="242424"/>
                </a:solidFill>
                <a:latin typeface="Segoe UI" panose="020B0502040204020203" pitchFamily="34" charset="0"/>
              </a:rPr>
              <a:t>Livingston Farrand Professor</a:t>
            </a:r>
          </a:p>
          <a:p>
            <a:pPr algn="ctr">
              <a:buNone/>
            </a:pPr>
            <a:r>
              <a:rPr lang="en-US" sz="2000">
                <a:solidFill>
                  <a:srgbClr val="242424"/>
                </a:solidFill>
                <a:latin typeface="Segoe UI" panose="020B0502040204020203" pitchFamily="34" charset="0"/>
              </a:rPr>
              <a:t>Chief, Division of Health Policy &amp; Economics</a:t>
            </a:r>
          </a:p>
          <a:p>
            <a:pPr algn="ctr">
              <a:buNone/>
            </a:pPr>
            <a:r>
              <a:rPr lang="en-US" sz="2000">
                <a:solidFill>
                  <a:srgbClr val="242424"/>
                </a:solidFill>
                <a:latin typeface="Segoe UI" panose="020B0502040204020203" pitchFamily="34" charset="0"/>
              </a:rPr>
              <a:t>Weill Cornell Medical College, New York, NY</a:t>
            </a:r>
          </a:p>
        </p:txBody>
      </p:sp>
      <p:pic>
        <p:nvPicPr>
          <p:cNvPr id="3" name="Picture 2" descr="A green leaf on a white background&#10;&#10;AI-generated content may be incorrect.">
            <a:extLst>
              <a:ext uri="{FF2B5EF4-FFF2-40B4-BE49-F238E27FC236}">
                <a16:creationId xmlns:a16="http://schemas.microsoft.com/office/drawing/2014/main" id="{77BBC341-4BFB-344F-553F-2C34ED37C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100" y="4778149"/>
            <a:ext cx="2628900" cy="1743075"/>
          </a:xfrm>
          <a:prstGeom prst="rect">
            <a:avLst/>
          </a:prstGeom>
        </p:spPr>
      </p:pic>
      <p:pic>
        <p:nvPicPr>
          <p:cNvPr id="6" name="Picture 5" descr="A transparent body with glowing spots&#10;&#10;AI-generated content may be incorrect.">
            <a:extLst>
              <a:ext uri="{FF2B5EF4-FFF2-40B4-BE49-F238E27FC236}">
                <a16:creationId xmlns:a16="http://schemas.microsoft.com/office/drawing/2014/main" id="{5CF3974A-91E4-E08A-078C-E61A0EB44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997" y="4994141"/>
            <a:ext cx="2450233" cy="152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93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8C657D-963B-3E91-5395-D51E9931F9FE}"/>
              </a:ext>
            </a:extLst>
          </p:cNvPr>
          <p:cNvSpPr txBox="1"/>
          <p:nvPr/>
        </p:nvSpPr>
        <p:spPr>
          <a:xfrm>
            <a:off x="1154242" y="692953"/>
            <a:ext cx="112776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solidFill>
                  <a:srgbClr val="242424"/>
                </a:solidFill>
                <a:latin typeface="Segoe UI" panose="020B0502040204020203" pitchFamily="34" charset="0"/>
              </a:rPr>
              <a:t>Collaborators &amp; Funding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800" b="1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err="1">
                <a:solidFill>
                  <a:srgbClr val="242424"/>
                </a:solidFill>
                <a:latin typeface="Segoe UI" panose="020B0502040204020203" pitchFamily="34" charset="0"/>
              </a:rPr>
              <a:t>Pradyhumna</a:t>
            </a:r>
            <a:r>
              <a:rPr lang="en-US" sz="2000">
                <a:solidFill>
                  <a:srgbClr val="242424"/>
                </a:solidFill>
                <a:latin typeface="Segoe UI" panose="020B0502040204020203" pitchFamily="34" charset="0"/>
              </a:rPr>
              <a:t> Wagle, Weill Cornell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242424"/>
                </a:solidFill>
                <a:latin typeface="Segoe UI" panose="020B0502040204020203" pitchFamily="34" charset="0"/>
              </a:rPr>
              <a:t>Christie Lee Luo, Weill Cornell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242424"/>
                </a:solidFill>
                <a:latin typeface="Segoe UI" panose="020B0502040204020203" pitchFamily="34" charset="0"/>
              </a:rPr>
              <a:t>Nicholas J. Seewald, UPenn Medicine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242424"/>
                </a:solidFill>
                <a:latin typeface="Segoe UI" panose="020B0502040204020203" pitchFamily="34" charset="0"/>
              </a:rPr>
              <a:t>Elizabeth A. Stuart, Johns Hopkins University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242424"/>
                </a:solidFill>
                <a:latin typeface="Segoe UI" panose="020B0502040204020203" pitchFamily="34" charset="0"/>
              </a:rPr>
              <a:t>Kayla N. Tormohlen, Weill Cornell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rgbClr val="242424"/>
                </a:solidFill>
                <a:latin typeface="Segoe UI" panose="020B0502040204020203" pitchFamily="34" charset="0"/>
              </a:rPr>
              <a:t>Funding: </a:t>
            </a:r>
            <a:r>
              <a:rPr lang="en-US" sz="2000">
                <a:solidFill>
                  <a:srgbClr val="2D2E2D"/>
                </a:solidFill>
                <a:latin typeface="Calibri"/>
              </a:rPr>
              <a:t>National Institute of Drug Abuse (NIDA) grant R01DA049789 </a:t>
            </a:r>
            <a:endParaRPr lang="en-US" sz="200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rgbClr val="242424"/>
              </a:solidFill>
              <a:latin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7A65F-7079-65D3-C6A3-25D9C93A5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FDC366-B775-C819-2E31-1DB2842A20F0}"/>
              </a:ext>
            </a:extLst>
          </p:cNvPr>
          <p:cNvSpPr txBox="1"/>
          <p:nvPr/>
        </p:nvSpPr>
        <p:spPr>
          <a:xfrm>
            <a:off x="579120" y="628552"/>
            <a:ext cx="11140440" cy="2841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2800" b="1">
                <a:solidFill>
                  <a:srgbClr val="242424"/>
                </a:solidFill>
                <a:latin typeface="Segoe UI" panose="020B0502040204020203" pitchFamily="34" charset="0"/>
              </a:rPr>
              <a:t>Motivation</a:t>
            </a:r>
          </a:p>
          <a:p>
            <a:endParaRPr lang="en-US" sz="2800" b="1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242424"/>
                </a:solidFill>
                <a:latin typeface="Segoe UI" panose="020B0502040204020203" pitchFamily="34" charset="0"/>
              </a:rPr>
              <a:t>State medical cannabis laws may lead people with chronic non-cancer pain to substitute cannabis in place of opioids for pain management…though longitudinal research shows no association between cannabis use and future prescription opioid use.</a:t>
            </a:r>
          </a:p>
          <a:p>
            <a:pPr>
              <a:spcBef>
                <a:spcPts val="750"/>
              </a:spcBef>
              <a:spcAft>
                <a:spcPts val="750"/>
              </a:spcAft>
            </a:pPr>
            <a:endParaRPr lang="en-US" sz="2000">
              <a:solidFill>
                <a:srgbClr val="242424"/>
              </a:solidFill>
              <a:latin typeface="Segoe UI" panose="020B0502040204020203" pitchFamily="34" charset="0"/>
            </a:endParaRPr>
          </a:p>
        </p:txBody>
      </p:sp>
      <p:pic>
        <p:nvPicPr>
          <p:cNvPr id="2" name="Picture 1" descr="A green leaf on a white background&#10;&#10;AI-generated content may be incorrect.">
            <a:extLst>
              <a:ext uri="{FF2B5EF4-FFF2-40B4-BE49-F238E27FC236}">
                <a16:creationId xmlns:a16="http://schemas.microsoft.com/office/drawing/2014/main" id="{D5A1C1DC-21B1-4363-2D80-74D0C9DDC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190" y="3235764"/>
            <a:ext cx="2723097" cy="1805532"/>
          </a:xfrm>
          <a:prstGeom prst="rect">
            <a:avLst/>
          </a:prstGeom>
        </p:spPr>
      </p:pic>
      <p:pic>
        <p:nvPicPr>
          <p:cNvPr id="5" name="Picture 4" descr="A close up of pills&#10;&#10;AI-generated content may be incorrect.">
            <a:extLst>
              <a:ext uri="{FF2B5EF4-FFF2-40B4-BE49-F238E27FC236}">
                <a16:creationId xmlns:a16="http://schemas.microsoft.com/office/drawing/2014/main" id="{C346D5E5-40E9-2799-B0AD-7DE6A09D6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3266" y="3429000"/>
            <a:ext cx="2358256" cy="15693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8B2D40-5496-185F-B781-727A02B76436}"/>
              </a:ext>
            </a:extLst>
          </p:cNvPr>
          <p:cNvSpPr txBox="1"/>
          <p:nvPr/>
        </p:nvSpPr>
        <p:spPr>
          <a:xfrm>
            <a:off x="5199824" y="3508892"/>
            <a:ext cx="3947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/>
              <a:t>?</a:t>
            </a:r>
          </a:p>
        </p:txBody>
      </p:sp>
      <p:sp>
        <p:nvSpPr>
          <p:cNvPr id="9" name="Arrow: Curved Right 8">
            <a:extLst>
              <a:ext uri="{FF2B5EF4-FFF2-40B4-BE49-F238E27FC236}">
                <a16:creationId xmlns:a16="http://schemas.microsoft.com/office/drawing/2014/main" id="{B9845DB3-DA0C-0755-7F72-5113519B3A38}"/>
              </a:ext>
            </a:extLst>
          </p:cNvPr>
          <p:cNvSpPr/>
          <p:nvPr/>
        </p:nvSpPr>
        <p:spPr>
          <a:xfrm rot="367639">
            <a:off x="4331704" y="3350335"/>
            <a:ext cx="986163" cy="1812262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Arrow: Curved Right 9">
            <a:extLst>
              <a:ext uri="{FF2B5EF4-FFF2-40B4-BE49-F238E27FC236}">
                <a16:creationId xmlns:a16="http://schemas.microsoft.com/office/drawing/2014/main" id="{46CACC4A-AFE1-4B9F-486C-CF464660A875}"/>
              </a:ext>
            </a:extLst>
          </p:cNvPr>
          <p:cNvSpPr/>
          <p:nvPr/>
        </p:nvSpPr>
        <p:spPr>
          <a:xfrm rot="11112799">
            <a:off x="5811604" y="3345700"/>
            <a:ext cx="1025166" cy="1816335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6FC25D-72C1-8C78-F860-484D818EE7C9}"/>
              </a:ext>
            </a:extLst>
          </p:cNvPr>
          <p:cNvSpPr txBox="1"/>
          <p:nvPr/>
        </p:nvSpPr>
        <p:spPr>
          <a:xfrm>
            <a:off x="579120" y="5929367"/>
            <a:ext cx="111404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Campbell G, Hall WD, Peacock A, et al. Effect of cannabis use in people with chronic non-cancer pain prescribed opioids: findings from a 4-year prospective cohort study. Lancet Public Health. 2018;3:e341-e350. [PMID: </a:t>
            </a:r>
            <a:r>
              <a:rPr lang="en-US" sz="1100">
                <a:hlinkClick r:id="rId5"/>
              </a:rPr>
              <a:t>29976328</a:t>
            </a:r>
            <a:r>
              <a:rPr lang="en-US" sz="1100"/>
              <a:t>] </a:t>
            </a:r>
            <a:r>
              <a:rPr lang="en-US" sz="1100" err="1"/>
              <a:t>doi</a:t>
            </a:r>
            <a:r>
              <a:rPr lang="en-US" sz="1100"/>
              <a:t>: </a:t>
            </a:r>
            <a:r>
              <a:rPr lang="en-US" sz="1100">
                <a:hlinkClick r:id="rId6"/>
              </a:rPr>
              <a:t>10.1016/S2468-2667(18)30110-5</a:t>
            </a:r>
            <a:endParaRPr lang="en-US" sz="1100"/>
          </a:p>
          <a:p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84114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3E87F658-C262-843A-A929-676BD4398C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9268" y="365126"/>
            <a:ext cx="7886700" cy="1325563"/>
          </a:xfrm>
        </p:spPr>
        <p:txBody>
          <a:bodyPr/>
          <a:lstStyle/>
          <a:p>
            <a:pPr eaLnBrk="1" hangingPunct="1"/>
            <a:r>
              <a:rPr lang="en-US" altLang="en-US"/>
              <a:t>Panelists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396E7B07-4736-DB89-34C1-50B616B8BD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4329" y="1825923"/>
            <a:ext cx="10385714" cy="3597133"/>
          </a:xfrm>
        </p:spPr>
        <p:txBody>
          <a:bodyPr/>
          <a:lstStyle/>
          <a:p>
            <a:pPr marL="342900" indent="-342900"/>
            <a:r>
              <a:rPr lang="en-US" sz="2400" b="1">
                <a:solidFill>
                  <a:srgbClr val="636466"/>
                </a:solidFill>
                <a:latin typeface="Arial"/>
                <a:ea typeface="Calibri"/>
                <a:cs typeface="Arial"/>
              </a:rPr>
              <a:t>David Jernigan, </a:t>
            </a:r>
            <a:r>
              <a:rPr lang="en-US" sz="2400">
                <a:solidFill>
                  <a:srgbClr val="636466"/>
                </a:solidFill>
                <a:latin typeface="Arial"/>
                <a:ea typeface="Calibri"/>
                <a:cs typeface="Arial"/>
              </a:rPr>
              <a:t>Professor of Health Law, Policy &amp; Management, Boston University School of Public Health</a:t>
            </a:r>
          </a:p>
          <a:p>
            <a:pPr marL="342900" indent="-342900"/>
            <a:r>
              <a:rPr lang="en-US" sz="2400" b="1">
                <a:solidFill>
                  <a:srgbClr val="636466"/>
                </a:solidFill>
                <a:latin typeface="Arial"/>
                <a:ea typeface="Calibri"/>
                <a:cs typeface="Arial"/>
              </a:rPr>
              <a:t>Beth McGinty, </a:t>
            </a:r>
            <a:r>
              <a:rPr lang="en-US" sz="2400">
                <a:solidFill>
                  <a:srgbClr val="636466"/>
                </a:solidFill>
                <a:latin typeface="Arial"/>
                <a:ea typeface="Calibri"/>
                <a:cs typeface="Arial"/>
              </a:rPr>
              <a:t>Livingston Farrand Professor of Population Health Sciences, Weill Cornell Medical College</a:t>
            </a:r>
          </a:p>
          <a:p>
            <a:pPr marL="342900" indent="-342900"/>
            <a:r>
              <a:rPr lang="en-US" sz="2400" b="1">
                <a:solidFill>
                  <a:srgbClr val="636466"/>
                </a:solidFill>
                <a:latin typeface="Arial"/>
                <a:ea typeface="Calibri"/>
                <a:cs typeface="Arial"/>
              </a:rPr>
              <a:t>Dana Moncrief</a:t>
            </a:r>
            <a:r>
              <a:rPr lang="en-US" sz="2400">
                <a:solidFill>
                  <a:srgbClr val="636466"/>
                </a:solidFill>
                <a:latin typeface="Arial"/>
                <a:ea typeface="Calibri"/>
                <a:cs typeface="Arial"/>
              </a:rPr>
              <a:t>, Director of the Center for Tobacco Prevention &amp; Control in the Maryland Department of Health</a:t>
            </a:r>
            <a:r>
              <a:rPr lang="en-US" sz="130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2400">
                <a:solidFill>
                  <a:srgbClr val="636466"/>
                </a:solidFill>
                <a:latin typeface="Arial"/>
                <a:ea typeface="Calibri"/>
                <a:cs typeface="Arial"/>
              </a:rPr>
              <a:t>(discussant)</a:t>
            </a:r>
            <a:endParaRPr lang="en-US" sz="2400">
              <a:solidFill>
                <a:srgbClr val="636466"/>
              </a:solidFill>
              <a:ea typeface="Calibri"/>
            </a:endParaRPr>
          </a:p>
          <a:p>
            <a:pPr marL="342900" indent="-342900"/>
            <a:r>
              <a:rPr lang="en-US" sz="2400" b="1">
                <a:solidFill>
                  <a:srgbClr val="636466"/>
                </a:solidFill>
                <a:latin typeface="Arial"/>
                <a:ea typeface="Calibri"/>
                <a:cs typeface="Arial"/>
              </a:rPr>
              <a:t>Magdalena </a:t>
            </a:r>
            <a:r>
              <a:rPr lang="en-US" sz="2400" b="1" err="1">
                <a:solidFill>
                  <a:srgbClr val="636466"/>
                </a:solidFill>
                <a:latin typeface="Arial"/>
                <a:ea typeface="Calibri"/>
                <a:cs typeface="Arial"/>
              </a:rPr>
              <a:t>Cerdá</a:t>
            </a:r>
            <a:r>
              <a:rPr lang="en-US" sz="2400" b="1">
                <a:solidFill>
                  <a:srgbClr val="636466"/>
                </a:solidFill>
                <a:latin typeface="Arial"/>
                <a:ea typeface="Calibri"/>
                <a:cs typeface="Arial"/>
              </a:rPr>
              <a:t>, </a:t>
            </a:r>
            <a:r>
              <a:rPr lang="en-US" sz="2400">
                <a:solidFill>
                  <a:srgbClr val="636466"/>
                </a:solidFill>
                <a:latin typeface="Arial"/>
                <a:ea typeface="Calibri"/>
                <a:cs typeface="Arial"/>
              </a:rPr>
              <a:t>Professor and Director of the Center for Opioid Epidemiology and Policy, Department of Population Health, New York University’s Grossman School of Medicine (moderator)</a:t>
            </a:r>
          </a:p>
          <a:p>
            <a:endParaRPr lang="en-US" sz="2400">
              <a:solidFill>
                <a:srgbClr val="636466"/>
              </a:solidFill>
              <a:ea typeface="Calibri"/>
            </a:endParaRPr>
          </a:p>
          <a:p>
            <a:endParaRPr lang="en-US" sz="2400">
              <a:solidFill>
                <a:srgbClr val="636466"/>
              </a:solidFill>
            </a:endParaRPr>
          </a:p>
          <a:p>
            <a:endParaRPr lang="en-US" sz="2400">
              <a:solidFill>
                <a:srgbClr val="636466"/>
              </a:solidFill>
            </a:endParaRPr>
          </a:p>
          <a:p>
            <a:endParaRPr lang="en-US" sz="2400">
              <a:solidFill>
                <a:srgbClr val="636466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en-US" sz="2000">
              <a:solidFill>
                <a:srgbClr val="636466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340A0-BC97-675E-063E-DBE664DDE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794D5C-66BB-F4DD-D528-05F4DA275DC6}"/>
              </a:ext>
            </a:extLst>
          </p:cNvPr>
          <p:cNvSpPr txBox="1"/>
          <p:nvPr/>
        </p:nvSpPr>
        <p:spPr>
          <a:xfrm>
            <a:off x="563880" y="628552"/>
            <a:ext cx="9586535" cy="1364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2800" b="1">
                <a:solidFill>
                  <a:srgbClr val="242424"/>
                </a:solidFill>
                <a:latin typeface="Segoe UI" panose="020B0502040204020203" pitchFamily="34" charset="0"/>
              </a:rPr>
              <a:t>Motivation</a:t>
            </a:r>
          </a:p>
          <a:p>
            <a:endParaRPr lang="en-US" sz="2800" b="1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pPr>
              <a:spcBef>
                <a:spcPts val="750"/>
              </a:spcBef>
              <a:spcAft>
                <a:spcPts val="750"/>
              </a:spcAft>
            </a:pPr>
            <a:endParaRPr lang="en-US" sz="2000">
              <a:solidFill>
                <a:srgbClr val="242424"/>
              </a:solidFill>
              <a:latin typeface="Segoe UI" panose="020B0502040204020203" pitchFamily="34" charset="0"/>
            </a:endParaRPr>
          </a:p>
        </p:txBody>
      </p:sp>
      <p:pic>
        <p:nvPicPr>
          <p:cNvPr id="12" name="Picture 11" descr="A cartoon character holding a blue piece of puzzle&#10;&#10;AI-generated content may be incorrect.">
            <a:extLst>
              <a:ext uri="{FF2B5EF4-FFF2-40B4-BE49-F238E27FC236}">
                <a16:creationId xmlns:a16="http://schemas.microsoft.com/office/drawing/2014/main" id="{F5841744-253C-334E-DE10-89A0A0961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" y="1310790"/>
            <a:ext cx="3809700" cy="19048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4CB471-3166-E59A-D5DE-4BF631A62CA3}"/>
              </a:ext>
            </a:extLst>
          </p:cNvPr>
          <p:cNvSpPr txBox="1"/>
          <p:nvPr/>
        </p:nvSpPr>
        <p:spPr>
          <a:xfrm>
            <a:off x="5234940" y="588517"/>
            <a:ext cx="627126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Research Gap: </a:t>
            </a:r>
          </a:p>
          <a:p>
            <a:endParaRPr lang="en-US"/>
          </a:p>
          <a:p>
            <a:r>
              <a:rPr lang="en-US"/>
              <a:t>No studies have examined the impact of state medical cannabis laws on healthcare utilization for opioid use disorder and overdose </a:t>
            </a:r>
            <a:r>
              <a:rPr lang="en-US" u="sng"/>
              <a:t>among people with chronic non-cancer pain.</a:t>
            </a:r>
            <a:endParaRPr lang="en-US"/>
          </a:p>
          <a:p>
            <a:endParaRPr lang="en-US"/>
          </a:p>
          <a:p>
            <a:r>
              <a:rPr lang="en-US"/>
              <a:t>Studies using general population samples have suggested that medical cannabis laws may lead to reduced opioid use and overdose, but general population samples include people who: </a:t>
            </a:r>
          </a:p>
          <a:p>
            <a:endParaRPr lang="en-US"/>
          </a:p>
          <a:p>
            <a:pPr marL="285750" indent="-285750">
              <a:buFontTx/>
              <a:buChar char="-"/>
            </a:pPr>
            <a:r>
              <a:rPr lang="en-US"/>
              <a:t>Are using opioids for reasons other than chronic pain management, muddying the pain management substitution pathway</a:t>
            </a:r>
          </a:p>
          <a:p>
            <a:pPr marL="285750" indent="-285750">
              <a:buFontTx/>
              <a:buChar char="-"/>
            </a:pPr>
            <a:endParaRPr lang="en-US"/>
          </a:p>
          <a:p>
            <a:pPr marL="285750" indent="-285750">
              <a:buFontTx/>
              <a:buChar char="-"/>
            </a:pPr>
            <a:r>
              <a:rPr lang="en-US"/>
              <a:t>Are impacted by concurrent policies related to opioid prescribing for acute pain</a:t>
            </a:r>
          </a:p>
          <a:p>
            <a:pPr marL="285750" indent="-285750">
              <a:buFontTx/>
              <a:buChar char="-"/>
            </a:pPr>
            <a:endParaRPr lang="en-US"/>
          </a:p>
          <a:p>
            <a:pPr marL="285750" indent="-285750">
              <a:buFontTx/>
              <a:buChar char="-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97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03D2B-5E09-A7C9-6CC7-6D55EEE7B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12C054-BF9F-CB6B-D7D6-B3BC62F55001}"/>
              </a:ext>
            </a:extLst>
          </p:cNvPr>
          <p:cNvSpPr txBox="1"/>
          <p:nvPr/>
        </p:nvSpPr>
        <p:spPr>
          <a:xfrm>
            <a:off x="563880" y="628552"/>
            <a:ext cx="9586535" cy="1364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2800" b="1">
                <a:solidFill>
                  <a:srgbClr val="242424"/>
                </a:solidFill>
                <a:latin typeface="Segoe UI" panose="020B0502040204020203" pitchFamily="34" charset="0"/>
              </a:rPr>
              <a:t>Study</a:t>
            </a:r>
          </a:p>
          <a:p>
            <a:endParaRPr lang="en-US" sz="2800" b="1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pPr>
              <a:spcBef>
                <a:spcPts val="750"/>
              </a:spcBef>
              <a:spcAft>
                <a:spcPts val="750"/>
              </a:spcAft>
            </a:pPr>
            <a:endParaRPr lang="en-US" sz="2000">
              <a:solidFill>
                <a:srgbClr val="242424"/>
              </a:solidFill>
              <a:latin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9E4156-BBB6-CA73-7792-300967460F28}"/>
              </a:ext>
            </a:extLst>
          </p:cNvPr>
          <p:cNvSpPr txBox="1"/>
          <p:nvPr/>
        </p:nvSpPr>
        <p:spPr>
          <a:xfrm>
            <a:off x="4032354" y="219196"/>
            <a:ext cx="7206023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Design &amp; Methods</a:t>
            </a:r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Difference-in-differences design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7 medical cannabis law states, 2012-2021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70C0"/>
                </a:solidFill>
              </a:rPr>
              <a:t>FL, MD, MN, NH, NY, OK, PA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17 comparison states over same period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70C0"/>
                </a:solidFill>
              </a:rPr>
              <a:t>AL, GA, ID, IN, IA, KS, KY, MS, NE, NC, SC, SD, TN, TX, VA, WI, WY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Each medical cannabis law state had a unique 6-year (3 years pre/post law) study period, unique weighted comparison group (“synthetic control”)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Medicare fee-for-service claims data, 100% of adults &lt;65 with chronic non-cancer pain (arthritis, low back pain, serious headache, fibromyalgia, neuropathic pain)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Outcomes: OUD &amp; CUD treatment utilization overall; OUD &amp; CUD treatment initiation; opioid &amp; cannabis overdose utilization</a:t>
            </a:r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State-specific augmented synthetic control analyses, “stacked” analysis using inverse-variance weighted average of state-specific estimates for average impact across states.</a:t>
            </a:r>
          </a:p>
        </p:txBody>
      </p:sp>
      <p:pic>
        <p:nvPicPr>
          <p:cNvPr id="3" name="Picture 2" descr="A hand holding a magnifying glass over papers&#10;&#10;AI-generated content may be incorrect.">
            <a:extLst>
              <a:ext uri="{FF2B5EF4-FFF2-40B4-BE49-F238E27FC236}">
                <a16:creationId xmlns:a16="http://schemas.microsoft.com/office/drawing/2014/main" id="{95572381-977D-BB33-AB72-DDE543B8B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35" y="1310790"/>
            <a:ext cx="3238500" cy="181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49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C99E3-3512-0D4D-89B9-E068C6EC3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609FA8-65E6-C580-AD45-9F245981A517}"/>
              </a:ext>
            </a:extLst>
          </p:cNvPr>
          <p:cNvSpPr txBox="1"/>
          <p:nvPr/>
        </p:nvSpPr>
        <p:spPr>
          <a:xfrm>
            <a:off x="773992" y="433177"/>
            <a:ext cx="9571295" cy="1364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2800" b="1">
                <a:solidFill>
                  <a:srgbClr val="242424"/>
                </a:solidFill>
                <a:latin typeface="Segoe UI" panose="020B0502040204020203" pitchFamily="34" charset="0"/>
              </a:rPr>
              <a:t>Study</a:t>
            </a:r>
          </a:p>
          <a:p>
            <a:endParaRPr lang="en-US" sz="2800" b="1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pPr>
              <a:spcBef>
                <a:spcPts val="750"/>
              </a:spcBef>
              <a:spcAft>
                <a:spcPts val="750"/>
              </a:spcAft>
            </a:pPr>
            <a:endParaRPr lang="en-US" sz="2000">
              <a:solidFill>
                <a:srgbClr val="242424"/>
              </a:solidFill>
              <a:latin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65A6B9-343F-BAB3-F6FE-7E0DC4C3615C}"/>
              </a:ext>
            </a:extLst>
          </p:cNvPr>
          <p:cNvSpPr txBox="1"/>
          <p:nvPr/>
        </p:nvSpPr>
        <p:spPr>
          <a:xfrm>
            <a:off x="4812831" y="401315"/>
            <a:ext cx="637794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Findings — Opioids</a:t>
            </a:r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We did not identify an impact of medical cannabis laws on healthcare utilization for opioid use disorder or opioid overdose among the Medicare beneficiaries age &lt;65 with chronic non-cancer pain.</a:t>
            </a:r>
            <a:endParaRPr lang="en-US" sz="200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/>
          </a:p>
          <a:p>
            <a:endParaRPr lang="en-US" sz="1600"/>
          </a:p>
          <a:p>
            <a:pPr marL="285750" indent="-285750">
              <a:buFontTx/>
              <a:buChar char="-"/>
            </a:pPr>
            <a:endParaRPr lang="en-US"/>
          </a:p>
          <a:p>
            <a:pPr marL="285750" indent="-285750">
              <a:buFontTx/>
              <a:buChar char="-"/>
            </a:pPr>
            <a:endParaRPr lang="en-US"/>
          </a:p>
        </p:txBody>
      </p:sp>
      <p:pic>
        <p:nvPicPr>
          <p:cNvPr id="3" name="Picture 2" descr="A hand holding a magnifying glass over papers&#10;&#10;AI-generated content may be incorrect.">
            <a:extLst>
              <a:ext uri="{FF2B5EF4-FFF2-40B4-BE49-F238E27FC236}">
                <a16:creationId xmlns:a16="http://schemas.microsoft.com/office/drawing/2014/main" id="{AAD785F2-77B3-D331-9F5D-0BC479EA9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35" y="1310790"/>
            <a:ext cx="2857500" cy="160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A72712-8761-45FC-5E44-DE1C38CE94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608" y="3106365"/>
            <a:ext cx="3930446" cy="3296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graph with blue lines&#10;&#10;AI-generated content may be incorrect.">
            <a:extLst>
              <a:ext uri="{FF2B5EF4-FFF2-40B4-BE49-F238E27FC236}">
                <a16:creationId xmlns:a16="http://schemas.microsoft.com/office/drawing/2014/main" id="{8D65CC80-A8A5-3221-DEB1-4468CCB570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872" y="3111485"/>
            <a:ext cx="4078007" cy="32913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4300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EDC60-99E6-8021-6741-5F5113561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8B70E5D-62F5-3C84-FD80-3F29FB4B8EB5}"/>
              </a:ext>
            </a:extLst>
          </p:cNvPr>
          <p:cNvSpPr txBox="1"/>
          <p:nvPr/>
        </p:nvSpPr>
        <p:spPr>
          <a:xfrm>
            <a:off x="563880" y="628552"/>
            <a:ext cx="9586535" cy="1364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2800" b="1">
                <a:solidFill>
                  <a:srgbClr val="242424"/>
                </a:solidFill>
                <a:latin typeface="Segoe UI" panose="020B0502040204020203" pitchFamily="34" charset="0"/>
              </a:rPr>
              <a:t>Study</a:t>
            </a:r>
          </a:p>
          <a:p>
            <a:endParaRPr lang="en-US" sz="2800" b="1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pPr>
              <a:spcBef>
                <a:spcPts val="750"/>
              </a:spcBef>
              <a:spcAft>
                <a:spcPts val="750"/>
              </a:spcAft>
            </a:pPr>
            <a:endParaRPr lang="en-US" sz="2000">
              <a:solidFill>
                <a:srgbClr val="242424"/>
              </a:solidFill>
              <a:latin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029963-5BC1-C57B-C1AA-7EF0A95E8CDA}"/>
              </a:ext>
            </a:extLst>
          </p:cNvPr>
          <p:cNvSpPr txBox="1"/>
          <p:nvPr/>
        </p:nvSpPr>
        <p:spPr>
          <a:xfrm>
            <a:off x="4366404" y="337716"/>
            <a:ext cx="63931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Findings </a:t>
            </a:r>
            <a:r>
              <a:rPr lang="en-US" sz="2800" b="0" i="0">
                <a:solidFill>
                  <a:srgbClr val="001D35"/>
                </a:solidFill>
                <a:effectLst/>
                <a:latin typeface="Google Sans"/>
              </a:rPr>
              <a:t>—</a:t>
            </a:r>
            <a:r>
              <a:rPr lang="en-US" sz="2800" b="1"/>
              <a:t> Cannabis</a:t>
            </a:r>
          </a:p>
          <a:p>
            <a:endParaRPr 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We also examined laws’ impact on cannabis use disorder and cannabis poisoning healthcare use. Again, no impact identified. </a:t>
            </a:r>
            <a:endParaRPr lang="en-US" sz="200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/>
          </a:p>
          <a:p>
            <a:endParaRPr lang="en-US" sz="1600"/>
          </a:p>
          <a:p>
            <a:pPr marL="285750" indent="-285750">
              <a:buFontTx/>
              <a:buChar char="-"/>
            </a:pPr>
            <a:endParaRPr lang="en-US"/>
          </a:p>
          <a:p>
            <a:pPr marL="285750" indent="-285750">
              <a:buFontTx/>
              <a:buChar char="-"/>
            </a:pPr>
            <a:endParaRPr lang="en-US"/>
          </a:p>
        </p:txBody>
      </p:sp>
      <p:pic>
        <p:nvPicPr>
          <p:cNvPr id="3" name="Picture 2" descr="A hand holding a magnifying glass over papers&#10;&#10;AI-generated content may be incorrect.">
            <a:extLst>
              <a:ext uri="{FF2B5EF4-FFF2-40B4-BE49-F238E27FC236}">
                <a16:creationId xmlns:a16="http://schemas.microsoft.com/office/drawing/2014/main" id="{95A6D5A9-D139-9401-AD80-0BB59BC20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" y="1310790"/>
            <a:ext cx="2590800" cy="14508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64A85B2-99BA-7E22-5A0C-C2EA2982B8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867" y="2566768"/>
            <a:ext cx="3997452" cy="3997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graph of a number of patients&#10;&#10;AI-generated content may be incorrect.">
            <a:extLst>
              <a:ext uri="{FF2B5EF4-FFF2-40B4-BE49-F238E27FC236}">
                <a16:creationId xmlns:a16="http://schemas.microsoft.com/office/drawing/2014/main" id="{872D35C3-02DF-A902-12AD-4577FEA008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668" y="2562232"/>
            <a:ext cx="3997452" cy="39974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2390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747EF-612D-B72B-40E5-E7FC95AF3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D9E76F-9823-69CD-421D-246AF2A97589}"/>
              </a:ext>
            </a:extLst>
          </p:cNvPr>
          <p:cNvSpPr txBox="1"/>
          <p:nvPr/>
        </p:nvSpPr>
        <p:spPr>
          <a:xfrm>
            <a:off x="594360" y="628552"/>
            <a:ext cx="9556055" cy="1364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2800" b="1">
                <a:solidFill>
                  <a:srgbClr val="242424"/>
                </a:solidFill>
                <a:latin typeface="Segoe UI" panose="020B0502040204020203" pitchFamily="34" charset="0"/>
              </a:rPr>
              <a:t>Study</a:t>
            </a:r>
          </a:p>
          <a:p>
            <a:endParaRPr lang="en-US" sz="2800" b="1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pPr>
              <a:spcBef>
                <a:spcPts val="750"/>
              </a:spcBef>
              <a:spcAft>
                <a:spcPts val="750"/>
              </a:spcAft>
            </a:pPr>
            <a:endParaRPr lang="en-US" sz="2000">
              <a:solidFill>
                <a:srgbClr val="242424"/>
              </a:solidFill>
              <a:latin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CE732B-9226-BEC6-01C9-70FE131F28CB}"/>
              </a:ext>
            </a:extLst>
          </p:cNvPr>
          <p:cNvSpPr txBox="1"/>
          <p:nvPr/>
        </p:nvSpPr>
        <p:spPr>
          <a:xfrm>
            <a:off x="5234939" y="1143150"/>
            <a:ext cx="6344225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Limitations</a:t>
            </a:r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Cannot observe cannabis use in claims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Cannot measure pain management in claims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Untestable assumption of parallel trends, unmeasured confounders (confidence improved, but not eliminated, with strong pre-period trend alignment in augmented synthetic control approach)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Finite number of states, limited power – though concerns mitigated by very narrow confidence intervals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/>
          </a:p>
          <a:p>
            <a:endParaRPr lang="en-US" sz="1600"/>
          </a:p>
          <a:p>
            <a:pPr marL="285750" indent="-285750">
              <a:buFontTx/>
              <a:buChar char="-"/>
            </a:pPr>
            <a:endParaRPr lang="en-US"/>
          </a:p>
          <a:p>
            <a:pPr marL="285750" indent="-285750">
              <a:buFontTx/>
              <a:buChar char="-"/>
            </a:pPr>
            <a:endParaRPr lang="en-US"/>
          </a:p>
        </p:txBody>
      </p:sp>
      <p:pic>
        <p:nvPicPr>
          <p:cNvPr id="3" name="Picture 2" descr="A hand holding a magnifying glass over papers&#10;&#10;AI-generated content may be incorrect.">
            <a:extLst>
              <a:ext uri="{FF2B5EF4-FFF2-40B4-BE49-F238E27FC236}">
                <a16:creationId xmlns:a16="http://schemas.microsoft.com/office/drawing/2014/main" id="{39580ABB-8715-3A52-D5EF-77C4C5AC6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34" y="1310789"/>
            <a:ext cx="3804183" cy="213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250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E6C006-FE07-29F5-0833-706E09FF3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F5D7DA-FC38-9E18-D829-BC2109AA9F88}"/>
              </a:ext>
            </a:extLst>
          </p:cNvPr>
          <p:cNvSpPr txBox="1"/>
          <p:nvPr/>
        </p:nvSpPr>
        <p:spPr>
          <a:xfrm>
            <a:off x="461949" y="0"/>
            <a:ext cx="9545981" cy="1364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2800" b="1">
                <a:solidFill>
                  <a:srgbClr val="242424"/>
                </a:solidFill>
                <a:latin typeface="Segoe UI" panose="020B0502040204020203" pitchFamily="34" charset="0"/>
              </a:rPr>
              <a:t>Study</a:t>
            </a:r>
          </a:p>
          <a:p>
            <a:endParaRPr lang="en-US" sz="2800" b="1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pPr>
              <a:spcBef>
                <a:spcPts val="750"/>
              </a:spcBef>
              <a:spcAft>
                <a:spcPts val="750"/>
              </a:spcAft>
            </a:pPr>
            <a:endParaRPr lang="en-US" sz="2000">
              <a:solidFill>
                <a:srgbClr val="242424"/>
              </a:solidFill>
              <a:latin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525ADF-AF62-E397-BB4B-481D3AF2D643}"/>
              </a:ext>
            </a:extLst>
          </p:cNvPr>
          <p:cNvSpPr txBox="1"/>
          <p:nvPr/>
        </p:nvSpPr>
        <p:spPr>
          <a:xfrm>
            <a:off x="4935136" y="382435"/>
            <a:ext cx="6352626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Conclusions</a:t>
            </a:r>
          </a:p>
          <a:p>
            <a:endParaRPr 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Results of prior studies suggesting that state medical cannabis laws reduce opioid use and overdose may be influenced by inclusion of people without chronic pain in the study sample.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Our findings do not identify either cannabis/opioid addiction or overdose-related harms or benefits of these laws.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70C0"/>
                </a:solidFill>
              </a:rPr>
              <a:t>More research to understand how cannabis, and laws allowing its use for medical purposes, impact chronic pain management is needed.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70C0"/>
                </a:solidFill>
              </a:rPr>
              <a:t>Comprehensive studies examining impact on pain management, cannabis use, opioid use, and healthcare utilization and overdose outcomes.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/>
          </a:p>
          <a:p>
            <a:endParaRPr lang="en-US" sz="1600"/>
          </a:p>
          <a:p>
            <a:pPr marL="285750" indent="-285750">
              <a:buFontTx/>
              <a:buChar char="-"/>
            </a:pPr>
            <a:endParaRPr lang="en-US"/>
          </a:p>
          <a:p>
            <a:pPr marL="285750" indent="-285750">
              <a:buFontTx/>
              <a:buChar char="-"/>
            </a:pPr>
            <a:endParaRPr lang="en-US"/>
          </a:p>
        </p:txBody>
      </p:sp>
      <p:pic>
        <p:nvPicPr>
          <p:cNvPr id="3" name="Picture 2" descr="A hand holding a magnifying glass over papers&#10;&#10;AI-generated content may be incorrect.">
            <a:extLst>
              <a:ext uri="{FF2B5EF4-FFF2-40B4-BE49-F238E27FC236}">
                <a16:creationId xmlns:a16="http://schemas.microsoft.com/office/drawing/2014/main" id="{BE65687B-51EF-CD71-D38D-E47AA5D68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34" y="1310789"/>
            <a:ext cx="3782520" cy="211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89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>
            <a:spLocks noGrp="1"/>
          </p:cNvSpPr>
          <p:nvPr>
            <p:ph type="ctrTitle"/>
          </p:nvPr>
        </p:nvSpPr>
        <p:spPr>
          <a:xfrm>
            <a:off x="1523694" y="2808325"/>
            <a:ext cx="9144000" cy="1539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Public Health Impacts of Adult-Use Cannabis Legalization in Maryland</a:t>
            </a:r>
            <a:endParaRPr/>
          </a:p>
        </p:txBody>
      </p:sp>
      <p:sp>
        <p:nvSpPr>
          <p:cNvPr id="101" name="Google Shape;101;p1"/>
          <p:cNvSpPr txBox="1">
            <a:spLocks noGrp="1"/>
          </p:cNvSpPr>
          <p:nvPr>
            <p:ph type="subTitle" idx="1"/>
          </p:nvPr>
        </p:nvSpPr>
        <p:spPr>
          <a:xfrm>
            <a:off x="1524000" y="4527327"/>
            <a:ext cx="9144000" cy="38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40E3E"/>
              </a:buClr>
              <a:buSzPts val="2400"/>
              <a:buNone/>
            </a:pPr>
            <a:r>
              <a:rPr lang="en-US"/>
              <a:t>Dana Moncrief, MHS, CHES (she/her)</a:t>
            </a:r>
            <a:endParaRPr/>
          </a:p>
        </p:txBody>
      </p:sp>
      <p:sp>
        <p:nvSpPr>
          <p:cNvPr id="102" name="Google Shape;102;p1"/>
          <p:cNvSpPr txBox="1">
            <a:spLocks noGrp="1"/>
          </p:cNvSpPr>
          <p:nvPr>
            <p:ph type="body" idx="2"/>
          </p:nvPr>
        </p:nvSpPr>
        <p:spPr>
          <a:xfrm>
            <a:off x="1524000" y="5094390"/>
            <a:ext cx="9144000" cy="7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40E3E"/>
              </a:buClr>
              <a:buSzPts val="2400"/>
              <a:buNone/>
            </a:pPr>
            <a:r>
              <a:rPr lang="en-US"/>
              <a:t>Director, Center for Tobacco Prevention and Control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40E3E"/>
              </a:buClr>
              <a:buSzPts val="2400"/>
              <a:buNone/>
            </a:pPr>
            <a:r>
              <a:rPr lang="en-US"/>
              <a:t>Maryland Department of Health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623736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title"/>
          </p:nvPr>
        </p:nvSpPr>
        <p:spPr>
          <a:xfrm>
            <a:off x="838200" y="596349"/>
            <a:ext cx="105156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Mission and Vision</a:t>
            </a:r>
            <a:endParaRPr/>
          </a:p>
        </p:txBody>
      </p:sp>
      <p:sp>
        <p:nvSpPr>
          <p:cNvPr id="108" name="Google Shape;108;p3"/>
          <p:cNvSpPr txBox="1">
            <a:spLocks noGrp="1"/>
          </p:cNvSpPr>
          <p:nvPr>
            <p:ph type="body" idx="1"/>
          </p:nvPr>
        </p:nvSpPr>
        <p:spPr>
          <a:xfrm>
            <a:off x="983973" y="1673775"/>
            <a:ext cx="1007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300" b="1" u="sng">
                <a:solidFill>
                  <a:srgbClr val="C40E3E"/>
                </a:solidFill>
              </a:rPr>
              <a:t>Mission</a:t>
            </a:r>
            <a:endParaRPr sz="2300">
              <a:solidFill>
                <a:srgbClr val="C40E3E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300">
                <a:solidFill>
                  <a:schemeClr val="dk1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The </a:t>
            </a:r>
            <a:r>
              <a:rPr lang="en-US" sz="2300">
                <a:solidFill>
                  <a:schemeClr val="dk1"/>
                </a:solidFill>
              </a:rPr>
              <a:t>mission of the Prevention and Health Promotion Administration is to protect, promote and improve the health and well-being of all Marylanders.</a:t>
            </a:r>
            <a:endParaRPr sz="2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2300">
              <a:solidFill>
                <a:srgbClr val="C40E3E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300" b="1" u="sng">
                <a:solidFill>
                  <a:srgbClr val="C40E3E"/>
                </a:solidFill>
              </a:rPr>
              <a:t>Vision</a:t>
            </a:r>
            <a:endParaRPr sz="2300" b="1" u="sng">
              <a:solidFill>
                <a:srgbClr val="C40E3E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93A299"/>
              </a:buClr>
              <a:buSzPts val="1700"/>
              <a:buFont typeface="Arial"/>
              <a:buNone/>
            </a:pPr>
            <a:r>
              <a:rPr lang="en-US" sz="2300">
                <a:solidFill>
                  <a:schemeClr val="dk1"/>
                </a:solidFill>
              </a:rPr>
              <a:t>The Prevention and Health Promotion Administration envisions a future in which all Marylanders have equitable opportunities to live, thrive, and be healthy.</a:t>
            </a:r>
            <a:endParaRPr sz="2300" b="1" u="sng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2570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>
            <a:spLocks noGrp="1"/>
          </p:cNvSpPr>
          <p:nvPr>
            <p:ph type="body" idx="1"/>
          </p:nvPr>
        </p:nvSpPr>
        <p:spPr>
          <a:xfrm>
            <a:off x="1610139" y="3575637"/>
            <a:ext cx="1058186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/>
              <a:t>Adult-Use Cannabis Legalization in Maryland</a:t>
            </a:r>
            <a:endParaRPr/>
          </a:p>
        </p:txBody>
      </p:sp>
      <p:sp>
        <p:nvSpPr>
          <p:cNvPr id="115" name="Google Shape;115;p2"/>
          <p:cNvSpPr txBox="1">
            <a:spLocks noGrp="1"/>
          </p:cNvSpPr>
          <p:nvPr>
            <p:ph type="body" idx="2"/>
          </p:nvPr>
        </p:nvSpPr>
        <p:spPr>
          <a:xfrm>
            <a:off x="1610138" y="4162495"/>
            <a:ext cx="10581861" cy="76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</a:pPr>
            <a:r>
              <a:rPr lang="en-US"/>
              <a:t>Policy Overview</a:t>
            </a:r>
            <a:endParaRPr sz="5500"/>
          </a:p>
        </p:txBody>
      </p:sp>
    </p:spTree>
    <p:extLst>
      <p:ext uri="{BB962C8B-B14F-4D97-AF65-F5344CB8AC3E}">
        <p14:creationId xmlns:p14="http://schemas.microsoft.com/office/powerpoint/2010/main" val="3369410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710d435481_0_810"/>
          <p:cNvSpPr txBox="1">
            <a:spLocks noGrp="1"/>
          </p:cNvSpPr>
          <p:nvPr>
            <p:ph type="title"/>
          </p:nvPr>
        </p:nvSpPr>
        <p:spPr>
          <a:xfrm>
            <a:off x="838200" y="596349"/>
            <a:ext cx="105156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Cannabis Legalization in Maryland</a:t>
            </a:r>
            <a:endParaRPr/>
          </a:p>
        </p:txBody>
      </p:sp>
      <p:sp>
        <p:nvSpPr>
          <p:cNvPr id="123" name="Google Shape;123;g3710d435481_0_810"/>
          <p:cNvSpPr txBox="1">
            <a:spLocks noGrp="1"/>
          </p:cNvSpPr>
          <p:nvPr>
            <p:ph type="body" idx="2"/>
          </p:nvPr>
        </p:nvSpPr>
        <p:spPr>
          <a:xfrm>
            <a:off x="884583" y="362022"/>
            <a:ext cx="10469100" cy="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Policy Overview</a:t>
            </a:r>
            <a:endParaRPr/>
          </a:p>
        </p:txBody>
      </p:sp>
      <p:grpSp>
        <p:nvGrpSpPr>
          <p:cNvPr id="124" name="Google Shape;124;g3710d435481_0_810"/>
          <p:cNvGrpSpPr/>
          <p:nvPr/>
        </p:nvGrpSpPr>
        <p:grpSpPr>
          <a:xfrm>
            <a:off x="3075" y="1837275"/>
            <a:ext cx="12191481" cy="4274729"/>
            <a:chOff x="621549" y="2469238"/>
            <a:chExt cx="11573458" cy="3445973"/>
          </a:xfrm>
        </p:grpSpPr>
        <p:grpSp>
          <p:nvGrpSpPr>
            <p:cNvPr id="125" name="Google Shape;125;g3710d435481_0_810"/>
            <p:cNvGrpSpPr/>
            <p:nvPr/>
          </p:nvGrpSpPr>
          <p:grpSpPr>
            <a:xfrm>
              <a:off x="621549" y="2469238"/>
              <a:ext cx="2811726" cy="2313914"/>
              <a:chOff x="466173" y="1851975"/>
              <a:chExt cx="2108847" cy="1735479"/>
            </a:xfrm>
          </p:grpSpPr>
          <p:sp>
            <p:nvSpPr>
              <p:cNvPr id="126" name="Google Shape;126;g3710d435481_0_810"/>
              <p:cNvSpPr/>
              <p:nvPr/>
            </p:nvSpPr>
            <p:spPr>
              <a:xfrm>
                <a:off x="902781" y="3080265"/>
                <a:ext cx="1534500" cy="133500"/>
              </a:xfrm>
              <a:prstGeom prst="rect">
                <a:avLst/>
              </a:prstGeom>
              <a:solidFill>
                <a:srgbClr val="D8372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g3710d435481_0_810"/>
              <p:cNvSpPr txBox="1"/>
              <p:nvPr/>
            </p:nvSpPr>
            <p:spPr>
              <a:xfrm>
                <a:off x="466173" y="3216054"/>
                <a:ext cx="8712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2100"/>
                  </a:spcAft>
                  <a:buClr>
                    <a:srgbClr val="000000"/>
                  </a:buClr>
                  <a:buSzPts val="1600"/>
                  <a:buFont typeface="Arial"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rPr>
                  <a:t>2013-14</a:t>
                </a:r>
                <a:endParaRPr kumimoji="0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128" name="Google Shape;128;g3710d435481_0_810"/>
              <p:cNvGrpSpPr/>
              <p:nvPr/>
            </p:nvGrpSpPr>
            <p:grpSpPr>
              <a:xfrm>
                <a:off x="851208" y="280085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129" name="Google Shape;129;g3710d435481_0_810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130" name="Google Shape;130;g3710d435481_0_810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1" name="Google Shape;131;g3710d435481_0_810"/>
              <p:cNvSpPr txBox="1"/>
              <p:nvPr/>
            </p:nvSpPr>
            <p:spPr>
              <a:xfrm>
                <a:off x="793320" y="1851975"/>
                <a:ext cx="17817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rPr>
                  <a:t>Medical cannabis legalized</a:t>
                </a:r>
                <a:endParaRPr kumimoji="0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10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rPr>
                  <a:t>Legislation established a medical cannabis program and infrastructure within Maryland, including the Maryland Medical Cannabis Commission.</a:t>
                </a:r>
                <a:endParaRPr kumimoji="0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32" name="Google Shape;132;g3710d435481_0_810"/>
            <p:cNvGrpSpPr/>
            <p:nvPr/>
          </p:nvGrpSpPr>
          <p:grpSpPr>
            <a:xfrm>
              <a:off x="2762204" y="3604425"/>
              <a:ext cx="2887063" cy="2310781"/>
              <a:chOff x="2071705" y="2703387"/>
              <a:chExt cx="2165351" cy="1733129"/>
            </a:xfrm>
          </p:grpSpPr>
          <p:sp>
            <p:nvSpPr>
              <p:cNvPr id="133" name="Google Shape;133;g3710d435481_0_810"/>
              <p:cNvSpPr/>
              <p:nvPr/>
            </p:nvSpPr>
            <p:spPr>
              <a:xfrm>
                <a:off x="2437281" y="3080265"/>
                <a:ext cx="1534500" cy="133500"/>
              </a:xfrm>
              <a:prstGeom prst="rect">
                <a:avLst/>
              </a:prstGeom>
              <a:solidFill>
                <a:srgbClr val="801F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g3710d435481_0_810"/>
              <p:cNvSpPr txBox="1"/>
              <p:nvPr/>
            </p:nvSpPr>
            <p:spPr>
              <a:xfrm>
                <a:off x="2323956" y="3492716"/>
                <a:ext cx="19131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rPr>
                  <a:t>Adult use cannabis legislation passed</a:t>
                </a:r>
                <a:endParaRPr kumimoji="0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342900" marR="0" lvl="0" indent="-298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Roboto"/>
                  <a:buChar char="●"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rPr>
                  <a:t>April 9 - HB 1 &amp; HB 837 passed</a:t>
                </a: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342900" marR="0" lvl="0" indent="-298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Roboto"/>
                  <a:buChar char="●"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rPr>
                  <a:t>Nov 8 - Ballot Amendment passed </a:t>
                </a: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35" name="Google Shape;135;g3710d435481_0_810"/>
              <p:cNvSpPr txBox="1"/>
              <p:nvPr/>
            </p:nvSpPr>
            <p:spPr>
              <a:xfrm>
                <a:off x="2071705" y="2703387"/>
                <a:ext cx="7458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2100"/>
                  </a:spcAft>
                  <a:buClr>
                    <a:srgbClr val="000000"/>
                  </a:buClr>
                  <a:buSzPts val="1600"/>
                  <a:buFont typeface="Arial"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rPr>
                  <a:t>2022</a:t>
                </a:r>
                <a:endParaRPr kumimoji="0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136" name="Google Shape;136;g3710d435481_0_810"/>
              <p:cNvGrpSpPr/>
              <p:nvPr/>
            </p:nvGrpSpPr>
            <p:grpSpPr>
              <a:xfrm rot="10800000">
                <a:off x="2395183" y="3080258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137" name="Google Shape;137;g3710d435481_0_810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138" name="Google Shape;138;g3710d435481_0_810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39" name="Google Shape;139;g3710d435481_0_810"/>
            <p:cNvGrpSpPr/>
            <p:nvPr/>
          </p:nvGrpSpPr>
          <p:grpSpPr>
            <a:xfrm>
              <a:off x="4857088" y="2469238"/>
              <a:ext cx="2679319" cy="2313900"/>
              <a:chOff x="3642907" y="1851975"/>
              <a:chExt cx="2009540" cy="1735468"/>
            </a:xfrm>
          </p:grpSpPr>
          <p:sp>
            <p:nvSpPr>
              <p:cNvPr id="140" name="Google Shape;140;g3710d435481_0_810"/>
              <p:cNvSpPr/>
              <p:nvPr/>
            </p:nvSpPr>
            <p:spPr>
              <a:xfrm>
                <a:off x="3971778" y="3080265"/>
                <a:ext cx="1534500" cy="133500"/>
              </a:xfrm>
              <a:prstGeom prst="rect">
                <a:avLst/>
              </a:prstGeom>
              <a:solidFill>
                <a:srgbClr val="D8372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1" name="Google Shape;141;g3710d435481_0_810"/>
              <p:cNvGrpSpPr/>
              <p:nvPr/>
            </p:nvGrpSpPr>
            <p:grpSpPr>
              <a:xfrm>
                <a:off x="3924544" y="280085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142" name="Google Shape;142;g3710d435481_0_810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143" name="Google Shape;143;g3710d435481_0_810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4" name="Google Shape;144;g3710d435481_0_810"/>
              <p:cNvSpPr txBox="1"/>
              <p:nvPr/>
            </p:nvSpPr>
            <p:spPr>
              <a:xfrm>
                <a:off x="3642907" y="3216043"/>
                <a:ext cx="6927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2100"/>
                  </a:spcAft>
                  <a:buClr>
                    <a:srgbClr val="000000"/>
                  </a:buClr>
                  <a:buSzPts val="1600"/>
                  <a:buFont typeface="Arial"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rPr>
                  <a:t>2023</a:t>
                </a:r>
                <a:endParaRPr kumimoji="0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45" name="Google Shape;145;g3710d435481_0_810"/>
              <p:cNvSpPr txBox="1"/>
              <p:nvPr/>
            </p:nvSpPr>
            <p:spPr>
              <a:xfrm>
                <a:off x="3870747" y="1851975"/>
                <a:ext cx="17817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rPr>
                  <a:t>Adult-use cannabis legalized</a:t>
                </a:r>
                <a:endParaRPr kumimoji="0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Roboto"/>
                  <a:buChar char="●"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rPr>
                  <a:t>July 1 - Adults 21+ can legally possess, purchase, and consume cannabis</a:t>
                </a: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Roboto"/>
                  <a:buChar char="●"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rPr>
                  <a:t>August - 1st meeting of Cannabis Public Health Advisory Council</a:t>
                </a: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46" name="Google Shape;146;g3710d435481_0_810"/>
            <p:cNvGrpSpPr/>
            <p:nvPr/>
          </p:nvGrpSpPr>
          <p:grpSpPr>
            <a:xfrm>
              <a:off x="6841548" y="3604425"/>
              <a:ext cx="3047206" cy="2310786"/>
              <a:chOff x="5131289" y="2703387"/>
              <a:chExt cx="2285462" cy="1733133"/>
            </a:xfrm>
          </p:grpSpPr>
          <p:sp>
            <p:nvSpPr>
              <p:cNvPr id="147" name="Google Shape;147;g3710d435481_0_810"/>
              <p:cNvSpPr/>
              <p:nvPr/>
            </p:nvSpPr>
            <p:spPr>
              <a:xfrm>
                <a:off x="5506276" y="3080265"/>
                <a:ext cx="1534500" cy="133500"/>
              </a:xfrm>
              <a:prstGeom prst="rect">
                <a:avLst/>
              </a:prstGeom>
              <a:solidFill>
                <a:srgbClr val="801F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8" name="Google Shape;148;g3710d435481_0_810"/>
              <p:cNvGrpSpPr/>
              <p:nvPr/>
            </p:nvGrpSpPr>
            <p:grpSpPr>
              <a:xfrm rot="10800000">
                <a:off x="5455515" y="3080258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149" name="Google Shape;149;g3710d435481_0_810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150" name="Google Shape;150;g3710d435481_0_810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1" name="Google Shape;151;g3710d435481_0_810"/>
              <p:cNvSpPr txBox="1"/>
              <p:nvPr/>
            </p:nvSpPr>
            <p:spPr>
              <a:xfrm>
                <a:off x="5131289" y="2703387"/>
                <a:ext cx="7458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2100"/>
                  </a:spcAft>
                  <a:buClr>
                    <a:srgbClr val="000000"/>
                  </a:buClr>
                  <a:buSzPts val="1600"/>
                  <a:buFont typeface="Arial"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rPr>
                  <a:t>2024</a:t>
                </a:r>
                <a:endParaRPr kumimoji="0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52" name="Google Shape;152;g3710d435481_0_810"/>
              <p:cNvSpPr txBox="1"/>
              <p:nvPr/>
            </p:nvSpPr>
            <p:spPr>
              <a:xfrm>
                <a:off x="5370451" y="3492720"/>
                <a:ext cx="20463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rPr>
                  <a:t>Expanding Infrastructure &amp; Education</a:t>
                </a:r>
                <a:endParaRPr kumimoji="0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Roboto"/>
                  <a:buChar char="●"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rPr>
                  <a:t>HB 238 - Public Health - Clean Indoor Air Act - Revisions</a:t>
                </a: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Roboto"/>
                  <a:buChar char="●"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rPr>
                  <a:t>Launched  BeCannabisSmart campaign </a:t>
                </a: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Roboto"/>
                  <a:buChar char="●"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rPr>
                  <a:t>Conducted 1st round lottery for social equity licenses</a:t>
                </a:r>
                <a:endParaRPr kumimoji="0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53" name="Google Shape;153;g3710d435481_0_810"/>
            <p:cNvGrpSpPr/>
            <p:nvPr/>
          </p:nvGrpSpPr>
          <p:grpSpPr>
            <a:xfrm>
              <a:off x="8894473" y="2469238"/>
              <a:ext cx="3300534" cy="2313900"/>
              <a:chOff x="6671021" y="1851975"/>
              <a:chExt cx="2475462" cy="1735468"/>
            </a:xfrm>
          </p:grpSpPr>
          <p:sp>
            <p:nvSpPr>
              <p:cNvPr id="154" name="Google Shape;154;g3710d435481_0_810"/>
              <p:cNvSpPr/>
              <p:nvPr/>
            </p:nvSpPr>
            <p:spPr>
              <a:xfrm>
                <a:off x="7040783" y="3080265"/>
                <a:ext cx="2105700" cy="133500"/>
              </a:xfrm>
              <a:prstGeom prst="rect">
                <a:avLst/>
              </a:prstGeom>
              <a:solidFill>
                <a:srgbClr val="D8372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55" name="Google Shape;155;g3710d435481_0_810"/>
              <p:cNvGrpSpPr/>
              <p:nvPr/>
            </p:nvGrpSpPr>
            <p:grpSpPr>
              <a:xfrm>
                <a:off x="6994658" y="280085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156" name="Google Shape;156;g3710d435481_0_810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157" name="Google Shape;157;g3710d435481_0_810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8" name="Google Shape;158;g3710d435481_0_810"/>
              <p:cNvSpPr txBox="1"/>
              <p:nvPr/>
            </p:nvSpPr>
            <p:spPr>
              <a:xfrm>
                <a:off x="6671021" y="3216043"/>
                <a:ext cx="7458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2100"/>
                  </a:spcAft>
                  <a:buClr>
                    <a:srgbClr val="000000"/>
                  </a:buClr>
                  <a:buSzPts val="1600"/>
                  <a:buFont typeface="Arial"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rPr>
                  <a:t>2025</a:t>
                </a:r>
                <a:endParaRPr kumimoji="0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59" name="Google Shape;159;g3710d435481_0_810"/>
              <p:cNvSpPr txBox="1"/>
              <p:nvPr/>
            </p:nvSpPr>
            <p:spPr>
              <a:xfrm>
                <a:off x="6939732" y="1851975"/>
                <a:ext cx="21057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marL="0" marR="0" lvl="0" indent="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rPr>
                  <a:t>Threats to Public Health</a:t>
                </a:r>
                <a:endParaRPr kumimoji="0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Roboto"/>
                  <a:buChar char="●"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rPr>
                  <a:t>HB 132/SB 215 - Cannabis - On-Site Consumption Establishments and Cannabis Events</a:t>
                </a: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Roboto"/>
                  <a:buChar char="●"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rPr>
                  <a:t>HB 1377 - Cannabis - Advertising - Prohibited Locations (Equity in Cannabis Advertising Act)</a:t>
                </a: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58996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975360"/>
            <a:ext cx="11730180" cy="3210672"/>
          </a:xfrm>
        </p:spPr>
        <p:txBody>
          <a:bodyPr>
            <a:noAutofit/>
          </a:bodyPr>
          <a:lstStyle/>
          <a:p>
            <a:r>
              <a:rPr lang="en-US" sz="4400" b="1">
                <a:solidFill>
                  <a:srgbClr val="3C6AA8"/>
                </a:solidFill>
                <a:latin typeface="+mn-lt"/>
                <a:ea typeface="ＭＳ Ｐゴシック" charset="-128"/>
              </a:rPr>
              <a:t>Alcohol Problems and Policies:</a:t>
            </a:r>
            <a:br>
              <a:rPr lang="en-US" sz="4400" b="1">
                <a:solidFill>
                  <a:srgbClr val="3C6AA8"/>
                </a:solidFill>
                <a:latin typeface="+mn-lt"/>
                <a:ea typeface="ＭＳ Ｐゴシック" charset="-128"/>
              </a:rPr>
            </a:br>
            <a:r>
              <a:rPr lang="en-US" sz="4400" b="1">
                <a:solidFill>
                  <a:srgbClr val="3C6AA8"/>
                </a:solidFill>
                <a:latin typeface="+mn-lt"/>
                <a:ea typeface="ＭＳ Ｐゴシック" charset="-128"/>
              </a:rPr>
              <a:t>The states have the power, but will they use it?</a:t>
            </a:r>
            <a:br>
              <a:rPr lang="en-US" sz="3300"/>
            </a:br>
            <a:br>
              <a:rPr lang="en-US" sz="3300"/>
            </a:br>
            <a:r>
              <a:rPr lang="en-US" sz="3300" i="1"/>
              <a:t>Milbank Quarterly </a:t>
            </a:r>
            <a:r>
              <a:rPr lang="en-US" sz="3300"/>
              <a:t>webinar</a:t>
            </a:r>
            <a:br>
              <a:rPr lang="en-US" sz="3300"/>
            </a:br>
            <a:r>
              <a:rPr lang="en-US" sz="3300"/>
              <a:t>July 25, 2025</a:t>
            </a:r>
            <a:endParaRPr lang="en-US" sz="3300" i="1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2" y="5324168"/>
            <a:ext cx="9143999" cy="1533832"/>
          </a:xfrm>
          <a:solidFill>
            <a:schemeClr val="accent1"/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>
                <a:solidFill>
                  <a:srgbClr val="FFFFFF"/>
                </a:solidFill>
              </a:rPr>
              <a:t>David H. Jernigan PhD</a:t>
            </a:r>
          </a:p>
          <a:p>
            <a:pPr>
              <a:spcBef>
                <a:spcPts val="0"/>
              </a:spcBef>
            </a:pPr>
            <a:r>
              <a:rPr lang="en-US">
                <a:solidFill>
                  <a:srgbClr val="FFFFFF"/>
                </a:solidFill>
              </a:rPr>
              <a:t>Professor, Boston University School of Public Health</a:t>
            </a:r>
          </a:p>
          <a:p>
            <a:pPr>
              <a:spcBef>
                <a:spcPts val="0"/>
              </a:spcBef>
            </a:pPr>
            <a:r>
              <a:rPr lang="en-US">
                <a:solidFill>
                  <a:srgbClr val="FFFFFF"/>
                </a:solidFill>
              </a:rPr>
              <a:t>Assistant Dean for Practice</a:t>
            </a:r>
          </a:p>
        </p:txBody>
      </p:sp>
    </p:spTree>
    <p:extLst>
      <p:ext uri="{BB962C8B-B14F-4D97-AF65-F5344CB8AC3E}">
        <p14:creationId xmlns:p14="http://schemas.microsoft.com/office/powerpoint/2010/main" val="8912980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710d435481_0_1655"/>
          <p:cNvSpPr txBox="1">
            <a:spLocks noGrp="1"/>
          </p:cNvSpPr>
          <p:nvPr>
            <p:ph type="title"/>
          </p:nvPr>
        </p:nvSpPr>
        <p:spPr>
          <a:xfrm>
            <a:off x="240901" y="-10829"/>
            <a:ext cx="10948800" cy="12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300" b="1">
                <a:latin typeface="Calibri"/>
                <a:ea typeface="Calibri"/>
                <a:cs typeface="Calibri"/>
                <a:sym typeface="Calibri"/>
              </a:rPr>
              <a:t>Cannabis Public Health Fund </a:t>
            </a:r>
            <a:endParaRPr sz="4300" b="1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6" name="Google Shape;166;g3710d435481_0_1655"/>
          <p:cNvSpPr txBox="1">
            <a:spLocks noGrp="1"/>
          </p:cNvSpPr>
          <p:nvPr>
            <p:ph type="body" idx="1"/>
          </p:nvPr>
        </p:nvSpPr>
        <p:spPr>
          <a:xfrm>
            <a:off x="278467" y="1101466"/>
            <a:ext cx="11066400" cy="52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609600" lvl="0" indent="-279399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4766"/>
              <a:buChar char="●"/>
            </a:pPr>
            <a:r>
              <a:rPr lang="en-US" sz="10700" b="1"/>
              <a:t>Administered by MDH, Center for Tobacco Prevention and Control</a:t>
            </a:r>
            <a:r>
              <a:rPr lang="en-US" sz="10700"/>
              <a:t> to address the health effects associated with adult-use legalization</a:t>
            </a:r>
            <a:endParaRPr sz="10700"/>
          </a:p>
          <a:p>
            <a:pPr marL="1371600" lvl="1" indent="-368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9600"/>
              <a:t>Using Cannabis Public Health Framework</a:t>
            </a:r>
            <a:endParaRPr sz="9600"/>
          </a:p>
          <a:p>
            <a:pPr marL="609600" lvl="0" indent="-279399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4766"/>
              <a:buChar char="●"/>
            </a:pPr>
            <a:r>
              <a:rPr lang="en-US" sz="10700" b="1"/>
              <a:t>Funds may be used to</a:t>
            </a:r>
            <a:r>
              <a:rPr lang="en-US" sz="10700"/>
              <a:t>: </a:t>
            </a:r>
            <a:endParaRPr sz="10700"/>
          </a:p>
          <a:p>
            <a:pPr marL="1219200" lvl="0" indent="-393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9600"/>
              <a:t>Support the Cannabis Public Health Advisory Council</a:t>
            </a:r>
            <a:endParaRPr sz="9600"/>
          </a:p>
          <a:p>
            <a:pPr marL="1219200" lvl="0" indent="-393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9600"/>
              <a:t>Support data collection and research on the effects of cannabis legalization</a:t>
            </a:r>
            <a:endParaRPr sz="9600"/>
          </a:p>
          <a:p>
            <a:pPr marL="1219200" lvl="0" indent="-393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9600"/>
              <a:t>Conduct education and public awareness campaigns</a:t>
            </a:r>
            <a:endParaRPr sz="9600"/>
          </a:p>
          <a:p>
            <a:pPr marL="1219200" lvl="0" indent="-393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9600"/>
              <a:t>Support substance use disorder counseling and treatment </a:t>
            </a:r>
            <a:endParaRPr sz="9600"/>
          </a:p>
          <a:p>
            <a:pPr marL="622300" lvl="0" indent="-431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4766"/>
              <a:buChar char="●"/>
            </a:pPr>
            <a:r>
              <a:rPr lang="en-US" sz="10700" b="1"/>
              <a:t>5% of tax revenue </a:t>
            </a:r>
            <a:r>
              <a:rPr lang="en-US" sz="10700"/>
              <a:t>from adult-use sales (less other budget obligations) allocated to the fund annually</a:t>
            </a:r>
            <a:endParaRPr sz="10700"/>
          </a:p>
          <a:p>
            <a:pPr marL="622300" lvl="0" indent="-431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4766"/>
              <a:buChar char="●"/>
            </a:pPr>
            <a:r>
              <a:rPr lang="en-US" sz="10700"/>
              <a:t>Cannabis sales tax increased from 9% → </a:t>
            </a:r>
            <a:r>
              <a:rPr lang="en-US" sz="1070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12%</a:t>
            </a:r>
            <a:r>
              <a:rPr lang="en-US" sz="10700"/>
              <a:t> (effective July 1, 2025)</a:t>
            </a:r>
            <a:endParaRPr sz="1070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4672"/>
              <a:buNone/>
            </a:pPr>
            <a:endParaRPr sz="10700"/>
          </a:p>
          <a:p>
            <a:pPr marL="609600" lvl="0" indent="-30480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SzPct val="100000"/>
              <a:buNone/>
            </a:pPr>
            <a:endParaRPr sz="9600"/>
          </a:p>
          <a:p>
            <a:pPr marL="45720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/>
          </a:p>
        </p:txBody>
      </p:sp>
      <p:cxnSp>
        <p:nvCxnSpPr>
          <p:cNvPr id="167" name="Google Shape;167;g3710d435481_0_1655"/>
          <p:cNvCxnSpPr/>
          <p:nvPr/>
        </p:nvCxnSpPr>
        <p:spPr>
          <a:xfrm>
            <a:off x="278463" y="909415"/>
            <a:ext cx="5486400" cy="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1025070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710d435481_0_1868"/>
          <p:cNvSpPr txBox="1">
            <a:spLocks noGrp="1"/>
          </p:cNvSpPr>
          <p:nvPr>
            <p:ph type="title"/>
          </p:nvPr>
        </p:nvSpPr>
        <p:spPr>
          <a:xfrm>
            <a:off x="450133" y="365125"/>
            <a:ext cx="11494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3900"/>
              <a:t>Cannabis Public Health Advisory Council</a:t>
            </a:r>
            <a:endParaRPr sz="3900"/>
          </a:p>
        </p:txBody>
      </p:sp>
      <p:sp>
        <p:nvSpPr>
          <p:cNvPr id="173" name="Google Shape;173;g3710d435481_0_1868"/>
          <p:cNvSpPr txBox="1">
            <a:spLocks noGrp="1"/>
          </p:cNvSpPr>
          <p:nvPr>
            <p:ph type="body" idx="1"/>
          </p:nvPr>
        </p:nvSpPr>
        <p:spPr>
          <a:xfrm>
            <a:off x="635000" y="1520825"/>
            <a:ext cx="10515600" cy="47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MDH provides administrative support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Membership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7 ex-officio, 10 governor appointed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Adding 2 new members (19 total) from Motor Vehicle Administration and Office of Social Equity (Oct 2025)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Workgroups: Data, Youth Mitigation, Provider Education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FY 25 Accomplishments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Drafted comprehensive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annual report</a:t>
            </a:r>
            <a:r>
              <a:rPr lang="en-US"/>
              <a:t> 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Submitted testimony during legislative session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Made recommendations to MDH for improved cannabis data collection on statewide surveys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2800"/>
              <a:buChar char="●"/>
            </a:pPr>
            <a:r>
              <a:rPr lang="en-US"/>
              <a:t>Next meeting - Sept 17th, 4-6PM - </a:t>
            </a:r>
            <a:r>
              <a:rPr lang="en-US" sz="2600" u="sng">
                <a:solidFill>
                  <a:schemeClr val="hlink"/>
                </a:solidFill>
                <a:hlinkClick r:id="rId4"/>
              </a:rPr>
              <a:t>see website</a:t>
            </a:r>
            <a:r>
              <a:rPr lang="en-US" u="sng">
                <a:solidFill>
                  <a:schemeClr val="hlink"/>
                </a:solidFill>
                <a:hlinkClick r:id="rId4"/>
              </a:rPr>
              <a:t> </a:t>
            </a:r>
            <a:endParaRPr/>
          </a:p>
        </p:txBody>
      </p:sp>
      <p:sp>
        <p:nvSpPr>
          <p:cNvPr id="175" name="Google Shape;175;g3710d435481_0_1868"/>
          <p:cNvSpPr txBox="1">
            <a:spLocks noGrp="1"/>
          </p:cNvSpPr>
          <p:nvPr>
            <p:ph type="body" idx="2"/>
          </p:nvPr>
        </p:nvSpPr>
        <p:spPr>
          <a:xfrm>
            <a:off x="1179444" y="362022"/>
            <a:ext cx="13958700" cy="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r>
              <a:rPr lang="en-US"/>
              <a:t>Policy Overview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992390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710d435481_0_42"/>
          <p:cNvSpPr txBox="1">
            <a:spLocks noGrp="1"/>
          </p:cNvSpPr>
          <p:nvPr>
            <p:ph type="title"/>
          </p:nvPr>
        </p:nvSpPr>
        <p:spPr>
          <a:xfrm>
            <a:off x="789933" y="205025"/>
            <a:ext cx="11494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3900"/>
              <a:t>Policy Areas of Focus </a:t>
            </a:r>
            <a:endParaRPr sz="3900"/>
          </a:p>
        </p:txBody>
      </p:sp>
      <p:sp>
        <p:nvSpPr>
          <p:cNvPr id="182" name="Google Shape;182;g3710d435481_0_42"/>
          <p:cNvSpPr txBox="1">
            <a:spLocks noGrp="1"/>
          </p:cNvSpPr>
          <p:nvPr>
            <p:ph type="body" idx="2"/>
          </p:nvPr>
        </p:nvSpPr>
        <p:spPr>
          <a:xfrm>
            <a:off x="1179444" y="362022"/>
            <a:ext cx="13958700" cy="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r>
              <a:rPr lang="en-US"/>
              <a:t>Policy Overview</a:t>
            </a:r>
            <a:endParaRPr/>
          </a:p>
        </p:txBody>
      </p:sp>
      <p:pic>
        <p:nvPicPr>
          <p:cNvPr id="183" name="Google Shape;183;g3710d435481_0_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0425" y="159050"/>
            <a:ext cx="1170550" cy="1091951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184" name="Google Shape;184;g3710d435481_0_42"/>
          <p:cNvGrpSpPr/>
          <p:nvPr/>
        </p:nvGrpSpPr>
        <p:grpSpPr>
          <a:xfrm>
            <a:off x="508127" y="1500778"/>
            <a:ext cx="11378797" cy="4208243"/>
            <a:chOff x="304903" y="2262779"/>
            <a:chExt cx="8534311" cy="4208243"/>
          </a:xfrm>
        </p:grpSpPr>
        <p:sp>
          <p:nvSpPr>
            <p:cNvPr id="185" name="Google Shape;185;g3710d435481_0_42"/>
            <p:cNvSpPr/>
            <p:nvPr/>
          </p:nvSpPr>
          <p:spPr>
            <a:xfrm>
              <a:off x="3363614" y="4369521"/>
              <a:ext cx="5475600" cy="10347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g3710d435481_0_42"/>
            <p:cNvSpPr/>
            <p:nvPr/>
          </p:nvSpPr>
          <p:spPr>
            <a:xfrm flipH="1">
              <a:off x="1293413" y="4369533"/>
              <a:ext cx="2641800" cy="1033200"/>
            </a:xfrm>
            <a:prstGeom prst="rect">
              <a:avLst/>
            </a:prstGeom>
            <a:solidFill>
              <a:srgbClr val="A72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g3710d435481_0_42"/>
            <p:cNvSpPr/>
            <p:nvPr/>
          </p:nvSpPr>
          <p:spPr>
            <a:xfrm rot="-5400000">
              <a:off x="2982290" y="3870352"/>
              <a:ext cx="1034452" cy="2032789"/>
            </a:xfrm>
            <a:prstGeom prst="flowChartOffpageConnector">
              <a:avLst/>
            </a:prstGeom>
            <a:solidFill>
              <a:srgbClr val="A72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g3710d435481_0_42"/>
            <p:cNvSpPr/>
            <p:nvPr/>
          </p:nvSpPr>
          <p:spPr>
            <a:xfrm>
              <a:off x="1378666" y="4493946"/>
              <a:ext cx="2779800" cy="79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Medium"/>
                  <a:ea typeface="Roboto Medium"/>
                  <a:cs typeface="Roboto Medium"/>
                  <a:sym typeface="Roboto Medium"/>
                </a:rPr>
                <a:t>Public Safety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9" name="Google Shape;189;g3710d435481_0_42"/>
            <p:cNvSpPr/>
            <p:nvPr/>
          </p:nvSpPr>
          <p:spPr>
            <a:xfrm>
              <a:off x="304903" y="4369521"/>
              <a:ext cx="988500" cy="1032900"/>
            </a:xfrm>
            <a:prstGeom prst="rect">
              <a:avLst/>
            </a:prstGeom>
            <a:solidFill>
              <a:srgbClr val="B02B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686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g3710d435481_0_42"/>
            <p:cNvSpPr/>
            <p:nvPr/>
          </p:nvSpPr>
          <p:spPr>
            <a:xfrm>
              <a:off x="304903" y="4369533"/>
              <a:ext cx="988500" cy="1033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  <a:tabLst/>
                <a:defRPr/>
              </a:pPr>
              <a:endParaRPr kumimoji="0" sz="2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1" name="Google Shape;191;g3710d435481_0_42"/>
            <p:cNvSpPr/>
            <p:nvPr/>
          </p:nvSpPr>
          <p:spPr>
            <a:xfrm>
              <a:off x="4384446" y="4371247"/>
              <a:ext cx="4255800" cy="103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marR="0" lvl="0" indent="-3175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91E"/>
                </a:buClr>
                <a:buSzPts val="1400"/>
                <a:buFont typeface="Roboto"/>
                <a:buChar char="●"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A7291E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Promote health communication campaigns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A7291E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  <a:p>
              <a:pPr marL="457200" marR="0" lvl="0" indent="-3175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91E"/>
                </a:buClr>
                <a:buSzPts val="1400"/>
                <a:buFont typeface="Roboto"/>
                <a:buChar char="●"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A7291E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Collaborate with the Office of Food Protection to ensure safety of edible cannabis products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A7291E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  <a:p>
              <a:pPr marL="457200" marR="0" lvl="0" indent="-3175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91E"/>
                </a:buClr>
                <a:buSzPts val="1400"/>
                <a:buFont typeface="Roboto"/>
                <a:buChar char="●"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A7291E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Partner with other state agencies (MCA, ATCC, MDot/MVA, etc.)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A7291E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2" name="Google Shape;192;g3710d435481_0_42"/>
            <p:cNvSpPr/>
            <p:nvPr/>
          </p:nvSpPr>
          <p:spPr>
            <a:xfrm>
              <a:off x="3363614" y="3316158"/>
              <a:ext cx="5475600" cy="10347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g3710d435481_0_42"/>
            <p:cNvSpPr/>
            <p:nvPr/>
          </p:nvSpPr>
          <p:spPr>
            <a:xfrm flipH="1">
              <a:off x="1293413" y="3316169"/>
              <a:ext cx="2641800" cy="1033200"/>
            </a:xfrm>
            <a:prstGeom prst="rect">
              <a:avLst/>
            </a:prstGeom>
            <a:solidFill>
              <a:srgbClr val="A72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g3710d435481_0_42"/>
            <p:cNvSpPr/>
            <p:nvPr/>
          </p:nvSpPr>
          <p:spPr>
            <a:xfrm rot="-5400000">
              <a:off x="2982290" y="2816989"/>
              <a:ext cx="1034452" cy="2032789"/>
            </a:xfrm>
            <a:prstGeom prst="flowChartOffpageConnector">
              <a:avLst/>
            </a:prstGeom>
            <a:solidFill>
              <a:srgbClr val="A72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g3710d435481_0_42"/>
            <p:cNvSpPr/>
            <p:nvPr/>
          </p:nvSpPr>
          <p:spPr>
            <a:xfrm>
              <a:off x="1378666" y="3440582"/>
              <a:ext cx="2779800" cy="79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Medium"/>
                  <a:ea typeface="Roboto Medium"/>
                  <a:cs typeface="Roboto Medium"/>
                  <a:sym typeface="Roboto Medium"/>
                </a:rPr>
                <a:t>Youth Prevention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6" name="Google Shape;196;g3710d435481_0_42"/>
            <p:cNvSpPr/>
            <p:nvPr/>
          </p:nvSpPr>
          <p:spPr>
            <a:xfrm>
              <a:off x="304903" y="3316158"/>
              <a:ext cx="988500" cy="1032900"/>
            </a:xfrm>
            <a:prstGeom prst="rect">
              <a:avLst/>
            </a:prstGeom>
            <a:solidFill>
              <a:srgbClr val="B02B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686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g3710d435481_0_42"/>
            <p:cNvSpPr/>
            <p:nvPr/>
          </p:nvSpPr>
          <p:spPr>
            <a:xfrm>
              <a:off x="4384450" y="3318050"/>
              <a:ext cx="4454700" cy="103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marR="0" lvl="0" indent="-3175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91E"/>
                </a:buClr>
                <a:buSzPts val="1400"/>
                <a:buFont typeface="Roboto"/>
                <a:buChar char="●"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A7291E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Promote BeCannabisSmart parent resources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A7291E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  <a:p>
              <a:pPr marL="457200" marR="0" lvl="0" indent="-3175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91E"/>
                </a:buClr>
                <a:buSzPts val="1400"/>
                <a:buFont typeface="Roboto"/>
                <a:buChar char="●"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A7291E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Health education in schools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A7291E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  <a:p>
              <a:pPr marL="457200" marR="0" lvl="0" indent="-3175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91E"/>
                </a:buClr>
                <a:buSzPts val="1400"/>
                <a:buFont typeface="Roboto"/>
                <a:buChar char="●"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A7291E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Collaborate with local coalitions and youth-serving community groups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A7291E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8" name="Google Shape;198;g3710d435481_0_42"/>
            <p:cNvSpPr/>
            <p:nvPr/>
          </p:nvSpPr>
          <p:spPr>
            <a:xfrm>
              <a:off x="3363614" y="2262779"/>
              <a:ext cx="5475600" cy="10347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g3710d435481_0_42"/>
            <p:cNvSpPr/>
            <p:nvPr/>
          </p:nvSpPr>
          <p:spPr>
            <a:xfrm flipH="1">
              <a:off x="1293413" y="2262791"/>
              <a:ext cx="2641800" cy="1033200"/>
            </a:xfrm>
            <a:prstGeom prst="rect">
              <a:avLst/>
            </a:prstGeom>
            <a:solidFill>
              <a:srgbClr val="A72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g3710d435481_0_42"/>
            <p:cNvSpPr/>
            <p:nvPr/>
          </p:nvSpPr>
          <p:spPr>
            <a:xfrm rot="-5400000">
              <a:off x="2982290" y="1763610"/>
              <a:ext cx="1034452" cy="2032789"/>
            </a:xfrm>
            <a:prstGeom prst="flowChartOffpageConnector">
              <a:avLst/>
            </a:prstGeom>
            <a:solidFill>
              <a:srgbClr val="A72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g3710d435481_0_42"/>
            <p:cNvSpPr/>
            <p:nvPr/>
          </p:nvSpPr>
          <p:spPr>
            <a:xfrm>
              <a:off x="1378675" y="2387200"/>
              <a:ext cx="2929500" cy="79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Medium"/>
                  <a:ea typeface="Roboto Medium"/>
                  <a:cs typeface="Roboto Medium"/>
                  <a:sym typeface="Roboto Medium"/>
                </a:rPr>
                <a:t>Smoke-Free Environments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2" name="Google Shape;202;g3710d435481_0_42"/>
            <p:cNvSpPr/>
            <p:nvPr/>
          </p:nvSpPr>
          <p:spPr>
            <a:xfrm>
              <a:off x="304903" y="2262779"/>
              <a:ext cx="988500" cy="1032900"/>
            </a:xfrm>
            <a:prstGeom prst="rect">
              <a:avLst/>
            </a:prstGeom>
            <a:solidFill>
              <a:srgbClr val="B02B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686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g3710d435481_0_42"/>
            <p:cNvSpPr/>
            <p:nvPr/>
          </p:nvSpPr>
          <p:spPr>
            <a:xfrm>
              <a:off x="304903" y="2262791"/>
              <a:ext cx="988500" cy="1033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  <a:tabLst/>
                <a:defRPr/>
              </a:pPr>
              <a:endParaRPr kumimoji="0" sz="2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4" name="Google Shape;204;g3710d435481_0_42"/>
            <p:cNvSpPr/>
            <p:nvPr/>
          </p:nvSpPr>
          <p:spPr>
            <a:xfrm>
              <a:off x="4384450" y="2264675"/>
              <a:ext cx="4454700" cy="103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marR="0" lvl="0" indent="-3175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91E"/>
                </a:buClr>
                <a:buSzPts val="1400"/>
                <a:buFont typeface="Roboto"/>
                <a:buChar char="●"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A7291E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Clean Indoor Air Act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A7291E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  <a:p>
              <a:pPr marL="457200" marR="0" lvl="0" indent="-3175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91E"/>
                </a:buClr>
                <a:buSzPts val="1400"/>
                <a:buFont typeface="Roboto"/>
                <a:buChar char="●"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A7291E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Educate retailers and the public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A7291E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  <a:p>
              <a:pPr marL="457200" marR="0" lvl="0" indent="-3175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91E"/>
                </a:buClr>
                <a:buSzPts val="1400"/>
                <a:buFont typeface="Roboto"/>
                <a:buChar char="●"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A7291E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As of 2024, no smoking or vaping of nicotine, cannabis or hemp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A7291E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5" name="Google Shape;205;g3710d435481_0_42"/>
            <p:cNvSpPr/>
            <p:nvPr/>
          </p:nvSpPr>
          <p:spPr>
            <a:xfrm>
              <a:off x="3363614" y="5436321"/>
              <a:ext cx="5475600" cy="10347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g3710d435481_0_42"/>
            <p:cNvSpPr/>
            <p:nvPr/>
          </p:nvSpPr>
          <p:spPr>
            <a:xfrm flipH="1">
              <a:off x="1293413" y="5436333"/>
              <a:ext cx="2641800" cy="1033200"/>
            </a:xfrm>
            <a:prstGeom prst="rect">
              <a:avLst/>
            </a:prstGeom>
            <a:solidFill>
              <a:srgbClr val="A72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g3710d435481_0_42"/>
            <p:cNvSpPr/>
            <p:nvPr/>
          </p:nvSpPr>
          <p:spPr>
            <a:xfrm rot="-5400000">
              <a:off x="2982290" y="4937152"/>
              <a:ext cx="1034452" cy="2032789"/>
            </a:xfrm>
            <a:prstGeom prst="flowChartOffpageConnector">
              <a:avLst/>
            </a:prstGeom>
            <a:solidFill>
              <a:srgbClr val="A72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g3710d435481_0_42"/>
            <p:cNvSpPr/>
            <p:nvPr/>
          </p:nvSpPr>
          <p:spPr>
            <a:xfrm>
              <a:off x="1378666" y="5560746"/>
              <a:ext cx="2779800" cy="79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Medium"/>
                  <a:ea typeface="Roboto Medium"/>
                  <a:cs typeface="Roboto Medium"/>
                  <a:sym typeface="Roboto Medium"/>
                </a:rPr>
                <a:t>Data and Surveillance 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9" name="Google Shape;209;g3710d435481_0_42"/>
            <p:cNvSpPr/>
            <p:nvPr/>
          </p:nvSpPr>
          <p:spPr>
            <a:xfrm>
              <a:off x="304903" y="5436321"/>
              <a:ext cx="988500" cy="1032900"/>
            </a:xfrm>
            <a:prstGeom prst="rect">
              <a:avLst/>
            </a:prstGeom>
            <a:solidFill>
              <a:srgbClr val="B02B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686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g3710d435481_0_42"/>
            <p:cNvSpPr/>
            <p:nvPr/>
          </p:nvSpPr>
          <p:spPr>
            <a:xfrm>
              <a:off x="304903" y="5436333"/>
              <a:ext cx="988500" cy="1033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  <a:tabLst/>
                <a:defRPr/>
              </a:pPr>
              <a:endParaRPr kumimoji="0" sz="2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1" name="Google Shape;211;g3710d435481_0_42"/>
            <p:cNvSpPr/>
            <p:nvPr/>
          </p:nvSpPr>
          <p:spPr>
            <a:xfrm>
              <a:off x="4384446" y="5422797"/>
              <a:ext cx="4255800" cy="103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marR="0" lvl="0" indent="-3175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91E"/>
                </a:buClr>
                <a:buSzPts val="1400"/>
                <a:buFont typeface="Roboto"/>
                <a:buChar char="●"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A7291E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Update population-based surveys to include questions about cannabis use (YRBS/YTS, BRFSS, etc.)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A7291E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  <a:p>
              <a:pPr marL="457200" marR="0" lvl="0" indent="-3175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91E"/>
                </a:buClr>
                <a:buSzPts val="1400"/>
                <a:buFont typeface="Roboto"/>
                <a:buChar char="●"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A7291E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Conduct relevant studies and share findings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A7291E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  <a:p>
              <a:pPr marL="457200" marR="0" lvl="0" indent="-3175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91E"/>
                </a:buClr>
                <a:buSzPts val="1400"/>
                <a:buFont typeface="Roboto"/>
                <a:buChar char="●"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A7291E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Poison Center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A7291E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  <a:tabLst/>
                <a:defRPr/>
              </a:pPr>
              <a:endParaRPr kumimoji="0" sz="500" b="0" i="1" u="none" strike="noStrike" kern="0" cap="none" spc="0" normalizeH="0" baseline="0" noProof="0">
                <a:ln>
                  <a:noFill/>
                </a:ln>
                <a:solidFill>
                  <a:srgbClr val="A7291E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2" name="Google Shape;212;g3710d435481_0_42"/>
            <p:cNvSpPr/>
            <p:nvPr/>
          </p:nvSpPr>
          <p:spPr>
            <a:xfrm>
              <a:off x="304903" y="3316169"/>
              <a:ext cx="988500" cy="1033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  <a:tabLst/>
                <a:defRPr/>
              </a:pPr>
              <a:endParaRPr kumimoji="0" sz="2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213" name="Google Shape;213;g3710d435481_0_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8133" y="1576975"/>
            <a:ext cx="990450" cy="9904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pic>
      <p:pic>
        <p:nvPicPr>
          <p:cNvPr id="214" name="Google Shape;214;g3710d435481_0_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8133" y="2659175"/>
            <a:ext cx="990450" cy="9904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pic>
      <p:pic>
        <p:nvPicPr>
          <p:cNvPr id="215" name="Google Shape;215;g3710d435481_0_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2083" y="3739325"/>
            <a:ext cx="869888" cy="8698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pic>
      <p:pic>
        <p:nvPicPr>
          <p:cNvPr id="216" name="Google Shape;216;g3710d435481_0_4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8517" y="4836800"/>
            <a:ext cx="869875" cy="8698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61319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710d435481_0_1"/>
          <p:cNvSpPr txBox="1">
            <a:spLocks noGrp="1"/>
          </p:cNvSpPr>
          <p:nvPr>
            <p:ph type="body" idx="1"/>
          </p:nvPr>
        </p:nvSpPr>
        <p:spPr>
          <a:xfrm>
            <a:off x="1610139" y="3575637"/>
            <a:ext cx="1058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Cannabis Public Health Framework</a:t>
            </a:r>
            <a:endParaRPr/>
          </a:p>
        </p:txBody>
      </p:sp>
      <p:sp>
        <p:nvSpPr>
          <p:cNvPr id="223" name="Google Shape;223;g3710d435481_0_1"/>
          <p:cNvSpPr txBox="1">
            <a:spLocks noGrp="1"/>
          </p:cNvSpPr>
          <p:nvPr>
            <p:ph type="body" idx="2"/>
          </p:nvPr>
        </p:nvSpPr>
        <p:spPr>
          <a:xfrm>
            <a:off x="1610138" y="4162495"/>
            <a:ext cx="10581900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Public Health Programs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85554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710d435481_0_33"/>
          <p:cNvSpPr txBox="1">
            <a:spLocks noGrp="1"/>
          </p:cNvSpPr>
          <p:nvPr>
            <p:ph type="title"/>
          </p:nvPr>
        </p:nvSpPr>
        <p:spPr>
          <a:xfrm>
            <a:off x="1117600" y="596349"/>
            <a:ext cx="140208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Cannabis Public Health Framework</a:t>
            </a:r>
            <a:endParaRPr/>
          </a:p>
        </p:txBody>
      </p:sp>
      <p:sp>
        <p:nvSpPr>
          <p:cNvPr id="230" name="Google Shape;230;g3710d435481_0_33"/>
          <p:cNvSpPr txBox="1">
            <a:spLocks noGrp="1"/>
          </p:cNvSpPr>
          <p:nvPr>
            <p:ph type="body" idx="1"/>
          </p:nvPr>
        </p:nvSpPr>
        <p:spPr>
          <a:xfrm>
            <a:off x="635000" y="1673225"/>
            <a:ext cx="7184100" cy="47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en-US"/>
              <a:t>Draws upon best practices and expertise from decades of tobacco prevention and control</a:t>
            </a:r>
            <a:endParaRPr/>
          </a:p>
          <a:p>
            <a:pPr marL="457200" lvl="0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en-US"/>
              <a:t>Includes six strategic pillars to guide public health cannabis control efforts from Centers for Disease Control and Prevention (CDC):</a:t>
            </a:r>
            <a:endParaRPr/>
          </a:p>
          <a:p>
            <a:pPr marL="914400" lvl="1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○"/>
            </a:pPr>
            <a:r>
              <a:rPr lang="en-US"/>
              <a:t>Monitor trends</a:t>
            </a:r>
            <a:endParaRPr/>
          </a:p>
          <a:p>
            <a:pPr marL="914400" lvl="1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○"/>
            </a:pPr>
            <a:r>
              <a:rPr lang="en-US"/>
              <a:t>Advance research</a:t>
            </a:r>
            <a:endParaRPr/>
          </a:p>
          <a:p>
            <a:pPr marL="914400" lvl="1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○"/>
            </a:pPr>
            <a:r>
              <a:rPr lang="en-US"/>
              <a:t>Build state and local capacity</a:t>
            </a:r>
            <a:endParaRPr/>
          </a:p>
          <a:p>
            <a:pPr marL="914400" lvl="1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○"/>
            </a:pPr>
            <a:r>
              <a:rPr lang="en-US"/>
              <a:t>Support health systems and healthcare providers</a:t>
            </a:r>
            <a:endParaRPr/>
          </a:p>
          <a:p>
            <a:pPr marL="914400" lvl="1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○"/>
            </a:pPr>
            <a:r>
              <a:rPr lang="en-US"/>
              <a:t>Partner with public safety, schools, and communities</a:t>
            </a:r>
            <a:endParaRPr/>
          </a:p>
          <a:p>
            <a:pPr marL="914400" lvl="1" indent="-32385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1500"/>
              <a:buChar char="○"/>
            </a:pPr>
            <a:r>
              <a:rPr lang="en-US"/>
              <a:t>Improve public knowledge and awareness</a:t>
            </a:r>
            <a:endParaRPr/>
          </a:p>
        </p:txBody>
      </p:sp>
      <p:sp>
        <p:nvSpPr>
          <p:cNvPr id="232" name="Google Shape;232;g3710d435481_0_33"/>
          <p:cNvSpPr txBox="1">
            <a:spLocks noGrp="1"/>
          </p:cNvSpPr>
          <p:nvPr>
            <p:ph type="body" idx="2"/>
          </p:nvPr>
        </p:nvSpPr>
        <p:spPr>
          <a:xfrm>
            <a:off x="1179444" y="362022"/>
            <a:ext cx="13958700" cy="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/>
              <a:t>Public Health Programs</a:t>
            </a:r>
            <a:endParaRPr/>
          </a:p>
        </p:txBody>
      </p:sp>
      <p:pic>
        <p:nvPicPr>
          <p:cNvPr id="233" name="Google Shape;233;g3710d435481_0_3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86413" y="1882925"/>
            <a:ext cx="2744617" cy="3573623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8361216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710d435481_0_2045"/>
          <p:cNvSpPr txBox="1">
            <a:spLocks noGrp="1"/>
          </p:cNvSpPr>
          <p:nvPr>
            <p:ph type="title"/>
          </p:nvPr>
        </p:nvSpPr>
        <p:spPr>
          <a:xfrm>
            <a:off x="820872" y="128030"/>
            <a:ext cx="11193300" cy="20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4300"/>
              <a:t>Implementing the Framework </a:t>
            </a:r>
            <a:endParaRPr sz="4300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g3710d435481_0_2045"/>
          <p:cNvSpPr txBox="1"/>
          <p:nvPr/>
        </p:nvSpPr>
        <p:spPr>
          <a:xfrm>
            <a:off x="820875" y="1593725"/>
            <a:ext cx="11312700" cy="55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>
                <a:ln>
                  <a:noFill/>
                </a:ln>
                <a:solidFill>
                  <a:srgbClr val="C40E3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Improve Public Knowledge and Awareness </a:t>
            </a:r>
            <a:endParaRPr kumimoji="0" sz="2300" b="1" i="0" u="none" strike="noStrike" kern="0" cap="none" spc="0" normalizeH="0" baseline="0" noProof="0">
              <a:ln>
                <a:noFill/>
              </a:ln>
              <a:solidFill>
                <a:srgbClr val="C40E3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9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•"/>
              <a:tabLst/>
              <a:defRPr/>
            </a:pPr>
            <a:r>
              <a:rPr kumimoji="0" lang="en-US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Media outreach [in partnership with MCA]</a:t>
            </a:r>
            <a:endParaRPr kumimoji="0" sz="2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9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•"/>
              <a:tabLst/>
              <a:defRPr/>
            </a:pPr>
            <a:r>
              <a:rPr kumimoji="0" lang="en-US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Statewide Campaign - </a:t>
            </a:r>
            <a:r>
              <a:rPr kumimoji="0" lang="en-US" sz="2100" b="0" i="0" u="sng" strike="noStrike" kern="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3"/>
              </a:rPr>
              <a:t>BeCannabisSmart</a:t>
            </a:r>
            <a:r>
              <a:rPr kumimoji="0" lang="en-US" sz="21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(Impaired Driving; Smoke-free Spaces; Safe Storage; Youth Prevention)</a:t>
            </a:r>
            <a:endParaRPr kumimoji="0" sz="2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1371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>
                <a:ln>
                  <a:noFill/>
                </a:ln>
                <a:solidFill>
                  <a:srgbClr val="C40E3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Build State/Local Capacity</a:t>
            </a:r>
            <a:r>
              <a:rPr kumimoji="0" lang="en-US" sz="23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endParaRPr kumimoji="0" sz="23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Char char="•"/>
              <a:tabLst/>
              <a:defRPr/>
            </a:pPr>
            <a:r>
              <a:rPr kumimoji="0" lang="en-US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Legal Resource Center for Public Health Policy-Cannabis (FY24-Present)</a:t>
            </a:r>
            <a:endParaRPr kumimoji="0" sz="2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</a:ext>
              </a:extLst>
            </a:endParaRPr>
          </a:p>
          <a:p>
            <a:pPr marL="457200" marR="0" lvl="0" indent="-349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•"/>
              <a:tabLst/>
              <a:defRPr/>
            </a:pPr>
            <a:r>
              <a:rPr kumimoji="0" lang="en-US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Funding for local health departments</a:t>
            </a:r>
            <a:endParaRPr kumimoji="0" sz="2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9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○"/>
              <a:tabLst/>
              <a:defRPr/>
            </a:pPr>
            <a:r>
              <a:rPr kumimoji="0" lang="en-US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FY24 - Strategic Planning </a:t>
            </a:r>
            <a:endParaRPr kumimoji="0" sz="2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</a:ext>
              </a:extLst>
            </a:endParaRPr>
          </a:p>
          <a:p>
            <a:pPr marL="914400" marR="0" lvl="1" indent="-349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○"/>
              <a:tabLst/>
              <a:defRPr/>
            </a:pPr>
            <a:r>
              <a:rPr kumimoji="0" lang="en-US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FY25 - Implementation</a:t>
            </a:r>
            <a:endParaRPr kumimoji="0" sz="2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</a:ext>
              </a:extLst>
            </a:endParaRPr>
          </a:p>
          <a:p>
            <a:pPr marL="914400" marR="0" lvl="1" indent="-349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○"/>
              <a:tabLst/>
              <a:defRPr/>
            </a:pPr>
            <a:r>
              <a:rPr kumimoji="0" lang="en-US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"/>
                  </a:ext>
                </a:extLst>
              </a:rPr>
              <a:t>FY26 - Youth cannabis youth prevention (+ priority populations)</a:t>
            </a:r>
            <a:endParaRPr kumimoji="0" sz="2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>
                <a:ln>
                  <a:noFill/>
                </a:ln>
                <a:solidFill>
                  <a:srgbClr val="C40E3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Partner with Public Safety</a:t>
            </a:r>
            <a:endParaRPr kumimoji="0" sz="2100" b="1" i="0" u="none" strike="noStrike" kern="0" cap="none" spc="0" normalizeH="0" baseline="0" noProof="0">
              <a:ln>
                <a:noFill/>
              </a:ln>
              <a:solidFill>
                <a:srgbClr val="C40E3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3072046" lvl="0" indent="-349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•"/>
              <a:tabLst/>
              <a:defRPr/>
            </a:pPr>
            <a:r>
              <a:rPr kumimoji="0" lang="en-US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Interagency workgroup (MCA, ATCC, MDH) - compliance/enforcement efforts</a:t>
            </a:r>
            <a:endParaRPr kumimoji="0" sz="2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9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•"/>
              <a:tabLst/>
              <a:defRPr/>
            </a:pPr>
            <a:r>
              <a:rPr kumimoji="0" lang="en-US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Retailer education - CIAA packets, ATCC communication, MCA resources</a:t>
            </a:r>
            <a:endParaRPr kumimoji="0" sz="2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g3710d435481_0_20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07802" y="248646"/>
            <a:ext cx="3506067" cy="1137766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g3710d435481_0_2045"/>
          <p:cNvSpPr txBox="1">
            <a:spLocks noGrp="1"/>
          </p:cNvSpPr>
          <p:nvPr>
            <p:ph type="body" idx="2"/>
          </p:nvPr>
        </p:nvSpPr>
        <p:spPr>
          <a:xfrm>
            <a:off x="838200" y="365127"/>
            <a:ext cx="105156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200" i="1">
                <a:solidFill>
                  <a:srgbClr val="7F7F7F"/>
                </a:solidFill>
              </a:rPr>
              <a:t>Public Health Programs</a:t>
            </a:r>
            <a:endParaRPr sz="2200" i="1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0188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710d435481_0_3089"/>
          <p:cNvSpPr txBox="1">
            <a:spLocks noGrp="1"/>
          </p:cNvSpPr>
          <p:nvPr>
            <p:ph type="body" idx="1"/>
          </p:nvPr>
        </p:nvSpPr>
        <p:spPr>
          <a:xfrm>
            <a:off x="1610139" y="3575637"/>
            <a:ext cx="1058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endParaRPr/>
          </a:p>
        </p:txBody>
      </p:sp>
      <p:sp>
        <p:nvSpPr>
          <p:cNvPr id="249" name="Google Shape;249;g3710d435481_0_3089"/>
          <p:cNvSpPr txBox="1">
            <a:spLocks noGrp="1"/>
          </p:cNvSpPr>
          <p:nvPr>
            <p:ph type="body" idx="2"/>
          </p:nvPr>
        </p:nvSpPr>
        <p:spPr>
          <a:xfrm>
            <a:off x="1610138" y="4162495"/>
            <a:ext cx="10581900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5500"/>
              <a:buNone/>
            </a:pPr>
            <a:r>
              <a:rPr lang="en-US"/>
              <a:t>Partnerships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806169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710d435481_0_2706"/>
          <p:cNvSpPr txBox="1">
            <a:spLocks noGrp="1"/>
          </p:cNvSpPr>
          <p:nvPr>
            <p:ph type="title"/>
          </p:nvPr>
        </p:nvSpPr>
        <p:spPr>
          <a:xfrm>
            <a:off x="856533" y="365125"/>
            <a:ext cx="11494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3900"/>
              <a:t>Current Partner Initiatives </a:t>
            </a:r>
            <a:endParaRPr sz="3900"/>
          </a:p>
        </p:txBody>
      </p:sp>
      <p:sp>
        <p:nvSpPr>
          <p:cNvPr id="255" name="Google Shape;255;g3710d435481_0_2706"/>
          <p:cNvSpPr txBox="1">
            <a:spLocks noGrp="1"/>
          </p:cNvSpPr>
          <p:nvPr>
            <p:ph type="body" idx="1"/>
          </p:nvPr>
        </p:nvSpPr>
        <p:spPr>
          <a:xfrm>
            <a:off x="736600" y="1496384"/>
            <a:ext cx="10914000" cy="4894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457200" lvl="0" indent="-39306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dirty="0"/>
              <a:t>Maryland Cannabis Administration</a:t>
            </a:r>
            <a:endParaRPr dirty="0"/>
          </a:p>
          <a:p>
            <a:pPr marL="914400" lvl="1" indent="-3689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○"/>
            </a:pPr>
            <a:r>
              <a:rPr lang="en-US" dirty="0"/>
              <a:t>Updated </a:t>
            </a:r>
            <a:r>
              <a:rPr lang="en-US" dirty="0" err="1"/>
              <a:t>BeCannabisSmart</a:t>
            </a:r>
            <a:r>
              <a:rPr lang="en-US" dirty="0"/>
              <a:t> with “Talk To Teens About Cannabis Use”; includes messages from healthcare providers and materials for parents/caregivers</a:t>
            </a:r>
            <a:endParaRPr dirty="0"/>
          </a:p>
          <a:p>
            <a:pPr marL="914400" lvl="1" indent="-3689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○"/>
            </a:pPr>
            <a:r>
              <a:rPr lang="en-US" dirty="0"/>
              <a:t>Partnership with MDH to develop campaigns - youth prevention campaign coming soon</a:t>
            </a:r>
            <a:endParaRPr dirty="0"/>
          </a:p>
          <a:p>
            <a:pPr marL="914400" lvl="1" indent="-3689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○"/>
            </a:pPr>
            <a:r>
              <a:rPr lang="en-US" dirty="0"/>
              <a:t>Enforcement - licensed dispensaries</a:t>
            </a:r>
            <a:endParaRPr dirty="0"/>
          </a:p>
          <a:p>
            <a:pPr marL="457200" lvl="0" indent="-3930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 dirty="0"/>
              <a:t>Alcohol, Tobacco, and Cannabis Commission</a:t>
            </a:r>
            <a:endParaRPr dirty="0"/>
          </a:p>
          <a:p>
            <a:pPr marL="914400" lvl="1" indent="-3689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○"/>
            </a:pPr>
            <a:r>
              <a:rPr lang="en-US" dirty="0"/>
              <a:t>Operationalizing HB 12/SB 214 (2025) to better regulate THC products (includes Delta-8 and Delta-10 THC products)</a:t>
            </a:r>
            <a:endParaRPr dirty="0"/>
          </a:p>
          <a:p>
            <a:pPr marL="914400" lvl="1" indent="-3689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○"/>
            </a:pPr>
            <a:r>
              <a:rPr lang="en-US" dirty="0"/>
              <a:t>Identifying opportunities for retailer education</a:t>
            </a:r>
            <a:endParaRPr dirty="0"/>
          </a:p>
          <a:p>
            <a:pPr marL="914400" lvl="1" indent="-3689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○"/>
            </a:pPr>
            <a:r>
              <a:rPr lang="en-US" dirty="0"/>
              <a:t>Enforcement: unlicensed entities selling THC products </a:t>
            </a:r>
            <a:endParaRPr dirty="0"/>
          </a:p>
          <a:p>
            <a:pPr indent="-393065">
              <a:buSzPct val="100000"/>
              <a:buChar char="●"/>
            </a:pPr>
            <a:r>
              <a:rPr lang="en-US" dirty="0"/>
              <a:t>Local health departments - funding and technical assistance</a:t>
            </a:r>
            <a:endParaRPr dirty="0"/>
          </a:p>
          <a:p>
            <a:pPr indent="-393065">
              <a:spcAft>
                <a:spcPts val="1000"/>
              </a:spcAft>
              <a:buSzPct val="100000"/>
              <a:buChar char="●"/>
            </a:pPr>
            <a:r>
              <a:rPr lang="en-US" dirty="0"/>
              <a:t>Maryland State Department of Education - educating school staff; standards and </a:t>
            </a:r>
            <a:br>
              <a:rPr lang="en-US" dirty="0"/>
            </a:br>
            <a:r>
              <a:rPr lang="en-US" dirty="0"/>
              <a:t>framework committee</a:t>
            </a:r>
            <a:endParaRPr dirty="0"/>
          </a:p>
        </p:txBody>
      </p:sp>
      <p:sp>
        <p:nvSpPr>
          <p:cNvPr id="257" name="Google Shape;257;g3710d435481_0_2706"/>
          <p:cNvSpPr txBox="1">
            <a:spLocks noGrp="1"/>
          </p:cNvSpPr>
          <p:nvPr>
            <p:ph type="body" idx="2"/>
          </p:nvPr>
        </p:nvSpPr>
        <p:spPr>
          <a:xfrm>
            <a:off x="1179444" y="362022"/>
            <a:ext cx="13958700" cy="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r>
              <a:rPr lang="en-US"/>
              <a:t>Partnerships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223113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710d435481_0_2720"/>
          <p:cNvSpPr txBox="1">
            <a:spLocks noGrp="1"/>
          </p:cNvSpPr>
          <p:nvPr>
            <p:ph type="title"/>
          </p:nvPr>
        </p:nvSpPr>
        <p:spPr>
          <a:xfrm>
            <a:off x="867983" y="513700"/>
            <a:ext cx="11494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3900"/>
              <a:t>Partner Resources</a:t>
            </a:r>
            <a:endParaRPr sz="3900"/>
          </a:p>
        </p:txBody>
      </p:sp>
      <p:pic>
        <p:nvPicPr>
          <p:cNvPr id="264" name="Google Shape;264;g3710d435481_0_272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9267" y="1715562"/>
            <a:ext cx="2136450" cy="2817300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65" name="Google Shape;265;g3710d435481_0_2720"/>
          <p:cNvSpPr txBox="1"/>
          <p:nvPr/>
        </p:nvSpPr>
        <p:spPr>
          <a:xfrm>
            <a:off x="84467" y="4640675"/>
            <a:ext cx="2848800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Toolkit for 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Parents 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and Caregivers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</a:ext>
                </a:extLst>
              </a:rPr>
              <a:t>BeCannabisSmart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)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g3710d435481_0_2720"/>
          <p:cNvSpPr txBox="1"/>
          <p:nvPr/>
        </p:nvSpPr>
        <p:spPr>
          <a:xfrm>
            <a:off x="5496767" y="4716875"/>
            <a:ext cx="3663300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Policy 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0"/>
                  </a:ext>
                </a:extLst>
              </a:rPr>
              <a:t>Factsheets 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(Legal Resource Center)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g3710d435481_0_2720"/>
          <p:cNvSpPr txBox="1"/>
          <p:nvPr/>
        </p:nvSpPr>
        <p:spPr>
          <a:xfrm>
            <a:off x="8224967" y="4668775"/>
            <a:ext cx="3663300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Retailer Pamphlet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(ATCC)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g3710d435481_0_2720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98774" y="1867950"/>
            <a:ext cx="3414500" cy="2655350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9" name="Google Shape;269;g3710d435481_0_2720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678125" y="1991800"/>
            <a:ext cx="3289525" cy="2525305"/>
          </a:xfrm>
          <a:prstGeom prst="rect">
            <a:avLst/>
          </a:prstGeom>
          <a:noFill/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0" name="Google Shape;270;g3710d435481_0_2720"/>
          <p:cNvSpPr txBox="1"/>
          <p:nvPr/>
        </p:nvSpPr>
        <p:spPr>
          <a:xfrm>
            <a:off x="2933267" y="4716875"/>
            <a:ext cx="2848800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Consumer Guide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1"/>
                  </a:ext>
                </a:extLst>
              </a:rPr>
              <a:t>BeCannabisSmart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)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g3710d435481_0_2720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206213" y="1926412"/>
            <a:ext cx="2054006" cy="2655349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5362661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7157deffe5_6_1"/>
          <p:cNvSpPr txBox="1">
            <a:spLocks noGrp="1"/>
          </p:cNvSpPr>
          <p:nvPr>
            <p:ph type="title"/>
          </p:nvPr>
        </p:nvSpPr>
        <p:spPr>
          <a:xfrm>
            <a:off x="838200" y="596349"/>
            <a:ext cx="105156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BeCannabisSmart Campaign - MCA/MDH</a:t>
            </a:r>
            <a:endParaRPr/>
          </a:p>
        </p:txBody>
      </p:sp>
      <p:sp>
        <p:nvSpPr>
          <p:cNvPr id="279" name="Google Shape;279;g37157deffe5_6_1"/>
          <p:cNvSpPr txBox="1">
            <a:spLocks noGrp="1"/>
          </p:cNvSpPr>
          <p:nvPr>
            <p:ph type="body" idx="2"/>
          </p:nvPr>
        </p:nvSpPr>
        <p:spPr>
          <a:xfrm>
            <a:off x="884583" y="362022"/>
            <a:ext cx="10469100" cy="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endParaRPr/>
          </a:p>
        </p:txBody>
      </p:sp>
      <p:pic>
        <p:nvPicPr>
          <p:cNvPr id="280" name="Google Shape;280;g37157deffe5_6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73050" y="1802675"/>
            <a:ext cx="3059754" cy="2935450"/>
          </a:xfrm>
          <a:prstGeom prst="rect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1" name="Google Shape;281;g37157deffe5_6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83806" y="1802675"/>
            <a:ext cx="4542845" cy="3047724"/>
          </a:xfrm>
          <a:prstGeom prst="rect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2" name="Google Shape;282;g37157deffe5_6_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0775" y="1802675"/>
            <a:ext cx="3963474" cy="3047725"/>
          </a:xfrm>
          <a:prstGeom prst="rect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83" name="Google Shape;283;g37157deffe5_6_1"/>
          <p:cNvSpPr txBox="1"/>
          <p:nvPr/>
        </p:nvSpPr>
        <p:spPr>
          <a:xfrm>
            <a:off x="426675" y="5343150"/>
            <a:ext cx="8161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0" i="0" u="sng" strike="noStrike" kern="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6"/>
              </a:rPr>
              <a:t>cannabis.maryland.gov/Pages/BeCannabisSmart.aspx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5015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3278E4-95FB-8315-6139-D0D876D5F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1463" y="991624"/>
            <a:ext cx="4314877" cy="4314877"/>
          </a:xfrm>
          <a:prstGeom prst="rect">
            <a:avLst/>
          </a:prstGeom>
        </p:spPr>
      </p:pic>
      <p:grpSp>
        <p:nvGrpSpPr>
          <p:cNvPr id="205" name="Google Shape;205;p17"/>
          <p:cNvGrpSpPr/>
          <p:nvPr/>
        </p:nvGrpSpPr>
        <p:grpSpPr>
          <a:xfrm>
            <a:off x="8564831" y="1921568"/>
            <a:ext cx="2184792" cy="2184769"/>
            <a:chOff x="783588" y="2074225"/>
            <a:chExt cx="1171512" cy="1171500"/>
          </a:xfrm>
        </p:grpSpPr>
        <p:sp>
          <p:nvSpPr>
            <p:cNvPr id="206" name="Google Shape;206;p17"/>
            <p:cNvSpPr/>
            <p:nvPr/>
          </p:nvSpPr>
          <p:spPr>
            <a:xfrm>
              <a:off x="783588" y="2074225"/>
              <a:ext cx="1171500" cy="1171500"/>
            </a:xfrm>
            <a:prstGeom prst="ellipse">
              <a:avLst/>
            </a:prstGeom>
            <a:solidFill>
              <a:schemeClr val="accent5">
                <a:lumMod val="75000"/>
                <a:alpha val="1254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457189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7" name="Google Shape;207;p17"/>
            <p:cNvSpPr/>
            <p:nvPr/>
          </p:nvSpPr>
          <p:spPr>
            <a:xfrm>
              <a:off x="783600" y="2074225"/>
              <a:ext cx="1171500" cy="1171500"/>
            </a:xfrm>
            <a:prstGeom prst="pie">
              <a:avLst>
                <a:gd name="adj1" fmla="val 16199956"/>
                <a:gd name="adj2" fmla="val 21589611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457189"/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6" name="Google Shape;176;p17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495200"/>
          </a:xfrm>
          <a:prstGeom prst="rect">
            <a:avLst/>
          </a:prstGeom>
        </p:spPr>
        <p:txBody>
          <a:bodyPr spcFirstLastPara="1" vert="horz" wrap="square" lIns="121900" tIns="121900" rIns="121900" bIns="12190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b="1">
                <a:solidFill>
                  <a:srgbClr val="3C6AA8"/>
                </a:solidFill>
                <a:latin typeface="+mn-lt"/>
              </a:rPr>
              <a:t>Death and Disability from Alcohol Use: National Estimates</a:t>
            </a:r>
            <a:endParaRPr b="1">
              <a:solidFill>
                <a:srgbClr val="3C6AA8"/>
              </a:solidFill>
              <a:latin typeface="+mn-lt"/>
            </a:endParaRPr>
          </a:p>
        </p:txBody>
      </p:sp>
      <p:sp>
        <p:nvSpPr>
          <p:cNvPr id="178" name="Google Shape;178;p17"/>
          <p:cNvSpPr txBox="1"/>
          <p:nvPr/>
        </p:nvSpPr>
        <p:spPr>
          <a:xfrm>
            <a:off x="7571169" y="4167996"/>
            <a:ext cx="4525091" cy="2386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457189"/>
            <a:r>
              <a:rPr lang="en-US">
                <a:solidFill>
                  <a:prstClr val="black"/>
                </a:solidFill>
                <a:latin typeface="Fira Sans" panose="020B0503050000020004" pitchFamily="34" charset="0"/>
              </a:rPr>
              <a:t>Binge drinking is responsible for more than 40% of deaths and 3/4 of the costs attributable to alcohol misuse.</a:t>
            </a:r>
          </a:p>
        </p:txBody>
      </p:sp>
      <p:sp>
        <p:nvSpPr>
          <p:cNvPr id="182" name="Google Shape;182;p17"/>
          <p:cNvSpPr txBox="1"/>
          <p:nvPr/>
        </p:nvSpPr>
        <p:spPr>
          <a:xfrm>
            <a:off x="609600" y="1893915"/>
            <a:ext cx="2732632" cy="2674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457189"/>
            <a:r>
              <a:rPr lang="en-US">
                <a:solidFill>
                  <a:prstClr val="black"/>
                </a:solidFill>
                <a:latin typeface="Fira Sans" panose="020B0503050000020004" pitchFamily="34" charset="0"/>
              </a:rPr>
              <a:t>CDC estimates alcohol causes </a:t>
            </a:r>
          </a:p>
          <a:p>
            <a:pPr defTabSz="457189"/>
            <a:endParaRPr lang="en-US">
              <a:solidFill>
                <a:prstClr val="black"/>
              </a:solidFill>
              <a:latin typeface="Fira Sans" panose="020B0503050000020004" pitchFamily="34" charset="0"/>
            </a:endParaRPr>
          </a:p>
          <a:p>
            <a:pPr defTabSz="457189"/>
            <a:endParaRPr lang="en-US">
              <a:solidFill>
                <a:prstClr val="black"/>
              </a:solidFill>
              <a:latin typeface="Fira Sans" panose="020B0503050000020004" pitchFamily="34" charset="0"/>
            </a:endParaRPr>
          </a:p>
          <a:p>
            <a:pPr defTabSz="457189"/>
            <a:r>
              <a:rPr lang="en-US">
                <a:solidFill>
                  <a:prstClr val="black"/>
                </a:solidFill>
                <a:latin typeface="Fira Sans" panose="020B0503050000020004" pitchFamily="34" charset="0"/>
              </a:rPr>
              <a:t>deaths per year.</a:t>
            </a:r>
          </a:p>
          <a:p>
            <a:pPr defTabSz="457189"/>
            <a:r>
              <a:rPr lang="en-US">
                <a:solidFill>
                  <a:prstClr val="black"/>
                </a:solidFill>
                <a:latin typeface="Fira Sans" panose="020B0503050000020004" pitchFamily="34" charset="0"/>
              </a:rPr>
              <a:t>(causal factor in &gt;200 disease and injury conditions) </a:t>
            </a:r>
          </a:p>
        </p:txBody>
      </p:sp>
      <p:sp>
        <p:nvSpPr>
          <p:cNvPr id="185" name="Google Shape;185;p17"/>
          <p:cNvSpPr txBox="1"/>
          <p:nvPr/>
        </p:nvSpPr>
        <p:spPr>
          <a:xfrm>
            <a:off x="554894" y="2543123"/>
            <a:ext cx="2439660" cy="7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457189"/>
            <a:r>
              <a:rPr lang="en" sz="4800" b="1">
                <a:solidFill>
                  <a:srgbClr val="4F81BD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178,000</a:t>
            </a:r>
            <a:endParaRPr sz="5333" b="1">
              <a:solidFill>
                <a:srgbClr val="4F81BD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95" name="Google Shape;195;p17"/>
          <p:cNvSpPr txBox="1"/>
          <p:nvPr/>
        </p:nvSpPr>
        <p:spPr>
          <a:xfrm>
            <a:off x="9916800" y="1915924"/>
            <a:ext cx="1665600" cy="7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457189"/>
            <a:r>
              <a:rPr lang="en" sz="5333" b="1">
                <a:solidFill>
                  <a:srgbClr val="F79646">
                    <a:lumMod val="75000"/>
                  </a:srgb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40%</a:t>
            </a:r>
            <a:endParaRPr sz="5333" b="1">
              <a:solidFill>
                <a:srgbClr val="F79646">
                  <a:lumMod val="75000"/>
                </a:srgb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" name="Google Shape;178;p17">
            <a:extLst>
              <a:ext uri="{FF2B5EF4-FFF2-40B4-BE49-F238E27FC236}">
                <a16:creationId xmlns:a16="http://schemas.microsoft.com/office/drawing/2014/main" id="{A4E4B0C1-1E4C-0363-01BC-357433D9219B}"/>
              </a:ext>
            </a:extLst>
          </p:cNvPr>
          <p:cNvSpPr txBox="1"/>
          <p:nvPr/>
        </p:nvSpPr>
        <p:spPr>
          <a:xfrm>
            <a:off x="3091115" y="4752376"/>
            <a:ext cx="4400400" cy="1518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457189"/>
            <a:r>
              <a:rPr lang="en-US">
                <a:solidFill>
                  <a:prstClr val="black"/>
                </a:solidFill>
                <a:latin typeface="Fira Sans" panose="020B0503050000020004" pitchFamily="34" charset="0"/>
              </a:rPr>
              <a:t>Alcohol causes the death of 1 in 8 persons of working age (i.e. ages 18-64) each year.</a:t>
            </a:r>
          </a:p>
        </p:txBody>
      </p:sp>
      <p:grpSp>
        <p:nvGrpSpPr>
          <p:cNvPr id="2" name="Google Shape;1410;p35">
            <a:extLst>
              <a:ext uri="{FF2B5EF4-FFF2-40B4-BE49-F238E27FC236}">
                <a16:creationId xmlns:a16="http://schemas.microsoft.com/office/drawing/2014/main" id="{774D64A1-C942-0E5B-1626-6FF26027E112}"/>
              </a:ext>
            </a:extLst>
          </p:cNvPr>
          <p:cNvGrpSpPr/>
          <p:nvPr/>
        </p:nvGrpSpPr>
        <p:grpSpPr>
          <a:xfrm>
            <a:off x="984341" y="4802412"/>
            <a:ext cx="1577217" cy="1846195"/>
            <a:chOff x="457200" y="1468925"/>
            <a:chExt cx="2787900" cy="3263344"/>
          </a:xfrm>
        </p:grpSpPr>
        <p:sp>
          <p:nvSpPr>
            <p:cNvPr id="3" name="Google Shape;1411;p35">
              <a:extLst>
                <a:ext uri="{FF2B5EF4-FFF2-40B4-BE49-F238E27FC236}">
                  <a16:creationId xmlns:a16="http://schemas.microsoft.com/office/drawing/2014/main" id="{758689F0-7B36-6BD7-4894-5C4B22455B8E}"/>
                </a:ext>
              </a:extLst>
            </p:cNvPr>
            <p:cNvSpPr/>
            <p:nvPr/>
          </p:nvSpPr>
          <p:spPr>
            <a:xfrm>
              <a:off x="457200" y="1468925"/>
              <a:ext cx="2787900" cy="2787600"/>
            </a:xfrm>
            <a:prstGeom prst="ellipse">
              <a:avLst/>
            </a:prstGeom>
            <a:solidFill>
              <a:srgbClr val="91CE6E">
                <a:alpha val="2509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457189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Google Shape;1412;p35">
              <a:extLst>
                <a:ext uri="{FF2B5EF4-FFF2-40B4-BE49-F238E27FC236}">
                  <a16:creationId xmlns:a16="http://schemas.microsoft.com/office/drawing/2014/main" id="{F772D39D-E945-FBE4-F1EE-172314CC7F5B}"/>
                </a:ext>
              </a:extLst>
            </p:cNvPr>
            <p:cNvSpPr/>
            <p:nvPr/>
          </p:nvSpPr>
          <p:spPr>
            <a:xfrm>
              <a:off x="681812" y="4431669"/>
              <a:ext cx="2338500" cy="300600"/>
            </a:xfrm>
            <a:prstGeom prst="ellipse">
              <a:avLst/>
            </a:prstGeom>
            <a:solidFill>
              <a:srgbClr val="666666">
                <a:alpha val="1254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457189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7" name="Google Shape;1413;p35">
              <a:extLst>
                <a:ext uri="{FF2B5EF4-FFF2-40B4-BE49-F238E27FC236}">
                  <a16:creationId xmlns:a16="http://schemas.microsoft.com/office/drawing/2014/main" id="{EC906B7C-4628-C947-34D5-73244C30405B}"/>
                </a:ext>
              </a:extLst>
            </p:cNvPr>
            <p:cNvGrpSpPr/>
            <p:nvPr/>
          </p:nvGrpSpPr>
          <p:grpSpPr>
            <a:xfrm>
              <a:off x="985920" y="1888340"/>
              <a:ext cx="1383788" cy="2715018"/>
              <a:chOff x="1885450" y="1432201"/>
              <a:chExt cx="1605695" cy="3150403"/>
            </a:xfrm>
          </p:grpSpPr>
          <p:sp>
            <p:nvSpPr>
              <p:cNvPr id="8" name="Google Shape;1414;p35">
                <a:extLst>
                  <a:ext uri="{FF2B5EF4-FFF2-40B4-BE49-F238E27FC236}">
                    <a16:creationId xmlns:a16="http://schemas.microsoft.com/office/drawing/2014/main" id="{B8A1E345-2B0A-AD20-3D42-6E7FA684E7B1}"/>
                  </a:ext>
                </a:extLst>
              </p:cNvPr>
              <p:cNvSpPr/>
              <p:nvPr/>
            </p:nvSpPr>
            <p:spPr>
              <a:xfrm>
                <a:off x="2287875" y="1639164"/>
                <a:ext cx="1203270" cy="2924108"/>
              </a:xfrm>
              <a:custGeom>
                <a:avLst/>
                <a:gdLst/>
                <a:ahLst/>
                <a:cxnLst/>
                <a:rect l="l" t="t" r="r" b="b"/>
                <a:pathLst>
                  <a:path w="21756" h="52870" extrusionOk="0">
                    <a:moveTo>
                      <a:pt x="6751" y="1"/>
                    </a:moveTo>
                    <a:lnTo>
                      <a:pt x="6751" y="13257"/>
                    </a:lnTo>
                    <a:lnTo>
                      <a:pt x="2011" y="19046"/>
                    </a:lnTo>
                    <a:lnTo>
                      <a:pt x="1784" y="19361"/>
                    </a:lnTo>
                    <a:lnTo>
                      <a:pt x="1557" y="19676"/>
                    </a:lnTo>
                    <a:lnTo>
                      <a:pt x="1347" y="19990"/>
                    </a:lnTo>
                    <a:lnTo>
                      <a:pt x="1154" y="20323"/>
                    </a:lnTo>
                    <a:lnTo>
                      <a:pt x="962" y="20655"/>
                    </a:lnTo>
                    <a:lnTo>
                      <a:pt x="805" y="21005"/>
                    </a:lnTo>
                    <a:lnTo>
                      <a:pt x="647" y="21355"/>
                    </a:lnTo>
                    <a:lnTo>
                      <a:pt x="525" y="21704"/>
                    </a:lnTo>
                    <a:lnTo>
                      <a:pt x="402" y="22072"/>
                    </a:lnTo>
                    <a:lnTo>
                      <a:pt x="297" y="22439"/>
                    </a:lnTo>
                    <a:lnTo>
                      <a:pt x="210" y="22806"/>
                    </a:lnTo>
                    <a:lnTo>
                      <a:pt x="140" y="23173"/>
                    </a:lnTo>
                    <a:lnTo>
                      <a:pt x="70" y="23558"/>
                    </a:lnTo>
                    <a:lnTo>
                      <a:pt x="35" y="23943"/>
                    </a:lnTo>
                    <a:lnTo>
                      <a:pt x="0" y="24328"/>
                    </a:lnTo>
                    <a:lnTo>
                      <a:pt x="0" y="24712"/>
                    </a:lnTo>
                    <a:lnTo>
                      <a:pt x="0" y="48637"/>
                    </a:lnTo>
                    <a:lnTo>
                      <a:pt x="0" y="48847"/>
                    </a:lnTo>
                    <a:lnTo>
                      <a:pt x="18" y="49057"/>
                    </a:lnTo>
                    <a:lnTo>
                      <a:pt x="53" y="49284"/>
                    </a:lnTo>
                    <a:lnTo>
                      <a:pt x="87" y="49476"/>
                    </a:lnTo>
                    <a:lnTo>
                      <a:pt x="140" y="49686"/>
                    </a:lnTo>
                    <a:lnTo>
                      <a:pt x="192" y="49896"/>
                    </a:lnTo>
                    <a:lnTo>
                      <a:pt x="332" y="50281"/>
                    </a:lnTo>
                    <a:lnTo>
                      <a:pt x="507" y="50648"/>
                    </a:lnTo>
                    <a:lnTo>
                      <a:pt x="717" y="50998"/>
                    </a:lnTo>
                    <a:lnTo>
                      <a:pt x="962" y="51330"/>
                    </a:lnTo>
                    <a:lnTo>
                      <a:pt x="1242" y="51628"/>
                    </a:lnTo>
                    <a:lnTo>
                      <a:pt x="1539" y="51890"/>
                    </a:lnTo>
                    <a:lnTo>
                      <a:pt x="1871" y="52135"/>
                    </a:lnTo>
                    <a:lnTo>
                      <a:pt x="2221" y="52362"/>
                    </a:lnTo>
                    <a:lnTo>
                      <a:pt x="2588" y="52537"/>
                    </a:lnTo>
                    <a:lnTo>
                      <a:pt x="2973" y="52677"/>
                    </a:lnTo>
                    <a:lnTo>
                      <a:pt x="3183" y="52729"/>
                    </a:lnTo>
                    <a:lnTo>
                      <a:pt x="3375" y="52782"/>
                    </a:lnTo>
                    <a:lnTo>
                      <a:pt x="3585" y="52817"/>
                    </a:lnTo>
                    <a:lnTo>
                      <a:pt x="3795" y="52834"/>
                    </a:lnTo>
                    <a:lnTo>
                      <a:pt x="4022" y="52852"/>
                    </a:lnTo>
                    <a:lnTo>
                      <a:pt x="4232" y="52869"/>
                    </a:lnTo>
                    <a:lnTo>
                      <a:pt x="17524" y="52869"/>
                    </a:lnTo>
                    <a:lnTo>
                      <a:pt x="17734" y="52852"/>
                    </a:lnTo>
                    <a:lnTo>
                      <a:pt x="17961" y="52834"/>
                    </a:lnTo>
                    <a:lnTo>
                      <a:pt x="18171" y="52817"/>
                    </a:lnTo>
                    <a:lnTo>
                      <a:pt x="18381" y="52782"/>
                    </a:lnTo>
                    <a:lnTo>
                      <a:pt x="18591" y="52729"/>
                    </a:lnTo>
                    <a:lnTo>
                      <a:pt x="18783" y="52677"/>
                    </a:lnTo>
                    <a:lnTo>
                      <a:pt x="19168" y="52537"/>
                    </a:lnTo>
                    <a:lnTo>
                      <a:pt x="19535" y="52362"/>
                    </a:lnTo>
                    <a:lnTo>
                      <a:pt x="19885" y="52135"/>
                    </a:lnTo>
                    <a:lnTo>
                      <a:pt x="20217" y="51890"/>
                    </a:lnTo>
                    <a:lnTo>
                      <a:pt x="20514" y="51628"/>
                    </a:lnTo>
                    <a:lnTo>
                      <a:pt x="20794" y="51330"/>
                    </a:lnTo>
                    <a:lnTo>
                      <a:pt x="21039" y="50998"/>
                    </a:lnTo>
                    <a:lnTo>
                      <a:pt x="21249" y="50648"/>
                    </a:lnTo>
                    <a:lnTo>
                      <a:pt x="21424" y="50281"/>
                    </a:lnTo>
                    <a:lnTo>
                      <a:pt x="21564" y="49896"/>
                    </a:lnTo>
                    <a:lnTo>
                      <a:pt x="21616" y="49686"/>
                    </a:lnTo>
                    <a:lnTo>
                      <a:pt x="21669" y="49476"/>
                    </a:lnTo>
                    <a:lnTo>
                      <a:pt x="21704" y="49284"/>
                    </a:lnTo>
                    <a:lnTo>
                      <a:pt x="21739" y="49057"/>
                    </a:lnTo>
                    <a:lnTo>
                      <a:pt x="21756" y="48847"/>
                    </a:lnTo>
                    <a:lnTo>
                      <a:pt x="21756" y="48637"/>
                    </a:lnTo>
                    <a:lnTo>
                      <a:pt x="21756" y="24712"/>
                    </a:lnTo>
                    <a:lnTo>
                      <a:pt x="21756" y="24328"/>
                    </a:lnTo>
                    <a:lnTo>
                      <a:pt x="21721" y="23943"/>
                    </a:lnTo>
                    <a:lnTo>
                      <a:pt x="21686" y="23558"/>
                    </a:lnTo>
                    <a:lnTo>
                      <a:pt x="21634" y="23173"/>
                    </a:lnTo>
                    <a:lnTo>
                      <a:pt x="21546" y="22806"/>
                    </a:lnTo>
                    <a:lnTo>
                      <a:pt x="21459" y="22439"/>
                    </a:lnTo>
                    <a:lnTo>
                      <a:pt x="21354" y="22072"/>
                    </a:lnTo>
                    <a:lnTo>
                      <a:pt x="21231" y="21704"/>
                    </a:lnTo>
                    <a:lnTo>
                      <a:pt x="21109" y="21355"/>
                    </a:lnTo>
                    <a:lnTo>
                      <a:pt x="20952" y="21005"/>
                    </a:lnTo>
                    <a:lnTo>
                      <a:pt x="20794" y="20655"/>
                    </a:lnTo>
                    <a:lnTo>
                      <a:pt x="20602" y="20323"/>
                    </a:lnTo>
                    <a:lnTo>
                      <a:pt x="20409" y="19990"/>
                    </a:lnTo>
                    <a:lnTo>
                      <a:pt x="20200" y="19676"/>
                    </a:lnTo>
                    <a:lnTo>
                      <a:pt x="19972" y="19361"/>
                    </a:lnTo>
                    <a:lnTo>
                      <a:pt x="19745" y="19046"/>
                    </a:lnTo>
                    <a:lnTo>
                      <a:pt x="15005" y="13257"/>
                    </a:lnTo>
                    <a:lnTo>
                      <a:pt x="1500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457189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Google Shape;1415;p35">
                <a:extLst>
                  <a:ext uri="{FF2B5EF4-FFF2-40B4-BE49-F238E27FC236}">
                    <a16:creationId xmlns:a16="http://schemas.microsoft.com/office/drawing/2014/main" id="{E15FE222-51B3-F2D0-2328-29F25D0CDEB6}"/>
                  </a:ext>
                </a:extLst>
              </p:cNvPr>
              <p:cNvSpPr/>
              <p:nvPr/>
            </p:nvSpPr>
            <p:spPr>
              <a:xfrm>
                <a:off x="2661208" y="1432201"/>
                <a:ext cx="456619" cy="538806"/>
              </a:xfrm>
              <a:custGeom>
                <a:avLst/>
                <a:gdLst/>
                <a:ahLst/>
                <a:cxnLst/>
                <a:rect l="l" t="t" r="r" b="b"/>
                <a:pathLst>
                  <a:path w="8256" h="9742" extrusionOk="0">
                    <a:moveTo>
                      <a:pt x="1837" y="0"/>
                    </a:moveTo>
                    <a:lnTo>
                      <a:pt x="1645" y="18"/>
                    </a:lnTo>
                    <a:lnTo>
                      <a:pt x="1470" y="35"/>
                    </a:lnTo>
                    <a:lnTo>
                      <a:pt x="1295" y="88"/>
                    </a:lnTo>
                    <a:lnTo>
                      <a:pt x="1120" y="140"/>
                    </a:lnTo>
                    <a:lnTo>
                      <a:pt x="963" y="228"/>
                    </a:lnTo>
                    <a:lnTo>
                      <a:pt x="805" y="315"/>
                    </a:lnTo>
                    <a:lnTo>
                      <a:pt x="665" y="420"/>
                    </a:lnTo>
                    <a:lnTo>
                      <a:pt x="543" y="542"/>
                    </a:lnTo>
                    <a:lnTo>
                      <a:pt x="420" y="682"/>
                    </a:lnTo>
                    <a:lnTo>
                      <a:pt x="315" y="822"/>
                    </a:lnTo>
                    <a:lnTo>
                      <a:pt x="228" y="962"/>
                    </a:lnTo>
                    <a:lnTo>
                      <a:pt x="141" y="1137"/>
                    </a:lnTo>
                    <a:lnTo>
                      <a:pt x="88" y="1294"/>
                    </a:lnTo>
                    <a:lnTo>
                      <a:pt x="36" y="1469"/>
                    </a:lnTo>
                    <a:lnTo>
                      <a:pt x="1" y="1662"/>
                    </a:lnTo>
                    <a:lnTo>
                      <a:pt x="1" y="1854"/>
                    </a:lnTo>
                    <a:lnTo>
                      <a:pt x="1" y="9741"/>
                    </a:lnTo>
                    <a:lnTo>
                      <a:pt x="8255" y="9741"/>
                    </a:lnTo>
                    <a:lnTo>
                      <a:pt x="8255" y="1854"/>
                    </a:lnTo>
                    <a:lnTo>
                      <a:pt x="8255" y="1662"/>
                    </a:lnTo>
                    <a:lnTo>
                      <a:pt x="8220" y="1469"/>
                    </a:lnTo>
                    <a:lnTo>
                      <a:pt x="8185" y="1294"/>
                    </a:lnTo>
                    <a:lnTo>
                      <a:pt x="8115" y="1137"/>
                    </a:lnTo>
                    <a:lnTo>
                      <a:pt x="8046" y="962"/>
                    </a:lnTo>
                    <a:lnTo>
                      <a:pt x="7941" y="822"/>
                    </a:lnTo>
                    <a:lnTo>
                      <a:pt x="7836" y="682"/>
                    </a:lnTo>
                    <a:lnTo>
                      <a:pt x="7713" y="542"/>
                    </a:lnTo>
                    <a:lnTo>
                      <a:pt x="7591" y="420"/>
                    </a:lnTo>
                    <a:lnTo>
                      <a:pt x="7451" y="315"/>
                    </a:lnTo>
                    <a:lnTo>
                      <a:pt x="7293" y="228"/>
                    </a:lnTo>
                    <a:lnTo>
                      <a:pt x="7136" y="140"/>
                    </a:lnTo>
                    <a:lnTo>
                      <a:pt x="6961" y="88"/>
                    </a:lnTo>
                    <a:lnTo>
                      <a:pt x="6786" y="35"/>
                    </a:lnTo>
                    <a:lnTo>
                      <a:pt x="6611" y="18"/>
                    </a:lnTo>
                    <a:lnTo>
                      <a:pt x="641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457189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" name="Google Shape;1416;p35">
                <a:extLst>
                  <a:ext uri="{FF2B5EF4-FFF2-40B4-BE49-F238E27FC236}">
                    <a16:creationId xmlns:a16="http://schemas.microsoft.com/office/drawing/2014/main" id="{499246C6-7D2A-A46C-BC1D-92D40F944695}"/>
                  </a:ext>
                </a:extLst>
              </p:cNvPr>
              <p:cNvSpPr/>
              <p:nvPr/>
            </p:nvSpPr>
            <p:spPr>
              <a:xfrm>
                <a:off x="2287875" y="3198415"/>
                <a:ext cx="1203270" cy="652020"/>
              </a:xfrm>
              <a:custGeom>
                <a:avLst/>
                <a:gdLst/>
                <a:ahLst/>
                <a:cxnLst/>
                <a:rect l="l" t="t" r="r" b="b"/>
                <a:pathLst>
                  <a:path w="21756" h="11789" extrusionOk="0">
                    <a:moveTo>
                      <a:pt x="0" y="1"/>
                    </a:moveTo>
                    <a:lnTo>
                      <a:pt x="0" y="11788"/>
                    </a:lnTo>
                    <a:lnTo>
                      <a:pt x="21756" y="11788"/>
                    </a:lnTo>
                    <a:lnTo>
                      <a:pt x="2175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457189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" name="Google Shape;1417;p35">
                <a:extLst>
                  <a:ext uri="{FF2B5EF4-FFF2-40B4-BE49-F238E27FC236}">
                    <a16:creationId xmlns:a16="http://schemas.microsoft.com/office/drawing/2014/main" id="{41B6EC6B-6D1E-F728-024A-C53285DB5330}"/>
                  </a:ext>
                </a:extLst>
              </p:cNvPr>
              <p:cNvSpPr/>
              <p:nvPr/>
            </p:nvSpPr>
            <p:spPr>
              <a:xfrm>
                <a:off x="2714414" y="3584356"/>
                <a:ext cx="382120" cy="81302"/>
              </a:xfrm>
              <a:custGeom>
                <a:avLst/>
                <a:gdLst/>
                <a:ahLst/>
                <a:cxnLst/>
                <a:rect l="l" t="t" r="r" b="b"/>
                <a:pathLst>
                  <a:path w="6909" h="1470" extrusionOk="0">
                    <a:moveTo>
                      <a:pt x="1" y="1"/>
                    </a:moveTo>
                    <a:lnTo>
                      <a:pt x="1" y="1470"/>
                    </a:lnTo>
                    <a:lnTo>
                      <a:pt x="6909" y="1470"/>
                    </a:lnTo>
                    <a:lnTo>
                      <a:pt x="690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457189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" name="Google Shape;1418;p35">
                <a:extLst>
                  <a:ext uri="{FF2B5EF4-FFF2-40B4-BE49-F238E27FC236}">
                    <a16:creationId xmlns:a16="http://schemas.microsoft.com/office/drawing/2014/main" id="{28DA22D4-962C-5317-E6B2-87A0EAB818CB}"/>
                  </a:ext>
                </a:extLst>
              </p:cNvPr>
              <p:cNvSpPr/>
              <p:nvPr/>
            </p:nvSpPr>
            <p:spPr>
              <a:xfrm>
                <a:off x="2611872" y="3390888"/>
                <a:ext cx="569778" cy="81302"/>
              </a:xfrm>
              <a:custGeom>
                <a:avLst/>
                <a:gdLst/>
                <a:ahLst/>
                <a:cxnLst/>
                <a:rect l="l" t="t" r="r" b="b"/>
                <a:pathLst>
                  <a:path w="10302" h="1470" extrusionOk="0">
                    <a:moveTo>
                      <a:pt x="1" y="1"/>
                    </a:moveTo>
                    <a:lnTo>
                      <a:pt x="1" y="1470"/>
                    </a:lnTo>
                    <a:lnTo>
                      <a:pt x="10302" y="1470"/>
                    </a:lnTo>
                    <a:lnTo>
                      <a:pt x="1030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457189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Google Shape;1419;p35">
                <a:extLst>
                  <a:ext uri="{FF2B5EF4-FFF2-40B4-BE49-F238E27FC236}">
                    <a16:creationId xmlns:a16="http://schemas.microsoft.com/office/drawing/2014/main" id="{B4EA33BA-5DE3-5E6A-B42F-D0D4FC31E1A3}"/>
                  </a:ext>
                </a:extLst>
              </p:cNvPr>
              <p:cNvSpPr/>
              <p:nvPr/>
            </p:nvSpPr>
            <p:spPr>
              <a:xfrm>
                <a:off x="1885450" y="3616269"/>
                <a:ext cx="701354" cy="966333"/>
              </a:xfrm>
              <a:custGeom>
                <a:avLst/>
                <a:gdLst/>
                <a:ahLst/>
                <a:cxnLst/>
                <a:rect l="l" t="t" r="r" b="b"/>
                <a:pathLst>
                  <a:path w="12681" h="17472" extrusionOk="0">
                    <a:moveTo>
                      <a:pt x="1" y="1"/>
                    </a:moveTo>
                    <a:lnTo>
                      <a:pt x="1" y="15233"/>
                    </a:lnTo>
                    <a:lnTo>
                      <a:pt x="1" y="15461"/>
                    </a:lnTo>
                    <a:lnTo>
                      <a:pt x="36" y="15688"/>
                    </a:lnTo>
                    <a:lnTo>
                      <a:pt x="88" y="15898"/>
                    </a:lnTo>
                    <a:lnTo>
                      <a:pt x="176" y="16108"/>
                    </a:lnTo>
                    <a:lnTo>
                      <a:pt x="263" y="16300"/>
                    </a:lnTo>
                    <a:lnTo>
                      <a:pt x="385" y="16493"/>
                    </a:lnTo>
                    <a:lnTo>
                      <a:pt x="508" y="16668"/>
                    </a:lnTo>
                    <a:lnTo>
                      <a:pt x="648" y="16825"/>
                    </a:lnTo>
                    <a:lnTo>
                      <a:pt x="805" y="16965"/>
                    </a:lnTo>
                    <a:lnTo>
                      <a:pt x="980" y="17105"/>
                    </a:lnTo>
                    <a:lnTo>
                      <a:pt x="1172" y="17210"/>
                    </a:lnTo>
                    <a:lnTo>
                      <a:pt x="1365" y="17297"/>
                    </a:lnTo>
                    <a:lnTo>
                      <a:pt x="1575" y="17385"/>
                    </a:lnTo>
                    <a:lnTo>
                      <a:pt x="1785" y="17437"/>
                    </a:lnTo>
                    <a:lnTo>
                      <a:pt x="2012" y="17472"/>
                    </a:lnTo>
                    <a:lnTo>
                      <a:pt x="10669" y="17472"/>
                    </a:lnTo>
                    <a:lnTo>
                      <a:pt x="10896" y="17437"/>
                    </a:lnTo>
                    <a:lnTo>
                      <a:pt x="11106" y="17385"/>
                    </a:lnTo>
                    <a:lnTo>
                      <a:pt x="11316" y="17297"/>
                    </a:lnTo>
                    <a:lnTo>
                      <a:pt x="11508" y="17210"/>
                    </a:lnTo>
                    <a:lnTo>
                      <a:pt x="11683" y="17105"/>
                    </a:lnTo>
                    <a:lnTo>
                      <a:pt x="11858" y="16965"/>
                    </a:lnTo>
                    <a:lnTo>
                      <a:pt x="12015" y="16825"/>
                    </a:lnTo>
                    <a:lnTo>
                      <a:pt x="12173" y="16668"/>
                    </a:lnTo>
                    <a:lnTo>
                      <a:pt x="12295" y="16493"/>
                    </a:lnTo>
                    <a:lnTo>
                      <a:pt x="12400" y="16300"/>
                    </a:lnTo>
                    <a:lnTo>
                      <a:pt x="12505" y="16108"/>
                    </a:lnTo>
                    <a:lnTo>
                      <a:pt x="12575" y="15898"/>
                    </a:lnTo>
                    <a:lnTo>
                      <a:pt x="12628" y="15688"/>
                    </a:lnTo>
                    <a:lnTo>
                      <a:pt x="12663" y="15461"/>
                    </a:lnTo>
                    <a:lnTo>
                      <a:pt x="12680" y="15233"/>
                    </a:lnTo>
                    <a:lnTo>
                      <a:pt x="12680" y="1"/>
                    </a:lnTo>
                    <a:close/>
                  </a:path>
                </a:pathLst>
              </a:custGeom>
              <a:solidFill>
                <a:srgbClr val="666666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457189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Google Shape;1420;p35">
                <a:extLst>
                  <a:ext uri="{FF2B5EF4-FFF2-40B4-BE49-F238E27FC236}">
                    <a16:creationId xmlns:a16="http://schemas.microsoft.com/office/drawing/2014/main" id="{E62A442B-4F36-11D3-A626-C474B544EF8E}"/>
                  </a:ext>
                </a:extLst>
              </p:cNvPr>
              <p:cNvSpPr/>
              <p:nvPr/>
            </p:nvSpPr>
            <p:spPr>
              <a:xfrm>
                <a:off x="1885450" y="3779760"/>
                <a:ext cx="701354" cy="802844"/>
              </a:xfrm>
              <a:custGeom>
                <a:avLst/>
                <a:gdLst/>
                <a:ahLst/>
                <a:cxnLst/>
                <a:rect l="l" t="t" r="r" b="b"/>
                <a:pathLst>
                  <a:path w="12681" h="14516" extrusionOk="0">
                    <a:moveTo>
                      <a:pt x="1" y="0"/>
                    </a:moveTo>
                    <a:lnTo>
                      <a:pt x="1" y="12277"/>
                    </a:lnTo>
                    <a:lnTo>
                      <a:pt x="1" y="12505"/>
                    </a:lnTo>
                    <a:lnTo>
                      <a:pt x="36" y="12732"/>
                    </a:lnTo>
                    <a:lnTo>
                      <a:pt x="88" y="12942"/>
                    </a:lnTo>
                    <a:lnTo>
                      <a:pt x="176" y="13152"/>
                    </a:lnTo>
                    <a:lnTo>
                      <a:pt x="263" y="13344"/>
                    </a:lnTo>
                    <a:lnTo>
                      <a:pt x="385" y="13537"/>
                    </a:lnTo>
                    <a:lnTo>
                      <a:pt x="508" y="13712"/>
                    </a:lnTo>
                    <a:lnTo>
                      <a:pt x="648" y="13869"/>
                    </a:lnTo>
                    <a:lnTo>
                      <a:pt x="805" y="14009"/>
                    </a:lnTo>
                    <a:lnTo>
                      <a:pt x="980" y="14149"/>
                    </a:lnTo>
                    <a:lnTo>
                      <a:pt x="1172" y="14254"/>
                    </a:lnTo>
                    <a:lnTo>
                      <a:pt x="1365" y="14341"/>
                    </a:lnTo>
                    <a:lnTo>
                      <a:pt x="1575" y="14429"/>
                    </a:lnTo>
                    <a:lnTo>
                      <a:pt x="1785" y="14481"/>
                    </a:lnTo>
                    <a:lnTo>
                      <a:pt x="2012" y="14516"/>
                    </a:lnTo>
                    <a:lnTo>
                      <a:pt x="10669" y="14516"/>
                    </a:lnTo>
                    <a:lnTo>
                      <a:pt x="10896" y="14481"/>
                    </a:lnTo>
                    <a:lnTo>
                      <a:pt x="11106" y="14429"/>
                    </a:lnTo>
                    <a:lnTo>
                      <a:pt x="11316" y="14341"/>
                    </a:lnTo>
                    <a:lnTo>
                      <a:pt x="11508" y="14254"/>
                    </a:lnTo>
                    <a:lnTo>
                      <a:pt x="11683" y="14149"/>
                    </a:lnTo>
                    <a:lnTo>
                      <a:pt x="11858" y="14009"/>
                    </a:lnTo>
                    <a:lnTo>
                      <a:pt x="12015" y="13869"/>
                    </a:lnTo>
                    <a:lnTo>
                      <a:pt x="12173" y="13712"/>
                    </a:lnTo>
                    <a:lnTo>
                      <a:pt x="12295" y="13537"/>
                    </a:lnTo>
                    <a:lnTo>
                      <a:pt x="12400" y="13344"/>
                    </a:lnTo>
                    <a:lnTo>
                      <a:pt x="12505" y="13152"/>
                    </a:lnTo>
                    <a:lnTo>
                      <a:pt x="12575" y="12942"/>
                    </a:lnTo>
                    <a:lnTo>
                      <a:pt x="12628" y="12732"/>
                    </a:lnTo>
                    <a:lnTo>
                      <a:pt x="12663" y="12505"/>
                    </a:lnTo>
                    <a:lnTo>
                      <a:pt x="12680" y="12277"/>
                    </a:lnTo>
                    <a:lnTo>
                      <a:pt x="126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457189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338519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710d435481_0_3097"/>
          <p:cNvSpPr txBox="1">
            <a:spLocks noGrp="1"/>
          </p:cNvSpPr>
          <p:nvPr>
            <p:ph type="title"/>
          </p:nvPr>
        </p:nvSpPr>
        <p:spPr>
          <a:xfrm>
            <a:off x="838200" y="594139"/>
            <a:ext cx="105156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Looking Ahead</a:t>
            </a:r>
            <a:endParaRPr/>
          </a:p>
        </p:txBody>
      </p:sp>
      <p:sp>
        <p:nvSpPr>
          <p:cNvPr id="289" name="Google Shape;289;g3710d435481_0_3097"/>
          <p:cNvSpPr txBox="1">
            <a:spLocks noGrp="1"/>
          </p:cNvSpPr>
          <p:nvPr>
            <p:ph type="body" idx="1"/>
          </p:nvPr>
        </p:nvSpPr>
        <p:spPr>
          <a:xfrm>
            <a:off x="838200" y="1490950"/>
            <a:ext cx="10515600" cy="46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609600" lvl="0" indent="-482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Monitor legislation impacting smoke-free places (i.e., on-site consumption establishments) and youth access</a:t>
            </a:r>
            <a:endParaRPr/>
          </a:p>
          <a:p>
            <a:pPr marL="609600" lvl="0" indent="-4826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Legal Resource Center - provide technical assistance and resources</a:t>
            </a:r>
            <a:endParaRPr/>
          </a:p>
          <a:p>
            <a:pPr marL="609600" lvl="0" indent="-4826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Continued funding to support:</a:t>
            </a:r>
            <a:endParaRPr/>
          </a:p>
          <a:p>
            <a:pPr marL="1219200" lvl="1" indent="-4572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Media campaigns and public education </a:t>
            </a: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2"/>
                  </a:ext>
                </a:extLst>
              </a:rPr>
              <a:t>efforts</a:t>
            </a:r>
            <a:endParaRPr/>
          </a:p>
          <a:p>
            <a:pPr marL="1219200" lvl="1" indent="-4572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Local health departments and community-based organizations</a:t>
            </a:r>
            <a:endParaRPr/>
          </a:p>
          <a:p>
            <a:pPr marL="1219200" lvl="1" indent="-4572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State/local capacity building </a:t>
            </a:r>
            <a:endParaRPr/>
          </a:p>
          <a:p>
            <a:pPr marL="609600" lvl="0" indent="-4826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Engaging the Advisory Council</a:t>
            </a:r>
            <a:endParaRPr/>
          </a:p>
          <a:p>
            <a:pPr marL="609600" lvl="0" indent="-4826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Refining data collection and surveillance sources and reporting</a:t>
            </a:r>
            <a:endParaRPr/>
          </a:p>
          <a:p>
            <a:pPr marL="609600" lvl="0" indent="-482600" algn="l" rtl="0">
              <a:lnSpc>
                <a:spcPct val="90000"/>
              </a:lnSpc>
              <a:spcBef>
                <a:spcPts val="1300"/>
              </a:spcBef>
              <a:spcAft>
                <a:spcPts val="1300"/>
              </a:spcAft>
              <a:buSzPts val="2800"/>
              <a:buChar char="●"/>
            </a:pPr>
            <a:r>
              <a:rPr lang="en-US"/>
              <a:t>Strengthening partnerships - MVA, MSDE, MCH</a:t>
            </a:r>
            <a:endParaRPr/>
          </a:p>
        </p:txBody>
      </p:sp>
      <p:sp>
        <p:nvSpPr>
          <p:cNvPr id="290" name="Google Shape;290;g3710d435481_0_3097"/>
          <p:cNvSpPr txBox="1">
            <a:spLocks noGrp="1"/>
          </p:cNvSpPr>
          <p:nvPr>
            <p:ph type="body" idx="2"/>
          </p:nvPr>
        </p:nvSpPr>
        <p:spPr>
          <a:xfrm>
            <a:off x="1117600" y="486836"/>
            <a:ext cx="14020800" cy="5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48069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710d435481_0_3200"/>
          <p:cNvSpPr txBox="1">
            <a:spLocks noGrp="1"/>
          </p:cNvSpPr>
          <p:nvPr>
            <p:ph type="title"/>
          </p:nvPr>
        </p:nvSpPr>
        <p:spPr>
          <a:xfrm>
            <a:off x="933450" y="928204"/>
            <a:ext cx="78867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3"/>
                  </a:ext>
                </a:extLst>
              </a:rPr>
              <a:t>Questions</a:t>
            </a:r>
            <a:r>
              <a:rPr lang="en-US"/>
              <a:t>?</a:t>
            </a:r>
            <a:endParaRPr/>
          </a:p>
        </p:txBody>
      </p:sp>
      <p:pic>
        <p:nvPicPr>
          <p:cNvPr id="297" name="Google Shape;297;g3710d435481_0_32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0784" y="2328746"/>
            <a:ext cx="2977066" cy="2977066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g3710d435481_0_3200"/>
          <p:cNvSpPr txBox="1"/>
          <p:nvPr/>
        </p:nvSpPr>
        <p:spPr>
          <a:xfrm>
            <a:off x="3937833" y="2733158"/>
            <a:ext cx="7716000" cy="2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CONTACT:</a:t>
            </a:r>
            <a:endParaRPr kumimoji="0" sz="1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Dana Moncrief, MHS, CHES (she/her)</a:t>
            </a:r>
            <a:endParaRPr kumimoji="0" sz="20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Director, Center for Tobacco Prevention and Control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000" b="0" i="0" u="sng" strike="noStrike" kern="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4"/>
              </a:rPr>
              <a:t>dana.moncrief@maryland.gov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6379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DD313-D842-DB25-ADC5-E349BFF57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Georgia"/>
                <a:cs typeface="Arial"/>
              </a:rPr>
              <a:t>Moderated Discussion and Q&amp;A </a:t>
            </a:r>
            <a:endParaRPr lang="en-US" b="1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664192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>
            <a:extLst>
              <a:ext uri="{FF2B5EF4-FFF2-40B4-BE49-F238E27FC236}">
                <a16:creationId xmlns:a16="http://schemas.microsoft.com/office/drawing/2014/main" id="{14CBE7F2-5483-094E-96FD-A868A485D13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05738" y="1821189"/>
            <a:ext cx="10180524" cy="1730963"/>
          </a:xfrm>
        </p:spPr>
        <p:txBody>
          <a:bodyPr/>
          <a:lstStyle/>
          <a:p>
            <a:r>
              <a:rPr lang="en-US" altLang="en-US" sz="4400">
                <a:latin typeface="Georgia"/>
              </a:rPr>
              <a:t>Thank you for listening. </a:t>
            </a:r>
          </a:p>
        </p:txBody>
      </p:sp>
    </p:spTree>
    <p:extLst>
      <p:ext uri="{BB962C8B-B14F-4D97-AF65-F5344CB8AC3E}">
        <p14:creationId xmlns:p14="http://schemas.microsoft.com/office/powerpoint/2010/main" val="790622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49E02-D927-B8C1-20DB-A279B0E25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rgbClr val="3C6AA8"/>
                </a:solidFill>
                <a:latin typeface="+mn-lt"/>
              </a:rPr>
              <a:t>Post–National Prohibition Structure for Alcohol Regulation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717E6-D382-4BDC-CEC0-A408FC7AF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/>
              <a:t>Three pillars:</a:t>
            </a:r>
          </a:p>
          <a:p>
            <a:pPr lvl="1"/>
            <a:r>
              <a:rPr lang="en-US" sz="2800"/>
              <a:t>Affordability – high taxes</a:t>
            </a:r>
          </a:p>
          <a:p>
            <a:pPr lvl="1"/>
            <a:r>
              <a:rPr lang="en-US" sz="2800"/>
              <a:t>Availability – state control through ownership or licensing</a:t>
            </a:r>
          </a:p>
          <a:p>
            <a:pPr lvl="1"/>
            <a:r>
              <a:rPr lang="en-US" sz="2800"/>
              <a:t>Attractiveness – industry self-imposed restraint on marketing</a:t>
            </a:r>
          </a:p>
          <a:p>
            <a:r>
              <a:rPr lang="en-US" sz="3200"/>
              <a:t>Divided jurisdiction – state have most of the powers</a:t>
            </a:r>
          </a:p>
          <a:p>
            <a:pPr lvl="1"/>
            <a:r>
              <a:rPr lang="en-US" sz="2800"/>
              <a:t>Federal: Excise tax, packaging and labeling, import duties, production licensing (joint with states), advertising and marketing</a:t>
            </a:r>
          </a:p>
          <a:p>
            <a:pPr lvl="1"/>
            <a:r>
              <a:rPr lang="en-US" sz="2800"/>
              <a:t>States: everything else</a:t>
            </a:r>
          </a:p>
          <a:p>
            <a:pPr marL="457200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26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99D9A0-8559-6FF9-52CE-089233092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5FC29-5DDF-D19F-E6B3-681E38F57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rgbClr val="3C6AA8"/>
                </a:solidFill>
                <a:latin typeface="+mn-lt"/>
              </a:rPr>
              <a:t>Affordability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31CBA-8867-AA19-C7A4-04B03E8CF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7801"/>
            <a:ext cx="10972800" cy="4525963"/>
          </a:xfrm>
        </p:spPr>
        <p:txBody>
          <a:bodyPr>
            <a:normAutofit/>
          </a:bodyPr>
          <a:lstStyle/>
          <a:p>
            <a:r>
              <a:rPr lang="en-US" sz="3200"/>
              <a:t>Raising alcohol taxes</a:t>
            </a:r>
          </a:p>
          <a:p>
            <a:pPr lvl="1"/>
            <a:r>
              <a:rPr lang="en-US" sz="2800"/>
              <a:t>The most cost-effective intervention</a:t>
            </a:r>
          </a:p>
          <a:p>
            <a:pPr lvl="2"/>
            <a:r>
              <a:rPr lang="en-US" sz="2400"/>
              <a:t>$41 per life-year saved</a:t>
            </a:r>
          </a:p>
          <a:p>
            <a:pPr lvl="2"/>
            <a:r>
              <a:rPr lang="en-US" sz="2400"/>
              <a:t>Compare to $2,979 per life-year saved for drink-driving countermeasures</a:t>
            </a:r>
          </a:p>
          <a:p>
            <a:pPr lvl="1"/>
            <a:r>
              <a:rPr lang="en-US" sz="2800"/>
              <a:t>Endorsed by CDC’s Task Force on Community Preventive Services</a:t>
            </a:r>
          </a:p>
          <a:p>
            <a:pPr lvl="1"/>
            <a:r>
              <a:rPr lang="en-US" sz="2800"/>
              <a:t>Estimates of effect – a 10% increase in alcohol prices will lead to:</a:t>
            </a:r>
          </a:p>
          <a:p>
            <a:pPr lvl="2"/>
            <a:r>
              <a:rPr lang="en-US" sz="2400"/>
              <a:t>3% drop in beer consumption</a:t>
            </a:r>
          </a:p>
          <a:p>
            <a:pPr lvl="2"/>
            <a:r>
              <a:rPr lang="en-US" sz="2400"/>
              <a:t>6% drop in wine consumption</a:t>
            </a:r>
          </a:p>
          <a:p>
            <a:pPr lvl="2"/>
            <a:r>
              <a:rPr lang="en-US" sz="2400"/>
              <a:t>6.5% drop in spirits consumption</a:t>
            </a:r>
          </a:p>
          <a:p>
            <a:pPr lvl="1"/>
            <a:r>
              <a:rPr lang="en-US" sz="2800"/>
              <a:t>Health benefits commensurate with size of drop in consumption</a:t>
            </a:r>
          </a:p>
        </p:txBody>
      </p:sp>
    </p:spTree>
    <p:extLst>
      <p:ext uri="{BB962C8B-B14F-4D97-AF65-F5344CB8AC3E}">
        <p14:creationId xmlns:p14="http://schemas.microsoft.com/office/powerpoint/2010/main" val="2173104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B51A03F-3217-1D46-BC55-06521DC3B7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783285"/>
              </p:ext>
            </p:extLst>
          </p:nvPr>
        </p:nvGraphicFramePr>
        <p:xfrm>
          <a:off x="1087719" y="169469"/>
          <a:ext cx="9536788" cy="6201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3">
            <a:extLst>
              <a:ext uri="{FF2B5EF4-FFF2-40B4-BE49-F238E27FC236}">
                <a16:creationId xmlns:a16="http://schemas.microsoft.com/office/drawing/2014/main" id="{C5760E63-4CEA-3249-BDDB-238824999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3007" y="6524384"/>
            <a:ext cx="5895268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333"/>
              <a:t>Source: </a:t>
            </a:r>
            <a:r>
              <a:rPr lang="en-US" sz="1333" i="1"/>
              <a:t>Brewers Almanac, </a:t>
            </a:r>
            <a:r>
              <a:rPr lang="en-US" sz="1333"/>
              <a:t>2013, ATTTB, 2014, and </a:t>
            </a:r>
            <a:r>
              <a:rPr lang="en-US" sz="1333" err="1"/>
              <a:t>Chaloupka</a:t>
            </a:r>
            <a:r>
              <a:rPr lang="en-US" sz="1333"/>
              <a:t> calculations</a:t>
            </a:r>
          </a:p>
        </p:txBody>
      </p:sp>
    </p:spTree>
    <p:extLst>
      <p:ext uri="{BB962C8B-B14F-4D97-AF65-F5344CB8AC3E}">
        <p14:creationId xmlns:p14="http://schemas.microsoft.com/office/powerpoint/2010/main" val="801654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8F463-3C1A-A058-22C8-DD77FA2EA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rgbClr val="3C6AA8"/>
                </a:solidFill>
                <a:latin typeface="+mn-lt"/>
              </a:rPr>
              <a:t>Affordability: State Alcohol Taxes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2CE5C-1A08-960C-8D62-80E6E087F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3905" y="1690436"/>
            <a:ext cx="5525168" cy="4818648"/>
          </a:xfrm>
        </p:spPr>
        <p:txBody>
          <a:bodyPr>
            <a:normAutofit/>
          </a:bodyPr>
          <a:lstStyle/>
          <a:p>
            <a:r>
              <a:rPr lang="en-US"/>
              <a:t>Until 1972, states tended to raise alcohol taxes to keep up with inflation</a:t>
            </a:r>
          </a:p>
          <a:p>
            <a:r>
              <a:rPr lang="en-US"/>
              <a:t>Stopped in 1972</a:t>
            </a:r>
          </a:p>
          <a:p>
            <a:r>
              <a:rPr lang="en-US"/>
              <a:t>Between 2003 and 2023, just 13 states increased their excise taxes on some category of alcoholic beverages</a:t>
            </a:r>
          </a:p>
          <a:p>
            <a:r>
              <a:rPr lang="en-US"/>
              <a:t>5 states raised ad valorem taxes, 4 states </a:t>
            </a:r>
            <a:r>
              <a:rPr lang="en-US" i="1"/>
              <a:t>reduced </a:t>
            </a:r>
            <a:r>
              <a:rPr lang="en-US"/>
              <a:t>them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E72906-4AE2-7841-8E3C-465C9D79B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064459"/>
            <a:ext cx="631390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9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8034D-E48F-6343-F97F-F33C49CD2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838200"/>
          </a:xfrm>
        </p:spPr>
        <p:txBody>
          <a:bodyPr/>
          <a:lstStyle/>
          <a:p>
            <a:pPr algn="ctr"/>
            <a:r>
              <a:rPr lang="en-US" b="1">
                <a:solidFill>
                  <a:srgbClr val="3C6AA8"/>
                </a:solidFill>
                <a:latin typeface="+mn-lt"/>
              </a:rPr>
              <a:t>Availability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28462-B29E-41A8-98F6-57EFC9E91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56360"/>
            <a:ext cx="10972800" cy="4922520"/>
          </a:xfrm>
        </p:spPr>
        <p:txBody>
          <a:bodyPr>
            <a:normAutofit/>
          </a:bodyPr>
          <a:lstStyle/>
          <a:p>
            <a:r>
              <a:rPr lang="en-US"/>
              <a:t>Consistent findings in research literature show greater number of alcohol outlets per geography or population leads to:	</a:t>
            </a:r>
          </a:p>
          <a:p>
            <a:pPr lvl="1"/>
            <a:r>
              <a:rPr lang="en-US"/>
              <a:t>Lower prices</a:t>
            </a:r>
          </a:p>
          <a:p>
            <a:pPr lvl="1"/>
            <a:r>
              <a:rPr lang="en-US"/>
              <a:t>More violent crime, sexually transmitted diseases, noise, injuries, property damage</a:t>
            </a:r>
          </a:p>
          <a:p>
            <a:pPr lvl="1"/>
            <a:r>
              <a:rPr lang="en-US"/>
              <a:t>More underage drinking</a:t>
            </a:r>
          </a:p>
          <a:p>
            <a:r>
              <a:rPr lang="en-US"/>
              <a:t>State levers are numerous:</a:t>
            </a:r>
          </a:p>
          <a:p>
            <a:pPr lvl="1"/>
            <a:r>
              <a:rPr lang="en-US"/>
              <a:t>Licensing/zoning/nuisance powers (often shared with locals)</a:t>
            </a:r>
          </a:p>
          <a:p>
            <a:pPr lvl="2"/>
            <a:r>
              <a:rPr lang="en-US"/>
              <a:t>Constant pressure to increase numbers and types of places to get alcohol</a:t>
            </a:r>
          </a:p>
          <a:p>
            <a:pPr lvl="1"/>
            <a:r>
              <a:rPr lang="en-US"/>
              <a:t>Hours/days of sale</a:t>
            </a:r>
          </a:p>
          <a:p>
            <a:pPr lvl="2"/>
            <a:r>
              <a:rPr lang="en-US"/>
              <a:t>From 2002 to 2017, 16 states repealed bans on Sunday sales</a:t>
            </a:r>
          </a:p>
        </p:txBody>
      </p:sp>
    </p:spTree>
    <p:extLst>
      <p:ext uri="{BB962C8B-B14F-4D97-AF65-F5344CB8AC3E}">
        <p14:creationId xmlns:p14="http://schemas.microsoft.com/office/powerpoint/2010/main" val="3039481095"/>
      </p:ext>
    </p:extLst>
  </p:cSld>
  <p:clrMapOvr>
    <a:masterClrMapping/>
  </p:clrMapOvr>
</p:sld>
</file>

<file path=ppt/theme/theme1.xml><?xml version="1.0" encoding="utf-8"?>
<a:theme xmlns:a="http://schemas.openxmlformats.org/drawingml/2006/main" name="Milbank Quarterly">
  <a:themeElements>
    <a:clrScheme name="Milbank 1">
      <a:dk1>
        <a:srgbClr val="000000"/>
      </a:dk1>
      <a:lt1>
        <a:srgbClr val="FFFFFF"/>
      </a:lt1>
      <a:dk2>
        <a:srgbClr val="00599E"/>
      </a:dk2>
      <a:lt2>
        <a:srgbClr val="E7E6E6"/>
      </a:lt2>
      <a:accent1>
        <a:srgbClr val="0071BC"/>
      </a:accent1>
      <a:accent2>
        <a:srgbClr val="009566"/>
      </a:accent2>
      <a:accent3>
        <a:srgbClr val="636466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Georgia"/>
        <a:ea typeface=""/>
        <a:cs typeface=""/>
      </a:majorFont>
      <a:minorFont>
        <a:latin typeface="Helvetic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lbank_Quarterly_template_v4_alt_font_Arial  -  Compatibility Mode" id="{02ABE273-0E68-443E-A1E9-3120D73AB999}" vid="{910A2CCA-A9C2-4325-81DF-48BC0901AD59}"/>
    </a:ext>
  </a:extLst>
</a:theme>
</file>

<file path=ppt/theme/theme2.xml><?xml version="1.0" encoding="utf-8"?>
<a:theme xmlns:a="http://schemas.openxmlformats.org/drawingml/2006/main" name="MQ Title Alt">
  <a:themeElements>
    <a:clrScheme name="Milbank">
      <a:dk1>
        <a:srgbClr val="000000"/>
      </a:dk1>
      <a:lt1>
        <a:srgbClr val="FFFFFF"/>
      </a:lt1>
      <a:dk2>
        <a:srgbClr val="00599E"/>
      </a:dk2>
      <a:lt2>
        <a:srgbClr val="E7E6E6"/>
      </a:lt2>
      <a:accent1>
        <a:srgbClr val="636466"/>
      </a:accent1>
      <a:accent2>
        <a:srgbClr val="009566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lbank_Quarterly_template_v4_alt_font_Arial  -  Compatibility Mode" id="{02ABE273-0E68-443E-A1E9-3120D73AB999}" vid="{5189C567-5440-430E-A75A-8CD711098A7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CM_Template_Masterbrand PPT_White">
  <a:themeElements>
    <a:clrScheme name="Weill Cornell Medicine">
      <a:dk1>
        <a:srgbClr val="2D2E2D"/>
      </a:dk1>
      <a:lt1>
        <a:sysClr val="window" lastClr="FFFFFF"/>
      </a:lt1>
      <a:dk2>
        <a:srgbClr val="A20815"/>
      </a:dk2>
      <a:lt2>
        <a:srgbClr val="EFEEED"/>
      </a:lt2>
      <a:accent1>
        <a:srgbClr val="A20815"/>
      </a:accent1>
      <a:accent2>
        <a:srgbClr val="C23019"/>
      </a:accent2>
      <a:accent3>
        <a:srgbClr val="E0621B"/>
      </a:accent3>
      <a:accent4>
        <a:srgbClr val="FEBD22"/>
      </a:accent4>
      <a:accent5>
        <a:srgbClr val="8D8E8D"/>
      </a:accent5>
      <a:accent6>
        <a:srgbClr val="CECFCD"/>
      </a:accent6>
      <a:hlink>
        <a:srgbClr val="272727"/>
      </a:hlink>
      <a:folHlink>
        <a:srgbClr val="2727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cm_template_masterbrand_ppt_white" id="{346BAFC9-7CD1-5841-9CC3-64FD4D12FDE5}" vid="{57E427B5-BF14-8842-9CB2-C45C23B3D5D0}"/>
    </a:ext>
  </a:extLst>
</a:theme>
</file>

<file path=ppt/theme/theme5.xml><?xml version="1.0" encoding="utf-8"?>
<a:theme xmlns:a="http://schemas.openxmlformats.org/drawingml/2006/main" name="1_WCM_Template_Masterbrand PPT_White">
  <a:themeElements>
    <a:clrScheme name="Weill Cornell Medicine">
      <a:dk1>
        <a:srgbClr val="2D2E2D"/>
      </a:dk1>
      <a:lt1>
        <a:sysClr val="window" lastClr="FFFFFF"/>
      </a:lt1>
      <a:dk2>
        <a:srgbClr val="A20815"/>
      </a:dk2>
      <a:lt2>
        <a:srgbClr val="EFEEED"/>
      </a:lt2>
      <a:accent1>
        <a:srgbClr val="A20815"/>
      </a:accent1>
      <a:accent2>
        <a:srgbClr val="C23019"/>
      </a:accent2>
      <a:accent3>
        <a:srgbClr val="E0621B"/>
      </a:accent3>
      <a:accent4>
        <a:srgbClr val="FEBD22"/>
      </a:accent4>
      <a:accent5>
        <a:srgbClr val="8D8E8D"/>
      </a:accent5>
      <a:accent6>
        <a:srgbClr val="CECFCD"/>
      </a:accent6>
      <a:hlink>
        <a:srgbClr val="272727"/>
      </a:hlink>
      <a:folHlink>
        <a:srgbClr val="2727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cm_template_masterbrand_ppt_white" id="{346BAFC9-7CD1-5841-9CC3-64FD4D12FDE5}" vid="{57E427B5-BF14-8842-9CB2-C45C23B3D5D0}"/>
    </a:ext>
  </a:extLst>
</a:theme>
</file>

<file path=ppt/theme/theme6.xml><?xml version="1.0" encoding="utf-8"?>
<a:theme xmlns:a="http://schemas.openxmlformats.org/drawingml/2006/main" name="2_Office Theme">
  <a:themeElements>
    <a:clrScheme name="MDH Pallett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e8c01c-8e2e-4ca3-adb9-0310725dded3">
      <Terms xmlns="http://schemas.microsoft.com/office/infopath/2007/PartnerControls"/>
    </lcf76f155ced4ddcb4097134ff3c332f>
    <TaxCatchAll xmlns="91675e45-69af-4ec1-806c-16a0e3ce0510" xsi:nil="true"/>
  </documentManagement>
</p:properties>
</file>

<file path=customXml/item3.xml><?xml version="1.0" encoding="utf-8"?>
<LongProperties xmlns="http://schemas.microsoft.com/office/2006/metadata/longPropertie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330C3064AAAD44BFC99F2BE7F69716" ma:contentTypeVersion="18" ma:contentTypeDescription="Create a new document." ma:contentTypeScope="" ma:versionID="cf389292b7defba03163f773bc307747">
  <xsd:schema xmlns:xsd="http://www.w3.org/2001/XMLSchema" xmlns:xs="http://www.w3.org/2001/XMLSchema" xmlns:p="http://schemas.microsoft.com/office/2006/metadata/properties" xmlns:ns2="3fe8c01c-8e2e-4ca3-adb9-0310725dded3" xmlns:ns3="91675e45-69af-4ec1-806c-16a0e3ce0510" targetNamespace="http://schemas.microsoft.com/office/2006/metadata/properties" ma:root="true" ma:fieldsID="c885d53352bc3d1dce5520ee2baa09eb" ns2:_="" ns3:_="">
    <xsd:import namespace="3fe8c01c-8e2e-4ca3-adb9-0310725dded3"/>
    <xsd:import namespace="91675e45-69af-4ec1-806c-16a0e3ce05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e8c01c-8e2e-4ca3-adb9-0310725dde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96e855a-3fe1-4ce5-99ee-430cc33a3e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675e45-69af-4ec1-806c-16a0e3ce051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857f1bb-3180-4eba-adc2-6d4046042544}" ma:internalName="TaxCatchAll" ma:showField="CatchAllData" ma:web="91675e45-69af-4ec1-806c-16a0e3ce05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833995-8D76-4A77-8C5F-4586755025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818F05-2A2C-4F5F-84AA-B099ED3C9D6F}">
  <ds:schemaRefs>
    <ds:schemaRef ds:uri="3fe8c01c-8e2e-4ca3-adb9-0310725dded3"/>
    <ds:schemaRef ds:uri="91675e45-69af-4ec1-806c-16a0e3ce051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5CA6A6A-3EAD-412C-A7B4-BC90034ED6FB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3CED1339-477D-4508-BB0B-77C158311763}">
  <ds:schemaRefs>
    <ds:schemaRef ds:uri="3fe8c01c-8e2e-4ca3-adb9-0310725dded3"/>
    <ds:schemaRef ds:uri="91675e45-69af-4ec1-806c-16a0e3ce051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Milbank Quarterly</Template>
  <TotalTime>0</TotalTime>
  <Words>2971</Words>
  <Application>Microsoft Macintosh PowerPoint</Application>
  <PresentationFormat>Widescreen</PresentationFormat>
  <Paragraphs>367</Paragraphs>
  <Slides>43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43</vt:i4>
      </vt:variant>
    </vt:vector>
  </HeadingPairs>
  <TitlesOfParts>
    <vt:vector size="65" baseType="lpstr">
      <vt:lpstr>Arial</vt:lpstr>
      <vt:lpstr>Calibri</vt:lpstr>
      <vt:lpstr>Calibri Light</vt:lpstr>
      <vt:lpstr>Courier New</vt:lpstr>
      <vt:lpstr>Fira Sans</vt:lpstr>
      <vt:lpstr>Fira Sans Extra Condensed</vt:lpstr>
      <vt:lpstr>Georgia</vt:lpstr>
      <vt:lpstr>Google Sans</vt:lpstr>
      <vt:lpstr>Helvetica</vt:lpstr>
      <vt:lpstr>Helvetica Neue</vt:lpstr>
      <vt:lpstr>Lucida Grande</vt:lpstr>
      <vt:lpstr>Nunito</vt:lpstr>
      <vt:lpstr>Roboto</vt:lpstr>
      <vt:lpstr>Roboto Medium</vt:lpstr>
      <vt:lpstr>Segoe UI</vt:lpstr>
      <vt:lpstr>Times</vt:lpstr>
      <vt:lpstr>Milbank Quarterly</vt:lpstr>
      <vt:lpstr>MQ Title Alt</vt:lpstr>
      <vt:lpstr>Office Theme</vt:lpstr>
      <vt:lpstr>WCM_Template_Masterbrand PPT_White</vt:lpstr>
      <vt:lpstr>1_WCM_Template_Masterbrand PPT_White</vt:lpstr>
      <vt:lpstr>2_Office Theme</vt:lpstr>
      <vt:lpstr>PowerPoint Presentation</vt:lpstr>
      <vt:lpstr>Panelists</vt:lpstr>
      <vt:lpstr>Alcohol Problems and Policies: The states have the power, but will they use it?  Milbank Quarterly webinar July 25, 2025</vt:lpstr>
      <vt:lpstr>Death and Disability from Alcohol Use: National Estimates</vt:lpstr>
      <vt:lpstr>Post–National Prohibition Structure for Alcohol Regulation</vt:lpstr>
      <vt:lpstr>Affordability</vt:lpstr>
      <vt:lpstr>PowerPoint Presentation</vt:lpstr>
      <vt:lpstr>Affordability: State Alcohol Taxes</vt:lpstr>
      <vt:lpstr>Availability</vt:lpstr>
      <vt:lpstr>PowerPoint Presentation</vt:lpstr>
      <vt:lpstr>PowerPoint Presentation</vt:lpstr>
      <vt:lpstr>Alcohol Availability and COVID-19 Pandemic</vt:lpstr>
      <vt:lpstr>Attractiveness</vt:lpstr>
      <vt:lpstr>Why Don’t States Act?</vt:lpstr>
      <vt:lpstr>What Is to Be Done?</vt:lpstr>
      <vt:lpstr>What Is to Be Done?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Public Health Impacts of Adult-Use Cannabis Legalization in Maryland</vt:lpstr>
      <vt:lpstr>Mission and Vision</vt:lpstr>
      <vt:lpstr>PowerPoint Presentation</vt:lpstr>
      <vt:lpstr>Cannabis Legalization in Maryland</vt:lpstr>
      <vt:lpstr>Cannabis Public Health Fund </vt:lpstr>
      <vt:lpstr>Cannabis Public Health Advisory Council</vt:lpstr>
      <vt:lpstr>Policy Areas of Focus </vt:lpstr>
      <vt:lpstr>PowerPoint Presentation</vt:lpstr>
      <vt:lpstr>Cannabis Public Health Framework</vt:lpstr>
      <vt:lpstr>Implementing the Framework </vt:lpstr>
      <vt:lpstr>PowerPoint Presentation</vt:lpstr>
      <vt:lpstr>Current Partner Initiatives </vt:lpstr>
      <vt:lpstr>Partner Resources</vt:lpstr>
      <vt:lpstr>BeCannabisSmart Campaign - MCA/MDH</vt:lpstr>
      <vt:lpstr>Looking Ahead</vt:lpstr>
      <vt:lpstr>Questions?</vt:lpstr>
      <vt:lpstr>Moderated Discussion and Q&amp;A </vt:lpstr>
      <vt:lpstr>Thank you for listening.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Louise Gilburg</dc:creator>
  <cp:lastModifiedBy>Mary Louise Gilburg</cp:lastModifiedBy>
  <cp:revision>11</cp:revision>
  <dcterms:created xsi:type="dcterms:W3CDTF">2023-06-15T16:40:46Z</dcterms:created>
  <dcterms:modified xsi:type="dcterms:W3CDTF">2025-07-25T18:27:46Z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Christine Haran</vt:lpwstr>
  </property>
  <property fmtid="{D5CDD505-2E9C-101B-9397-08002B2CF9AE}" pid="3" name="Order">
    <vt:lpwstr>575800.000000000</vt:lpwstr>
  </property>
  <property fmtid="{D5CDD505-2E9C-101B-9397-08002B2CF9AE}" pid="4" name="display_urn:schemas-microsoft-com:office:office#Author">
    <vt:lpwstr>Christine Haran</vt:lpwstr>
  </property>
  <property fmtid="{D5CDD505-2E9C-101B-9397-08002B2CF9AE}" pid="5" name="ContentTypeId">
    <vt:lpwstr>0x010100FD330C3064AAAD44BFC99F2BE7F69716</vt:lpwstr>
  </property>
  <property fmtid="{D5CDD505-2E9C-101B-9397-08002B2CF9AE}" pid="6" name="MediaServiceImageTags">
    <vt:lpwstr/>
  </property>
</Properties>
</file>