
<file path=[Content_Types].xml><?xml version="1.0" encoding="utf-8"?>
<Types xmlns="http://schemas.openxmlformats.org/package/2006/content-types">
  <Default Extension="emf" ContentType="image/x-emf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media/image5.jpg" ContentType="image/jpeg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156" r:id="rId5"/>
    <p:sldMasterId id="2147483676" r:id="rId6"/>
    <p:sldMasterId id="2147484160" r:id="rId7"/>
  </p:sldMasterIdLst>
  <p:notesMasterIdLst>
    <p:notesMasterId r:id="rId23"/>
  </p:notesMasterIdLst>
  <p:sldIdLst>
    <p:sldId id="376" r:id="rId8"/>
    <p:sldId id="334" r:id="rId9"/>
    <p:sldId id="2147470439" r:id="rId10"/>
    <p:sldId id="2147470434" r:id="rId11"/>
    <p:sldId id="2147470425" r:id="rId12"/>
    <p:sldId id="2147470426" r:id="rId13"/>
    <p:sldId id="2147470435" r:id="rId14"/>
    <p:sldId id="2147470428" r:id="rId15"/>
    <p:sldId id="2147470429" r:id="rId16"/>
    <p:sldId id="2147470430" r:id="rId17"/>
    <p:sldId id="2147470436" r:id="rId18"/>
    <p:sldId id="2147470437" r:id="rId19"/>
    <p:sldId id="2147470438" r:id="rId20"/>
    <p:sldId id="2147470420" r:id="rId21"/>
    <p:sldId id="2147470410" r:id="rId22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Koller" initials="" lastIdx="3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AEA417-3E71-BC52-5D3A-43F72FF0B667}" v="26" dt="2025-03-06T16:27:32.887"/>
    <p1510:client id="{F48ECC7F-F22D-9A4D-B5B0-C266C1E0A7DA}" v="282" dt="2025-03-06T15:27:25.9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65"/>
  </p:normalViewPr>
  <p:slideViewPr>
    <p:cSldViewPr snapToGrid="0">
      <p:cViewPr varScale="1">
        <p:scale>
          <a:sx n="120" d="100"/>
          <a:sy n="120" d="100"/>
        </p:scale>
        <p:origin x="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009C88-0C50-439C-B1E2-614F7B9C73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6E4D41-F6FE-4142-AFBD-F79E7AB0948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C3804ACD-0F03-4E49-A7D0-D0B848903BCF}" type="datetimeFigureOut">
              <a:rPr lang="en-US"/>
              <a:pPr>
                <a:defRPr/>
              </a:pPr>
              <a:t>3/6/25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4639E64-FEED-49AB-B5C0-7924FC59F2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CA2A543-186B-4D9A-A719-A42704A91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5D3F1B-4090-4196-BFEA-2A83D57FCD7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30A84-8971-44BE-B8EB-26E21482C1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60E1FA9-53DB-B842-B179-C8B2270218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8E5D9D55-2D96-9A27-EB95-C150D4389E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AAEDF9F0-7C53-7D1B-A3AD-EFC18273DD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latin typeface="Helvetica" pitchFamily="2" charset="0"/>
              </a:rPr>
              <a:t>Develop publications – evidence and experience in the Milbank parlance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latin typeface="Helvetica" pitchFamily="2" charset="0"/>
              </a:rPr>
              <a:t>Disseminate</a:t>
            </a: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26C96D53-955C-110E-861C-6A4B8FE53F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fld id="{0E4C138F-4A49-0E42-ADCD-D4E434EE9871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_M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>
            <a:extLst>
              <a:ext uri="{FF2B5EF4-FFF2-40B4-BE49-F238E27FC236}">
                <a16:creationId xmlns:a16="http://schemas.microsoft.com/office/drawing/2014/main" id="{3F259BC0-2CFD-3D7D-A7E6-DA0E8046254E}"/>
              </a:ext>
            </a:extLst>
          </p:cNvPr>
          <p:cNvGrpSpPr>
            <a:grpSpLocks/>
          </p:cNvGrpSpPr>
          <p:nvPr/>
        </p:nvGrpSpPr>
        <p:grpSpPr bwMode="auto">
          <a:xfrm>
            <a:off x="0" y="5934075"/>
            <a:ext cx="12192000" cy="914400"/>
            <a:chOff x="1" y="5933863"/>
            <a:chExt cx="9144000" cy="924138"/>
          </a:xfrm>
          <a:solidFill>
            <a:schemeClr val="accent2"/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3EDA39A-1409-17CE-DEB9-76B46CAD0CEF}"/>
                </a:ext>
              </a:extLst>
            </p:cNvPr>
            <p:cNvSpPr/>
            <p:nvPr/>
          </p:nvSpPr>
          <p:spPr>
            <a:xfrm>
              <a:off x="1" y="5933863"/>
              <a:ext cx="9144000" cy="92413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9">
              <a:extLst>
                <a:ext uri="{FF2B5EF4-FFF2-40B4-BE49-F238E27FC236}">
                  <a16:creationId xmlns:a16="http://schemas.microsoft.com/office/drawing/2014/main" id="{BC0FA28C-E390-0E46-B75A-D64213163C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/>
            <a:srcRect/>
            <a:stretch/>
          </p:blipFill>
          <p:spPr bwMode="auto">
            <a:xfrm>
              <a:off x="7217763" y="6016054"/>
              <a:ext cx="1477638" cy="75423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7359" y="205771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7359" y="538381"/>
            <a:ext cx="10515600" cy="1325563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accent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0879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33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41941" y="1615102"/>
            <a:ext cx="10108119" cy="1984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33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1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-M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0"/>
          <p:cNvSpPr>
            <a:spLocks noGrp="1"/>
          </p:cNvSpPr>
          <p:nvPr>
            <p:ph type="title"/>
          </p:nvPr>
        </p:nvSpPr>
        <p:spPr>
          <a:xfrm>
            <a:off x="708747" y="1427163"/>
            <a:ext cx="10515600" cy="2852737"/>
          </a:xfrm>
        </p:spPr>
        <p:txBody>
          <a:bodyPr>
            <a:norm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body" idx="1"/>
          </p:nvPr>
        </p:nvSpPr>
        <p:spPr>
          <a:xfrm>
            <a:off x="708747" y="4306888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75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-M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chemeClr val="accent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2177663"/>
          </a:xfrm>
        </p:spPr>
        <p:txBody>
          <a:bodyPr>
            <a:noAutofit/>
          </a:bodyPr>
          <a:lstStyle>
            <a:lvl1pPr>
              <a:defRPr sz="18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59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-M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171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3"/>
                </a:solidFill>
              </a:defRPr>
            </a:lvl1pPr>
            <a:lvl2pPr>
              <a:defRPr sz="1800">
                <a:solidFill>
                  <a:schemeClr val="accent3"/>
                </a:solidFill>
              </a:defRPr>
            </a:lvl2pPr>
            <a:lvl3pPr>
              <a:defRPr sz="18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171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accent3"/>
                </a:solidFill>
              </a:defRPr>
            </a:lvl1pPr>
            <a:lvl2pPr>
              <a:defRPr sz="1800">
                <a:solidFill>
                  <a:schemeClr val="accent3"/>
                </a:solidFill>
              </a:defRPr>
            </a:lvl2pPr>
            <a:lvl3pPr>
              <a:defRPr sz="1800">
                <a:solidFill>
                  <a:schemeClr val="accent3"/>
                </a:solidFill>
              </a:defRPr>
            </a:lvl3pPr>
            <a:lvl4pPr>
              <a:defRPr sz="1800">
                <a:solidFill>
                  <a:schemeClr val="accent3"/>
                </a:solidFill>
              </a:defRPr>
            </a:lvl4pPr>
            <a:lvl5pPr>
              <a:defRPr sz="180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6389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-MQ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>
                <a:solidFill>
                  <a:schemeClr val="accent2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726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5" y="1122363"/>
            <a:ext cx="9144004" cy="2387600"/>
          </a:xfrm>
        </p:spPr>
        <p:txBody>
          <a:bodyPr anchor="b"/>
          <a:lstStyle>
            <a:lvl1pPr algn="ctr">
              <a:defRPr sz="5926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4004" cy="1655762"/>
          </a:xfrm>
        </p:spPr>
        <p:txBody>
          <a:bodyPr/>
          <a:lstStyle>
            <a:lvl1pPr marL="0" indent="0" algn="ctr">
              <a:buNone/>
              <a:defRPr sz="2370"/>
            </a:lvl1pPr>
            <a:lvl2pPr marL="451576" indent="0" algn="ctr">
              <a:buNone/>
              <a:defRPr sz="1975"/>
            </a:lvl2pPr>
            <a:lvl3pPr marL="903153" indent="0" algn="ctr">
              <a:buNone/>
              <a:defRPr sz="1778"/>
            </a:lvl3pPr>
            <a:lvl4pPr marL="1354729" indent="0" algn="ctr">
              <a:buNone/>
              <a:defRPr sz="1580"/>
            </a:lvl4pPr>
            <a:lvl5pPr marL="1806306" indent="0" algn="ctr">
              <a:buNone/>
              <a:defRPr sz="1580"/>
            </a:lvl5pPr>
            <a:lvl6pPr marL="2257882" indent="0" algn="ctr">
              <a:buNone/>
              <a:defRPr sz="1580"/>
            </a:lvl6pPr>
            <a:lvl7pPr marL="2709459" indent="0" algn="ctr">
              <a:buNone/>
              <a:defRPr sz="1580"/>
            </a:lvl7pPr>
            <a:lvl8pPr marL="3161035" indent="0" algn="ctr">
              <a:buNone/>
              <a:defRPr sz="1580"/>
            </a:lvl8pPr>
            <a:lvl9pPr marL="3612612" indent="0" algn="ctr">
              <a:buNone/>
              <a:defRPr sz="15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3/6/25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57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3/6/25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4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0D825-DC64-497A-9B72-CA3DC3E2FBE6}" type="datetimeFigureOut">
              <a:rPr lang="en-US" smtClean="0"/>
              <a:t>3/6/25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13B1-F52C-4DF0-A699-4911351746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471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Q Title Slide Solid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78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:a16="http://schemas.microsoft.com/office/drawing/2014/main" id="{B0E1E3A5-6595-DCEB-D781-305D21A17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Title Placeholder 6">
            <a:extLst>
              <a:ext uri="{FF2B5EF4-FFF2-40B4-BE49-F238E27FC236}">
                <a16:creationId xmlns:a16="http://schemas.microsoft.com/office/drawing/2014/main" id="{DC5DE494-1502-467F-ACE3-E721DF667D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0C1817BB-C60D-407C-81ED-CCD8E2EE03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11FDD5A-00BD-8240-A9B9-8365F76A5BC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AD686D-1009-41A4-8C1B-98C93DAD9C11}"/>
              </a:ext>
            </a:extLst>
          </p:cNvPr>
          <p:cNvSpPr txBox="1"/>
          <p:nvPr/>
        </p:nvSpPr>
        <p:spPr>
          <a:xfrm>
            <a:off x="9762067" y="6523039"/>
            <a:ext cx="21590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spc="30">
                <a:solidFill>
                  <a:schemeClr val="bg1"/>
                </a:solidFill>
                <a:latin typeface="+mn-lt"/>
              </a:rPr>
              <a:t>WWW.MILBANK.ORG</a:t>
            </a:r>
          </a:p>
        </p:txBody>
      </p:sp>
      <p:pic>
        <p:nvPicPr>
          <p:cNvPr id="1030" name="Picture 9">
            <a:extLst>
              <a:ext uri="{FF2B5EF4-FFF2-40B4-BE49-F238E27FC236}">
                <a16:creationId xmlns:a16="http://schemas.microsoft.com/office/drawing/2014/main" id="{5C1B19DF-F7B2-3AE1-7F57-8C84148337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485" y="6015039"/>
            <a:ext cx="196850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E68371F-5BBB-46DB-A518-ABCA95862E2E}"/>
              </a:ext>
            </a:extLst>
          </p:cNvPr>
          <p:cNvSpPr/>
          <p:nvPr/>
        </p:nvSpPr>
        <p:spPr bwMode="auto">
          <a:xfrm>
            <a:off x="-1" y="5934075"/>
            <a:ext cx="12192001" cy="101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9">
            <a:extLst>
              <a:ext uri="{FF2B5EF4-FFF2-40B4-BE49-F238E27FC236}">
                <a16:creationId xmlns:a16="http://schemas.microsoft.com/office/drawing/2014/main" id="{56CA77D9-0503-22AF-FBE2-DC6BB5295F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485" y="5959618"/>
            <a:ext cx="1936242" cy="9779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7" r:id="rId6"/>
    <p:sldLayoutId id="2147483858" r:id="rId7"/>
    <p:sldLayoutId id="2147483859" r:id="rId8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chemeClr val="accent2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Helvetica Neue" panose="02000503000000020004" pitchFamily="2" charset="0"/>
          <a:ea typeface="Helvetica Neue" panose="02000503000000020004" pitchFamily="2" charset="0"/>
          <a:cs typeface="Helvetica Neue" panose="02000503000000020004" pitchFamily="2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636466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636466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636466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636466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636466"/>
          </a:solidFill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1596C868-FEAD-FB36-C71A-FD5FB4B8C8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4EEE5CD6-FEBD-66FD-4D9A-CF0C31F79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963DC-DFB6-44DF-8DBC-ECFEDC59C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7804CC-5147-4B46-BA94-411F0D0D9A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1DC91-7FA1-43C6-BEF3-686562173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4DDC70D-7E21-974D-81E0-230B1C2814B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E491A0-DC16-421E-AE35-EF1C3CB467A3}"/>
              </a:ext>
            </a:extLst>
          </p:cNvPr>
          <p:cNvSpPr/>
          <p:nvPr/>
        </p:nvSpPr>
        <p:spPr>
          <a:xfrm>
            <a:off x="-205317" y="0"/>
            <a:ext cx="12890501" cy="693578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Helvetica" panose="020B0604020202020204" pitchFamily="34" charset="0"/>
            </a:endParaRPr>
          </a:p>
        </p:txBody>
      </p:sp>
      <p:pic>
        <p:nvPicPr>
          <p:cNvPr id="2056" name="Picture 9">
            <a:extLst>
              <a:ext uri="{FF2B5EF4-FFF2-40B4-BE49-F238E27FC236}">
                <a16:creationId xmlns:a16="http://schemas.microsoft.com/office/drawing/2014/main" id="{684EC873-2C2A-A108-7675-A293A4E2A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167" y="411163"/>
            <a:ext cx="2975229" cy="1635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2967" y="673665"/>
            <a:ext cx="6151880" cy="546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12967" y="1566945"/>
            <a:ext cx="10463107" cy="2746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59595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2" r:id="rId2"/>
    <p:sldLayoutId id="2147483661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anjay.basu@waymarkcare.org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anjay.basu@waymarkcare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CCB5C7F-CCBA-FF85-82EB-637EBB01F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289" y="2933436"/>
            <a:ext cx="11407422" cy="990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Bef>
                <a:spcPct val="0"/>
              </a:spcBef>
              <a:buNone/>
            </a:pPr>
            <a:r>
              <a:rPr lang="en-US" sz="4000" b="1">
                <a:solidFill>
                  <a:schemeClr val="bg1"/>
                </a:solidFill>
                <a:latin typeface="Georgia"/>
                <a:ea typeface="Calibri"/>
                <a:cs typeface="Calibri"/>
              </a:rPr>
              <a:t>Medicaid Prerelease and Transition Services</a:t>
            </a:r>
          </a:p>
        </p:txBody>
      </p:sp>
      <p:sp>
        <p:nvSpPr>
          <p:cNvPr id="10243" name="Subtitle 9">
            <a:extLst>
              <a:ext uri="{FF2B5EF4-FFF2-40B4-BE49-F238E27FC236}">
                <a16:creationId xmlns:a16="http://schemas.microsoft.com/office/drawing/2014/main" id="{2DA42879-4DBB-3D78-59A1-A2B6C035A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130" y="5182733"/>
            <a:ext cx="6042234" cy="1063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 eaLnBrk="1" hangingPunct="1">
              <a:lnSpc>
                <a:spcPct val="100000"/>
              </a:lnSpc>
              <a:buNone/>
            </a:pPr>
            <a:r>
              <a:rPr lang="en-US" altLang="en-US" sz="1800" i="1">
                <a:solidFill>
                  <a:schemeClr val="bg1"/>
                </a:solidFill>
                <a:latin typeface="Arial"/>
                <a:ea typeface="Helvetica Neue" panose="02000503000000020004" pitchFamily="2" charset="0"/>
                <a:cs typeface="Arial"/>
              </a:rPr>
              <a:t>Milbank Quarterly </a:t>
            </a:r>
            <a:r>
              <a:rPr lang="en-US" altLang="en-US" sz="1800">
                <a:solidFill>
                  <a:schemeClr val="bg1"/>
                </a:solidFill>
                <a:latin typeface="Arial"/>
                <a:ea typeface="Helvetica Neue" panose="02000503000000020004" pitchFamily="2" charset="0"/>
                <a:cs typeface="Arial"/>
              </a:rPr>
              <a:t>Webinar</a:t>
            </a:r>
            <a:br>
              <a:rPr lang="en-US" altLang="en-US" sz="1800">
                <a:latin typeface="Arial"/>
                <a:ea typeface="Helvetica Neue" panose="02000503000000020004" pitchFamily="2" charset="0"/>
                <a:cs typeface="Arial"/>
              </a:rPr>
            </a:br>
            <a:r>
              <a:rPr lang="en-US" altLang="en-US" sz="1800">
                <a:solidFill>
                  <a:schemeClr val="bg1"/>
                </a:solidFill>
                <a:latin typeface="Arial"/>
                <a:ea typeface="Helvetica Neue" panose="02000503000000020004" pitchFamily="2" charset="0"/>
                <a:cs typeface="Arial"/>
              </a:rPr>
              <a:t>March 6, 2025 </a:t>
            </a:r>
            <a:endParaRPr lang="en-US">
              <a:solidFill>
                <a:schemeClr val="bg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46801" y="247534"/>
            <a:ext cx="9118465" cy="547986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97368" y="5829149"/>
            <a:ext cx="11840633" cy="94572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2763450" marR="6773">
              <a:lnSpc>
                <a:spcPct val="100000"/>
              </a:lnSpc>
              <a:spcBef>
                <a:spcPts val="133"/>
              </a:spcBef>
            </a:pPr>
            <a:r>
              <a:rPr sz="1067" spc="-13">
                <a:latin typeface="Arial"/>
                <a:cs typeface="Arial"/>
              </a:rPr>
              <a:t>Prevalence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of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select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health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conditions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among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the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incarcerated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population.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Health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statuses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include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substance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use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disorder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(SUD),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severe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mental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illness </a:t>
            </a:r>
            <a:r>
              <a:rPr sz="1067">
                <a:latin typeface="Arial"/>
                <a:cs typeface="Arial"/>
              </a:rPr>
              <a:t>(SMI),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intellectual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or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developmental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disorders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(I/DD),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any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mental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illness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(AMI),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or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chronic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conditions,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and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were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selected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based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on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eligibility</a:t>
            </a:r>
            <a:r>
              <a:rPr sz="1067" spc="66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considerations</a:t>
            </a:r>
            <a:r>
              <a:rPr sz="1067" spc="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for</a:t>
            </a:r>
            <a:r>
              <a:rPr sz="1067" spc="1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state</a:t>
            </a:r>
            <a:r>
              <a:rPr sz="1067" spc="1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Medicaid</a:t>
            </a:r>
            <a:r>
              <a:rPr sz="1067" spc="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waivers.</a:t>
            </a:r>
            <a:endParaRPr sz="1067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827"/>
              </a:spcBef>
            </a:pPr>
            <a:endParaRPr sz="1067">
              <a:latin typeface="Arial"/>
              <a:cs typeface="Arial"/>
            </a:endParaRPr>
          </a:p>
          <a:p>
            <a:pPr marL="16933">
              <a:lnSpc>
                <a:spcPct val="100000"/>
              </a:lnSpc>
            </a:pPr>
            <a:r>
              <a:rPr sz="1067">
                <a:latin typeface="Arial"/>
                <a:cs typeface="Arial"/>
              </a:rPr>
              <a:t>Chin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47">
                <a:latin typeface="Arial"/>
                <a:cs typeface="Arial"/>
              </a:rPr>
              <a:t>ET,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Liu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YE,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Ogbunu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CB,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Basu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S.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Population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Health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Implications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of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Medicaid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Prerelease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and</a:t>
            </a:r>
            <a:r>
              <a:rPr sz="1067" spc="-4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Transition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Services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for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Incarcerated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Populations.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Milbank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Q.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2024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Dec;102(4):896-</a:t>
            </a:r>
            <a:r>
              <a:rPr sz="1067" spc="-27">
                <a:latin typeface="Arial"/>
                <a:cs typeface="Arial"/>
              </a:rPr>
              <a:t>912.</a:t>
            </a:r>
            <a:endParaRPr sz="1067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7368" y="145784"/>
            <a:ext cx="10515600" cy="1325563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lnSpc>
                <a:spcPct val="100000"/>
              </a:lnSpc>
              <a:spcBef>
                <a:spcPts val="160"/>
              </a:spcBef>
            </a:pPr>
            <a:r>
              <a:rPr spc="-13"/>
              <a:t>Findings</a:t>
            </a:r>
          </a:p>
        </p:txBody>
      </p:sp>
    </p:spTree>
    <p:extLst>
      <p:ext uri="{BB962C8B-B14F-4D97-AF65-F5344CB8AC3E}">
        <p14:creationId xmlns:p14="http://schemas.microsoft.com/office/powerpoint/2010/main" val="2592158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EB5CD52D-F340-9E1A-AB01-EC61D67BD1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lnSpc>
                <a:spcPct val="100000"/>
              </a:lnSpc>
              <a:spcBef>
                <a:spcPts val="160"/>
              </a:spcBef>
            </a:pPr>
            <a:r>
              <a:t>Key </a:t>
            </a:r>
            <a:r>
              <a:rPr spc="-13"/>
              <a:t>points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77AD2DF8-497B-007E-CAAC-7CC0E10823C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6"/>
            <a:ext cx="10515600" cy="3224815"/>
          </a:xfrm>
          <a:prstGeom prst="rect">
            <a:avLst/>
          </a:prstGeom>
        </p:spPr>
        <p:txBody>
          <a:bodyPr vert="horz" wrap="square" lIns="0" tIns="44027" rIns="0" bIns="0" rtlCol="0">
            <a:spAutoFit/>
          </a:bodyPr>
          <a:lstStyle/>
          <a:p>
            <a:pPr marL="16933" marR="6773">
              <a:lnSpc>
                <a:spcPts val="2733"/>
              </a:lnSpc>
              <a:spcBef>
                <a:spcPts val="347"/>
              </a:spcBef>
            </a:pPr>
            <a:r>
              <a:rPr sz="2400">
                <a:latin typeface="Arial"/>
                <a:cs typeface="Arial"/>
              </a:rPr>
              <a:t>Rural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and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smaller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states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would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experience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a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disproportionately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large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proportion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 spc="-33">
                <a:latin typeface="Arial"/>
                <a:cs typeface="Arial"/>
              </a:rPr>
              <a:t>of </a:t>
            </a:r>
            <a:r>
              <a:rPr sz="2400">
                <a:latin typeface="Arial"/>
                <a:cs typeface="Arial"/>
              </a:rPr>
              <a:t>their</a:t>
            </a:r>
            <a:r>
              <a:rPr sz="2400" spc="-4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Medicaid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populations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to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be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eligible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for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 spc="-13">
                <a:latin typeface="Arial"/>
                <a:cs typeface="Arial"/>
              </a:rPr>
              <a:t>pre-</a:t>
            </a:r>
            <a:r>
              <a:rPr sz="2400">
                <a:latin typeface="Arial"/>
                <a:cs typeface="Arial"/>
              </a:rPr>
              <a:t>release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and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transition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services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 spc="-33">
                <a:latin typeface="Arial"/>
                <a:cs typeface="Arial"/>
              </a:rPr>
              <a:t>if </a:t>
            </a:r>
            <a:r>
              <a:rPr sz="2400">
                <a:latin typeface="Arial"/>
                <a:cs typeface="Arial"/>
              </a:rPr>
              <a:t>new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Medicaid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eligibility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rules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were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broadly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 spc="-13">
                <a:latin typeface="Arial"/>
                <a:cs typeface="Arial"/>
              </a:rPr>
              <a:t>applied.</a:t>
            </a:r>
            <a:endParaRPr sz="2400">
              <a:latin typeface="Arial"/>
              <a:cs typeface="Arial"/>
            </a:endParaRPr>
          </a:p>
          <a:p>
            <a:pPr marL="16933" marR="835639">
              <a:lnSpc>
                <a:spcPts val="2733"/>
              </a:lnSpc>
              <a:spcBef>
                <a:spcPts val="1607"/>
              </a:spcBef>
            </a:pPr>
            <a:r>
              <a:rPr sz="2400" spc="-13">
                <a:latin typeface="Arial"/>
                <a:cs typeface="Arial"/>
              </a:rPr>
              <a:t>Self-</a:t>
            </a:r>
            <a:r>
              <a:rPr sz="2400">
                <a:latin typeface="Arial"/>
                <a:cs typeface="Arial"/>
              </a:rPr>
              <a:t>reported</a:t>
            </a:r>
            <a:r>
              <a:rPr sz="2400" spc="-4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psychological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distress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was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notably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higher</a:t>
            </a:r>
            <a:r>
              <a:rPr sz="2400" spc="-27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among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 spc="-13">
                <a:latin typeface="Arial"/>
                <a:cs typeface="Arial"/>
              </a:rPr>
              <a:t>incarcerated </a:t>
            </a:r>
            <a:r>
              <a:rPr sz="2400">
                <a:latin typeface="Arial"/>
                <a:cs typeface="Arial"/>
              </a:rPr>
              <a:t>individuals</a:t>
            </a:r>
            <a:r>
              <a:rPr sz="2400" spc="-4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compared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to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those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currently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on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 spc="-13">
                <a:latin typeface="Arial"/>
                <a:cs typeface="Arial"/>
              </a:rPr>
              <a:t>Medicaid.</a:t>
            </a:r>
            <a:endParaRPr sz="2400">
              <a:latin typeface="Arial"/>
              <a:cs typeface="Arial"/>
            </a:endParaRPr>
          </a:p>
          <a:p>
            <a:pPr marL="16933" marR="310719">
              <a:lnSpc>
                <a:spcPts val="2733"/>
              </a:lnSpc>
              <a:spcBef>
                <a:spcPts val="1607"/>
              </a:spcBef>
            </a:pPr>
            <a:r>
              <a:rPr sz="2400">
                <a:latin typeface="Arial"/>
                <a:cs typeface="Arial"/>
              </a:rPr>
              <a:t>The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prevalence</a:t>
            </a:r>
            <a:r>
              <a:rPr sz="2400" spc="-1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of</a:t>
            </a:r>
            <a:r>
              <a:rPr sz="2400" spc="-13">
                <a:latin typeface="Arial"/>
                <a:cs typeface="Arial"/>
              </a:rPr>
              <a:t> previously</a:t>
            </a:r>
            <a:r>
              <a:rPr lang="en-US" sz="2400" spc="-1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diagnosed</a:t>
            </a:r>
            <a:r>
              <a:rPr sz="2400" spc="-1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chronic</a:t>
            </a:r>
            <a:r>
              <a:rPr sz="2400" spc="-20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Hepatitis</a:t>
            </a:r>
            <a:r>
              <a:rPr sz="2400" spc="-1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C</a:t>
            </a:r>
            <a:r>
              <a:rPr sz="2400" spc="-1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and</a:t>
            </a:r>
            <a:r>
              <a:rPr sz="2400" spc="-1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kidney</a:t>
            </a:r>
            <a:r>
              <a:rPr sz="2400" spc="-13">
                <a:latin typeface="Arial"/>
                <a:cs typeface="Arial"/>
              </a:rPr>
              <a:t> disease </a:t>
            </a:r>
            <a:r>
              <a:rPr sz="2400">
                <a:latin typeface="Arial"/>
                <a:cs typeface="Arial"/>
              </a:rPr>
              <a:t>were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also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much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higher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in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the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incarcerated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population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than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the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>
                <a:latin typeface="Arial"/>
                <a:cs typeface="Arial"/>
              </a:rPr>
              <a:t>existing</a:t>
            </a:r>
            <a:r>
              <a:rPr sz="2400" spc="-33">
                <a:latin typeface="Arial"/>
                <a:cs typeface="Arial"/>
              </a:rPr>
              <a:t> </a:t>
            </a:r>
            <a:r>
              <a:rPr sz="2400" spc="-13">
                <a:latin typeface="Arial"/>
                <a:cs typeface="Arial"/>
              </a:rPr>
              <a:t>civilian </a:t>
            </a:r>
            <a:r>
              <a:rPr sz="2400">
                <a:latin typeface="Arial"/>
                <a:cs typeface="Arial"/>
              </a:rPr>
              <a:t>Medicaid</a:t>
            </a:r>
            <a:r>
              <a:rPr sz="2400" spc="-53">
                <a:latin typeface="Arial"/>
                <a:cs typeface="Arial"/>
              </a:rPr>
              <a:t> </a:t>
            </a:r>
            <a:r>
              <a:rPr sz="2400" spc="-13">
                <a:latin typeface="Arial"/>
                <a:cs typeface="Arial"/>
              </a:rPr>
              <a:t>population.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779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C7ECF-00E7-A95B-364E-85F15D91E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3579" y="525263"/>
            <a:ext cx="5948099" cy="6226846"/>
          </a:xfrm>
        </p:spPr>
        <p:txBody>
          <a:bodyPr>
            <a:noAutofit/>
          </a:bodyPr>
          <a:lstStyle/>
          <a:p>
            <a:pPr marL="302260" indent="-285750">
              <a:lnSpc>
                <a:spcPct val="100000"/>
              </a:lnSpc>
              <a:tabLst>
                <a:tab pos="369984" algn="l"/>
              </a:tabLst>
            </a:pPr>
            <a:endParaRPr lang="en-US" sz="1600" spc="-13" dirty="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tabLst>
                <a:tab pos="369984" algn="l"/>
              </a:tabLst>
            </a:pPr>
            <a:r>
              <a:rPr lang="en-US" sz="1600" b="1" dirty="0">
                <a:latin typeface="Arial"/>
                <a:cs typeface="Arial"/>
              </a:rPr>
              <a:t>Survey</a:t>
            </a:r>
            <a:r>
              <a:rPr lang="en-US" sz="1600" b="1" spc="20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methodology</a:t>
            </a:r>
            <a:r>
              <a:rPr lang="en-US" sz="1600" b="1" spc="27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variations</a:t>
            </a:r>
            <a:r>
              <a:rPr lang="en-US" sz="1600" dirty="0">
                <a:latin typeface="Arial"/>
                <a:cs typeface="Arial"/>
              </a:rPr>
              <a:t>: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Inherent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differences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survey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methodologies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and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questions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limit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direct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comparability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of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prevalence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spc="-13" dirty="0">
                <a:latin typeface="Arial"/>
                <a:cs typeface="Arial"/>
              </a:rPr>
              <a:t>estimates.</a:t>
            </a:r>
            <a:endParaRPr lang="en-US" sz="1600" dirty="0">
              <a:latin typeface="Arial"/>
              <a:cs typeface="Arial"/>
            </a:endParaRPr>
          </a:p>
          <a:p>
            <a:pPr marL="301625" marR="47625" indent="-285750">
              <a:lnSpc>
                <a:spcPct val="100000"/>
              </a:lnSpc>
              <a:tabLst>
                <a:tab pos="369984" algn="l"/>
              </a:tabLst>
            </a:pPr>
            <a:r>
              <a:rPr lang="en-US" sz="1600" b="1" dirty="0">
                <a:latin typeface="Arial"/>
                <a:cs typeface="Arial"/>
              </a:rPr>
              <a:t>Prison</a:t>
            </a:r>
            <a:r>
              <a:rPr lang="en-US" sz="1600" b="1" spc="20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vs.</a:t>
            </a:r>
            <a:r>
              <a:rPr lang="en-US" sz="1600" b="1" spc="27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jail</a:t>
            </a:r>
            <a:r>
              <a:rPr lang="en-US" sz="1600" b="1" spc="20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populations</a:t>
            </a:r>
            <a:r>
              <a:rPr lang="en-US" sz="1600" dirty="0">
                <a:latin typeface="Arial"/>
                <a:cs typeface="Arial"/>
              </a:rPr>
              <a:t>: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Notable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differences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between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prison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populations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(assessed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the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Survey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of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Prison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Inmates)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and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jail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populations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(who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often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have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spc="-13" dirty="0">
                <a:latin typeface="Arial"/>
                <a:cs typeface="Arial"/>
              </a:rPr>
              <a:t>different </a:t>
            </a:r>
            <a:r>
              <a:rPr lang="en-US" sz="1600" dirty="0">
                <a:latin typeface="Arial"/>
                <a:cs typeface="Arial"/>
              </a:rPr>
              <a:t>characteristics</a:t>
            </a:r>
            <a:r>
              <a:rPr lang="en-US" sz="1600" spc="6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and</a:t>
            </a:r>
            <a:r>
              <a:rPr lang="en-US" sz="1600" spc="6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disease</a:t>
            </a:r>
            <a:r>
              <a:rPr lang="en-US" sz="1600" spc="67" dirty="0">
                <a:latin typeface="Arial"/>
                <a:cs typeface="Arial"/>
              </a:rPr>
              <a:t> </a:t>
            </a:r>
            <a:r>
              <a:rPr lang="en-US" sz="1600" spc="-13" dirty="0">
                <a:latin typeface="Arial"/>
                <a:cs typeface="Arial"/>
              </a:rPr>
              <a:t>prevalence).</a:t>
            </a:r>
            <a:endParaRPr lang="en-US" sz="1600" dirty="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tabLst>
                <a:tab pos="369984" algn="l"/>
              </a:tabLst>
            </a:pPr>
            <a:r>
              <a:rPr lang="en-US" sz="1600" b="1" dirty="0">
                <a:latin typeface="Arial"/>
                <a:cs typeface="Arial"/>
              </a:rPr>
              <a:t>Information</a:t>
            </a:r>
            <a:r>
              <a:rPr lang="en-US" sz="1600" b="1" spc="7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bias</a:t>
            </a:r>
            <a:r>
              <a:rPr lang="en-US" sz="1600" dirty="0">
                <a:latin typeface="Arial"/>
                <a:cs typeface="Arial"/>
              </a:rPr>
              <a:t>:</a:t>
            </a:r>
            <a:r>
              <a:rPr lang="en-US" sz="1600" spc="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Differences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</a:t>
            </a:r>
            <a:r>
              <a:rPr lang="en-US" sz="1600" spc="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survey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methodologies,</a:t>
            </a:r>
            <a:r>
              <a:rPr lang="en-US" sz="1600" spc="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participant</a:t>
            </a:r>
            <a:r>
              <a:rPr lang="en-US" sz="1600" spc="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recruitment,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and</a:t>
            </a:r>
            <a:r>
              <a:rPr lang="en-US" sz="1600" spc="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data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collection</a:t>
            </a:r>
            <a:r>
              <a:rPr lang="en-US" sz="1600" spc="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methods</a:t>
            </a:r>
            <a:r>
              <a:rPr lang="en-US" sz="1600" spc="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can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introduce</a:t>
            </a:r>
            <a:r>
              <a:rPr lang="en-US" sz="1600" spc="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information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spc="-13" dirty="0">
                <a:latin typeface="Arial"/>
                <a:cs typeface="Arial"/>
              </a:rPr>
              <a:t>bias.</a:t>
            </a:r>
            <a:br>
              <a:rPr lang="en-US" sz="1600" spc="-13" dirty="0">
                <a:latin typeface="Arial"/>
                <a:cs typeface="Arial"/>
              </a:rPr>
            </a:br>
            <a:endParaRPr lang="en-US" sz="160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spcBef>
                <a:spcPts val="7"/>
              </a:spcBef>
              <a:tabLst>
                <a:tab pos="369984" algn="l"/>
              </a:tabLst>
            </a:pPr>
            <a:r>
              <a:rPr lang="en-US" sz="1600" b="1" dirty="0">
                <a:latin typeface="Arial"/>
                <a:cs typeface="Arial"/>
              </a:rPr>
              <a:t>Disease</a:t>
            </a:r>
            <a:r>
              <a:rPr lang="en-US" sz="1600" b="1" spc="20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severity</a:t>
            </a:r>
            <a:r>
              <a:rPr lang="en-US" sz="1600" b="1" spc="27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omission</a:t>
            </a:r>
            <a:r>
              <a:rPr lang="en-US" sz="1600" dirty="0">
                <a:latin typeface="Arial"/>
                <a:cs typeface="Arial"/>
              </a:rPr>
              <a:t>:</a:t>
            </a:r>
            <a:r>
              <a:rPr lang="en-US" sz="1600" spc="-4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Analysis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does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not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capture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disease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severity;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incarcerated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populations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may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have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more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advanced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stages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of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chronic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spc="-13" dirty="0">
                <a:latin typeface="Arial"/>
                <a:cs typeface="Arial"/>
              </a:rPr>
              <a:t>diseases.</a:t>
            </a:r>
            <a:endParaRPr lang="en-US"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endParaRPr lang="en-US" sz="1600">
              <a:latin typeface="Arial"/>
              <a:cs typeface="Arial"/>
            </a:endParaRPr>
          </a:p>
          <a:p>
            <a:pPr marL="301625" marR="138430" indent="-285750">
              <a:lnSpc>
                <a:spcPct val="100000"/>
              </a:lnSpc>
              <a:spcBef>
                <a:spcPts val="7"/>
              </a:spcBef>
              <a:tabLst>
                <a:tab pos="369984" algn="l"/>
              </a:tabLst>
            </a:pPr>
            <a:r>
              <a:rPr lang="en-US" sz="1600" b="1" dirty="0">
                <a:latin typeface="Arial"/>
                <a:cs typeface="Arial"/>
              </a:rPr>
              <a:t>Outdated</a:t>
            </a:r>
            <a:r>
              <a:rPr lang="en-US" sz="1600" b="1" spc="20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substance</a:t>
            </a:r>
            <a:r>
              <a:rPr lang="en-US" sz="1600" b="1" spc="27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use</a:t>
            </a:r>
            <a:r>
              <a:rPr lang="en-US" sz="1600" b="1" spc="20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data</a:t>
            </a:r>
            <a:r>
              <a:rPr lang="en-US" sz="1600" dirty="0">
                <a:latin typeface="Arial"/>
                <a:cs typeface="Arial"/>
              </a:rPr>
              <a:t>: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Substance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use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prevalence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is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likely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higher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than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reported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due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to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continuing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increases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in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opioid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use</a:t>
            </a:r>
            <a:r>
              <a:rPr lang="en-US" sz="1600" spc="27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since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spc="-33" dirty="0">
                <a:latin typeface="Arial"/>
                <a:cs typeface="Arial"/>
              </a:rPr>
              <a:t>the </a:t>
            </a:r>
            <a:r>
              <a:rPr lang="en-US" sz="1600" dirty="0">
                <a:latin typeface="Arial"/>
                <a:cs typeface="Arial"/>
              </a:rPr>
              <a:t>surveys</a:t>
            </a:r>
            <a:r>
              <a:rPr lang="en-US" sz="1600" spc="4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were</a:t>
            </a:r>
            <a:r>
              <a:rPr lang="en-US" sz="1600" spc="40" dirty="0">
                <a:latin typeface="Arial"/>
                <a:cs typeface="Arial"/>
              </a:rPr>
              <a:t> </a:t>
            </a:r>
            <a:r>
              <a:rPr lang="en-US" sz="1600" spc="-13" dirty="0">
                <a:latin typeface="Arial"/>
                <a:cs typeface="Arial"/>
              </a:rPr>
              <a:t>conducted.</a:t>
            </a:r>
            <a:endParaRPr lang="en-US"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7"/>
              </a:spcBef>
            </a:pPr>
            <a:endParaRPr lang="en-US" sz="160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spcBef>
                <a:spcPts val="7"/>
              </a:spcBef>
              <a:tabLst>
                <a:tab pos="369984" algn="l"/>
              </a:tabLst>
            </a:pPr>
            <a:r>
              <a:rPr lang="en-US" sz="1600" b="1" spc="-27" dirty="0">
                <a:latin typeface="Arial"/>
                <a:cs typeface="Arial"/>
              </a:rPr>
              <a:t>Take-</a:t>
            </a:r>
            <a:r>
              <a:rPr lang="en-US" sz="1600" b="1" dirty="0">
                <a:latin typeface="Arial"/>
                <a:cs typeface="Arial"/>
              </a:rPr>
              <a:t>up</a:t>
            </a:r>
            <a:r>
              <a:rPr lang="en-US" sz="1600" b="1" spc="13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rate</a:t>
            </a:r>
            <a:r>
              <a:rPr lang="en-US" sz="1600" b="1" spc="20" dirty="0">
                <a:latin typeface="Arial"/>
                <a:cs typeface="Arial"/>
              </a:rPr>
              <a:t> </a:t>
            </a:r>
            <a:r>
              <a:rPr lang="en-US" sz="1600" b="1" dirty="0">
                <a:latin typeface="Arial"/>
                <a:cs typeface="Arial"/>
              </a:rPr>
              <a:t>uncertainty</a:t>
            </a:r>
            <a:r>
              <a:rPr lang="en-US" sz="1600" dirty="0">
                <a:latin typeface="Arial"/>
                <a:cs typeface="Arial"/>
              </a:rPr>
              <a:t>: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Limited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research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exists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on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enrollment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spc="-13" dirty="0">
                <a:latin typeface="Arial"/>
                <a:cs typeface="Arial"/>
              </a:rPr>
              <a:t>take-</a:t>
            </a:r>
            <a:r>
              <a:rPr lang="en-US" sz="1600" dirty="0">
                <a:latin typeface="Arial"/>
                <a:cs typeface="Arial"/>
              </a:rPr>
              <a:t>up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rates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when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people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are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enrolled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prior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to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release,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which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may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vary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across</a:t>
            </a:r>
            <a:r>
              <a:rPr lang="en-US" sz="1600" spc="13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states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and</a:t>
            </a:r>
            <a:r>
              <a:rPr lang="en-US" sz="1600" spc="20" dirty="0">
                <a:latin typeface="Arial"/>
                <a:cs typeface="Arial"/>
              </a:rPr>
              <a:t> </a:t>
            </a:r>
            <a:r>
              <a:rPr lang="en-US" sz="1600" spc="-13" dirty="0">
                <a:latin typeface="Arial"/>
                <a:cs typeface="Arial"/>
              </a:rPr>
              <a:t>subpopulations.</a:t>
            </a:r>
            <a:endParaRPr lang="en-US" sz="1600" dirty="0">
              <a:latin typeface="Arial"/>
              <a:cs typeface="Arial"/>
            </a:endParaRPr>
          </a:p>
          <a:p>
            <a:endParaRPr lang="en-US" sz="1600"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1A283E67-E027-F38D-A662-845390176B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3950" y="268415"/>
            <a:ext cx="5944460" cy="512961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lnSpc>
                <a:spcPct val="100000"/>
              </a:lnSpc>
              <a:spcBef>
                <a:spcPts val="160"/>
              </a:spcBef>
            </a:pPr>
            <a:r>
              <a:rPr sz="3200"/>
              <a:t>So</a:t>
            </a:r>
            <a:r>
              <a:rPr sz="3200" spc="13"/>
              <a:t> </a:t>
            </a:r>
            <a:r>
              <a:rPr sz="3200"/>
              <a:t>many</a:t>
            </a:r>
            <a:r>
              <a:rPr sz="3200" spc="20"/>
              <a:t> </a:t>
            </a:r>
            <a:r>
              <a:rPr sz="3200"/>
              <a:t>caveats</a:t>
            </a:r>
            <a:r>
              <a:rPr sz="3200" spc="20"/>
              <a:t> </a:t>
            </a:r>
            <a:r>
              <a:rPr sz="3200"/>
              <a:t>and</a:t>
            </a:r>
            <a:r>
              <a:rPr sz="3200" spc="20"/>
              <a:t> </a:t>
            </a:r>
            <a:r>
              <a:rPr sz="3200" spc="-13"/>
              <a:t>limitations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345B4A7C-3F68-9FBB-F1F1-D1E10467CCE3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269788" y="788295"/>
            <a:ext cx="5933303" cy="6187955"/>
          </a:xfrm>
          <a:prstGeom prst="rect">
            <a:avLst/>
          </a:prstGeom>
        </p:spPr>
        <p:txBody>
          <a:bodyPr vert="horz" wrap="square" lIns="0" tIns="29633" rIns="0" bIns="0" rtlCol="0">
            <a:spAutoFit/>
          </a:bodyPr>
          <a:lstStyle/>
          <a:p>
            <a:pPr marL="301625" marR="59055" indent="-285750">
              <a:lnSpc>
                <a:spcPct val="100000"/>
              </a:lnSpc>
              <a:spcBef>
                <a:spcPts val="233"/>
              </a:spcBef>
              <a:tabLst>
                <a:tab pos="369984" algn="l"/>
              </a:tabLst>
            </a:pPr>
            <a:r>
              <a:rPr sz="1600" b="1" dirty="0">
                <a:latin typeface="Arial"/>
                <a:cs typeface="Arial"/>
              </a:rPr>
              <a:t>Incomplete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data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on</a:t>
            </a:r>
            <a:r>
              <a:rPr sz="1600" b="1" spc="27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newly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covered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populations</a:t>
            </a:r>
            <a:r>
              <a:rPr sz="1600" dirty="0">
                <a:latin typeface="Arial"/>
                <a:cs typeface="Arial"/>
              </a:rPr>
              <a:t>:</a:t>
            </a:r>
            <a:r>
              <a:rPr sz="1600" spc="27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Significant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information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gaps</a:t>
            </a:r>
            <a:r>
              <a:rPr sz="1600" spc="27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regarding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27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volume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needs</a:t>
            </a:r>
            <a:r>
              <a:rPr sz="1600" spc="27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populations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newly</a:t>
            </a:r>
            <a:r>
              <a:rPr sz="1600" spc="27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covered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under</a:t>
            </a:r>
            <a:r>
              <a:rPr sz="1600" spc="27" dirty="0">
                <a:latin typeface="Arial"/>
                <a:cs typeface="Arial"/>
              </a:rPr>
              <a:t> </a:t>
            </a:r>
            <a:r>
              <a:rPr sz="1600" spc="-13" dirty="0">
                <a:latin typeface="Arial"/>
                <a:cs typeface="Arial"/>
              </a:rPr>
              <a:t>Medicaid-funded pre-</a:t>
            </a:r>
            <a:r>
              <a:rPr sz="1600" dirty="0">
                <a:latin typeface="Arial"/>
                <a:cs typeface="Arial"/>
              </a:rPr>
              <a:t>release</a:t>
            </a:r>
            <a:r>
              <a:rPr sz="1600" spc="7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transition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spc="-13" dirty="0">
                <a:latin typeface="Arial"/>
                <a:cs typeface="Arial"/>
              </a:rPr>
              <a:t>services.</a:t>
            </a:r>
            <a:endParaRPr lang="en-US" sz="1600" dirty="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tabLst>
                <a:tab pos="369984" algn="l"/>
              </a:tabLst>
            </a:pPr>
            <a:r>
              <a:rPr sz="1600" b="1" dirty="0">
                <a:latin typeface="Arial"/>
                <a:cs typeface="Arial"/>
              </a:rPr>
              <a:t>Fragmented</a:t>
            </a:r>
            <a:r>
              <a:rPr sz="1600" b="1" spc="13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health</a:t>
            </a:r>
            <a:r>
              <a:rPr sz="1600" b="1" spc="13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data</a:t>
            </a:r>
            <a:r>
              <a:rPr sz="1600" dirty="0">
                <a:latin typeface="Arial"/>
                <a:cs typeface="Arial"/>
              </a:rPr>
              <a:t>: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Historical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data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on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health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needs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incarcerated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populations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has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been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incomplete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3" dirty="0">
                <a:latin typeface="Arial"/>
                <a:cs typeface="Arial"/>
              </a:rPr>
              <a:t>fragmented.</a:t>
            </a:r>
            <a:endParaRPr sz="1600" dirty="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tabLst>
                <a:tab pos="369984" algn="l"/>
              </a:tabLst>
            </a:pPr>
            <a:r>
              <a:rPr sz="1600" b="1" dirty="0">
                <a:latin typeface="Arial"/>
                <a:cs typeface="Arial"/>
              </a:rPr>
              <a:t>System</a:t>
            </a:r>
            <a:r>
              <a:rPr sz="1600" b="1" spc="13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coordination</a:t>
            </a:r>
            <a:r>
              <a:rPr sz="1600" b="1" spc="13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challenges</a:t>
            </a:r>
            <a:r>
              <a:rPr sz="1600" dirty="0">
                <a:latin typeface="Arial"/>
                <a:cs typeface="Arial"/>
              </a:rPr>
              <a:t>: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Data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collection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sharing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among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correctional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facilities,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state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healthcare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entities,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health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plans,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providers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remains</a:t>
            </a:r>
            <a:r>
              <a:rPr sz="1600" spc="13" dirty="0">
                <a:latin typeface="Arial"/>
                <a:cs typeface="Arial"/>
              </a:rPr>
              <a:t> </a:t>
            </a:r>
            <a:r>
              <a:rPr sz="1600" spc="-13" dirty="0">
                <a:latin typeface="Arial"/>
                <a:cs typeface="Arial"/>
              </a:rPr>
              <a:t>problematic.</a:t>
            </a:r>
            <a:br>
              <a:rPr lang="en-US" sz="1600" spc="-13" dirty="0">
                <a:latin typeface="Arial"/>
                <a:cs typeface="Arial"/>
              </a:rPr>
            </a:br>
            <a:endParaRPr sz="1600">
              <a:latin typeface="Arial"/>
              <a:cs typeface="Arial"/>
            </a:endParaRPr>
          </a:p>
          <a:p>
            <a:pPr marL="301625" marR="108585" indent="-285750">
              <a:lnSpc>
                <a:spcPct val="100000"/>
              </a:lnSpc>
              <a:spcBef>
                <a:spcPts val="7"/>
              </a:spcBef>
              <a:tabLst>
                <a:tab pos="369984" algn="l"/>
              </a:tabLst>
            </a:pPr>
            <a:r>
              <a:rPr sz="1600" b="1" dirty="0">
                <a:latin typeface="Arial"/>
                <a:cs typeface="Arial"/>
              </a:rPr>
              <a:t>Estimation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accuracy</a:t>
            </a:r>
            <a:r>
              <a:rPr sz="1600" dirty="0">
                <a:latin typeface="Arial"/>
                <a:cs typeface="Arial"/>
              </a:rPr>
              <a:t>: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lang="en-US" sz="1600" spc="20" dirty="0">
                <a:latin typeface="Arial"/>
                <a:cs typeface="Arial"/>
              </a:rPr>
              <a:t>E</a:t>
            </a:r>
            <a:r>
              <a:rPr sz="1600" dirty="0">
                <a:latin typeface="Arial"/>
                <a:cs typeface="Arial"/>
              </a:rPr>
              <a:t>stimations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population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characteristics,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disease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prevalence,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potential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Medicaid-eligible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re-entry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population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may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not</a:t>
            </a:r>
            <a:r>
              <a:rPr sz="1600" spc="27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fully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capture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3" dirty="0">
                <a:latin typeface="Arial"/>
                <a:cs typeface="Arial"/>
              </a:rPr>
              <a:t>nuanced needs.</a:t>
            </a:r>
            <a:br>
              <a:rPr lang="en-US" sz="1600" spc="-13" dirty="0">
                <a:latin typeface="Arial"/>
                <a:cs typeface="Arial"/>
              </a:rPr>
            </a:br>
            <a:endParaRPr sz="160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spcBef>
                <a:spcPts val="7"/>
              </a:spcBef>
              <a:tabLst>
                <a:tab pos="369984" algn="l"/>
              </a:tabLst>
            </a:pPr>
            <a:r>
              <a:rPr sz="1600" b="1" dirty="0">
                <a:latin typeface="Arial"/>
                <a:cs typeface="Arial"/>
              </a:rPr>
              <a:t>Policy</a:t>
            </a:r>
            <a:r>
              <a:rPr sz="1600" b="1" spc="33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evolution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impact</a:t>
            </a:r>
            <a:r>
              <a:rPr sz="1600" dirty="0">
                <a:latin typeface="Arial"/>
                <a:cs typeface="Arial"/>
              </a:rPr>
              <a:t>:</a:t>
            </a:r>
            <a:r>
              <a:rPr sz="1600" spc="3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Evolving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policies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3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practices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as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states</a:t>
            </a:r>
            <a:r>
              <a:rPr sz="1600" spc="3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implement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new</a:t>
            </a:r>
            <a:r>
              <a:rPr sz="1600" spc="3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waivers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may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affect</a:t>
            </a:r>
            <a:r>
              <a:rPr sz="1600" spc="3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the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applicability</a:t>
            </a:r>
            <a:r>
              <a:rPr sz="1600" spc="3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and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accuracy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of</a:t>
            </a:r>
            <a:r>
              <a:rPr sz="1600" spc="33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findings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over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13" dirty="0">
                <a:latin typeface="Arial"/>
                <a:cs typeface="Arial"/>
              </a:rPr>
              <a:t>time.</a:t>
            </a:r>
            <a:endParaRPr sz="1600" dirty="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spcBef>
                <a:spcPts val="7"/>
              </a:spcBef>
            </a:pPr>
            <a:endParaRPr lang="en-US" sz="1600" spc="-13" dirty="0">
              <a:latin typeface="Arial"/>
              <a:cs typeface="Arial"/>
            </a:endParaRPr>
          </a:p>
          <a:p>
            <a:pPr marL="302260" indent="-285750">
              <a:lnSpc>
                <a:spcPct val="100000"/>
              </a:lnSpc>
              <a:spcBef>
                <a:spcPts val="7"/>
              </a:spcBef>
            </a:pPr>
            <a:r>
              <a:rPr lang="en-US" sz="1600" b="1" spc="-13" dirty="0">
                <a:latin typeface="Arial"/>
                <a:cs typeface="Arial"/>
              </a:rPr>
              <a:t>Medicaid expansion differences</a:t>
            </a:r>
            <a:r>
              <a:rPr lang="en-US" sz="1600" spc="-13" dirty="0">
                <a:latin typeface="Arial"/>
                <a:cs typeface="Arial"/>
              </a:rPr>
              <a:t>: Non-expansion states may have different eligible populations for justice-involved waivers compared to expansion states.</a:t>
            </a:r>
            <a:endParaRPr sz="1600" spc="-13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67"/>
              </a:spcBef>
            </a:pPr>
            <a:endParaRPr lang="en-US" sz="1133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0995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BEF3B2B-0819-9853-4374-2A9F394784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lnSpc>
                <a:spcPct val="100000"/>
              </a:lnSpc>
              <a:spcBef>
                <a:spcPts val="160"/>
              </a:spcBef>
            </a:pPr>
            <a:r>
              <a:rPr spc="-13"/>
              <a:t>Acknowledgements</a:t>
            </a:r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44CC8D2E-ED42-41F8-5322-BAFA2E2B036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6"/>
            <a:ext cx="10515600" cy="2788113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0" marR="6773" indent="0">
              <a:lnSpc>
                <a:spcPct val="114999"/>
              </a:lnSpc>
              <a:spcBef>
                <a:spcPts val="133"/>
              </a:spcBef>
              <a:buNone/>
            </a:pPr>
            <a:r>
              <a:rPr sz="2400"/>
              <a:t>Thanks</a:t>
            </a:r>
            <a:r>
              <a:rPr sz="2400" spc="-40"/>
              <a:t> </a:t>
            </a:r>
            <a:r>
              <a:rPr sz="2400"/>
              <a:t>to</a:t>
            </a:r>
            <a:r>
              <a:rPr sz="2400" spc="-40"/>
              <a:t> </a:t>
            </a:r>
            <a:r>
              <a:rPr sz="2400"/>
              <a:t>Elizabeth</a:t>
            </a:r>
            <a:r>
              <a:rPr sz="2400" spc="-33"/>
              <a:t> </a:t>
            </a:r>
            <a:r>
              <a:rPr sz="2400"/>
              <a:t>Chin</a:t>
            </a:r>
            <a:r>
              <a:rPr sz="2400" spc="-40"/>
              <a:t> </a:t>
            </a:r>
            <a:r>
              <a:rPr sz="2400"/>
              <a:t>(Johns</a:t>
            </a:r>
            <a:r>
              <a:rPr sz="2400" spc="-33"/>
              <a:t> </a:t>
            </a:r>
            <a:r>
              <a:rPr sz="2400"/>
              <a:t>Hopkins),</a:t>
            </a:r>
            <a:r>
              <a:rPr sz="2400" spc="-40"/>
              <a:t> </a:t>
            </a:r>
            <a:r>
              <a:rPr sz="2400"/>
              <a:t>principal</a:t>
            </a:r>
            <a:r>
              <a:rPr sz="2400" spc="-33"/>
              <a:t> </a:t>
            </a:r>
            <a:r>
              <a:rPr sz="2400"/>
              <a:t>author,</a:t>
            </a:r>
            <a:r>
              <a:rPr sz="2400" spc="-40"/>
              <a:t> </a:t>
            </a:r>
            <a:r>
              <a:rPr sz="2400"/>
              <a:t>for</a:t>
            </a:r>
            <a:r>
              <a:rPr sz="2400" spc="-33"/>
              <a:t> </a:t>
            </a:r>
            <a:r>
              <a:rPr sz="2400"/>
              <a:t>the</a:t>
            </a:r>
            <a:r>
              <a:rPr sz="2400" spc="-40"/>
              <a:t> </a:t>
            </a:r>
            <a:r>
              <a:rPr sz="2400"/>
              <a:t>majority</a:t>
            </a:r>
            <a:r>
              <a:rPr sz="2400" spc="-33"/>
              <a:t> of </a:t>
            </a:r>
            <a:r>
              <a:rPr sz="2400"/>
              <a:t>work</a:t>
            </a:r>
            <a:r>
              <a:rPr sz="2400" spc="-7"/>
              <a:t> </a:t>
            </a:r>
            <a:r>
              <a:rPr sz="2400" spc="-13"/>
              <a:t>involved.</a:t>
            </a:r>
            <a:endParaRPr lang="en-US" sz="2400" spc="-13"/>
          </a:p>
          <a:p>
            <a:pPr marL="0" marR="6773" indent="0">
              <a:lnSpc>
                <a:spcPct val="114999"/>
              </a:lnSpc>
              <a:spcBef>
                <a:spcPts val="133"/>
              </a:spcBef>
              <a:buNone/>
            </a:pPr>
            <a:endParaRPr lang="en-US" sz="2400" spc="-13"/>
          </a:p>
          <a:p>
            <a:pPr marL="0" marR="6773" indent="0">
              <a:lnSpc>
                <a:spcPct val="114999"/>
              </a:lnSpc>
              <a:spcBef>
                <a:spcPts val="133"/>
              </a:spcBef>
              <a:buNone/>
            </a:pPr>
            <a:r>
              <a:rPr sz="2400" spc="-13"/>
              <a:t>Co-</a:t>
            </a:r>
            <a:r>
              <a:rPr sz="2400"/>
              <a:t>authors:</a:t>
            </a:r>
            <a:r>
              <a:rPr sz="2400" spc="-53"/>
              <a:t> </a:t>
            </a:r>
            <a:r>
              <a:rPr sz="2400"/>
              <a:t>Brandon</a:t>
            </a:r>
            <a:r>
              <a:rPr sz="2400" spc="-53"/>
              <a:t> </a:t>
            </a:r>
            <a:r>
              <a:rPr sz="2400"/>
              <a:t>Ogbunu</a:t>
            </a:r>
            <a:r>
              <a:rPr sz="2400" spc="-47"/>
              <a:t> </a:t>
            </a:r>
            <a:r>
              <a:rPr sz="2400" spc="-27"/>
              <a:t>(Yale),</a:t>
            </a:r>
            <a:r>
              <a:rPr sz="2400" spc="-93"/>
              <a:t> </a:t>
            </a:r>
            <a:r>
              <a:rPr sz="2400"/>
              <a:t>Yiran</a:t>
            </a:r>
            <a:r>
              <a:rPr sz="2400" spc="-53"/>
              <a:t> </a:t>
            </a:r>
            <a:r>
              <a:rPr sz="2400"/>
              <a:t>Liu</a:t>
            </a:r>
            <a:r>
              <a:rPr sz="2400" spc="-53"/>
              <a:t> </a:t>
            </a:r>
            <a:r>
              <a:rPr sz="2400" spc="-13"/>
              <a:t>(Stanford)</a:t>
            </a:r>
          </a:p>
          <a:p>
            <a:pPr marL="0" indent="0">
              <a:lnSpc>
                <a:spcPct val="100000"/>
              </a:lnSpc>
              <a:spcBef>
                <a:spcPts val="1420"/>
              </a:spcBef>
              <a:buNone/>
            </a:pPr>
            <a:endParaRPr lang="en-US" sz="2400" spc="-13"/>
          </a:p>
          <a:p>
            <a:pPr marL="0" indent="0">
              <a:lnSpc>
                <a:spcPct val="100000"/>
              </a:lnSpc>
              <a:buNone/>
            </a:pPr>
            <a:r>
              <a:rPr sz="2400"/>
              <a:t>Email</a:t>
            </a:r>
            <a:r>
              <a:rPr sz="2400" spc="-40"/>
              <a:t> </a:t>
            </a:r>
            <a:r>
              <a:rPr sz="2400"/>
              <a:t>if</a:t>
            </a:r>
            <a:r>
              <a:rPr sz="2400" spc="-40"/>
              <a:t> </a:t>
            </a:r>
            <a:r>
              <a:rPr sz="2400"/>
              <a:t>questions:</a:t>
            </a:r>
            <a:r>
              <a:rPr sz="2400" spc="-33"/>
              <a:t> </a:t>
            </a:r>
            <a:r>
              <a:rPr sz="2400" spc="-13">
                <a:hlinkClick r:id="rId2"/>
              </a:rPr>
              <a:t>sanjay.basu@waymarkcare.org</a:t>
            </a:r>
          </a:p>
        </p:txBody>
      </p:sp>
    </p:spTree>
    <p:extLst>
      <p:ext uri="{BB962C8B-B14F-4D97-AF65-F5344CB8AC3E}">
        <p14:creationId xmlns:p14="http://schemas.microsoft.com/office/powerpoint/2010/main" val="4041057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DD313-D842-DB25-ADC5-E349BFF57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Georgia"/>
                <a:cs typeface="Arial"/>
              </a:rPr>
              <a:t>Moderated Discussion and Q&amp;A </a:t>
            </a:r>
            <a:endParaRPr lang="en-US" b="1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6419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>
            <a:extLst>
              <a:ext uri="{FF2B5EF4-FFF2-40B4-BE49-F238E27FC236}">
                <a16:creationId xmlns:a16="http://schemas.microsoft.com/office/drawing/2014/main" id="{14CBE7F2-5483-094E-96FD-A868A485D1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05738" y="1821189"/>
            <a:ext cx="10180524" cy="1730963"/>
          </a:xfrm>
        </p:spPr>
        <p:txBody>
          <a:bodyPr/>
          <a:lstStyle/>
          <a:p>
            <a:r>
              <a:rPr lang="en-US" altLang="en-US" sz="4400">
                <a:latin typeface="Georgia"/>
              </a:rPr>
              <a:t>Thank you for listening </a:t>
            </a:r>
          </a:p>
        </p:txBody>
      </p:sp>
    </p:spTree>
    <p:extLst>
      <p:ext uri="{BB962C8B-B14F-4D97-AF65-F5344CB8AC3E}">
        <p14:creationId xmlns:p14="http://schemas.microsoft.com/office/powerpoint/2010/main" val="790622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3E87F658-C262-843A-A929-676BD4398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9268" y="365126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/>
              <a:t>Panelists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96E7B07-4736-DB89-34C1-50B616B8BD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4329" y="1825923"/>
            <a:ext cx="10385714" cy="3597133"/>
          </a:xfrm>
        </p:spPr>
        <p:txBody>
          <a:bodyPr/>
          <a:lstStyle/>
          <a:p>
            <a:pPr marL="342900" indent="-342900"/>
            <a:r>
              <a:rPr lang="en-US" sz="2400" b="1">
                <a:latin typeface="Arial"/>
                <a:ea typeface="Calibri"/>
                <a:cs typeface="Arial"/>
              </a:rPr>
              <a:t>Cameron Adams</a:t>
            </a:r>
            <a:r>
              <a:rPr lang="en-US" sz="2400">
                <a:latin typeface="Arial"/>
                <a:ea typeface="Calibri"/>
                <a:cs typeface="Arial"/>
              </a:rPr>
              <a:t>, Arizona Health Care Cost Containment System Administration (discussant)</a:t>
            </a:r>
            <a:endParaRPr lang="en-US">
              <a:ea typeface="Calibri"/>
            </a:endParaRPr>
          </a:p>
          <a:p>
            <a:pPr marL="342900" indent="-342900"/>
            <a:r>
              <a:rPr lang="en-US" sz="2400" b="1">
                <a:latin typeface="Arial"/>
                <a:ea typeface="Calibri"/>
                <a:cs typeface="Arial"/>
              </a:rPr>
              <a:t>Sanjay Basu</a:t>
            </a:r>
            <a:r>
              <a:rPr lang="en-US" sz="2400">
                <a:latin typeface="Arial"/>
                <a:ea typeface="Calibri"/>
                <a:cs typeface="Arial"/>
              </a:rPr>
              <a:t>, Waymark </a:t>
            </a:r>
            <a:endParaRPr lang="en-US">
              <a:ea typeface="Calibri"/>
            </a:endParaRPr>
          </a:p>
          <a:p>
            <a:pPr marL="342900" indent="-342900"/>
            <a:r>
              <a:rPr lang="en-US" sz="2400" b="1">
                <a:latin typeface="Arial"/>
                <a:ea typeface="Calibri"/>
                <a:cs typeface="Arial"/>
              </a:rPr>
              <a:t>Autumn Boylan</a:t>
            </a:r>
            <a:r>
              <a:rPr lang="en-US" sz="2400">
                <a:latin typeface="Arial"/>
                <a:ea typeface="Calibri"/>
                <a:cs typeface="Arial"/>
              </a:rPr>
              <a:t>, California Department of Health Care Services (discussant)</a:t>
            </a:r>
          </a:p>
          <a:p>
            <a:pPr marL="342900" indent="-342900"/>
            <a:r>
              <a:rPr lang="en-US" sz="2400" b="1">
                <a:latin typeface="Arial"/>
                <a:ea typeface="Calibri"/>
                <a:cs typeface="Arial"/>
              </a:rPr>
              <a:t>Harold Pollack</a:t>
            </a:r>
            <a:r>
              <a:rPr lang="en-US" sz="2400">
                <a:latin typeface="Arial"/>
                <a:ea typeface="Calibri"/>
                <a:cs typeface="Arial"/>
              </a:rPr>
              <a:t>, The University of Chicago (moderator)</a:t>
            </a:r>
          </a:p>
          <a:p>
            <a:endParaRPr lang="en-US" sz="2400">
              <a:solidFill>
                <a:srgbClr val="636466"/>
              </a:solidFill>
              <a:latin typeface="Arial"/>
              <a:ea typeface="Calibri"/>
              <a:cs typeface="Arial"/>
            </a:endParaRPr>
          </a:p>
          <a:p>
            <a:endParaRPr lang="en-US" sz="2400">
              <a:solidFill>
                <a:srgbClr val="636466"/>
              </a:solidFill>
            </a:endParaRPr>
          </a:p>
          <a:p>
            <a:endParaRPr lang="en-US" sz="2400">
              <a:solidFill>
                <a:srgbClr val="636466"/>
              </a:solidFill>
            </a:endParaRPr>
          </a:p>
          <a:p>
            <a:endParaRPr lang="en-US" sz="2400">
              <a:solidFill>
                <a:srgbClr val="636466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US" altLang="en-US" sz="2000">
              <a:solidFill>
                <a:srgbClr val="6364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0586A-9530-FF6D-F6CA-FD3694AE3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Medicaid</a:t>
            </a:r>
            <a:r>
              <a:rPr lang="en-US" sz="4000" spc="-267"/>
              <a:t> </a:t>
            </a:r>
            <a:r>
              <a:rPr lang="en-US" sz="4000" spc="-47"/>
              <a:t>pre-</a:t>
            </a:r>
            <a:r>
              <a:rPr lang="en-US" sz="4000"/>
              <a:t>release</a:t>
            </a:r>
            <a:r>
              <a:rPr lang="en-US" sz="4000" spc="-260"/>
              <a:t> </a:t>
            </a:r>
            <a:r>
              <a:rPr lang="en-US" sz="4000" spc="-33"/>
              <a:t>and </a:t>
            </a:r>
            <a:r>
              <a:rPr lang="en-US" sz="4000"/>
              <a:t>transition</a:t>
            </a:r>
            <a:r>
              <a:rPr lang="en-US" sz="4000" spc="-287"/>
              <a:t> </a:t>
            </a:r>
            <a:r>
              <a:rPr lang="en-US" sz="4000"/>
              <a:t>services</a:t>
            </a:r>
            <a:r>
              <a:rPr lang="en-US" sz="4000" spc="-287"/>
              <a:t> </a:t>
            </a:r>
            <a:r>
              <a:rPr lang="en-US" sz="4000" spc="-13"/>
              <a:t>coverage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E6705-F09D-98A5-F825-04E591DF99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595959"/>
                </a:solidFill>
                <a:latin typeface="Arial"/>
                <a:cs typeface="Arial"/>
              </a:rPr>
              <a:t>Sanjay</a:t>
            </a:r>
            <a:r>
              <a:rPr lang="en-US" sz="2400" spc="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2400">
                <a:solidFill>
                  <a:srgbClr val="595959"/>
                </a:solidFill>
                <a:latin typeface="Arial"/>
                <a:cs typeface="Arial"/>
              </a:rPr>
              <a:t>Basu</a:t>
            </a:r>
            <a:r>
              <a:rPr lang="en-US" sz="2400" spc="4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2400">
                <a:solidFill>
                  <a:srgbClr val="595959"/>
                </a:solidFill>
                <a:latin typeface="Arial"/>
                <a:cs typeface="Arial"/>
              </a:rPr>
              <a:t>MD</a:t>
            </a:r>
            <a:r>
              <a:rPr lang="en-US" sz="2400" spc="4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lang="en-US" sz="2400" spc="-33">
                <a:solidFill>
                  <a:srgbClr val="595959"/>
                </a:solidFill>
                <a:latin typeface="Arial"/>
                <a:cs typeface="Arial"/>
              </a:rPr>
              <a:t>PhD</a:t>
            </a:r>
          </a:p>
          <a:p>
            <a:r>
              <a:rPr lang="en-US" sz="2400" spc="-13">
                <a:solidFill>
                  <a:srgbClr val="595959"/>
                </a:solidFill>
                <a:latin typeface="Arial"/>
                <a:cs typeface="Arial"/>
                <a:hlinkClick r:id="rId2"/>
              </a:rPr>
              <a:t>sanjay.basu@waymarkcare.org</a:t>
            </a:r>
            <a:endParaRPr lang="en-US" sz="2400">
              <a:latin typeface="Arial"/>
              <a:cs typeface="Arial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32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6D50F-98A0-F6DE-623B-67230C9A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 wrap="square" anchor="ctr">
            <a:normAutofit/>
          </a:bodyPr>
          <a:lstStyle/>
          <a:p>
            <a:r>
              <a:rPr lang="en-US"/>
              <a:t>Context</a:t>
            </a: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3768CEF9-AB67-A259-A02A-9A2AD882D1D7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597244" y="1690690"/>
            <a:ext cx="5181600" cy="3971713"/>
          </a:xfrm>
        </p:spPr>
        <p:txBody>
          <a:bodyPr vert="horz" wrap="square" lIns="0" tIns="16933" rIns="0" bIns="0" rtlCol="0" anchor="t">
            <a:normAutofit/>
          </a:bodyPr>
          <a:lstStyle/>
          <a:p>
            <a:pPr marR="852572">
              <a:spcBef>
                <a:spcPts val="133"/>
              </a:spcBef>
            </a:pPr>
            <a:r>
              <a:rPr lang="en-US" sz="2400"/>
              <a:t>Medicaid</a:t>
            </a:r>
            <a:r>
              <a:rPr lang="en-US" sz="2400" spc="-27"/>
              <a:t> </a:t>
            </a:r>
            <a:r>
              <a:rPr lang="en-US" sz="2400"/>
              <a:t>traditionally</a:t>
            </a:r>
            <a:r>
              <a:rPr lang="en-US" sz="2400" spc="-20"/>
              <a:t> </a:t>
            </a:r>
            <a:r>
              <a:rPr lang="en-US" sz="2400"/>
              <a:t>covers</a:t>
            </a:r>
            <a:r>
              <a:rPr lang="en-US" sz="2400" spc="-20"/>
              <a:t> </a:t>
            </a:r>
            <a:r>
              <a:rPr lang="en-US" sz="2400" spc="-27"/>
              <a:t>only </a:t>
            </a:r>
            <a:r>
              <a:rPr lang="en-US" sz="2400" spc="-13"/>
              <a:t>community-</a:t>
            </a:r>
            <a:r>
              <a:rPr lang="en-US" sz="2400"/>
              <a:t>based</a:t>
            </a:r>
            <a:r>
              <a:rPr lang="en-US" sz="2400" spc="20"/>
              <a:t> </a:t>
            </a:r>
            <a:r>
              <a:rPr lang="en-US" sz="2400" spc="-13"/>
              <a:t>inpatient hospitalizations</a:t>
            </a:r>
            <a:endParaRPr lang="en-US" sz="2400"/>
          </a:p>
          <a:p>
            <a:pPr marR="6773">
              <a:spcBef>
                <a:spcPts val="1600"/>
              </a:spcBef>
            </a:pPr>
            <a:r>
              <a:rPr lang="en-US" sz="2400" spc="-13"/>
              <a:t>Post-</a:t>
            </a:r>
            <a:r>
              <a:rPr lang="en-US" sz="2400"/>
              <a:t>release</a:t>
            </a:r>
            <a:r>
              <a:rPr lang="en-US" sz="2400" spc="-13"/>
              <a:t> </a:t>
            </a:r>
            <a:r>
              <a:rPr lang="en-US" sz="2400"/>
              <a:t>mortality</a:t>
            </a:r>
            <a:r>
              <a:rPr lang="en-US" sz="2400" spc="-7"/>
              <a:t> </a:t>
            </a:r>
            <a:r>
              <a:rPr lang="en-US" sz="2400"/>
              <a:t>increases</a:t>
            </a:r>
            <a:r>
              <a:rPr lang="en-US" sz="2400" spc="-7"/>
              <a:t> </a:t>
            </a:r>
            <a:r>
              <a:rPr lang="en-US" sz="2400" spc="-13"/>
              <a:t>shortly </a:t>
            </a:r>
            <a:r>
              <a:rPr lang="en-US" sz="2400"/>
              <a:t>after</a:t>
            </a:r>
            <a:r>
              <a:rPr lang="en-US" sz="2400" spc="-40"/>
              <a:t> </a:t>
            </a:r>
            <a:r>
              <a:rPr lang="en-US" sz="2400"/>
              <a:t>release,</a:t>
            </a:r>
            <a:r>
              <a:rPr lang="en-US" sz="2400" spc="-27"/>
              <a:t> </a:t>
            </a:r>
            <a:r>
              <a:rPr lang="en-US" sz="2400"/>
              <a:t>particularly</a:t>
            </a:r>
            <a:r>
              <a:rPr lang="en-US" sz="2400" spc="-27"/>
              <a:t> </a:t>
            </a:r>
            <a:r>
              <a:rPr lang="en-US" sz="2400"/>
              <a:t>in</a:t>
            </a:r>
            <a:r>
              <a:rPr lang="en-US" sz="2400" spc="-27"/>
              <a:t> </a:t>
            </a:r>
            <a:r>
              <a:rPr lang="en-US" sz="2400"/>
              <a:t>context</a:t>
            </a:r>
            <a:r>
              <a:rPr lang="en-US" sz="2400" spc="-20"/>
              <a:t> </a:t>
            </a:r>
            <a:r>
              <a:rPr lang="en-US" sz="2400" spc="-33"/>
              <a:t>of </a:t>
            </a:r>
            <a:r>
              <a:rPr lang="en-US" sz="2400"/>
              <a:t>substance</a:t>
            </a:r>
            <a:r>
              <a:rPr lang="en-US" sz="2400" spc="-60"/>
              <a:t> </a:t>
            </a:r>
            <a:r>
              <a:rPr lang="en-US" sz="2400" spc="-33"/>
              <a:t>use</a:t>
            </a:r>
            <a:endParaRPr lang="en-US" sz="2400"/>
          </a:p>
        </p:txBody>
      </p:sp>
      <p:pic>
        <p:nvPicPr>
          <p:cNvPr id="7" name="object 5">
            <a:extLst>
              <a:ext uri="{FF2B5EF4-FFF2-40B4-BE49-F238E27FC236}">
                <a16:creationId xmlns:a16="http://schemas.microsoft.com/office/drawing/2014/main" id="{17DCD0F9-7AE6-A21D-7597-29FD1B5FB655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 cstate="print"/>
          <a:srcRect l="6947" r="8634" b="-2"/>
          <a:stretch/>
        </p:blipFill>
        <p:spPr>
          <a:xfrm>
            <a:off x="5912708" y="639376"/>
            <a:ext cx="5181600" cy="3971713"/>
          </a:xfrm>
          <a:prstGeom prst="rect">
            <a:avLst/>
          </a:prstGeom>
          <a:noFill/>
        </p:spPr>
      </p:pic>
      <p:sp>
        <p:nvSpPr>
          <p:cNvPr id="9" name="object 6">
            <a:extLst>
              <a:ext uri="{FF2B5EF4-FFF2-40B4-BE49-F238E27FC236}">
                <a16:creationId xmlns:a16="http://schemas.microsoft.com/office/drawing/2014/main" id="{8F8F1F1A-8874-E30D-C409-AEB75AF8FDF0}"/>
              </a:ext>
            </a:extLst>
          </p:cNvPr>
          <p:cNvSpPr txBox="1"/>
          <p:nvPr/>
        </p:nvSpPr>
        <p:spPr>
          <a:xfrm>
            <a:off x="6413157" y="4769708"/>
            <a:ext cx="4816687" cy="64346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 algn="just">
              <a:lnSpc>
                <a:spcPct val="100000"/>
              </a:lnSpc>
              <a:spcBef>
                <a:spcPts val="133"/>
              </a:spcBef>
            </a:pPr>
            <a:r>
              <a:rPr sz="1333">
                <a:latin typeface="Arial"/>
                <a:cs typeface="Arial"/>
              </a:rPr>
              <a:t>Mortality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Rates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among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Former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Inmates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of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the</a:t>
            </a:r>
            <a:r>
              <a:rPr sz="1333" spc="-13">
                <a:latin typeface="Arial"/>
                <a:cs typeface="Arial"/>
              </a:rPr>
              <a:t> Washington</a:t>
            </a:r>
            <a:r>
              <a:rPr sz="1333" spc="-7">
                <a:latin typeface="Arial"/>
                <a:cs typeface="Arial"/>
              </a:rPr>
              <a:t> </a:t>
            </a:r>
            <a:r>
              <a:rPr sz="1333" spc="-13">
                <a:latin typeface="Arial"/>
                <a:cs typeface="Arial"/>
              </a:rPr>
              <a:t>State </a:t>
            </a:r>
            <a:r>
              <a:rPr sz="1333">
                <a:latin typeface="Arial"/>
                <a:cs typeface="Arial"/>
              </a:rPr>
              <a:t>Department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of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Corrections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during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the</a:t>
            </a:r>
            <a:r>
              <a:rPr sz="1333" spc="-1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Study</a:t>
            </a:r>
            <a:r>
              <a:rPr sz="1333" spc="-13">
                <a:latin typeface="Arial"/>
                <a:cs typeface="Arial"/>
              </a:rPr>
              <a:t> Follow-</a:t>
            </a:r>
            <a:r>
              <a:rPr sz="1333">
                <a:latin typeface="Arial"/>
                <a:cs typeface="Arial"/>
              </a:rPr>
              <a:t>up</a:t>
            </a:r>
            <a:r>
              <a:rPr sz="1333" spc="-13">
                <a:latin typeface="Arial"/>
                <a:cs typeface="Arial"/>
              </a:rPr>
              <a:t> (Overall) </a:t>
            </a:r>
            <a:r>
              <a:rPr sz="1333">
                <a:latin typeface="Arial"/>
                <a:cs typeface="Arial"/>
              </a:rPr>
              <a:t>and</a:t>
            </a:r>
            <a:r>
              <a:rPr sz="1333" spc="-93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According</a:t>
            </a:r>
            <a:r>
              <a:rPr sz="1333" spc="-27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to</a:t>
            </a:r>
            <a:r>
              <a:rPr sz="1333" spc="-20">
                <a:latin typeface="Arial"/>
                <a:cs typeface="Arial"/>
              </a:rPr>
              <a:t> </a:t>
            </a:r>
            <a:r>
              <a:rPr sz="1333" spc="-13">
                <a:latin typeface="Arial"/>
                <a:cs typeface="Arial"/>
              </a:rPr>
              <a:t>2-</a:t>
            </a:r>
            <a:r>
              <a:rPr sz="1333">
                <a:latin typeface="Arial"/>
                <a:cs typeface="Arial"/>
              </a:rPr>
              <a:t>Week</a:t>
            </a:r>
            <a:r>
              <a:rPr sz="1333" spc="-20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Periods</a:t>
            </a:r>
            <a:r>
              <a:rPr sz="1333" spc="-20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after</a:t>
            </a:r>
            <a:r>
              <a:rPr sz="1333" spc="-27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Release</a:t>
            </a:r>
            <a:r>
              <a:rPr sz="1333" spc="-20">
                <a:latin typeface="Arial"/>
                <a:cs typeface="Arial"/>
              </a:rPr>
              <a:t> </a:t>
            </a:r>
            <a:r>
              <a:rPr sz="1333">
                <a:latin typeface="Arial"/>
                <a:cs typeface="Arial"/>
              </a:rPr>
              <a:t>from</a:t>
            </a:r>
            <a:r>
              <a:rPr sz="1333" spc="-20">
                <a:latin typeface="Arial"/>
                <a:cs typeface="Arial"/>
              </a:rPr>
              <a:t> </a:t>
            </a:r>
            <a:r>
              <a:rPr sz="1333" spc="-13">
                <a:latin typeface="Arial"/>
                <a:cs typeface="Arial"/>
              </a:rPr>
              <a:t>Prison.</a:t>
            </a:r>
            <a:endParaRPr sz="1333">
              <a:latin typeface="Arial"/>
              <a:cs typeface="Arial"/>
            </a:endParaRPr>
          </a:p>
        </p:txBody>
      </p:sp>
      <p:sp>
        <p:nvSpPr>
          <p:cNvPr id="14" name="object 4">
            <a:extLst>
              <a:ext uri="{FF2B5EF4-FFF2-40B4-BE49-F238E27FC236}">
                <a16:creationId xmlns:a16="http://schemas.microsoft.com/office/drawing/2014/main" id="{4A5F3FCE-7DE5-4737-EDE1-7632E17DD5EE}"/>
              </a:ext>
            </a:extLst>
          </p:cNvPr>
          <p:cNvSpPr txBox="1"/>
          <p:nvPr/>
        </p:nvSpPr>
        <p:spPr>
          <a:xfrm>
            <a:off x="340090" y="6070503"/>
            <a:ext cx="8346710" cy="663429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 marR="6773">
              <a:lnSpc>
                <a:spcPct val="100000"/>
              </a:lnSpc>
              <a:spcBef>
                <a:spcPts val="133"/>
              </a:spcBef>
            </a:pP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Binswanger</a:t>
            </a:r>
            <a:r>
              <a:rPr lang="en-US" sz="1400" spc="-67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IA,</a:t>
            </a:r>
            <a:r>
              <a:rPr lang="en-US" sz="1400" spc="-33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Stern</a:t>
            </a:r>
            <a:r>
              <a:rPr lang="en-US" sz="1400" spc="-4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33">
                <a:solidFill>
                  <a:schemeClr val="bg1"/>
                </a:solidFill>
                <a:latin typeface="Arial"/>
                <a:cs typeface="Arial"/>
              </a:rPr>
              <a:t>MF,</a:t>
            </a:r>
            <a:r>
              <a:rPr lang="en-US" sz="1400" spc="-4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Deyo</a:t>
            </a:r>
            <a:r>
              <a:rPr lang="en-US" sz="1400" spc="-33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RA,</a:t>
            </a:r>
            <a:r>
              <a:rPr lang="en-US" sz="1400" spc="-4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Arial"/>
                <a:cs typeface="Arial"/>
              </a:rPr>
              <a:t>Heagerty</a:t>
            </a:r>
            <a:r>
              <a:rPr lang="en-US" sz="1400" spc="-4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PJ,</a:t>
            </a:r>
            <a:r>
              <a:rPr lang="en-US" sz="1400" spc="-4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13">
                <a:solidFill>
                  <a:schemeClr val="bg1"/>
                </a:solidFill>
                <a:latin typeface="Arial"/>
                <a:cs typeface="Arial"/>
              </a:rPr>
              <a:t>Cheadle</a:t>
            </a:r>
            <a:r>
              <a:rPr lang="en-US" sz="1400" spc="-6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A,</a:t>
            </a:r>
            <a:r>
              <a:rPr lang="en-US" sz="1400" spc="-33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Elmore</a:t>
            </a:r>
            <a:r>
              <a:rPr lang="en-US" sz="1400" spc="-4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JG,</a:t>
            </a:r>
            <a:r>
              <a:rPr lang="en-US" sz="1400" spc="-4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13" err="1">
                <a:solidFill>
                  <a:schemeClr val="bg1"/>
                </a:solidFill>
                <a:latin typeface="Arial"/>
                <a:cs typeface="Arial"/>
              </a:rPr>
              <a:t>Koepsell</a:t>
            </a:r>
            <a:r>
              <a:rPr lang="en-US" sz="1400" spc="-53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33">
                <a:solidFill>
                  <a:schemeClr val="bg1"/>
                </a:solidFill>
                <a:latin typeface="Arial"/>
                <a:cs typeface="Arial"/>
              </a:rPr>
              <a:t>TD.</a:t>
            </a:r>
            <a:r>
              <a:rPr lang="en-US" sz="1400" spc="-13">
                <a:solidFill>
                  <a:schemeClr val="bg1"/>
                </a:solidFill>
                <a:latin typeface="Arial"/>
                <a:cs typeface="Arial"/>
              </a:rPr>
              <a:t> Release</a:t>
            </a:r>
            <a:r>
              <a:rPr lang="en-US" sz="1400" spc="-27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from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13">
                <a:solidFill>
                  <a:schemeClr val="bg1"/>
                </a:solidFill>
                <a:latin typeface="Arial"/>
                <a:cs typeface="Arial"/>
              </a:rPr>
              <a:t>prison--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a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high</a:t>
            </a:r>
            <a:r>
              <a:rPr lang="en-US" sz="1400" spc="-27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risk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of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13">
                <a:solidFill>
                  <a:schemeClr val="bg1"/>
                </a:solidFill>
                <a:latin typeface="Arial"/>
                <a:cs typeface="Arial"/>
              </a:rPr>
              <a:t>death</a:t>
            </a:r>
            <a:r>
              <a:rPr lang="en-US" sz="1400" spc="-27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for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former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13">
                <a:solidFill>
                  <a:schemeClr val="bg1"/>
                </a:solidFill>
                <a:latin typeface="Arial"/>
                <a:cs typeface="Arial"/>
              </a:rPr>
              <a:t>inmates.</a:t>
            </a:r>
            <a:r>
              <a:rPr lang="en-US" sz="1400" spc="-27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N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Engl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J</a:t>
            </a:r>
            <a:r>
              <a:rPr lang="en-US" sz="1400" spc="-27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Med.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2007</a:t>
            </a:r>
            <a:r>
              <a:rPr lang="en-US" sz="1400" spc="-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33">
                <a:solidFill>
                  <a:schemeClr val="bg1"/>
                </a:solidFill>
                <a:latin typeface="Arial"/>
                <a:cs typeface="Arial"/>
              </a:rPr>
              <a:t>Jan</a:t>
            </a:r>
            <a:r>
              <a:rPr lang="en-US" sz="1400" spc="-27">
                <a:solidFill>
                  <a:schemeClr val="bg1"/>
                </a:solidFill>
                <a:latin typeface="Arial"/>
                <a:cs typeface="Arial"/>
              </a:rPr>
              <a:t> 11;356(2):157-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65.</a:t>
            </a:r>
            <a:r>
              <a:rPr lang="en-US" sz="1400" spc="2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err="1">
                <a:solidFill>
                  <a:schemeClr val="bg1"/>
                </a:solidFill>
                <a:latin typeface="Arial"/>
                <a:cs typeface="Arial"/>
              </a:rPr>
              <a:t>doi</a:t>
            </a:r>
            <a:r>
              <a:rPr lang="en-US" sz="1400">
                <a:solidFill>
                  <a:schemeClr val="bg1"/>
                </a:solidFill>
                <a:latin typeface="Arial"/>
                <a:cs typeface="Arial"/>
              </a:rPr>
              <a:t>:</a:t>
            </a:r>
            <a:r>
              <a:rPr lang="en-US" sz="1400" spc="27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1400" spc="-13">
                <a:solidFill>
                  <a:schemeClr val="bg1"/>
                </a:solidFill>
                <a:latin typeface="Arial"/>
                <a:cs typeface="Arial"/>
              </a:rPr>
              <a:t>10.1056/NEJMsa064115.</a:t>
            </a:r>
            <a:endParaRPr lang="en-US" sz="140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200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59403" y="123568"/>
            <a:ext cx="7351025" cy="6395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45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70703" y="864972"/>
            <a:ext cx="3830594" cy="3188223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lnSpc>
                <a:spcPct val="100000"/>
              </a:lnSpc>
              <a:spcBef>
                <a:spcPts val="133"/>
              </a:spcBef>
            </a:pP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How</a:t>
            </a:r>
            <a:r>
              <a:rPr lang="en-US" spc="-27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many</a:t>
            </a:r>
            <a:r>
              <a:rPr lang="en-US" spc="-20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people</a:t>
            </a:r>
            <a:r>
              <a:rPr lang="en-US" spc="-27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might</a:t>
            </a:r>
            <a:r>
              <a:rPr lang="en-US" spc="-20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be</a:t>
            </a:r>
            <a:r>
              <a:rPr lang="en-US" spc="-20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eligible?</a:t>
            </a:r>
            <a:endParaRPr lang="en-US">
              <a:solidFill>
                <a:schemeClr val="accent3"/>
              </a:solidFill>
              <a:latin typeface="Arial"/>
              <a:cs typeface="Arial"/>
            </a:endParaRPr>
          </a:p>
          <a:p>
            <a:pPr marL="625671" indent="-405543">
              <a:lnSpc>
                <a:spcPct val="100000"/>
              </a:lnSpc>
              <a:spcBef>
                <a:spcPts val="2033"/>
              </a:spcBef>
              <a:buFont typeface="Arial" panose="020B0604020202020204" pitchFamily="34" charset="0"/>
              <a:buChar char="•"/>
              <a:tabLst>
                <a:tab pos="625671" algn="l"/>
              </a:tabLst>
            </a:pP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National</a:t>
            </a:r>
            <a:r>
              <a:rPr lang="en-US" spc="-33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Prisoner</a:t>
            </a:r>
            <a:r>
              <a:rPr lang="en-US" spc="-27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Statistics</a:t>
            </a:r>
            <a:endParaRPr lang="en-US">
              <a:solidFill>
                <a:schemeClr val="accent3"/>
              </a:solidFill>
              <a:latin typeface="Arial"/>
              <a:cs typeface="Arial"/>
            </a:endParaRPr>
          </a:p>
          <a:p>
            <a:pPr marL="625671" indent="-405543">
              <a:lnSpc>
                <a:spcPct val="100000"/>
              </a:lnSpc>
              <a:spcBef>
                <a:spcPts val="427"/>
              </a:spcBef>
              <a:buFont typeface="Arial" panose="020B0604020202020204" pitchFamily="34" charset="0"/>
              <a:buChar char="•"/>
              <a:tabLst>
                <a:tab pos="625671" algn="l"/>
              </a:tabLst>
            </a:pP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Census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of</a:t>
            </a:r>
            <a:r>
              <a:rPr lang="en-US" spc="-7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Jails</a:t>
            </a:r>
            <a:endParaRPr lang="en-US">
              <a:solidFill>
                <a:schemeClr val="accent3"/>
              </a:solidFill>
              <a:latin typeface="Arial"/>
              <a:cs typeface="Arial"/>
            </a:endParaRPr>
          </a:p>
          <a:p>
            <a:pPr marL="625671" indent="-405543">
              <a:lnSpc>
                <a:spcPct val="100000"/>
              </a:lnSpc>
              <a:spcBef>
                <a:spcPts val="433"/>
              </a:spcBef>
              <a:buFont typeface="Arial" panose="020B0604020202020204" pitchFamily="34" charset="0"/>
              <a:buChar char="•"/>
              <a:tabLst>
                <a:tab pos="625671" algn="l"/>
              </a:tabLst>
            </a:pP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Jail</a:t>
            </a:r>
            <a:r>
              <a:rPr lang="en-US" spc="-27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Data</a:t>
            </a:r>
            <a:r>
              <a:rPr lang="en-US" spc="-27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Initiative</a:t>
            </a:r>
            <a:endParaRPr lang="en-US">
              <a:solidFill>
                <a:schemeClr val="accent3"/>
              </a:solidFill>
              <a:latin typeface="Arial"/>
              <a:cs typeface="Arial"/>
            </a:endParaRPr>
          </a:p>
          <a:p>
            <a:pPr marL="16933" marR="6773">
              <a:lnSpc>
                <a:spcPct val="114999"/>
              </a:lnSpc>
              <a:spcBef>
                <a:spcPts val="1600"/>
              </a:spcBef>
            </a:pP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Disease/condition</a:t>
            </a:r>
            <a:r>
              <a:rPr lang="en-US" spc="-93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prevalence</a:t>
            </a:r>
            <a:r>
              <a:rPr lang="en-US" spc="-87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versus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civilian</a:t>
            </a:r>
            <a:r>
              <a:rPr lang="en-US" spc="-53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population?</a:t>
            </a:r>
            <a:endParaRPr lang="en-US">
              <a:solidFill>
                <a:schemeClr val="accent3"/>
              </a:solidFill>
              <a:latin typeface="Arial"/>
              <a:cs typeface="Arial"/>
            </a:endParaRPr>
          </a:p>
          <a:p>
            <a:pPr marL="625671" indent="-405543">
              <a:lnSpc>
                <a:spcPct val="100000"/>
              </a:lnSpc>
              <a:spcBef>
                <a:spcPts val="2033"/>
              </a:spcBef>
              <a:buFont typeface="Arial" panose="020B0604020202020204" pitchFamily="34" charset="0"/>
              <a:buChar char="•"/>
              <a:tabLst>
                <a:tab pos="625671" algn="l"/>
              </a:tabLst>
            </a:pP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Survey</a:t>
            </a:r>
            <a:r>
              <a:rPr lang="en-US" spc="-20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of</a:t>
            </a:r>
            <a:r>
              <a:rPr lang="en-US" spc="-20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Prison</a:t>
            </a:r>
            <a:r>
              <a:rPr lang="en-US" spc="-20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Inmates</a:t>
            </a:r>
            <a:endParaRPr lang="en-US">
              <a:solidFill>
                <a:schemeClr val="accent3"/>
              </a:solidFill>
              <a:latin typeface="Arial"/>
              <a:cs typeface="Arial"/>
            </a:endParaRPr>
          </a:p>
          <a:p>
            <a:pPr marL="625671" indent="-405543">
              <a:lnSpc>
                <a:spcPct val="100000"/>
              </a:lnSpc>
              <a:spcBef>
                <a:spcPts val="433"/>
              </a:spcBef>
              <a:buFont typeface="Arial" panose="020B0604020202020204" pitchFamily="34" charset="0"/>
              <a:buChar char="•"/>
              <a:tabLst>
                <a:tab pos="625671" algn="l"/>
              </a:tabLst>
            </a:pP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Civilian:</a:t>
            </a:r>
            <a:r>
              <a:rPr lang="en-US" spc="-53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>
                <a:solidFill>
                  <a:schemeClr val="accent3"/>
                </a:solidFill>
                <a:latin typeface="Arial"/>
                <a:cs typeface="Arial"/>
              </a:rPr>
              <a:t>NHANES,</a:t>
            </a:r>
            <a:r>
              <a:rPr lang="en-US" spc="-53">
                <a:solidFill>
                  <a:schemeClr val="accent3"/>
                </a:solidFill>
                <a:latin typeface="Arial"/>
                <a:cs typeface="Arial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/>
                <a:cs typeface="Arial"/>
              </a:rPr>
              <a:t>NSDUH</a:t>
            </a:r>
            <a:endParaRPr lang="en-US">
              <a:solidFill>
                <a:schemeClr val="accent3"/>
              </a:solidFill>
              <a:latin typeface="Arial"/>
              <a:cs typeface="Arial"/>
            </a:endParaRPr>
          </a:p>
        </p:txBody>
      </p:sp>
      <p:pic>
        <p:nvPicPr>
          <p:cNvPr id="5" name="Picture 4" descr="A flowchart of a flowchart&#10;&#10;Description automatically generated">
            <a:extLst>
              <a:ext uri="{FF2B5EF4-FFF2-40B4-BE49-F238E27FC236}">
                <a16:creationId xmlns:a16="http://schemas.microsoft.com/office/drawing/2014/main" id="{5C630C0B-26E2-3774-2F5A-D2CFCE127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73895"/>
            <a:ext cx="5527536" cy="651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05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5788-E5D5-3978-75BA-77751C9BC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357" y="203501"/>
            <a:ext cx="10515600" cy="1325563"/>
          </a:xfrm>
        </p:spPr>
        <p:txBody>
          <a:bodyPr/>
          <a:lstStyle/>
          <a:p>
            <a:r>
              <a:rPr lang="en-US" spc="-13"/>
              <a:t>Approach</a:t>
            </a:r>
            <a:endParaRPr lang="en-US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EB61A7CE-3ECF-5F7E-5F07-4AEB32CBCA0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26989" y="1529064"/>
            <a:ext cx="10515600" cy="2177663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16933">
              <a:lnSpc>
                <a:spcPct val="100000"/>
              </a:lnSpc>
              <a:spcBef>
                <a:spcPts val="133"/>
              </a:spcBef>
            </a:pPr>
            <a:r>
              <a:rPr sz="2400" spc="-13">
                <a:solidFill>
                  <a:srgbClr val="595959"/>
                </a:solidFill>
                <a:latin typeface="Arial"/>
                <a:cs typeface="Arial"/>
              </a:rPr>
              <a:t>Eligibility:</a:t>
            </a:r>
            <a:endParaRPr sz="2400">
              <a:latin typeface="Arial"/>
              <a:cs typeface="Arial"/>
            </a:endParaRPr>
          </a:p>
          <a:p>
            <a:pPr marL="626518" marR="1159904" indent="-406390">
              <a:lnSpc>
                <a:spcPct val="105000"/>
              </a:lnSpc>
              <a:spcBef>
                <a:spcPts val="1600"/>
              </a:spcBef>
              <a:buChar char="-"/>
              <a:tabLst>
                <a:tab pos="626518" algn="l"/>
              </a:tabLst>
            </a:pPr>
            <a:r>
              <a:rPr sz="2400" spc="-13">
                <a:solidFill>
                  <a:srgbClr val="595959"/>
                </a:solidFill>
                <a:latin typeface="Arial"/>
                <a:cs typeface="Arial"/>
              </a:rPr>
              <a:t>Varied</a:t>
            </a:r>
            <a:r>
              <a:rPr sz="2400" spc="-4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whether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jail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populations</a:t>
            </a:r>
            <a:r>
              <a:rPr sz="2400" spc="-2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included,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for</a:t>
            </a:r>
            <a:r>
              <a:rPr sz="2400" spc="-2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how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long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they</a:t>
            </a:r>
            <a:r>
              <a:rPr sz="2400" spc="-27">
                <a:solidFill>
                  <a:srgbClr val="595959"/>
                </a:solidFill>
                <a:latin typeface="Arial"/>
                <a:cs typeface="Arial"/>
              </a:rPr>
              <a:t> were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incarcerated</a:t>
            </a:r>
            <a:r>
              <a:rPr sz="2400" spc="-4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(30-90d)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before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13">
                <a:solidFill>
                  <a:srgbClr val="595959"/>
                </a:solidFill>
                <a:latin typeface="Arial"/>
                <a:cs typeface="Arial"/>
              </a:rPr>
              <a:t>considered</a:t>
            </a:r>
            <a:endParaRPr sz="2400">
              <a:latin typeface="Arial"/>
              <a:cs typeface="Arial"/>
            </a:endParaRPr>
          </a:p>
          <a:p>
            <a:pPr marL="626518" marR="6773" indent="-406390">
              <a:lnSpc>
                <a:spcPct val="105000"/>
              </a:lnSpc>
              <a:buChar char="-"/>
              <a:tabLst>
                <a:tab pos="626518" algn="l"/>
              </a:tabLst>
            </a:pP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Whether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eligibility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was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conditional: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e.g.,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behavioral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health</a:t>
            </a:r>
            <a:r>
              <a:rPr sz="240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conditions,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13">
                <a:solidFill>
                  <a:srgbClr val="595959"/>
                </a:solidFill>
                <a:latin typeface="Arial"/>
                <a:cs typeface="Arial"/>
              </a:rPr>
              <a:t>chronic conditions</a:t>
            </a:r>
            <a:endParaRPr sz="2400">
              <a:latin typeface="Arial"/>
              <a:cs typeface="Arial"/>
            </a:endParaRPr>
          </a:p>
          <a:p>
            <a:pPr marL="16933">
              <a:lnSpc>
                <a:spcPct val="100000"/>
              </a:lnSpc>
              <a:spcBef>
                <a:spcPts val="1740"/>
              </a:spcBef>
            </a:pPr>
            <a:r>
              <a:rPr sz="2400" spc="-13">
                <a:solidFill>
                  <a:srgbClr val="595959"/>
                </a:solidFill>
                <a:latin typeface="Arial"/>
                <a:cs typeface="Arial"/>
              </a:rPr>
              <a:t>Methods</a:t>
            </a:r>
            <a:endParaRPr sz="2400">
              <a:latin typeface="Arial"/>
              <a:cs typeface="Arial"/>
            </a:endParaRPr>
          </a:p>
          <a:p>
            <a:pPr marL="625671" indent="-405543">
              <a:lnSpc>
                <a:spcPct val="100000"/>
              </a:lnSpc>
              <a:spcBef>
                <a:spcPts val="1747"/>
              </a:spcBef>
              <a:buChar char="-"/>
              <a:tabLst>
                <a:tab pos="625671" algn="l"/>
              </a:tabLst>
            </a:pP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Smoothed</a:t>
            </a:r>
            <a:r>
              <a:rPr sz="2400" spc="-5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population</a:t>
            </a:r>
            <a:r>
              <a:rPr sz="2400" spc="-4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size</a:t>
            </a:r>
            <a:r>
              <a:rPr sz="2400" spc="-4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13">
                <a:solidFill>
                  <a:srgbClr val="595959"/>
                </a:solidFill>
                <a:latin typeface="Arial"/>
                <a:cs typeface="Arial"/>
              </a:rPr>
              <a:t>estimates</a:t>
            </a:r>
            <a:endParaRPr sz="2400">
              <a:latin typeface="Arial"/>
              <a:cs typeface="Arial"/>
            </a:endParaRPr>
          </a:p>
          <a:p>
            <a:pPr marL="625671" indent="-405543">
              <a:lnSpc>
                <a:spcPct val="100000"/>
              </a:lnSpc>
              <a:spcBef>
                <a:spcPts val="147"/>
              </a:spcBef>
              <a:buChar char="-"/>
              <a:tabLst>
                <a:tab pos="625671" algn="l"/>
              </a:tabLst>
            </a:pP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Omitted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states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with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a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combined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jail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and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prison</a:t>
            </a:r>
            <a:r>
              <a:rPr sz="2400" spc="-33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population</a:t>
            </a:r>
            <a:r>
              <a:rPr sz="2400" spc="-2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13">
                <a:solidFill>
                  <a:srgbClr val="595959"/>
                </a:solidFill>
                <a:latin typeface="Arial"/>
                <a:cs typeface="Arial"/>
              </a:rPr>
              <a:t>reporting</a:t>
            </a:r>
            <a:endParaRPr sz="2400">
              <a:latin typeface="Arial"/>
              <a:cs typeface="Arial"/>
            </a:endParaRPr>
          </a:p>
          <a:p>
            <a:pPr marL="625671" indent="-405543">
              <a:lnSpc>
                <a:spcPct val="100000"/>
              </a:lnSpc>
              <a:spcBef>
                <a:spcPts val="140"/>
              </a:spcBef>
              <a:buChar char="-"/>
              <a:tabLst>
                <a:tab pos="625671" algn="l"/>
              </a:tabLst>
            </a:pP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Survey</a:t>
            </a:r>
            <a:r>
              <a:rPr sz="2400" spc="-27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>
                <a:solidFill>
                  <a:srgbClr val="595959"/>
                </a:solidFill>
                <a:latin typeface="Arial"/>
                <a:cs typeface="Arial"/>
              </a:rPr>
              <a:t>sample</a:t>
            </a:r>
            <a:r>
              <a:rPr sz="2400" spc="-2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sz="2400" spc="-13">
                <a:solidFill>
                  <a:srgbClr val="595959"/>
                </a:solidFill>
                <a:latin typeface="Arial"/>
                <a:cs typeface="Arial"/>
              </a:rPr>
              <a:t>weighting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2454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5590" y="0"/>
            <a:ext cx="10515600" cy="533416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6933">
              <a:lnSpc>
                <a:spcPct val="100000"/>
              </a:lnSpc>
              <a:spcBef>
                <a:spcPts val="160"/>
              </a:spcBef>
            </a:pPr>
            <a:r>
              <a:rPr lang="en-US" spc="-13">
                <a:latin typeface="Georgia" panose="02040502050405020303" pitchFamily="18" charset="0"/>
              </a:rPr>
              <a:t>Findings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70068" y="387000"/>
            <a:ext cx="9407065" cy="529146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7367" y="5838947"/>
            <a:ext cx="11611187" cy="935567"/>
          </a:xfrm>
          <a:prstGeom prst="rect">
            <a:avLst/>
          </a:prstGeom>
        </p:spPr>
        <p:txBody>
          <a:bodyPr vert="horz" wrap="square" lIns="0" tIns="16933" rIns="0" bIns="0" rtlCol="0">
            <a:spAutoFit/>
          </a:bodyPr>
          <a:lstStyle/>
          <a:p>
            <a:pPr marL="2536550" marR="6773">
              <a:lnSpc>
                <a:spcPct val="100000"/>
              </a:lnSpc>
              <a:spcBef>
                <a:spcPts val="133"/>
              </a:spcBef>
            </a:pPr>
            <a:r>
              <a:rPr sz="1067">
                <a:latin typeface="Arial"/>
                <a:cs typeface="Arial"/>
              </a:rPr>
              <a:t>Prison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and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jail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releases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relative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to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civilian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Medicaid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enrollment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by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state.</a:t>
            </a:r>
            <a:r>
              <a:rPr sz="1067" spc="-4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The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plot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shows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stacked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bar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charts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of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the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yearly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releases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who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may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be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eligible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33">
                <a:latin typeface="Arial"/>
                <a:cs typeface="Arial"/>
              </a:rPr>
              <a:t>to</a:t>
            </a:r>
            <a:r>
              <a:rPr sz="1067" spc="-13">
                <a:latin typeface="Arial"/>
                <a:cs typeface="Arial"/>
              </a:rPr>
              <a:t> Medicaid,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relative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to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the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size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of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the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existing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Medicaid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population,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divided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into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categories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of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shorter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and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longer-</a:t>
            </a:r>
            <a:r>
              <a:rPr sz="1067">
                <a:latin typeface="Arial"/>
                <a:cs typeface="Arial"/>
              </a:rPr>
              <a:t>term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jail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stays,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and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state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versus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federal </a:t>
            </a:r>
            <a:r>
              <a:rPr sz="1067">
                <a:latin typeface="Arial"/>
                <a:cs typeface="Arial"/>
              </a:rPr>
              <a:t>prison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releasees,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further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subdivided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by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states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that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have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versus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have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not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expanded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Medicaid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as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of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June</a:t>
            </a:r>
            <a:r>
              <a:rPr sz="1067" spc="-33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2024.</a:t>
            </a:r>
            <a:endParaRPr sz="1067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47"/>
              </a:spcBef>
            </a:pPr>
            <a:endParaRPr sz="1067">
              <a:latin typeface="Arial"/>
              <a:cs typeface="Arial"/>
            </a:endParaRPr>
          </a:p>
          <a:p>
            <a:pPr marL="16933">
              <a:lnSpc>
                <a:spcPct val="100000"/>
              </a:lnSpc>
            </a:pPr>
            <a:r>
              <a:rPr sz="1067">
                <a:latin typeface="Arial"/>
                <a:cs typeface="Arial"/>
              </a:rPr>
              <a:t>Chin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47">
                <a:latin typeface="Arial"/>
                <a:cs typeface="Arial"/>
              </a:rPr>
              <a:t>ET,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Liu</a:t>
            </a:r>
            <a:r>
              <a:rPr sz="1067" spc="-4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YE,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Ogbunu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CB,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Basu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S.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Population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Health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Implications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of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Medicaid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Prerelease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and</a:t>
            </a:r>
            <a:r>
              <a:rPr sz="1067" spc="-4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Transition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Services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for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Incarcerated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Populations.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Milbank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Q.</a:t>
            </a:r>
            <a:r>
              <a:rPr sz="1067" spc="-27">
                <a:latin typeface="Arial"/>
                <a:cs typeface="Arial"/>
              </a:rPr>
              <a:t> </a:t>
            </a:r>
            <a:r>
              <a:rPr sz="1067">
                <a:latin typeface="Arial"/>
                <a:cs typeface="Arial"/>
              </a:rPr>
              <a:t>2024</a:t>
            </a:r>
            <a:r>
              <a:rPr sz="1067" spc="-20">
                <a:latin typeface="Arial"/>
                <a:cs typeface="Arial"/>
              </a:rPr>
              <a:t> </a:t>
            </a:r>
            <a:r>
              <a:rPr sz="1067" spc="-13">
                <a:latin typeface="Arial"/>
                <a:cs typeface="Arial"/>
              </a:rPr>
              <a:t>Dec;102(4):896-</a:t>
            </a:r>
            <a:r>
              <a:rPr sz="1067" spc="-27">
                <a:latin typeface="Arial"/>
                <a:cs typeface="Arial"/>
              </a:rPr>
              <a:t>912.</a:t>
            </a:r>
            <a:endParaRPr sz="1067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8968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16933"/>
            <a:r>
              <a:rPr lang="en-US" kern="1200" spc="-13">
                <a:latin typeface="+mj-lt"/>
                <a:ea typeface="Helvetica Neue" panose="02000503000000020004" pitchFamily="2" charset="0"/>
                <a:cs typeface="Helvetica Neue" panose="02000503000000020004" pitchFamily="2" charset="0"/>
              </a:rPr>
              <a:t>Findings</a:t>
            </a:r>
          </a:p>
        </p:txBody>
      </p:sp>
      <p:pic>
        <p:nvPicPr>
          <p:cNvPr id="4" name="object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5713" y="1982753"/>
            <a:ext cx="6864858" cy="3863340"/>
          </a:xfrm>
          <a:prstGeom prst="rect">
            <a:avLst/>
          </a:prstGeom>
          <a:noFill/>
        </p:spPr>
      </p:pic>
      <p:sp>
        <p:nvSpPr>
          <p:cNvPr id="3" name="object 3"/>
          <p:cNvSpPr txBox="1"/>
          <p:nvPr/>
        </p:nvSpPr>
        <p:spPr bwMode="auto">
          <a:xfrm>
            <a:off x="7389627" y="1779976"/>
            <a:ext cx="4534477" cy="39717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/>
          <a:p>
            <a:pPr marR="6773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Prison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jail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releases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civilian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Medicaid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state.</a:t>
            </a:r>
            <a:r>
              <a:rPr lang="en-US" spc="-4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plot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shows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stacked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charts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yearly</a:t>
            </a:r>
            <a:r>
              <a:rPr lang="en-US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releases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eligible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Medicaid,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en-US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Medicaid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population,</a:t>
            </a:r>
            <a:r>
              <a:rPr lang="en-US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divided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into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shorter</a:t>
            </a:r>
            <a:r>
              <a:rPr lang="en-US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longer-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jail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stays</a:t>
            </a:r>
            <a:r>
              <a:rPr lang="en-US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versus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prison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releases,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subdivided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versus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expanded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Medicaid</a:t>
            </a:r>
            <a:r>
              <a:rPr lang="en-US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lang="en-US" spc="-3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2024.</a:t>
            </a:r>
            <a:endParaRPr lang="en-US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16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1000"/>
              </a:spcBef>
            </a:pP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4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ET,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Liu</a:t>
            </a:r>
            <a:r>
              <a:rPr lang="en-US" sz="1600" spc="-4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YE,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 err="1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Ogbunu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CB,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Basu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Implications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Medicaid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Prerelease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600" spc="-4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Transition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Services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Incarcerated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Populations.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Milbank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Q.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n-US" sz="1600" spc="-2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3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Dec;102(4):896-</a:t>
            </a:r>
            <a:r>
              <a:rPr lang="en-US" sz="1600" spc="-27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912.</a:t>
            </a:r>
            <a:endParaRPr lang="en-US" sz="16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227325"/>
      </p:ext>
    </p:extLst>
  </p:cSld>
  <p:clrMapOvr>
    <a:masterClrMapping/>
  </p:clrMapOvr>
</p:sld>
</file>

<file path=ppt/theme/theme1.xml><?xml version="1.0" encoding="utf-8"?>
<a:theme xmlns:a="http://schemas.openxmlformats.org/drawingml/2006/main" name="Milbank Quarterly">
  <a:themeElements>
    <a:clrScheme name="Milbank 1">
      <a:dk1>
        <a:srgbClr val="000000"/>
      </a:dk1>
      <a:lt1>
        <a:srgbClr val="FFFFFF"/>
      </a:lt1>
      <a:dk2>
        <a:srgbClr val="00599E"/>
      </a:dk2>
      <a:lt2>
        <a:srgbClr val="E7E6E6"/>
      </a:lt2>
      <a:accent1>
        <a:srgbClr val="0071BC"/>
      </a:accent1>
      <a:accent2>
        <a:srgbClr val="009566"/>
      </a:accent2>
      <a:accent3>
        <a:srgbClr val="636466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3">
      <a:majorFont>
        <a:latin typeface="Georgia"/>
        <a:ea typeface=""/>
        <a:cs typeface=""/>
      </a:majorFont>
      <a:minorFont>
        <a:latin typeface="Helvetic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lbank_Quarterly_template_v4_alt_font_Arial  -  Compatibility Mode" id="{02ABE273-0E68-443E-A1E9-3120D73AB999}" vid="{910A2CCA-A9C2-4325-81DF-48BC0901AD59}"/>
    </a:ext>
  </a:extLst>
</a:theme>
</file>

<file path=ppt/theme/theme2.xml><?xml version="1.0" encoding="utf-8"?>
<a:theme xmlns:a="http://schemas.openxmlformats.org/drawingml/2006/main" name="MQ Title Alt">
  <a:themeElements>
    <a:clrScheme name="Milbank">
      <a:dk1>
        <a:srgbClr val="000000"/>
      </a:dk1>
      <a:lt1>
        <a:srgbClr val="FFFFFF"/>
      </a:lt1>
      <a:dk2>
        <a:srgbClr val="00599E"/>
      </a:dk2>
      <a:lt2>
        <a:srgbClr val="E7E6E6"/>
      </a:lt2>
      <a:accent1>
        <a:srgbClr val="636466"/>
      </a:accent1>
      <a:accent2>
        <a:srgbClr val="009566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lbank_Quarterly_template_v4_alt_font_Arial  -  Compatibility Mode" id="{02ABE273-0E68-443E-A1E9-3120D73AB999}" vid="{5189C567-5440-430E-A75A-8CD711098A7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fe8c01c-8e2e-4ca3-adb9-0310725dded3">
      <Terms xmlns="http://schemas.microsoft.com/office/infopath/2007/PartnerControls"/>
    </lcf76f155ced4ddcb4097134ff3c332f>
    <TaxCatchAll xmlns="91675e45-69af-4ec1-806c-16a0e3ce05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330C3064AAAD44BFC99F2BE7F69716" ma:contentTypeVersion="18" ma:contentTypeDescription="Create a new document." ma:contentTypeScope="" ma:versionID="cf389292b7defba03163f773bc307747">
  <xsd:schema xmlns:xsd="http://www.w3.org/2001/XMLSchema" xmlns:xs="http://www.w3.org/2001/XMLSchema" xmlns:p="http://schemas.microsoft.com/office/2006/metadata/properties" xmlns:ns2="3fe8c01c-8e2e-4ca3-adb9-0310725dded3" xmlns:ns3="91675e45-69af-4ec1-806c-16a0e3ce0510" targetNamespace="http://schemas.microsoft.com/office/2006/metadata/properties" ma:root="true" ma:fieldsID="c885d53352bc3d1dce5520ee2baa09eb" ns2:_="" ns3:_="">
    <xsd:import namespace="3fe8c01c-8e2e-4ca3-adb9-0310725dded3"/>
    <xsd:import namespace="91675e45-69af-4ec1-806c-16a0e3ce05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8c01c-8e2e-4ca3-adb9-0310725dde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96e855a-3fe1-4ce5-99ee-430cc33a3e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675e45-69af-4ec1-806c-16a0e3ce051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857f1bb-3180-4eba-adc2-6d4046042544}" ma:internalName="TaxCatchAll" ma:showField="CatchAllData" ma:web="91675e45-69af-4ec1-806c-16a0e3ce05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13833995-8D76-4A77-8C5F-4586755025D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818F05-2A2C-4F5F-84AA-B099ED3C9D6F}">
  <ds:schemaRefs>
    <ds:schemaRef ds:uri="3fe8c01c-8e2e-4ca3-adb9-0310725dded3"/>
    <ds:schemaRef ds:uri="91675e45-69af-4ec1-806c-16a0e3ce051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CED1339-477D-4508-BB0B-77C158311763}">
  <ds:schemaRefs>
    <ds:schemaRef ds:uri="3fe8c01c-8e2e-4ca3-adb9-0310725dded3"/>
    <ds:schemaRef ds:uri="91675e45-69af-4ec1-806c-16a0e3ce051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F5CA6A6A-3EAD-412C-A7B4-BC90034ED6FB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Milbank Quarterly</Template>
  <TotalTime>97</TotalTime>
  <Words>993</Words>
  <Application>Microsoft Macintosh PowerPoint</Application>
  <PresentationFormat>Widescreen</PresentationFormat>
  <Paragraphs>77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Georgia</vt:lpstr>
      <vt:lpstr>Helvetica</vt:lpstr>
      <vt:lpstr>Helvetica Neue</vt:lpstr>
      <vt:lpstr>Milbank Quarterly</vt:lpstr>
      <vt:lpstr>MQ Title Alt</vt:lpstr>
      <vt:lpstr>Office Theme</vt:lpstr>
      <vt:lpstr>PowerPoint Presentation</vt:lpstr>
      <vt:lpstr>Panelists</vt:lpstr>
      <vt:lpstr>Medicaid pre-release and transition services coverage</vt:lpstr>
      <vt:lpstr>Context</vt:lpstr>
      <vt:lpstr>PowerPoint Presentation</vt:lpstr>
      <vt:lpstr>PowerPoint Presentation</vt:lpstr>
      <vt:lpstr>Approach</vt:lpstr>
      <vt:lpstr>Findings</vt:lpstr>
      <vt:lpstr>Findings</vt:lpstr>
      <vt:lpstr>Findings</vt:lpstr>
      <vt:lpstr>Key points</vt:lpstr>
      <vt:lpstr>So many caveats and limitations</vt:lpstr>
      <vt:lpstr>Acknowledgements</vt:lpstr>
      <vt:lpstr>Moderated Discussion and Q&amp;A </vt:lpstr>
      <vt:lpstr>Thank you for listening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Louise Gilburg</dc:creator>
  <cp:lastModifiedBy>Mary Louise Gilburg</cp:lastModifiedBy>
  <cp:revision>25</cp:revision>
  <dcterms:created xsi:type="dcterms:W3CDTF">2023-06-15T16:40:46Z</dcterms:created>
  <dcterms:modified xsi:type="dcterms:W3CDTF">2025-03-06T18:06:54Z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Christine Haran</vt:lpwstr>
  </property>
  <property fmtid="{D5CDD505-2E9C-101B-9397-08002B2CF9AE}" pid="3" name="Order">
    <vt:lpwstr>575800.000000000</vt:lpwstr>
  </property>
  <property fmtid="{D5CDD505-2E9C-101B-9397-08002B2CF9AE}" pid="4" name="display_urn:schemas-microsoft-com:office:office#Author">
    <vt:lpwstr>Christine Haran</vt:lpwstr>
  </property>
  <property fmtid="{D5CDD505-2E9C-101B-9397-08002B2CF9AE}" pid="5" name="ContentTypeId">
    <vt:lpwstr>0x010100FD330C3064AAAD44BFC99F2BE7F69716</vt:lpwstr>
  </property>
  <property fmtid="{D5CDD505-2E9C-101B-9397-08002B2CF9AE}" pid="6" name="MediaServiceImageTags">
    <vt:lpwstr/>
  </property>
</Properties>
</file>