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56" r:id="rId5"/>
    <p:sldMasterId id="2147483676" r:id="rId6"/>
    <p:sldMasterId id="2147483648" r:id="rId7"/>
    <p:sldMasterId id="2147484138" r:id="rId8"/>
    <p:sldMasterId id="2147483685" r:id="rId9"/>
    <p:sldMasterId id="2147483660" r:id="rId10"/>
    <p:sldMasterId id="2147483873" r:id="rId11"/>
    <p:sldMasterId id="2147484157" r:id="rId12"/>
  </p:sldMasterIdLst>
  <p:notesMasterIdLst>
    <p:notesMasterId r:id="rId52"/>
  </p:notesMasterIdLst>
  <p:sldIdLst>
    <p:sldId id="376" r:id="rId13"/>
    <p:sldId id="334" r:id="rId14"/>
    <p:sldId id="256" r:id="rId15"/>
    <p:sldId id="434" r:id="rId16"/>
    <p:sldId id="421" r:id="rId17"/>
    <p:sldId id="433" r:id="rId18"/>
    <p:sldId id="424" r:id="rId19"/>
    <p:sldId id="425" r:id="rId20"/>
    <p:sldId id="426" r:id="rId21"/>
    <p:sldId id="427" r:id="rId22"/>
    <p:sldId id="428" r:id="rId23"/>
    <p:sldId id="429" r:id="rId24"/>
    <p:sldId id="430" r:id="rId25"/>
    <p:sldId id="417" r:id="rId26"/>
    <p:sldId id="432" r:id="rId27"/>
    <p:sldId id="2147470422" r:id="rId28"/>
    <p:sldId id="257" r:id="rId29"/>
    <p:sldId id="702" r:id="rId30"/>
    <p:sldId id="258" r:id="rId31"/>
    <p:sldId id="263" r:id="rId32"/>
    <p:sldId id="701" r:id="rId33"/>
    <p:sldId id="703" r:id="rId34"/>
    <p:sldId id="261" r:id="rId35"/>
    <p:sldId id="704" r:id="rId36"/>
    <p:sldId id="706" r:id="rId37"/>
    <p:sldId id="707" r:id="rId38"/>
    <p:sldId id="708" r:id="rId39"/>
    <p:sldId id="709" r:id="rId40"/>
    <p:sldId id="710" r:id="rId41"/>
    <p:sldId id="711" r:id="rId42"/>
    <p:sldId id="712" r:id="rId43"/>
    <p:sldId id="713" r:id="rId44"/>
    <p:sldId id="714" r:id="rId45"/>
    <p:sldId id="715" r:id="rId46"/>
    <p:sldId id="716" r:id="rId47"/>
    <p:sldId id="278" r:id="rId48"/>
    <p:sldId id="279" r:id="rId49"/>
    <p:sldId id="2147470420" r:id="rId50"/>
    <p:sldId id="2147470410" r:id="rId5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Helvetica" pitchFamily="2" charset="0"/>
        <a:ea typeface="+mn-ea"/>
        <a:cs typeface="+mn-cs"/>
      </a:defRPr>
    </a:lvl1pPr>
    <a:lvl2pPr marL="457200" algn="l" defTabSz="457200" rtl="0" eaLnBrk="0" fontAlgn="base" hangingPunct="0">
      <a:spcBef>
        <a:spcPct val="0"/>
      </a:spcBef>
      <a:spcAft>
        <a:spcPct val="0"/>
      </a:spcAft>
      <a:defRPr kern="1200">
        <a:solidFill>
          <a:schemeClr val="tx1"/>
        </a:solidFill>
        <a:latin typeface="Helvetica" pitchFamily="2" charset="0"/>
        <a:ea typeface="+mn-ea"/>
        <a:cs typeface="+mn-cs"/>
      </a:defRPr>
    </a:lvl2pPr>
    <a:lvl3pPr marL="914400" algn="l" defTabSz="457200" rtl="0" eaLnBrk="0" fontAlgn="base" hangingPunct="0">
      <a:spcBef>
        <a:spcPct val="0"/>
      </a:spcBef>
      <a:spcAft>
        <a:spcPct val="0"/>
      </a:spcAft>
      <a:defRPr kern="1200">
        <a:solidFill>
          <a:schemeClr val="tx1"/>
        </a:solidFill>
        <a:latin typeface="Helvetica" pitchFamily="2" charset="0"/>
        <a:ea typeface="+mn-ea"/>
        <a:cs typeface="+mn-cs"/>
      </a:defRPr>
    </a:lvl3pPr>
    <a:lvl4pPr marL="1371600" algn="l" defTabSz="457200" rtl="0" eaLnBrk="0" fontAlgn="base" hangingPunct="0">
      <a:spcBef>
        <a:spcPct val="0"/>
      </a:spcBef>
      <a:spcAft>
        <a:spcPct val="0"/>
      </a:spcAft>
      <a:defRPr kern="1200">
        <a:solidFill>
          <a:schemeClr val="tx1"/>
        </a:solidFill>
        <a:latin typeface="Helvetica" pitchFamily="2" charset="0"/>
        <a:ea typeface="+mn-ea"/>
        <a:cs typeface="+mn-cs"/>
      </a:defRPr>
    </a:lvl4pPr>
    <a:lvl5pPr marL="1828800" algn="l" defTabSz="457200" rtl="0" eaLnBrk="0" fontAlgn="base" hangingPunct="0">
      <a:spcBef>
        <a:spcPct val="0"/>
      </a:spcBef>
      <a:spcAft>
        <a:spcPct val="0"/>
      </a:spcAft>
      <a:defRPr kern="1200">
        <a:solidFill>
          <a:schemeClr val="tx1"/>
        </a:solidFill>
        <a:latin typeface="Helvetica" pitchFamily="2" charset="0"/>
        <a:ea typeface="+mn-ea"/>
        <a:cs typeface="+mn-cs"/>
      </a:defRPr>
    </a:lvl5pPr>
    <a:lvl6pPr marL="2286000" algn="l" defTabSz="914400" rtl="0" eaLnBrk="1" latinLnBrk="0" hangingPunct="1">
      <a:defRPr kern="1200">
        <a:solidFill>
          <a:schemeClr val="tx1"/>
        </a:solidFill>
        <a:latin typeface="Helvetica" pitchFamily="2" charset="0"/>
        <a:ea typeface="+mn-ea"/>
        <a:cs typeface="+mn-cs"/>
      </a:defRPr>
    </a:lvl6pPr>
    <a:lvl7pPr marL="2743200" algn="l" defTabSz="914400" rtl="0" eaLnBrk="1" latinLnBrk="0" hangingPunct="1">
      <a:defRPr kern="1200">
        <a:solidFill>
          <a:schemeClr val="tx1"/>
        </a:solidFill>
        <a:latin typeface="Helvetica" pitchFamily="2" charset="0"/>
        <a:ea typeface="+mn-ea"/>
        <a:cs typeface="+mn-cs"/>
      </a:defRPr>
    </a:lvl7pPr>
    <a:lvl8pPr marL="3200400" algn="l" defTabSz="914400" rtl="0" eaLnBrk="1" latinLnBrk="0" hangingPunct="1">
      <a:defRPr kern="1200">
        <a:solidFill>
          <a:schemeClr val="tx1"/>
        </a:solidFill>
        <a:latin typeface="Helvetica" pitchFamily="2" charset="0"/>
        <a:ea typeface="+mn-ea"/>
        <a:cs typeface="+mn-cs"/>
      </a:defRPr>
    </a:lvl8pPr>
    <a:lvl9pPr marL="3657600" algn="l" defTabSz="914400" rtl="0" eaLnBrk="1" latinLnBrk="0" hangingPunct="1">
      <a:defRPr kern="1200">
        <a:solidFill>
          <a:schemeClr val="tx1"/>
        </a:solidFill>
        <a:latin typeface="Helvetica" pitchFamily="2"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Koller" initials="" lastIdx="3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AD817-047D-CB62-EED1-B4E385186D0C}" v="3" dt="2024-10-30T18:04:24.949"/>
    <p1510:client id="{84D636A9-32A5-A186-7C39-2AF3C3A561F5}" v="60" dt="2024-10-30T16:59:51.443"/>
    <p1510:client id="{DBFA96D6-9DF4-5493-3E82-62B5924A2089}" v="169" dt="2024-10-30T16:54:43.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1.xml"/><Relationship Id="rId19" Type="http://schemas.openxmlformats.org/officeDocument/2006/relationships/slide" Target="slides/slide7.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6.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09C88-0C50-439C-B1E2-614F7B9C73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Helvetica"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1B6E4D41-F6FE-4142-AFBD-F79E7AB0948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Helvetica" panose="020B0604020202020204" pitchFamily="34" charset="0"/>
              </a:defRPr>
            </a:lvl1pPr>
          </a:lstStyle>
          <a:p>
            <a:pPr>
              <a:defRPr/>
            </a:pPr>
            <a:fld id="{C3804ACD-0F03-4E49-A7D0-D0B848903BCF}" type="datetimeFigureOut">
              <a:rPr lang="en-US"/>
              <a:pPr>
                <a:defRPr/>
              </a:pPr>
              <a:t>10/30/2024</a:t>
            </a:fld>
            <a:endParaRPr lang="en-US"/>
          </a:p>
        </p:txBody>
      </p:sp>
      <p:sp>
        <p:nvSpPr>
          <p:cNvPr id="4" name="Slide Image Placeholder 3">
            <a:extLst>
              <a:ext uri="{FF2B5EF4-FFF2-40B4-BE49-F238E27FC236}">
                <a16:creationId xmlns:a16="http://schemas.microsoft.com/office/drawing/2014/main" id="{34639E64-FEED-49AB-B5C0-7924FC59F23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CA2A543-186B-4D9A-A719-A42704A9174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95D3F1B-4090-4196-BFEA-2A83D57FCD7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Helvetica"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6630A84-8971-44BE-B8EB-26E21482C16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60E1FA9-53DB-B842-B179-C8B22702182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elvetica"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Helvetica"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E5D9D55-2D96-9A27-EB95-C150D4389EC9}"/>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AEDF9F0-7C53-7D1B-A3AD-EFC18273DD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Helvetica" pitchFamily="2" charset="0"/>
              </a:rPr>
              <a:t>Develop publications – evidence and experience in the Milbank parlance</a:t>
            </a:r>
          </a:p>
          <a:p>
            <a:pPr eaLnBrk="1" hangingPunct="1">
              <a:spcBef>
                <a:spcPct val="0"/>
              </a:spcBef>
            </a:pPr>
            <a:r>
              <a:rPr lang="en-US" altLang="en-US">
                <a:latin typeface="Helvetica" pitchFamily="2" charset="0"/>
              </a:rPr>
              <a:t>Disseminate</a:t>
            </a:r>
          </a:p>
        </p:txBody>
      </p:sp>
      <p:sp>
        <p:nvSpPr>
          <p:cNvPr id="13316" name="Slide Number Placeholder 3">
            <a:extLst>
              <a:ext uri="{FF2B5EF4-FFF2-40B4-BE49-F238E27FC236}">
                <a16:creationId xmlns:a16="http://schemas.microsoft.com/office/drawing/2014/main" id="{26C96D53-955C-110E-861C-6A4B8FE53F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pitchFamily="2" charset="0"/>
              </a:defRPr>
            </a:lvl1pPr>
            <a:lvl2pPr marL="742950" indent="-285750">
              <a:defRPr>
                <a:solidFill>
                  <a:schemeClr val="tx1"/>
                </a:solidFill>
                <a:latin typeface="Helvetica" pitchFamily="2" charset="0"/>
              </a:defRPr>
            </a:lvl2pPr>
            <a:lvl3pPr marL="1143000" indent="-228600">
              <a:defRPr>
                <a:solidFill>
                  <a:schemeClr val="tx1"/>
                </a:solidFill>
                <a:latin typeface="Helvetica" pitchFamily="2" charset="0"/>
              </a:defRPr>
            </a:lvl3pPr>
            <a:lvl4pPr marL="1600200" indent="-228600">
              <a:defRPr>
                <a:solidFill>
                  <a:schemeClr val="tx1"/>
                </a:solidFill>
                <a:latin typeface="Helvetica" pitchFamily="2" charset="0"/>
              </a:defRPr>
            </a:lvl4pPr>
            <a:lvl5pPr marL="2057400" indent="-228600">
              <a:defRPr>
                <a:solidFill>
                  <a:schemeClr val="tx1"/>
                </a:solidFill>
                <a:latin typeface="Helvetica" pitchFamily="2" charset="0"/>
              </a:defRPr>
            </a:lvl5pPr>
            <a:lvl6pPr marL="2514600" indent="-228600" defTabSz="457200" eaLnBrk="0" fontAlgn="base" hangingPunct="0">
              <a:spcBef>
                <a:spcPct val="0"/>
              </a:spcBef>
              <a:spcAft>
                <a:spcPct val="0"/>
              </a:spcAft>
              <a:defRPr>
                <a:solidFill>
                  <a:schemeClr val="tx1"/>
                </a:solidFill>
                <a:latin typeface="Helvetica" pitchFamily="2" charset="0"/>
              </a:defRPr>
            </a:lvl6pPr>
            <a:lvl7pPr marL="2971800" indent="-228600" defTabSz="457200" eaLnBrk="0" fontAlgn="base" hangingPunct="0">
              <a:spcBef>
                <a:spcPct val="0"/>
              </a:spcBef>
              <a:spcAft>
                <a:spcPct val="0"/>
              </a:spcAft>
              <a:defRPr>
                <a:solidFill>
                  <a:schemeClr val="tx1"/>
                </a:solidFill>
                <a:latin typeface="Helvetica" pitchFamily="2" charset="0"/>
              </a:defRPr>
            </a:lvl7pPr>
            <a:lvl8pPr marL="3429000" indent="-228600" defTabSz="457200" eaLnBrk="0" fontAlgn="base" hangingPunct="0">
              <a:spcBef>
                <a:spcPct val="0"/>
              </a:spcBef>
              <a:spcAft>
                <a:spcPct val="0"/>
              </a:spcAft>
              <a:defRPr>
                <a:solidFill>
                  <a:schemeClr val="tx1"/>
                </a:solidFill>
                <a:latin typeface="Helvetica" pitchFamily="2" charset="0"/>
              </a:defRPr>
            </a:lvl8pPr>
            <a:lvl9pPr marL="3886200" indent="-228600" defTabSz="457200" eaLnBrk="0" fontAlgn="base" hangingPunct="0">
              <a:spcBef>
                <a:spcPct val="0"/>
              </a:spcBef>
              <a:spcAft>
                <a:spcPct val="0"/>
              </a:spcAft>
              <a:defRPr>
                <a:solidFill>
                  <a:schemeClr val="tx1"/>
                </a:solidFill>
                <a:latin typeface="Helvetica" pitchFamily="2" charset="0"/>
              </a:defRPr>
            </a:lvl9pPr>
          </a:lstStyle>
          <a:p>
            <a:fld id="{0E4C138F-4A49-0E42-ADCD-D4E434EE9871}"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Implemented on a piecemeal fashion </a:t>
            </a:r>
            <a:r>
              <a:rPr lang="en-US" dirty="0">
                <a:sym typeface="Wingdings" panose="05000000000000000000" pitchFamily="2" charset="2"/>
              </a:rPr>
              <a:t> we haven’t had national or international efforts that could make these policies highly effective</a:t>
            </a:r>
          </a:p>
          <a:p>
            <a:endParaRPr lang="en-US" dirty="0"/>
          </a:p>
        </p:txBody>
      </p:sp>
      <p:sp>
        <p:nvSpPr>
          <p:cNvPr id="4" name="Slide Number Placeholder 3"/>
          <p:cNvSpPr>
            <a:spLocks noGrp="1"/>
          </p:cNvSpPr>
          <p:nvPr>
            <p:ph type="sldNum" sz="quarter" idx="5"/>
          </p:nvPr>
        </p:nvSpPr>
        <p:spPr/>
        <p:txBody>
          <a:bodyPr/>
          <a:lstStyle/>
          <a:p>
            <a:fld id="{5D3CEA23-5834-4C8D-A8E9-8ADAF04917B0}" type="slidenum">
              <a:rPr lang="en-GB" smtClean="0"/>
              <a:t>12</a:t>
            </a:fld>
            <a:endParaRPr lang="en-GB"/>
          </a:p>
        </p:txBody>
      </p:sp>
    </p:spTree>
    <p:extLst>
      <p:ext uri="{BB962C8B-B14F-4D97-AF65-F5344CB8AC3E}">
        <p14:creationId xmlns:p14="http://schemas.microsoft.com/office/powerpoint/2010/main" val="1332360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the policy community go from here?</a:t>
            </a:r>
          </a:p>
        </p:txBody>
      </p:sp>
      <p:sp>
        <p:nvSpPr>
          <p:cNvPr id="4" name="Slide Number Placeholder 3"/>
          <p:cNvSpPr>
            <a:spLocks noGrp="1"/>
          </p:cNvSpPr>
          <p:nvPr>
            <p:ph type="sldNum" sz="quarter" idx="5"/>
          </p:nvPr>
        </p:nvSpPr>
        <p:spPr/>
        <p:txBody>
          <a:bodyPr/>
          <a:lstStyle/>
          <a:p>
            <a:fld id="{5D3CEA23-5834-4C8D-A8E9-8ADAF04917B0}" type="slidenum">
              <a:rPr lang="en-GB" smtClean="0"/>
              <a:t>13</a:t>
            </a:fld>
            <a:endParaRPr lang="en-GB"/>
          </a:p>
        </p:txBody>
      </p:sp>
    </p:spTree>
    <p:extLst>
      <p:ext uri="{BB962C8B-B14F-4D97-AF65-F5344CB8AC3E}">
        <p14:creationId xmlns:p14="http://schemas.microsoft.com/office/powerpoint/2010/main" val="3191614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Kaiser study: ~12% of US adults have taken GLP-1 agonists; 6% currently; 42% of those with diabetes: https://www.kff.org/health-costs/poll-finding/kff-health-tracking-poll-may-2024-the-publics-use-and-views-of-glp-1-drugs/</a:t>
            </a:r>
          </a:p>
          <a:p>
            <a:endParaRPr lang="en-US" sz="1800" dirty="0">
              <a:effectLst/>
              <a:latin typeface="Aptos" panose="020B0004020202020204" pitchFamily="34" charset="0"/>
              <a:cs typeface="Times New Roman" panose="02020603050405020304" pitchFamily="18" charset="0"/>
            </a:endParaRPr>
          </a:p>
          <a:p>
            <a:r>
              <a:rPr lang="en-US" dirty="0" err="1"/>
              <a:t>Notably,the</a:t>
            </a:r>
            <a:r>
              <a:rPr lang="en-US" dirty="0"/>
              <a:t> recent approval of </a:t>
            </a:r>
            <a:r>
              <a:rPr lang="en-US" dirty="0" err="1"/>
              <a:t>tirzepatide</a:t>
            </a:r>
            <a:r>
              <a:rPr lang="en-US" dirty="0"/>
              <a:t> for weight control in persons without diabetes and the FDA approval of </a:t>
            </a:r>
            <a:r>
              <a:rPr lang="en-US" dirty="0" err="1"/>
              <a:t>theuse</a:t>
            </a:r>
            <a:r>
              <a:rPr lang="en-US" dirty="0"/>
              <a:t> of GLP-1RAs to reduce cardiovascular disease </a:t>
            </a:r>
            <a:r>
              <a:rPr lang="en-US" dirty="0" err="1"/>
              <a:t>riskwill</a:t>
            </a:r>
            <a:r>
              <a:rPr lang="en-US" dirty="0"/>
              <a:t> further broaden the indications of GLP-1RAs </a:t>
            </a:r>
            <a:r>
              <a:rPr lang="en-US" dirty="0" err="1"/>
              <a:t>andaffect</a:t>
            </a:r>
            <a:r>
              <a:rPr lang="en-US" dirty="0"/>
              <a:t> access (4)</a:t>
            </a:r>
          </a:p>
          <a:p>
            <a:endParaRPr lang="en-US" dirty="0"/>
          </a:p>
          <a:p>
            <a:r>
              <a:rPr lang="en-US" dirty="0"/>
              <a:t>https://www.webmd.com/obesity/weight-loss-prescription-weight-loss-medicine</a:t>
            </a:r>
          </a:p>
          <a:p>
            <a:r>
              <a:rPr lang="en-US" b="0" i="0" dirty="0" err="1">
                <a:solidFill>
                  <a:srgbClr val="1B1B1B"/>
                </a:solidFill>
                <a:effectLst/>
                <a:latin typeface="Source Sans Pro" panose="020B0503030403020204" pitchFamily="34" charset="0"/>
              </a:rPr>
              <a:t>Tirzepatide</a:t>
            </a:r>
            <a:r>
              <a:rPr lang="en-US" b="0" i="0" dirty="0">
                <a:solidFill>
                  <a:srgbClr val="1B1B1B"/>
                </a:solidFill>
                <a:effectLst/>
                <a:latin typeface="Source Sans Pro" panose="020B0503030403020204" pitchFamily="34" charset="0"/>
              </a:rPr>
              <a:t> (</a:t>
            </a:r>
            <a:r>
              <a:rPr lang="en-US" b="0" i="0" dirty="0" err="1">
                <a:solidFill>
                  <a:srgbClr val="1B1B1B"/>
                </a:solidFill>
                <a:effectLst/>
                <a:latin typeface="Source Sans Pro" panose="020B0503030403020204" pitchFamily="34" charset="0"/>
              </a:rPr>
              <a:t>Mounjaro</a:t>
            </a:r>
            <a:r>
              <a:rPr lang="en-US" b="0" i="0" dirty="0">
                <a:solidFill>
                  <a:srgbClr val="1B1B1B"/>
                </a:solidFill>
                <a:effectLst/>
                <a:latin typeface="Source Sans Pro" panose="020B0503030403020204" pitchFamily="34" charset="0"/>
              </a:rPr>
              <a:t>, </a:t>
            </a:r>
            <a:r>
              <a:rPr lang="en-US" b="0" i="0" dirty="0" err="1">
                <a:solidFill>
                  <a:srgbClr val="1B1B1B"/>
                </a:solidFill>
                <a:effectLst/>
                <a:latin typeface="Source Sans Pro" panose="020B0503030403020204" pitchFamily="34" charset="0"/>
              </a:rPr>
              <a:t>Zepbound</a:t>
            </a:r>
            <a:r>
              <a:rPr lang="en-US" b="0" i="0" dirty="0">
                <a:solidFill>
                  <a:srgbClr val="1B1B1B"/>
                </a:solidFill>
                <a:effectLst/>
                <a:latin typeface="Source Sans Pro" panose="020B0503030403020204" pitchFamily="34" charset="0"/>
              </a:rPr>
              <a:t>) – approved in 2022 </a:t>
            </a:r>
            <a:endParaRPr lang="en-US" dirty="0"/>
          </a:p>
        </p:txBody>
      </p:sp>
      <p:sp>
        <p:nvSpPr>
          <p:cNvPr id="4" name="Slide Number Placeholder 3"/>
          <p:cNvSpPr>
            <a:spLocks noGrp="1"/>
          </p:cNvSpPr>
          <p:nvPr>
            <p:ph type="sldNum" sz="quarter" idx="5"/>
          </p:nvPr>
        </p:nvSpPr>
        <p:spPr/>
        <p:txBody>
          <a:bodyPr/>
          <a:lstStyle/>
          <a:p>
            <a:fld id="{5D3CEA23-5834-4C8D-A8E9-8ADAF04917B0}" type="slidenum">
              <a:rPr lang="en-GB" smtClean="0"/>
              <a:t>14</a:t>
            </a:fld>
            <a:endParaRPr lang="en-GB"/>
          </a:p>
        </p:txBody>
      </p:sp>
    </p:spTree>
    <p:extLst>
      <p:ext uri="{BB962C8B-B14F-4D97-AF65-F5344CB8AC3E}">
        <p14:creationId xmlns:p14="http://schemas.microsoft.com/office/powerpoint/2010/main" val="75165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Pessimistic on substantial reductions in obesity in current adult cohorts; </a:t>
            </a:r>
          </a:p>
        </p:txBody>
      </p:sp>
      <p:sp>
        <p:nvSpPr>
          <p:cNvPr id="4" name="Slide Number Placeholder 3"/>
          <p:cNvSpPr>
            <a:spLocks noGrp="1"/>
          </p:cNvSpPr>
          <p:nvPr>
            <p:ph type="sldNum" sz="quarter" idx="5"/>
          </p:nvPr>
        </p:nvSpPr>
        <p:spPr/>
        <p:txBody>
          <a:bodyPr/>
          <a:lstStyle/>
          <a:p>
            <a:fld id="{5D3CEA23-5834-4C8D-A8E9-8ADAF04917B0}" type="slidenum">
              <a:rPr lang="en-GB" smtClean="0"/>
              <a:t>15</a:t>
            </a:fld>
            <a:endParaRPr lang="en-GB"/>
          </a:p>
        </p:txBody>
      </p:sp>
    </p:spTree>
    <p:extLst>
      <p:ext uri="{BB962C8B-B14F-4D97-AF65-F5344CB8AC3E}">
        <p14:creationId xmlns:p14="http://schemas.microsoft.com/office/powerpoint/2010/main" val="254368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3CEA23-5834-4C8D-A8E9-8ADAF04917B0}" type="slidenum">
              <a:rPr lang="en-GB" smtClean="0"/>
              <a:t>3</a:t>
            </a:fld>
            <a:endParaRPr lang="en-GB"/>
          </a:p>
        </p:txBody>
      </p:sp>
    </p:spTree>
    <p:extLst>
      <p:ext uri="{BB962C8B-B14F-4D97-AF65-F5344CB8AC3E}">
        <p14:creationId xmlns:p14="http://schemas.microsoft.com/office/powerpoint/2010/main" val="403149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Successful in bending the curve</a:t>
            </a:r>
          </a:p>
        </p:txBody>
      </p:sp>
      <p:sp>
        <p:nvSpPr>
          <p:cNvPr id="4" name="Slide Number Placeholder 3"/>
          <p:cNvSpPr>
            <a:spLocks noGrp="1"/>
          </p:cNvSpPr>
          <p:nvPr>
            <p:ph type="sldNum" sz="quarter" idx="5"/>
          </p:nvPr>
        </p:nvSpPr>
        <p:spPr/>
        <p:txBody>
          <a:bodyPr/>
          <a:lstStyle/>
          <a:p>
            <a:fld id="{5D3CEA23-5834-4C8D-A8E9-8ADAF04917B0}" type="slidenum">
              <a:rPr lang="en-GB" smtClean="0"/>
              <a:t>4</a:t>
            </a:fld>
            <a:endParaRPr lang="en-GB"/>
          </a:p>
        </p:txBody>
      </p:sp>
    </p:spTree>
    <p:extLst>
      <p:ext uri="{BB962C8B-B14F-4D97-AF65-F5344CB8AC3E}">
        <p14:creationId xmlns:p14="http://schemas.microsoft.com/office/powerpoint/2010/main" val="1523243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3CEA23-5834-4C8D-A8E9-8ADAF04917B0}" type="slidenum">
              <a:rPr lang="en-GB" smtClean="0"/>
              <a:t>5</a:t>
            </a:fld>
            <a:endParaRPr lang="en-GB"/>
          </a:p>
        </p:txBody>
      </p:sp>
    </p:spTree>
    <p:extLst>
      <p:ext uri="{BB962C8B-B14F-4D97-AF65-F5344CB8AC3E}">
        <p14:creationId xmlns:p14="http://schemas.microsoft.com/office/powerpoint/2010/main" val="2857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I believe that we are beginning to see the imprint of obesity on national-level health trends in very </a:t>
            </a:r>
            <a:r>
              <a:rPr lang="en-US" b="1" dirty="0"/>
              <a:t>fundamental</a:t>
            </a:r>
            <a:r>
              <a:rPr lang="en-US" dirty="0"/>
              <a:t> ways. We have had a lot of focus on drug overdose deaths and the opioid epidemic, and rightfully so. However, we need to recognize how large an impact obesity is having on our collective life expectancy. It is expected that its impact will likely grow in the near term regardless of public policy.                  </a:t>
            </a:r>
          </a:p>
        </p:txBody>
      </p:sp>
      <p:sp>
        <p:nvSpPr>
          <p:cNvPr id="4" name="Slide Number Placeholder 3"/>
          <p:cNvSpPr>
            <a:spLocks noGrp="1"/>
          </p:cNvSpPr>
          <p:nvPr>
            <p:ph type="sldNum" sz="quarter" idx="5"/>
          </p:nvPr>
        </p:nvSpPr>
        <p:spPr/>
        <p:txBody>
          <a:bodyPr/>
          <a:lstStyle/>
          <a:p>
            <a:fld id="{5D3CEA23-5834-4C8D-A8E9-8ADAF04917B0}" type="slidenum">
              <a:rPr lang="en-GB" smtClean="0"/>
              <a:t>7</a:t>
            </a:fld>
            <a:endParaRPr lang="en-GB"/>
          </a:p>
        </p:txBody>
      </p:sp>
    </p:spTree>
    <p:extLst>
      <p:ext uri="{BB962C8B-B14F-4D97-AF65-F5344CB8AC3E}">
        <p14:creationId xmlns:p14="http://schemas.microsoft.com/office/powerpoint/2010/main" val="381055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also seeing adverse trends with respect to disability</a:t>
            </a:r>
          </a:p>
          <a:p>
            <a:endParaRPr lang="en-US" dirty="0"/>
          </a:p>
        </p:txBody>
      </p:sp>
      <p:sp>
        <p:nvSpPr>
          <p:cNvPr id="4" name="Slide Number Placeholder 3"/>
          <p:cNvSpPr>
            <a:spLocks noGrp="1"/>
          </p:cNvSpPr>
          <p:nvPr>
            <p:ph type="sldNum" sz="quarter" idx="5"/>
          </p:nvPr>
        </p:nvSpPr>
        <p:spPr/>
        <p:txBody>
          <a:bodyPr/>
          <a:lstStyle/>
          <a:p>
            <a:fld id="{5D3CEA23-5834-4C8D-A8E9-8ADAF04917B0}" type="slidenum">
              <a:rPr lang="en-GB" smtClean="0"/>
              <a:t>8</a:t>
            </a:fld>
            <a:endParaRPr lang="en-GB"/>
          </a:p>
        </p:txBody>
      </p:sp>
    </p:spTree>
    <p:extLst>
      <p:ext uri="{BB962C8B-B14F-4D97-AF65-F5344CB8AC3E}">
        <p14:creationId xmlns:p14="http://schemas.microsoft.com/office/powerpoint/2010/main" val="204692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Formidable foes</a:t>
            </a:r>
          </a:p>
          <a:p>
            <a:pPr marL="0" indent="0">
              <a:buFont typeface="+mj-lt"/>
              <a:buNone/>
            </a:pPr>
            <a:endParaRPr lang="en-US" dirty="0"/>
          </a:p>
          <a:p>
            <a:pPr marL="0" indent="0">
              <a:buFont typeface="+mj-lt"/>
              <a:buNone/>
            </a:pPr>
            <a:r>
              <a:rPr lang="en-US" dirty="0"/>
              <a:t>Significant political and stakeholder obstacles</a:t>
            </a:r>
          </a:p>
          <a:p>
            <a:pPr marL="0" indent="0">
              <a:buFont typeface="+mj-lt"/>
              <a:buNone/>
            </a:pPr>
            <a:r>
              <a:rPr lang="en-US" dirty="0"/>
              <a:t> </a:t>
            </a:r>
          </a:p>
        </p:txBody>
      </p:sp>
      <p:sp>
        <p:nvSpPr>
          <p:cNvPr id="4" name="Slide Number Placeholder 3"/>
          <p:cNvSpPr>
            <a:spLocks noGrp="1"/>
          </p:cNvSpPr>
          <p:nvPr>
            <p:ph type="sldNum" sz="quarter" idx="5"/>
          </p:nvPr>
        </p:nvSpPr>
        <p:spPr/>
        <p:txBody>
          <a:bodyPr/>
          <a:lstStyle/>
          <a:p>
            <a:fld id="{5D3CEA23-5834-4C8D-A8E9-8ADAF04917B0}" type="slidenum">
              <a:rPr lang="en-GB" smtClean="0"/>
              <a:t>9</a:t>
            </a:fld>
            <a:endParaRPr lang="en-GB"/>
          </a:p>
        </p:txBody>
      </p:sp>
    </p:spTree>
    <p:extLst>
      <p:ext uri="{BB962C8B-B14F-4D97-AF65-F5344CB8AC3E}">
        <p14:creationId xmlns:p14="http://schemas.microsoft.com/office/powerpoint/2010/main" val="53148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policy strategies, I think it is really important to distinguish different parts of our population.  </a:t>
            </a:r>
          </a:p>
        </p:txBody>
      </p:sp>
      <p:sp>
        <p:nvSpPr>
          <p:cNvPr id="4" name="Slide Number Placeholder 3"/>
          <p:cNvSpPr>
            <a:spLocks noGrp="1"/>
          </p:cNvSpPr>
          <p:nvPr>
            <p:ph type="sldNum" sz="quarter" idx="5"/>
          </p:nvPr>
        </p:nvSpPr>
        <p:spPr/>
        <p:txBody>
          <a:bodyPr/>
          <a:lstStyle/>
          <a:p>
            <a:fld id="{5D3CEA23-5834-4C8D-A8E9-8ADAF04917B0}" type="slidenum">
              <a:rPr lang="en-GB" smtClean="0"/>
              <a:t>10</a:t>
            </a:fld>
            <a:endParaRPr lang="en-GB"/>
          </a:p>
        </p:txBody>
      </p:sp>
    </p:spTree>
    <p:extLst>
      <p:ext uri="{BB962C8B-B14F-4D97-AF65-F5344CB8AC3E}">
        <p14:creationId xmlns:p14="http://schemas.microsoft.com/office/powerpoint/2010/main" val="250323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Dovetailing of the epidemiology of obesity, and the biology of obesity. </a:t>
            </a:r>
          </a:p>
        </p:txBody>
      </p:sp>
      <p:sp>
        <p:nvSpPr>
          <p:cNvPr id="4" name="Slide Number Placeholder 3"/>
          <p:cNvSpPr>
            <a:spLocks noGrp="1"/>
          </p:cNvSpPr>
          <p:nvPr>
            <p:ph type="sldNum" sz="quarter" idx="5"/>
          </p:nvPr>
        </p:nvSpPr>
        <p:spPr/>
        <p:txBody>
          <a:bodyPr/>
          <a:lstStyle/>
          <a:p>
            <a:fld id="{5D3CEA23-5834-4C8D-A8E9-8ADAF04917B0}" type="slidenum">
              <a:rPr lang="en-GB" smtClean="0"/>
              <a:t>11</a:t>
            </a:fld>
            <a:endParaRPr lang="en-GB"/>
          </a:p>
        </p:txBody>
      </p:sp>
    </p:spTree>
    <p:extLst>
      <p:ext uri="{BB962C8B-B14F-4D97-AF65-F5344CB8AC3E}">
        <p14:creationId xmlns:p14="http://schemas.microsoft.com/office/powerpoint/2010/main" val="2035719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MQ">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3F259BC0-2CFD-3D7D-A7E6-DA0E8046254E}"/>
              </a:ext>
            </a:extLst>
          </p:cNvPr>
          <p:cNvGrpSpPr>
            <a:grpSpLocks/>
          </p:cNvGrpSpPr>
          <p:nvPr/>
        </p:nvGrpSpPr>
        <p:grpSpPr bwMode="auto">
          <a:xfrm>
            <a:off x="0" y="5934075"/>
            <a:ext cx="12192000" cy="914400"/>
            <a:chOff x="1" y="5933863"/>
            <a:chExt cx="9144000" cy="924138"/>
          </a:xfrm>
          <a:solidFill>
            <a:schemeClr val="accent2"/>
          </a:solidFill>
        </p:grpSpPr>
        <p:sp>
          <p:nvSpPr>
            <p:cNvPr id="5" name="Rectangle 4">
              <a:extLst>
                <a:ext uri="{FF2B5EF4-FFF2-40B4-BE49-F238E27FC236}">
                  <a16:creationId xmlns:a16="http://schemas.microsoft.com/office/drawing/2014/main" id="{03EDA39A-1409-17CE-DEB9-76B46CAD0CEF}"/>
                </a:ext>
              </a:extLst>
            </p:cNvPr>
            <p:cNvSpPr/>
            <p:nvPr/>
          </p:nvSpPr>
          <p:spPr>
            <a:xfrm>
              <a:off x="1" y="5933863"/>
              <a:ext cx="9144000" cy="9241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9">
              <a:extLst>
                <a:ext uri="{FF2B5EF4-FFF2-40B4-BE49-F238E27FC236}">
                  <a16:creationId xmlns:a16="http://schemas.microsoft.com/office/drawing/2014/main" id="{BC0FA28C-E390-0E46-B75A-D64213163CA7}"/>
                </a:ext>
              </a:extLst>
            </p:cNvPr>
            <p:cNvPicPr>
              <a:picLocks noChangeAspect="1" noChangeArrowheads="1"/>
            </p:cNvPicPr>
            <p:nvPr/>
          </p:nvPicPr>
          <p:blipFill>
            <a:blip r:embed="rId2"/>
            <a:srcRect/>
            <a:stretch/>
          </p:blipFill>
          <p:spPr bwMode="auto">
            <a:xfrm>
              <a:off x="7217763" y="6016054"/>
              <a:ext cx="1477638" cy="754230"/>
            </a:xfrm>
            <a:prstGeom prst="rect">
              <a:avLst/>
            </a:prstGeom>
            <a:grpFill/>
            <a:ln>
              <a:noFill/>
            </a:ln>
          </p:spPr>
        </p:pic>
      </p:grpSp>
      <p:sp>
        <p:nvSpPr>
          <p:cNvPr id="3" name="Subtitle 2"/>
          <p:cNvSpPr>
            <a:spLocks noGrp="1"/>
          </p:cNvSpPr>
          <p:nvPr>
            <p:ph type="subTitle" idx="1"/>
          </p:nvPr>
        </p:nvSpPr>
        <p:spPr>
          <a:xfrm>
            <a:off x="517359" y="2057718"/>
            <a:ext cx="9144000" cy="1655762"/>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p:cNvSpPr>
            <a:spLocks noGrp="1"/>
          </p:cNvSpPr>
          <p:nvPr>
            <p:ph type="title"/>
          </p:nvPr>
        </p:nvSpPr>
        <p:spPr>
          <a:xfrm>
            <a:off x="517359" y="538381"/>
            <a:ext cx="10515600" cy="1325563"/>
          </a:xfrm>
        </p:spPr>
        <p:txBody>
          <a:bodyPr>
            <a:normAutofit/>
          </a:bodyPr>
          <a:lstStyle>
            <a:lvl1pPr>
              <a:defRPr sz="3200">
                <a:solidFill>
                  <a:schemeClr val="accent2"/>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41087900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2387992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3972055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1813677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2499101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8A4B30-4980-334B-9E1F-3C437C0921FE}"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3644974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8A4B30-4980-334B-9E1F-3C437C0921FE}" type="datetimeFigureOut">
              <a:rPr lang="en-US" smtClean="0"/>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2355366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8A4B30-4980-334B-9E1F-3C437C0921FE}" type="datetimeFigureOut">
              <a:rPr lang="en-US" smtClean="0"/>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17717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A4B30-4980-334B-9E1F-3C437C0921FE}" type="datetimeFigureOut">
              <a:rPr lang="en-US" smtClean="0"/>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1722065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8A4B30-4980-334B-9E1F-3C437C0921FE}"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818434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MQ">
    <p:spTree>
      <p:nvGrpSpPr>
        <p:cNvPr id="1" name=""/>
        <p:cNvGrpSpPr/>
        <p:nvPr/>
      </p:nvGrpSpPr>
      <p:grpSpPr>
        <a:xfrm>
          <a:off x="0" y="0"/>
          <a:ext cx="0" cy="0"/>
          <a:chOff x="0" y="0"/>
          <a:chExt cx="0" cy="0"/>
        </a:xfrm>
      </p:grpSpPr>
      <p:sp>
        <p:nvSpPr>
          <p:cNvPr id="15" name="Title 10"/>
          <p:cNvSpPr>
            <a:spLocks noGrp="1"/>
          </p:cNvSpPr>
          <p:nvPr>
            <p:ph type="title"/>
          </p:nvPr>
        </p:nvSpPr>
        <p:spPr>
          <a:xfrm>
            <a:off x="708747" y="1427163"/>
            <a:ext cx="10515600" cy="2852737"/>
          </a:xfrm>
        </p:spPr>
        <p:txBody>
          <a:bodyPr>
            <a:norm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16" name="Subtitle 2"/>
          <p:cNvSpPr>
            <a:spLocks noGrp="1"/>
          </p:cNvSpPr>
          <p:nvPr>
            <p:ph type="body" idx="1"/>
          </p:nvPr>
        </p:nvSpPr>
        <p:spPr>
          <a:xfrm>
            <a:off x="708747" y="4306888"/>
            <a:ext cx="10515600" cy="1500187"/>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959759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F88A4B30-4980-334B-9E1F-3C437C0921FE}" type="datetimeFigureOut">
              <a:rPr lang="en-US" smtClean="0"/>
              <a:t>10/30/2024</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345969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8A4B30-4980-334B-9E1F-3C437C0921FE}"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85353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71428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3295294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578438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4158836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156318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2595791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8A4B30-4980-334B-9E1F-3C437C0921FE}"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665E8-4229-994F-B3F0-73CB01A6169E}" type="slidenum">
              <a:rPr lang="en-US" smtClean="0"/>
              <a:t>‹#›</a:t>
            </a:fld>
            <a:endParaRPr lang="en-US"/>
          </a:p>
        </p:txBody>
      </p:sp>
    </p:spTree>
    <p:extLst>
      <p:ext uri="{BB962C8B-B14F-4D97-AF65-F5344CB8AC3E}">
        <p14:creationId xmlns:p14="http://schemas.microsoft.com/office/powerpoint/2010/main" val="2859877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B185A"/>
          </a:soli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350">
              <a:solidFill>
                <a:schemeClr val="bg1"/>
              </a:solidFill>
              <a:ea typeface="ＭＳ Ｐゴシック" pitchFamily="-112" charset="-128"/>
            </a:endParaRPr>
          </a:p>
        </p:txBody>
      </p:sp>
      <p:sp>
        <p:nvSpPr>
          <p:cNvPr id="2" name="Title 1"/>
          <p:cNvSpPr>
            <a:spLocks noGrp="1"/>
          </p:cNvSpPr>
          <p:nvPr>
            <p:ph type="ctrTitle"/>
          </p:nvPr>
        </p:nvSpPr>
        <p:spPr>
          <a:xfrm>
            <a:off x="914400" y="2130428"/>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solidFill>
                  <a:schemeClr val="bg1"/>
                </a:solidFill>
              </a:defRPr>
            </a:lvl1pPr>
          </a:lstStyle>
          <a:p>
            <a:endParaRPr lang="en-US"/>
          </a:p>
        </p:txBody>
      </p:sp>
      <p:sp>
        <p:nvSpPr>
          <p:cNvPr id="7"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8" name="Slide Number Placeholder 5"/>
          <p:cNvSpPr>
            <a:spLocks noGrp="1"/>
          </p:cNvSpPr>
          <p:nvPr>
            <p:ph type="sldNum" sz="quarter" idx="12"/>
          </p:nvPr>
        </p:nvSpPr>
        <p:spPr/>
        <p:txBody>
          <a:bodyPr/>
          <a:lstStyle>
            <a:lvl1pPr>
              <a:defRPr>
                <a:solidFill>
                  <a:schemeClr val="bg1"/>
                </a:solidFill>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413723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MQ">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normAutofit/>
          </a:bodyPr>
          <a:lstStyle>
            <a:lvl1pPr>
              <a:defRPr sz="3200">
                <a:solidFill>
                  <a:schemeClr val="accent2"/>
                </a:solidFill>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a:xfrm>
            <a:off x="838200" y="1825626"/>
            <a:ext cx="10515600" cy="2177663"/>
          </a:xfrm>
        </p:spPr>
        <p:txBody>
          <a:bodyPr>
            <a:noAutofit/>
          </a:bodyPr>
          <a:lstStyle>
            <a:lvl1pPr>
              <a:defRPr sz="1800">
                <a:solidFill>
                  <a:schemeClr val="accent3"/>
                </a:solidFill>
                <a:latin typeface="Arial" panose="020B0604020202020204" pitchFamily="34" charset="0"/>
                <a:cs typeface="Arial" panose="020B0604020202020204" pitchFamily="34" charset="0"/>
              </a:defRPr>
            </a:lvl1pPr>
            <a:lvl2pPr>
              <a:defRPr sz="1800">
                <a:solidFill>
                  <a:schemeClr val="accent3"/>
                </a:solidFill>
                <a:latin typeface="Arial" panose="020B0604020202020204" pitchFamily="34" charset="0"/>
                <a:cs typeface="Arial" panose="020B0604020202020204" pitchFamily="34" charset="0"/>
              </a:defRPr>
            </a:lvl2pPr>
            <a:lvl3pPr>
              <a:defRPr sz="1800">
                <a:solidFill>
                  <a:schemeClr val="accent3"/>
                </a:solidFill>
                <a:latin typeface="Arial" panose="020B0604020202020204" pitchFamily="34" charset="0"/>
                <a:cs typeface="Arial" panose="020B0604020202020204" pitchFamily="34" charset="0"/>
              </a:defRPr>
            </a:lvl3pPr>
            <a:lvl4pPr>
              <a:defRPr sz="1800">
                <a:solidFill>
                  <a:schemeClr val="accent3"/>
                </a:solidFill>
                <a:latin typeface="Arial" panose="020B0604020202020204" pitchFamily="34" charset="0"/>
                <a:cs typeface="Arial" panose="020B0604020202020204" pitchFamily="34" charset="0"/>
              </a:defRPr>
            </a:lvl4pPr>
            <a:lvl5pPr>
              <a:defRPr sz="1800">
                <a:solidFill>
                  <a:schemeClr val="accent3"/>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592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914400"/>
          </a:xfrm>
        </p:spPr>
        <p:txBody>
          <a:bodyPr/>
          <a:lstStyle>
            <a:lvl1pPr>
              <a:defRPr sz="4000"/>
            </a:lvl1pPr>
          </a:lstStyle>
          <a:p>
            <a:r>
              <a:rPr lang="en-US"/>
              <a:t>Click to edit Master title style</a:t>
            </a:r>
          </a:p>
        </p:txBody>
      </p:sp>
      <p:sp>
        <p:nvSpPr>
          <p:cNvPr id="3" name="Content Placeholder 2"/>
          <p:cNvSpPr>
            <a:spLocks noGrp="1"/>
          </p:cNvSpPr>
          <p:nvPr>
            <p:ph idx="1"/>
          </p:nvPr>
        </p:nvSpPr>
        <p:spPr>
          <a:xfrm>
            <a:off x="609600" y="1828801"/>
            <a:ext cx="10972800" cy="4297363"/>
          </a:xfrm>
        </p:spPr>
        <p:txBody>
          <a:bodyPr/>
          <a:lstStyle>
            <a:lvl1pPr>
              <a:defRPr sz="3600"/>
            </a:lvl1pPr>
            <a:lvl2pPr>
              <a:defRPr sz="3600"/>
            </a:lvl2pPr>
            <a:lvl3pPr>
              <a:defRPr sz="3600"/>
            </a:lvl3pPr>
            <a:lvl4pPr>
              <a:defRPr sz="3600"/>
            </a:lvl4pPr>
            <a:lvl5pPr>
              <a:defRPr sz="3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4235110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2361643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3" name="Content Placeholder 2"/>
          <p:cNvSpPr>
            <a:spLocks noGrp="1"/>
          </p:cNvSpPr>
          <p:nvPr>
            <p:ph sz="half" idx="1"/>
          </p:nvPr>
        </p:nvSpPr>
        <p:spPr>
          <a:xfrm>
            <a:off x="609599" y="1676403"/>
            <a:ext cx="6255657" cy="4449763"/>
          </a:xfrm>
        </p:spPr>
        <p:txBody>
          <a:bodyPr/>
          <a:lstStyle>
            <a:lvl1pPr>
              <a:defRPr sz="3800"/>
            </a:lvl1pPr>
            <a:lvl2pPr>
              <a:defRPr sz="3800"/>
            </a:lvl2pPr>
            <a:lvl3pPr>
              <a:defRPr sz="3800"/>
            </a:lvl3pPr>
            <a:lvl4pPr>
              <a:defRPr sz="3800"/>
            </a:lvl4pPr>
            <a:lvl5pPr>
              <a:defRPr sz="38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9086" y="1676403"/>
            <a:ext cx="4383314" cy="4449763"/>
          </a:xfrm>
        </p:spPr>
        <p:txBody>
          <a:bodyPr/>
          <a:lstStyle>
            <a:lvl1pPr>
              <a:defRPr sz="3800"/>
            </a:lvl1pPr>
            <a:lvl2pPr>
              <a:defRPr sz="3800"/>
            </a:lvl2pPr>
            <a:lvl3pPr>
              <a:defRPr sz="3800"/>
            </a:lvl3pPr>
            <a:lvl4pPr>
              <a:defRPr sz="3800"/>
            </a:lvl4pPr>
            <a:lvl5pPr>
              <a:defRPr sz="38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315900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3" name="Text Placeholder 2"/>
          <p:cNvSpPr>
            <a:spLocks noGrp="1"/>
          </p:cNvSpPr>
          <p:nvPr>
            <p:ph type="body" idx="1"/>
          </p:nvPr>
        </p:nvSpPr>
        <p:spPr>
          <a:xfrm>
            <a:off x="609600" y="1676402"/>
            <a:ext cx="5386917" cy="498475"/>
          </a:xfrm>
        </p:spPr>
        <p:txBody>
          <a:bodyPr anchor="b"/>
          <a:lstStyle>
            <a:lvl1pPr marL="0" indent="0">
              <a:buNone/>
              <a:defRPr sz="3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800"/>
            </a:lvl1pPr>
            <a:lvl2pPr>
              <a:defRPr sz="3800"/>
            </a:lvl2pPr>
            <a:lvl3pPr>
              <a:defRPr sz="3800"/>
            </a:lvl3pPr>
            <a:lvl4pPr>
              <a:defRPr sz="3800"/>
            </a:lvl4pPr>
            <a:lvl5pPr>
              <a:defRPr sz="38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676399"/>
            <a:ext cx="5389033" cy="498476"/>
          </a:xfrm>
        </p:spPr>
        <p:txBody>
          <a:bodyPr anchor="b"/>
          <a:lstStyle>
            <a:lvl1pPr marL="0" indent="0">
              <a:buNone/>
              <a:defRPr sz="3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800"/>
            </a:lvl1pPr>
            <a:lvl2pPr>
              <a:defRPr sz="3800"/>
            </a:lvl2pPr>
            <a:lvl3pPr>
              <a:defRPr sz="3800"/>
            </a:lvl3pPr>
            <a:lvl4pPr>
              <a:defRPr sz="3800"/>
            </a:lvl4pPr>
            <a:lvl5pPr>
              <a:defRPr sz="38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2263503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1566445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4"/>
          </p:nvPr>
        </p:nvSpPr>
        <p:spPr>
          <a:xfrm>
            <a:off x="9133387" y="643824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latin typeface="Calibri" pitchFamily="-112" charset="0"/>
              </a:defRPr>
            </a:lvl1pPr>
          </a:lstStyle>
          <a:p>
            <a:fld id="{27483B70-8575-4251-8933-623FEB65E15B}" type="slidenum">
              <a:rPr lang="en-US" smtClean="0"/>
              <a:pPr/>
              <a:t>‹#›</a:t>
            </a:fld>
            <a:endParaRPr lang="en-US"/>
          </a:p>
        </p:txBody>
      </p:sp>
    </p:spTree>
    <p:extLst>
      <p:ext uri="{BB962C8B-B14F-4D97-AF65-F5344CB8AC3E}">
        <p14:creationId xmlns:p14="http://schemas.microsoft.com/office/powerpoint/2010/main" val="3113650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762000"/>
            <a:ext cx="4011084" cy="76200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762003"/>
            <a:ext cx="6815667" cy="5364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676403"/>
            <a:ext cx="4011084" cy="44497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776238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762002"/>
            <a:ext cx="7315200" cy="396557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3517882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8382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1676403"/>
            <a:ext cx="10972800" cy="4449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390141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62003"/>
            <a:ext cx="274320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3"/>
            <a:ext cx="8026400" cy="5364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294325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MQ">
    <p:spTree>
      <p:nvGrpSpPr>
        <p:cNvPr id="1" name=""/>
        <p:cNvGrpSpPr/>
        <p:nvPr/>
      </p:nvGrpSpPr>
      <p:grpSpPr>
        <a:xfrm>
          <a:off x="0" y="0"/>
          <a:ext cx="0" cy="0"/>
          <a:chOff x="0" y="0"/>
          <a:chExt cx="0" cy="0"/>
        </a:xfrm>
      </p:grpSpPr>
      <p:sp>
        <p:nvSpPr>
          <p:cNvPr id="5" name="Footer Placeholder 6">
            <a:extLst>
              <a:ext uri="{FF2B5EF4-FFF2-40B4-BE49-F238E27FC236}">
                <a16:creationId xmlns:a16="http://schemas.microsoft.com/office/drawing/2014/main" id="{5A3BA951-8CB6-175A-F9E6-B88A96453DC6}"/>
              </a:ext>
            </a:extLst>
          </p:cNvPr>
          <p:cNvSpPr txBox="1">
            <a:spLocks/>
          </p:cNvSpPr>
          <p:nvPr/>
        </p:nvSpPr>
        <p:spPr>
          <a:xfrm>
            <a:off x="141048" y="6310310"/>
            <a:ext cx="4114800" cy="365125"/>
          </a:xfrm>
          <a:prstGeom prst="rect">
            <a:avLst/>
          </a:prstGeom>
        </p:spPr>
        <p:txBody>
          <a:bodyPr/>
          <a:lstStyle>
            <a:defPPr>
              <a:defRPr lang="en-US"/>
            </a:defPPr>
            <a:lvl1pPr marL="0" algn="l" defTabSz="457200" rtl="0" eaLnBrk="1" latinLnBrk="0" hangingPunct="1">
              <a:defRPr sz="12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a:t>Footer Text</a:t>
            </a:r>
          </a:p>
        </p:txBody>
      </p:sp>
      <p:sp>
        <p:nvSpPr>
          <p:cNvPr id="2" name="Title 1"/>
          <p:cNvSpPr>
            <a:spLocks noGrp="1"/>
          </p:cNvSpPr>
          <p:nvPr>
            <p:ph type="title"/>
          </p:nvPr>
        </p:nvSpPr>
        <p:spPr>
          <a:xfrm>
            <a:off x="838200" y="365127"/>
            <a:ext cx="10515600" cy="1325563"/>
          </a:xfrm>
          <a:prstGeom prst="rect">
            <a:avLst/>
          </a:prstGeom>
        </p:spPr>
        <p:txBody>
          <a:bodyPr/>
          <a:lstStyle>
            <a:lvl1pPr>
              <a:defRPr>
                <a:solidFill>
                  <a:schemeClr val="accent2"/>
                </a:solidFill>
                <a:latin typeface="+mj-lt"/>
              </a:defRPr>
            </a:lvl1pPr>
          </a:lstStyle>
          <a:p>
            <a:r>
              <a:rPr lang="en-US"/>
              <a:t>Click to edit Master title style</a:t>
            </a:r>
          </a:p>
        </p:txBody>
      </p:sp>
      <p:sp>
        <p:nvSpPr>
          <p:cNvPr id="3" name="Content Placeholder 2"/>
          <p:cNvSpPr>
            <a:spLocks noGrp="1"/>
          </p:cNvSpPr>
          <p:nvPr>
            <p:ph sz="half" idx="1"/>
          </p:nvPr>
        </p:nvSpPr>
        <p:spPr>
          <a:xfrm>
            <a:off x="838200" y="1825625"/>
            <a:ext cx="5181600" cy="3971713"/>
          </a:xfrm>
        </p:spPr>
        <p:txBody>
          <a:bodyPr>
            <a:normAutofit/>
          </a:bodyPr>
          <a:lstStyle>
            <a:lvl1pPr>
              <a:defRPr sz="1800">
                <a:solidFill>
                  <a:schemeClr val="accent3"/>
                </a:solidFill>
              </a:defRPr>
            </a:lvl1pPr>
            <a:lvl2pPr>
              <a:defRPr sz="1800">
                <a:solidFill>
                  <a:schemeClr val="accent3"/>
                </a:solidFill>
              </a:defRPr>
            </a:lvl2pPr>
            <a:lvl3pPr>
              <a:defRPr sz="1800">
                <a:solidFill>
                  <a:schemeClr val="accent3"/>
                </a:solidFill>
              </a:defRPr>
            </a:lvl3pPr>
            <a:lvl4pPr>
              <a:defRPr sz="1800">
                <a:solidFill>
                  <a:schemeClr val="accent3"/>
                </a:solidFill>
              </a:defRPr>
            </a:lvl4pPr>
            <a:lvl5pPr>
              <a:defRPr sz="18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71713"/>
          </a:xfrm>
        </p:spPr>
        <p:txBody>
          <a:bodyPr>
            <a:normAutofit/>
          </a:bodyPr>
          <a:lstStyle>
            <a:lvl1pPr>
              <a:defRPr sz="1800">
                <a:solidFill>
                  <a:schemeClr val="accent3"/>
                </a:solidFill>
              </a:defRPr>
            </a:lvl1pPr>
            <a:lvl2pPr>
              <a:defRPr sz="1800">
                <a:solidFill>
                  <a:schemeClr val="accent3"/>
                </a:solidFill>
              </a:defRPr>
            </a:lvl2pPr>
            <a:lvl3pPr>
              <a:defRPr sz="1800">
                <a:solidFill>
                  <a:schemeClr val="accent3"/>
                </a:solidFill>
              </a:defRPr>
            </a:lvl3pPr>
            <a:lvl4pPr>
              <a:defRPr sz="1800">
                <a:solidFill>
                  <a:schemeClr val="accent3"/>
                </a:solidFill>
              </a:defRPr>
            </a:lvl4pPr>
            <a:lvl5pPr>
              <a:defRPr sz="18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891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21935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B185A"/>
          </a:soli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350">
              <a:solidFill>
                <a:schemeClr val="bg1"/>
              </a:solidFill>
              <a:ea typeface="ＭＳ Ｐゴシック" pitchFamily="-112" charset="-128"/>
            </a:endParaRPr>
          </a:p>
        </p:txBody>
      </p:sp>
      <p:sp>
        <p:nvSpPr>
          <p:cNvPr id="2" name="Title 1"/>
          <p:cNvSpPr>
            <a:spLocks noGrp="1"/>
          </p:cNvSpPr>
          <p:nvPr>
            <p:ph type="ctrTitle"/>
          </p:nvPr>
        </p:nvSpPr>
        <p:spPr>
          <a:xfrm>
            <a:off x="914400" y="2130428"/>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solidFill>
                  <a:schemeClr val="bg1"/>
                </a:solidFill>
              </a:defRPr>
            </a:lvl1pPr>
          </a:lstStyle>
          <a:p>
            <a:endParaRPr lang="en-US"/>
          </a:p>
        </p:txBody>
      </p:sp>
      <p:sp>
        <p:nvSpPr>
          <p:cNvPr id="7"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8" name="Slide Number Placeholder 5"/>
          <p:cNvSpPr>
            <a:spLocks noGrp="1"/>
          </p:cNvSpPr>
          <p:nvPr>
            <p:ph type="sldNum" sz="quarter" idx="12"/>
          </p:nvPr>
        </p:nvSpPr>
        <p:spPr/>
        <p:txBody>
          <a:bodyPr/>
          <a:lstStyle>
            <a:lvl1pPr>
              <a:defRPr>
                <a:solidFill>
                  <a:schemeClr val="bg1"/>
                </a:solidFill>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3619274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914400"/>
          </a:xfrm>
        </p:spPr>
        <p:txBody>
          <a:bodyPr/>
          <a:lstStyle>
            <a:lvl1pPr>
              <a:defRPr sz="4000"/>
            </a:lvl1pPr>
          </a:lstStyle>
          <a:p>
            <a:r>
              <a:rPr lang="en-US"/>
              <a:t>Click to edit Master title style</a:t>
            </a:r>
          </a:p>
        </p:txBody>
      </p:sp>
      <p:sp>
        <p:nvSpPr>
          <p:cNvPr id="3" name="Content Placeholder 2"/>
          <p:cNvSpPr>
            <a:spLocks noGrp="1"/>
          </p:cNvSpPr>
          <p:nvPr>
            <p:ph idx="1"/>
          </p:nvPr>
        </p:nvSpPr>
        <p:spPr>
          <a:xfrm>
            <a:off x="609600" y="1828801"/>
            <a:ext cx="10972800" cy="4297363"/>
          </a:xfrm>
        </p:spPr>
        <p:txBody>
          <a:bodyPr/>
          <a:lstStyle>
            <a:lvl1pPr>
              <a:defRPr sz="3600"/>
            </a:lvl1pPr>
            <a:lvl2pPr>
              <a:defRPr sz="3600"/>
            </a:lvl2pPr>
            <a:lvl3pPr>
              <a:defRPr sz="3600"/>
            </a:lvl3pPr>
            <a:lvl4pPr>
              <a:defRPr sz="3600"/>
            </a:lvl4pPr>
            <a:lvl5pPr>
              <a:defRPr sz="3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5304246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2576117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3" name="Content Placeholder 2"/>
          <p:cNvSpPr>
            <a:spLocks noGrp="1"/>
          </p:cNvSpPr>
          <p:nvPr>
            <p:ph sz="half" idx="1"/>
          </p:nvPr>
        </p:nvSpPr>
        <p:spPr>
          <a:xfrm>
            <a:off x="609599" y="1676403"/>
            <a:ext cx="6255657" cy="4449763"/>
          </a:xfrm>
        </p:spPr>
        <p:txBody>
          <a:bodyPr/>
          <a:lstStyle>
            <a:lvl1pPr>
              <a:defRPr sz="3800"/>
            </a:lvl1pPr>
            <a:lvl2pPr>
              <a:defRPr sz="3800"/>
            </a:lvl2pPr>
            <a:lvl3pPr>
              <a:defRPr sz="3800"/>
            </a:lvl3pPr>
            <a:lvl4pPr>
              <a:defRPr sz="3800"/>
            </a:lvl4pPr>
            <a:lvl5pPr>
              <a:defRPr sz="38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9086" y="1676403"/>
            <a:ext cx="4383314" cy="4449763"/>
          </a:xfrm>
        </p:spPr>
        <p:txBody>
          <a:bodyPr/>
          <a:lstStyle>
            <a:lvl1pPr>
              <a:defRPr sz="3800"/>
            </a:lvl1pPr>
            <a:lvl2pPr>
              <a:defRPr sz="3800"/>
            </a:lvl2pPr>
            <a:lvl3pPr>
              <a:defRPr sz="3800"/>
            </a:lvl3pPr>
            <a:lvl4pPr>
              <a:defRPr sz="3800"/>
            </a:lvl4pPr>
            <a:lvl5pPr>
              <a:defRPr sz="38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1043104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3" name="Text Placeholder 2"/>
          <p:cNvSpPr>
            <a:spLocks noGrp="1"/>
          </p:cNvSpPr>
          <p:nvPr>
            <p:ph type="body" idx="1"/>
          </p:nvPr>
        </p:nvSpPr>
        <p:spPr>
          <a:xfrm>
            <a:off x="609600" y="1676402"/>
            <a:ext cx="5386917" cy="498475"/>
          </a:xfrm>
        </p:spPr>
        <p:txBody>
          <a:bodyPr anchor="b"/>
          <a:lstStyle>
            <a:lvl1pPr marL="0" indent="0">
              <a:buNone/>
              <a:defRPr sz="3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800"/>
            </a:lvl1pPr>
            <a:lvl2pPr>
              <a:defRPr sz="3800"/>
            </a:lvl2pPr>
            <a:lvl3pPr>
              <a:defRPr sz="3800"/>
            </a:lvl3pPr>
            <a:lvl4pPr>
              <a:defRPr sz="3800"/>
            </a:lvl4pPr>
            <a:lvl5pPr>
              <a:defRPr sz="38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676399"/>
            <a:ext cx="5389033" cy="498476"/>
          </a:xfrm>
        </p:spPr>
        <p:txBody>
          <a:bodyPr anchor="b"/>
          <a:lstStyle>
            <a:lvl1pPr marL="0" indent="0">
              <a:buNone/>
              <a:defRPr sz="3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800"/>
            </a:lvl1pPr>
            <a:lvl2pPr>
              <a:defRPr sz="3800"/>
            </a:lvl2pPr>
            <a:lvl3pPr>
              <a:defRPr sz="3800"/>
            </a:lvl3pPr>
            <a:lvl4pPr>
              <a:defRPr sz="3800"/>
            </a:lvl4pPr>
            <a:lvl5pPr>
              <a:defRPr sz="38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1553783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3172629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4"/>
          </p:nvPr>
        </p:nvSpPr>
        <p:spPr>
          <a:xfrm>
            <a:off x="9133387" y="643824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latin typeface="Calibri" pitchFamily="-112" charset="0"/>
              </a:defRPr>
            </a:lvl1pPr>
          </a:lstStyle>
          <a:p>
            <a:fld id="{27483B70-8575-4251-8933-623FEB65E15B}" type="slidenum">
              <a:rPr lang="en-US" smtClean="0"/>
              <a:pPr/>
              <a:t>‹#›</a:t>
            </a:fld>
            <a:endParaRPr lang="en-US"/>
          </a:p>
        </p:txBody>
      </p:sp>
    </p:spTree>
    <p:extLst>
      <p:ext uri="{BB962C8B-B14F-4D97-AF65-F5344CB8AC3E}">
        <p14:creationId xmlns:p14="http://schemas.microsoft.com/office/powerpoint/2010/main" val="29385883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762000"/>
            <a:ext cx="4011084" cy="76200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762003"/>
            <a:ext cx="6815667" cy="5364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676403"/>
            <a:ext cx="4011084" cy="44497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2600735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762002"/>
            <a:ext cx="7315200" cy="396557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1978322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MQ">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oAutofit/>
          </a:bodyPr>
          <a:lstStyle>
            <a:lvl1pPr>
              <a:defRPr sz="2400">
                <a:solidFill>
                  <a:schemeClr val="accent2"/>
                </a:solidFill>
                <a:latin typeface="Georgia" panose="02040502050405020303" pitchFamily="18" charset="0"/>
              </a:defRPr>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p:cNvSpPr>
            <a:spLocks noGrp="1"/>
          </p:cNvSpPr>
          <p:nvPr>
            <p:ph idx="1"/>
          </p:nvPr>
        </p:nvSpPr>
        <p:spPr>
          <a:xfrm>
            <a:off x="5183188" y="987427"/>
            <a:ext cx="6172200" cy="4873625"/>
          </a:xfrm>
        </p:spPr>
        <p:txBody>
          <a:bodyPr>
            <a:normAutofit/>
          </a:bodyPr>
          <a:lstStyle>
            <a:lvl1pPr>
              <a:defRPr sz="2400">
                <a:solidFill>
                  <a:schemeClr val="accent3"/>
                </a:solidFill>
              </a:defRPr>
            </a:lvl1pPr>
            <a:lvl2pPr>
              <a:defRPr sz="2400">
                <a:solidFill>
                  <a:schemeClr val="accent3"/>
                </a:solidFill>
              </a:defRPr>
            </a:lvl2pPr>
            <a:lvl3pPr>
              <a:defRPr sz="2400">
                <a:solidFill>
                  <a:schemeClr val="accent3"/>
                </a:solidFill>
              </a:defRPr>
            </a:lvl3pPr>
            <a:lvl4pPr>
              <a:defRPr sz="2400">
                <a:solidFill>
                  <a:schemeClr val="accent3"/>
                </a:solidFill>
              </a:defRPr>
            </a:lvl4pPr>
            <a:lvl5pPr>
              <a:defRPr sz="2400">
                <a:solidFill>
                  <a:schemeClr val="accent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2664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8382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1676403"/>
            <a:ext cx="10972800" cy="44497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3116485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62003"/>
            <a:ext cx="274320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3"/>
            <a:ext cx="8026400" cy="5364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483B70-8575-4251-8933-623FEB65E15B}" type="slidenum">
              <a:rPr lang="en-US" smtClean="0"/>
              <a:t>‹#›</a:t>
            </a:fld>
            <a:endParaRPr lang="en-US"/>
          </a:p>
        </p:txBody>
      </p:sp>
    </p:spTree>
    <p:extLst>
      <p:ext uri="{BB962C8B-B14F-4D97-AF65-F5344CB8AC3E}">
        <p14:creationId xmlns:p14="http://schemas.microsoft.com/office/powerpoint/2010/main" val="3919858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ctr">
            <a:normAutofit/>
          </a:bodyPr>
          <a:lstStyle>
            <a:lvl1pPr algn="l">
              <a:lnSpc>
                <a:spcPct val="85000"/>
              </a:lnSpc>
              <a:spcBef>
                <a:spcPts val="0"/>
              </a:spcBef>
              <a:spcAft>
                <a:spcPts val="1200"/>
              </a:spcAft>
              <a:defRPr sz="6000" spc="-50" baseline="0">
                <a:solidFill>
                  <a:schemeClr val="tx1">
                    <a:lumMod val="85000"/>
                    <a:lumOff val="15000"/>
                  </a:schemeClr>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B05E9B8D-8490-4452-9AA6-D0B597EEEF12}" type="datetime1">
              <a:rPr lang="en-US" smtClean="0"/>
              <a:t>10/30/2024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1D16A5-EAE4-490E-BDF8-48A808507D2C}" type="slidenum">
              <a:rPr lang="en-GB" smtClean="0"/>
              <a:pPr/>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097280" y="4469497"/>
            <a:ext cx="8959955" cy="2292935"/>
          </a:xfrm>
          <a:prstGeom prst="rect">
            <a:avLst/>
          </a:prstGeom>
          <a:noFill/>
        </p:spPr>
        <p:txBody>
          <a:bodyPr wrap="square" rtlCol="0">
            <a:spAutoFit/>
          </a:bodyPr>
          <a:lstStyle/>
          <a:p>
            <a:pPr>
              <a:spcBef>
                <a:spcPts val="200"/>
              </a:spcBef>
              <a:spcAft>
                <a:spcPts val="1200"/>
              </a:spcAft>
            </a:pPr>
            <a:r>
              <a:rPr lang="en-US" sz="2000" cap="all" baseline="0">
                <a:solidFill>
                  <a:schemeClr val="accent2"/>
                </a:solidFill>
                <a:latin typeface="+mj-lt"/>
              </a:rPr>
              <a:t>Neil k. Mehta</a:t>
            </a:r>
          </a:p>
          <a:p>
            <a:pPr>
              <a:spcBef>
                <a:spcPts val="200"/>
              </a:spcBef>
              <a:spcAft>
                <a:spcPts val="1200"/>
              </a:spcAft>
            </a:pPr>
            <a:r>
              <a:rPr lang="en-US" sz="2000" cap="all" baseline="0">
                <a:solidFill>
                  <a:schemeClr val="accent2"/>
                </a:solidFill>
                <a:latin typeface="+mj-lt"/>
              </a:rPr>
              <a:t>Department of epidemiology, School of public and population health</a:t>
            </a:r>
          </a:p>
          <a:p>
            <a:pPr>
              <a:spcBef>
                <a:spcPts val="200"/>
              </a:spcBef>
              <a:spcAft>
                <a:spcPts val="1200"/>
              </a:spcAft>
            </a:pPr>
            <a:r>
              <a:rPr lang="en-US" sz="2000" cap="all" baseline="0">
                <a:solidFill>
                  <a:schemeClr val="accent2"/>
                </a:solidFill>
                <a:latin typeface="+mj-lt"/>
              </a:rPr>
              <a:t>The university of Texas medical branch</a:t>
            </a:r>
          </a:p>
          <a:p>
            <a:pPr>
              <a:spcBef>
                <a:spcPts val="200"/>
              </a:spcBef>
              <a:spcAft>
                <a:spcPts val="1200"/>
              </a:spcAft>
            </a:pPr>
            <a:r>
              <a:rPr lang="en-US" sz="2000" cap="all" baseline="0">
                <a:solidFill>
                  <a:schemeClr val="accent2"/>
                </a:solidFill>
                <a:latin typeface="+mj-lt"/>
              </a:rPr>
              <a:t>October 2024</a:t>
            </a:r>
          </a:p>
          <a:p>
            <a:endParaRPr lang="en-US"/>
          </a:p>
        </p:txBody>
      </p:sp>
    </p:spTree>
    <p:extLst>
      <p:ext uri="{BB962C8B-B14F-4D97-AF65-F5344CB8AC3E}">
        <p14:creationId xmlns:p14="http://schemas.microsoft.com/office/powerpoint/2010/main" val="1879243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indent="-365760">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719552-FD24-4F61-8302-8936DA4ECD00}" type="datetime1">
              <a:rPr lang="en-US" smtClean="0"/>
              <a:t>10/30/2024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sz="1000"/>
            </a:lvl1pPr>
          </a:lstStyle>
          <a:p>
            <a:fld id="{B91D16A5-EAE4-490E-BDF8-48A808507D2C}" type="slidenum">
              <a:rPr lang="en-GB" smtClean="0"/>
              <a:pPr/>
              <a:t>‹#›</a:t>
            </a:fld>
            <a:endParaRPr lang="en-GB"/>
          </a:p>
        </p:txBody>
      </p:sp>
    </p:spTree>
    <p:extLst>
      <p:ext uri="{BB962C8B-B14F-4D97-AF65-F5344CB8AC3E}">
        <p14:creationId xmlns:p14="http://schemas.microsoft.com/office/powerpoint/2010/main" val="40752347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lvl1pPr>
              <a:defRPr sz="2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lvl1pPr>
              <a:defRPr sz="2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8981DC-D9A8-412B-8F81-96F7281113F3}" type="datetime1">
              <a:rPr lang="en-US" smtClean="0"/>
              <a:t>10/30/2024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1D16A5-EAE4-490E-BDF8-48A808507D2C}" type="slidenum">
              <a:rPr lang="en-GB" smtClean="0"/>
              <a:t>‹#›</a:t>
            </a:fld>
            <a:endParaRPr lang="en-GB"/>
          </a:p>
        </p:txBody>
      </p:sp>
    </p:spTree>
    <p:extLst>
      <p:ext uri="{BB962C8B-B14F-4D97-AF65-F5344CB8AC3E}">
        <p14:creationId xmlns:p14="http://schemas.microsoft.com/office/powerpoint/2010/main" val="2911940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400" b="1" cap="all" baseline="0">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lvl1pPr>
              <a:defRPr sz="2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400" b="1" cap="all" baseline="0">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lvl1pPr>
              <a:defRPr sz="2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E2FBDB-61E5-4981-9EE4-FBAB0E5F88BA}" type="datetime1">
              <a:rPr lang="en-US" smtClean="0"/>
              <a:t>10/30/2024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370D20-E21C-4C2A-8EC6-7F767DFE331C}" type="slidenum">
              <a:rPr lang="en-GB" smtClean="0"/>
              <a:pPr/>
              <a:t>‹#›</a:t>
            </a:fld>
            <a:endParaRPr lang="en-GB"/>
          </a:p>
        </p:txBody>
      </p:sp>
    </p:spTree>
    <p:extLst>
      <p:ext uri="{BB962C8B-B14F-4D97-AF65-F5344CB8AC3E}">
        <p14:creationId xmlns:p14="http://schemas.microsoft.com/office/powerpoint/2010/main" val="596057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E718605-01FE-4021-AAAD-2B705F4F5C08}" type="datetime1">
              <a:rPr lang="en-US" smtClean="0"/>
              <a:t>10/30/2024</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91D16A5-EAE4-490E-BDF8-48A808507D2C}" type="slidenum">
              <a:rPr lang="en-GB" smtClean="0"/>
              <a:t>‹#›</a:t>
            </a:fld>
            <a:endParaRPr lang="en-GB"/>
          </a:p>
        </p:txBody>
      </p:sp>
    </p:spTree>
    <p:extLst>
      <p:ext uri="{BB962C8B-B14F-4D97-AF65-F5344CB8AC3E}">
        <p14:creationId xmlns:p14="http://schemas.microsoft.com/office/powerpoint/2010/main" val="2294653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430A351-3CD1-4C8E-858E-B64AE6DDC079}" type="datetime1">
              <a:rPr lang="en-US" smtClean="0"/>
              <a:t>10/30/2024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370D20-E21C-4C2A-8EC6-7F767DFE331C}" type="slidenum">
              <a:rPr lang="en-GB" smtClean="0"/>
              <a:pPr/>
              <a:t>‹#›</a:t>
            </a:fld>
            <a:endParaRPr lang="en-GB"/>
          </a:p>
        </p:txBody>
      </p:sp>
    </p:spTree>
    <p:extLst>
      <p:ext uri="{BB962C8B-B14F-4D97-AF65-F5344CB8AC3E}">
        <p14:creationId xmlns:p14="http://schemas.microsoft.com/office/powerpoint/2010/main" val="3370260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5" y="1122363"/>
            <a:ext cx="9144004" cy="2387600"/>
          </a:xfrm>
        </p:spPr>
        <p:txBody>
          <a:bodyPr anchor="b"/>
          <a:lstStyle>
            <a:lvl1pPr algn="ctr">
              <a:defRPr sz="5926"/>
            </a:lvl1pPr>
          </a:lstStyle>
          <a:p>
            <a:r>
              <a:rPr lang="en-US"/>
              <a:t>Click to edit Master title style</a:t>
            </a:r>
          </a:p>
        </p:txBody>
      </p:sp>
      <p:sp>
        <p:nvSpPr>
          <p:cNvPr id="3" name="Subtitle 2"/>
          <p:cNvSpPr>
            <a:spLocks noGrp="1"/>
          </p:cNvSpPr>
          <p:nvPr>
            <p:ph type="subTitle" idx="1"/>
          </p:nvPr>
        </p:nvSpPr>
        <p:spPr>
          <a:xfrm>
            <a:off x="1524005" y="3602038"/>
            <a:ext cx="9144004" cy="1655762"/>
          </a:xfrm>
        </p:spPr>
        <p:txBody>
          <a:bodyPr/>
          <a:lstStyle>
            <a:lvl1pPr marL="0" indent="0" algn="ctr">
              <a:buNone/>
              <a:defRPr sz="2370"/>
            </a:lvl1pPr>
            <a:lvl2pPr marL="451576" indent="0" algn="ctr">
              <a:buNone/>
              <a:defRPr sz="1975"/>
            </a:lvl2pPr>
            <a:lvl3pPr marL="903153" indent="0" algn="ctr">
              <a:buNone/>
              <a:defRPr sz="1778"/>
            </a:lvl3pPr>
            <a:lvl4pPr marL="1354729" indent="0" algn="ctr">
              <a:buNone/>
              <a:defRPr sz="1580"/>
            </a:lvl4pPr>
            <a:lvl5pPr marL="1806306" indent="0" algn="ctr">
              <a:buNone/>
              <a:defRPr sz="1580"/>
            </a:lvl5pPr>
            <a:lvl6pPr marL="2257882" indent="0" algn="ctr">
              <a:buNone/>
              <a:defRPr sz="1580"/>
            </a:lvl6pPr>
            <a:lvl7pPr marL="2709459" indent="0" algn="ctr">
              <a:buNone/>
              <a:defRPr sz="1580"/>
            </a:lvl7pPr>
            <a:lvl8pPr marL="3161035" indent="0" algn="ctr">
              <a:buNone/>
              <a:defRPr sz="1580"/>
            </a:lvl8pPr>
            <a:lvl9pPr marL="3612612" indent="0" algn="ctr">
              <a:buNone/>
              <a:defRPr sz="1580"/>
            </a:lvl9pPr>
          </a:lstStyle>
          <a:p>
            <a:r>
              <a:rPr lang="en-US"/>
              <a:t>Click to edit Master subtitle style</a:t>
            </a:r>
          </a:p>
        </p:txBody>
      </p:sp>
      <p:sp>
        <p:nvSpPr>
          <p:cNvPr id="4" name="Date Placeholder 3"/>
          <p:cNvSpPr>
            <a:spLocks noGrp="1"/>
          </p:cNvSpPr>
          <p:nvPr>
            <p:ph type="dt" sz="half" idx="10"/>
          </p:nvPr>
        </p:nvSpPr>
        <p:spPr/>
        <p:txBody>
          <a:bodyPr/>
          <a:lstStyle/>
          <a:p>
            <a:fld id="{0470D825-DC64-497A-9B72-CA3DC3E2FBE6}"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F13B1-F52C-4DF0-A699-4911351746D4}" type="slidenum">
              <a:rPr lang="en-US" smtClean="0"/>
              <a:t>‹#›</a:t>
            </a:fld>
            <a:endParaRPr lang="en-US"/>
          </a:p>
        </p:txBody>
      </p:sp>
    </p:spTree>
    <p:extLst>
      <p:ext uri="{BB962C8B-B14F-4D97-AF65-F5344CB8AC3E}">
        <p14:creationId xmlns:p14="http://schemas.microsoft.com/office/powerpoint/2010/main" val="24565776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70D825-DC64-497A-9B72-CA3DC3E2FBE6}" type="datetimeFigureOut">
              <a:rPr lang="en-US" smtClean="0"/>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1F13B1-F52C-4DF0-A699-4911351746D4}" type="slidenum">
              <a:rPr lang="en-US" smtClean="0"/>
              <a:t>‹#›</a:t>
            </a:fld>
            <a:endParaRPr lang="en-US"/>
          </a:p>
        </p:txBody>
      </p:sp>
    </p:spTree>
    <p:extLst>
      <p:ext uri="{BB962C8B-B14F-4D97-AF65-F5344CB8AC3E}">
        <p14:creationId xmlns:p14="http://schemas.microsoft.com/office/powerpoint/2010/main" val="273084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0D825-DC64-497A-9B72-CA3DC3E2FBE6}" type="datetimeFigureOut">
              <a:rPr lang="en-US" smtClean="0"/>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1F13B1-F52C-4DF0-A699-4911351746D4}" type="slidenum">
              <a:rPr lang="en-US" smtClean="0"/>
              <a:t>‹#›</a:t>
            </a:fld>
            <a:endParaRPr lang="en-US"/>
          </a:p>
        </p:txBody>
      </p:sp>
    </p:spTree>
    <p:extLst>
      <p:ext uri="{BB962C8B-B14F-4D97-AF65-F5344CB8AC3E}">
        <p14:creationId xmlns:p14="http://schemas.microsoft.com/office/powerpoint/2010/main" val="2340471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Q Title Slide Solid Gree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81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B0E1E3A5-6595-DCEB-D781-305D21A1742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6">
            <a:extLst>
              <a:ext uri="{FF2B5EF4-FFF2-40B4-BE49-F238E27FC236}">
                <a16:creationId xmlns:a16="http://schemas.microsoft.com/office/drawing/2014/main" id="{DC5DE494-1502-467F-ACE3-E721DF667D27}"/>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 name="Slide Number Placeholder 12">
            <a:extLst>
              <a:ext uri="{FF2B5EF4-FFF2-40B4-BE49-F238E27FC236}">
                <a16:creationId xmlns:a16="http://schemas.microsoft.com/office/drawing/2014/main" id="{0C1817BB-C60D-407C-81ED-CCD8E2EE0349}"/>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1FDD5A-00BD-8240-A9B9-8365F76A5BC0}" type="slidenum">
              <a:rPr lang="en-US" altLang="en-US"/>
              <a:pPr/>
              <a:t>‹#›</a:t>
            </a:fld>
            <a:endParaRPr lang="en-US" altLang="en-US"/>
          </a:p>
        </p:txBody>
      </p:sp>
      <p:sp>
        <p:nvSpPr>
          <p:cNvPr id="9" name="TextBox 8">
            <a:extLst>
              <a:ext uri="{FF2B5EF4-FFF2-40B4-BE49-F238E27FC236}">
                <a16:creationId xmlns:a16="http://schemas.microsoft.com/office/drawing/2014/main" id="{67AD686D-1009-41A4-8C1B-98C93DAD9C11}"/>
              </a:ext>
            </a:extLst>
          </p:cNvPr>
          <p:cNvSpPr txBox="1"/>
          <p:nvPr/>
        </p:nvSpPr>
        <p:spPr>
          <a:xfrm>
            <a:off x="9762067" y="6523039"/>
            <a:ext cx="2159000" cy="230187"/>
          </a:xfrm>
          <a:prstGeom prst="rect">
            <a:avLst/>
          </a:prstGeom>
          <a:noFill/>
        </p:spPr>
        <p:txBody>
          <a:bodyPr>
            <a:spAutoFit/>
          </a:bodyPr>
          <a:lstStyle/>
          <a:p>
            <a:pPr eaLnBrk="1" fontAlgn="auto" hangingPunct="1">
              <a:spcBef>
                <a:spcPts val="0"/>
              </a:spcBef>
              <a:spcAft>
                <a:spcPts val="0"/>
              </a:spcAft>
              <a:defRPr/>
            </a:pPr>
            <a:r>
              <a:rPr lang="en-US" sz="900" spc="30">
                <a:solidFill>
                  <a:schemeClr val="bg1"/>
                </a:solidFill>
                <a:latin typeface="+mn-lt"/>
              </a:rPr>
              <a:t>WWW.MILBANK.ORG</a:t>
            </a:r>
          </a:p>
        </p:txBody>
      </p:sp>
      <p:pic>
        <p:nvPicPr>
          <p:cNvPr id="1030" name="Picture 9">
            <a:extLst>
              <a:ext uri="{FF2B5EF4-FFF2-40B4-BE49-F238E27FC236}">
                <a16:creationId xmlns:a16="http://schemas.microsoft.com/office/drawing/2014/main" id="{5C1B19DF-F7B2-3AE1-7F57-8C84148337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24485" y="6015039"/>
            <a:ext cx="19685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E68371F-5BBB-46DB-A518-ABCA95862E2E}"/>
              </a:ext>
            </a:extLst>
          </p:cNvPr>
          <p:cNvSpPr/>
          <p:nvPr/>
        </p:nvSpPr>
        <p:spPr bwMode="auto">
          <a:xfrm>
            <a:off x="-1" y="5934075"/>
            <a:ext cx="12192001" cy="10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2" name="Picture 9">
            <a:extLst>
              <a:ext uri="{FF2B5EF4-FFF2-40B4-BE49-F238E27FC236}">
                <a16:creationId xmlns:a16="http://schemas.microsoft.com/office/drawing/2014/main" id="{56CA77D9-0503-22AF-FBE2-DC6BB5295F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24485" y="5959618"/>
            <a:ext cx="1936242" cy="9779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7" r:id="rId6"/>
    <p:sldLayoutId id="2147483858" r:id="rId7"/>
    <p:sldLayoutId id="2147483859" r:id="rId8"/>
  </p:sldLayoutIdLst>
  <p:hf sldNum="0" hdr="0" dt="0"/>
  <p:txStyles>
    <p:titleStyle>
      <a:lvl1pPr algn="l" rtl="0" eaLnBrk="1" fontAlgn="base" hangingPunct="1">
        <a:lnSpc>
          <a:spcPct val="90000"/>
        </a:lnSpc>
        <a:spcBef>
          <a:spcPct val="0"/>
        </a:spcBef>
        <a:spcAft>
          <a:spcPct val="0"/>
        </a:spcAft>
        <a:defRPr sz="4000" kern="1200">
          <a:solidFill>
            <a:schemeClr val="accent2"/>
          </a:solidFill>
          <a:latin typeface="Helvetica Neue" panose="02000503000000020004" pitchFamily="2" charset="0"/>
          <a:ea typeface="Helvetica Neue" panose="02000503000000020004" pitchFamily="2" charset="0"/>
          <a:cs typeface="Helvetica Neue" panose="02000503000000020004" pitchFamily="2" charset="0"/>
        </a:defRPr>
      </a:lvl1pPr>
      <a:lvl2pPr algn="l" rtl="0" eaLnBrk="1" fontAlgn="base" hangingPunct="1">
        <a:lnSpc>
          <a:spcPct val="90000"/>
        </a:lnSpc>
        <a:spcBef>
          <a:spcPct val="0"/>
        </a:spcBef>
        <a:spcAft>
          <a:spcPct val="0"/>
        </a:spcAft>
        <a:defRPr sz="4000">
          <a:solidFill>
            <a:schemeClr val="accent2"/>
          </a:solidFill>
          <a:latin typeface="Helvetica Neue" panose="02000503000000020004" pitchFamily="2" charset="0"/>
          <a:ea typeface="Helvetica Neue" panose="02000503000000020004" pitchFamily="2" charset="0"/>
          <a:cs typeface="Helvetica Neue" panose="02000503000000020004" pitchFamily="2" charset="0"/>
        </a:defRPr>
      </a:lvl2pPr>
      <a:lvl3pPr algn="l" rtl="0" eaLnBrk="1" fontAlgn="base" hangingPunct="1">
        <a:lnSpc>
          <a:spcPct val="90000"/>
        </a:lnSpc>
        <a:spcBef>
          <a:spcPct val="0"/>
        </a:spcBef>
        <a:spcAft>
          <a:spcPct val="0"/>
        </a:spcAft>
        <a:defRPr sz="4000">
          <a:solidFill>
            <a:schemeClr val="accent2"/>
          </a:solidFill>
          <a:latin typeface="Helvetica Neue" panose="02000503000000020004" pitchFamily="2" charset="0"/>
          <a:ea typeface="Helvetica Neue" panose="02000503000000020004" pitchFamily="2" charset="0"/>
          <a:cs typeface="Helvetica Neue" panose="02000503000000020004" pitchFamily="2" charset="0"/>
        </a:defRPr>
      </a:lvl3pPr>
      <a:lvl4pPr algn="l" rtl="0" eaLnBrk="1" fontAlgn="base" hangingPunct="1">
        <a:lnSpc>
          <a:spcPct val="90000"/>
        </a:lnSpc>
        <a:spcBef>
          <a:spcPct val="0"/>
        </a:spcBef>
        <a:spcAft>
          <a:spcPct val="0"/>
        </a:spcAft>
        <a:defRPr sz="4000">
          <a:solidFill>
            <a:schemeClr val="accent2"/>
          </a:solidFill>
          <a:latin typeface="Helvetica Neue" panose="02000503000000020004" pitchFamily="2" charset="0"/>
          <a:ea typeface="Helvetica Neue" panose="02000503000000020004" pitchFamily="2" charset="0"/>
          <a:cs typeface="Helvetica Neue" panose="02000503000000020004" pitchFamily="2" charset="0"/>
        </a:defRPr>
      </a:lvl4pPr>
      <a:lvl5pPr algn="l" rtl="0" eaLnBrk="1" fontAlgn="base" hangingPunct="1">
        <a:lnSpc>
          <a:spcPct val="90000"/>
        </a:lnSpc>
        <a:spcBef>
          <a:spcPct val="0"/>
        </a:spcBef>
        <a:spcAft>
          <a:spcPct val="0"/>
        </a:spcAft>
        <a:defRPr sz="4000">
          <a:solidFill>
            <a:schemeClr val="accent2"/>
          </a:solidFill>
          <a:latin typeface="Helvetica Neue" panose="02000503000000020004" pitchFamily="2" charset="0"/>
          <a:ea typeface="Helvetica Neue" panose="02000503000000020004" pitchFamily="2" charset="0"/>
          <a:cs typeface="Helvetica Neue" panose="02000503000000020004" pitchFamily="2" charset="0"/>
        </a:defRPr>
      </a:lvl5pPr>
      <a:lvl6pPr marL="457200" algn="l" rtl="0" eaLnBrk="1" fontAlgn="base" hangingPunct="1">
        <a:lnSpc>
          <a:spcPct val="90000"/>
        </a:lnSpc>
        <a:spcBef>
          <a:spcPct val="0"/>
        </a:spcBef>
        <a:spcAft>
          <a:spcPct val="0"/>
        </a:spcAft>
        <a:defRPr sz="40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6pPr>
      <a:lvl7pPr marL="914400" algn="l" rtl="0" eaLnBrk="1" fontAlgn="base" hangingPunct="1">
        <a:lnSpc>
          <a:spcPct val="90000"/>
        </a:lnSpc>
        <a:spcBef>
          <a:spcPct val="0"/>
        </a:spcBef>
        <a:spcAft>
          <a:spcPct val="0"/>
        </a:spcAft>
        <a:defRPr sz="40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7pPr>
      <a:lvl8pPr marL="1371600" algn="l" rtl="0" eaLnBrk="1" fontAlgn="base" hangingPunct="1">
        <a:lnSpc>
          <a:spcPct val="90000"/>
        </a:lnSpc>
        <a:spcBef>
          <a:spcPct val="0"/>
        </a:spcBef>
        <a:spcAft>
          <a:spcPct val="0"/>
        </a:spcAft>
        <a:defRPr sz="40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8pPr>
      <a:lvl9pPr marL="1828800" algn="l" rtl="0" eaLnBrk="1" fontAlgn="base" hangingPunct="1">
        <a:lnSpc>
          <a:spcPct val="90000"/>
        </a:lnSpc>
        <a:spcBef>
          <a:spcPct val="0"/>
        </a:spcBef>
        <a:spcAft>
          <a:spcPct val="0"/>
        </a:spcAft>
        <a:defRPr sz="40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636466"/>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636466"/>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636466"/>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636466"/>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636466"/>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596C868-FEAD-FB36-C71A-FD5FB4B8C871}"/>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EEE5CD6-FEBD-66FD-4D9A-CF0C31F79A5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8E963DC-DFB6-44DF-8DBC-ECFEDC59C1E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9F7804CC-5147-4B46-BA94-411F0D0D9AF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Footer Text</a:t>
            </a:r>
          </a:p>
        </p:txBody>
      </p:sp>
      <p:sp>
        <p:nvSpPr>
          <p:cNvPr id="6" name="Slide Number Placeholder 5">
            <a:extLst>
              <a:ext uri="{FF2B5EF4-FFF2-40B4-BE49-F238E27FC236}">
                <a16:creationId xmlns:a16="http://schemas.microsoft.com/office/drawing/2014/main" id="{9101DC91-7FA1-43C6-BEF3-6865621733B2}"/>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C4DDC70D-7E21-974D-81E0-230B1C2814BE}" type="slidenum">
              <a:rPr lang="en-US" altLang="en-US"/>
              <a:pPr/>
              <a:t>‹#›</a:t>
            </a:fld>
            <a:endParaRPr lang="en-US" altLang="en-US"/>
          </a:p>
        </p:txBody>
      </p:sp>
      <p:sp>
        <p:nvSpPr>
          <p:cNvPr id="7" name="Rectangle 6">
            <a:extLst>
              <a:ext uri="{FF2B5EF4-FFF2-40B4-BE49-F238E27FC236}">
                <a16:creationId xmlns:a16="http://schemas.microsoft.com/office/drawing/2014/main" id="{64E491A0-DC16-421E-AE35-EF1C3CB467A3}"/>
              </a:ext>
            </a:extLst>
          </p:cNvPr>
          <p:cNvSpPr/>
          <p:nvPr/>
        </p:nvSpPr>
        <p:spPr>
          <a:xfrm>
            <a:off x="-205317" y="0"/>
            <a:ext cx="12890501" cy="69357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Helvetica" panose="020B0604020202020204" pitchFamily="34" charset="0"/>
            </a:endParaRPr>
          </a:p>
        </p:txBody>
      </p:sp>
      <p:pic>
        <p:nvPicPr>
          <p:cNvPr id="2056" name="Picture 9">
            <a:extLst>
              <a:ext uri="{FF2B5EF4-FFF2-40B4-BE49-F238E27FC236}">
                <a16:creationId xmlns:a16="http://schemas.microsoft.com/office/drawing/2014/main" id="{684EC873-2C2A-A108-7675-A293A4E2A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67" y="411163"/>
            <a:ext cx="2975229" cy="163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6" r:id="rId1"/>
  </p:sldLayoutIdLst>
  <p:hf sldNum="0"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415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E4F00">
            <a:alpha val="2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F88A4B30-4980-334B-9E1F-3C437C0921FE}" type="datetimeFigureOut">
              <a:rPr lang="en-US" smtClean="0"/>
              <a:t>10/30/2024</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FD665E8-4229-994F-B3F0-73CB01A6169E}" type="slidenum">
              <a:rPr lang="en-US" smtClean="0"/>
              <a:t>‹#›</a:t>
            </a:fld>
            <a:endParaRPr lang="en-US"/>
          </a:p>
        </p:txBody>
      </p:sp>
    </p:spTree>
    <p:extLst>
      <p:ext uri="{BB962C8B-B14F-4D97-AF65-F5344CB8AC3E}">
        <p14:creationId xmlns:p14="http://schemas.microsoft.com/office/powerpoint/2010/main" val="1813922252"/>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762000"/>
            <a:ext cx="10972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76403"/>
            <a:ext cx="109728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112" charset="0"/>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112" charset="0"/>
              </a:defRPr>
            </a:lvl1pPr>
          </a:lstStyle>
          <a:p>
            <a:endParaRPr lang="en-US"/>
          </a:p>
        </p:txBody>
      </p:sp>
      <p:sp>
        <p:nvSpPr>
          <p:cNvPr id="6" name="Slide Number Placeholder 5"/>
          <p:cNvSpPr>
            <a:spLocks noGrp="1"/>
          </p:cNvSpPr>
          <p:nvPr>
            <p:ph type="sldNum" sz="quarter" idx="4"/>
          </p:nvPr>
        </p:nvSpPr>
        <p:spPr>
          <a:xfrm>
            <a:off x="9133387" y="643824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latin typeface="Calibri" pitchFamily="-112" charset="0"/>
              </a:defRPr>
            </a:lvl1pPr>
          </a:lstStyle>
          <a:p>
            <a:fld id="{27483B70-8575-4251-8933-623FEB65E15B}" type="slidenum">
              <a:rPr lang="en-US" smtClean="0"/>
              <a:pPr/>
              <a:t>‹#›</a:t>
            </a:fld>
            <a:endParaRPr lang="en-US"/>
          </a:p>
        </p:txBody>
      </p:sp>
    </p:spTree>
    <p:extLst>
      <p:ext uri="{BB962C8B-B14F-4D97-AF65-F5344CB8AC3E}">
        <p14:creationId xmlns:p14="http://schemas.microsoft.com/office/powerpoint/2010/main" val="14285660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defTabSz="342900" rtl="0" eaLnBrk="1" fontAlgn="base" hangingPunct="1">
        <a:spcBef>
          <a:spcPct val="0"/>
        </a:spcBef>
        <a:spcAft>
          <a:spcPct val="0"/>
        </a:spcAft>
        <a:defRPr sz="3300" kern="1200">
          <a:solidFill>
            <a:schemeClr val="tx1"/>
          </a:solidFill>
          <a:latin typeface="+mj-lt"/>
          <a:ea typeface="ＭＳ Ｐゴシック" pitchFamily="-112" charset="-128"/>
          <a:cs typeface="+mj-cs"/>
        </a:defRPr>
      </a:lvl1pPr>
      <a:lvl2pPr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2pPr>
      <a:lvl3pPr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3pPr>
      <a:lvl4pPr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4pPr>
      <a:lvl5pPr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5pPr>
      <a:lvl6pPr marL="342900"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6pPr>
      <a:lvl7pPr marL="685800"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7pPr>
      <a:lvl8pPr marL="1028700"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8pPr>
      <a:lvl9pPr marL="1371600"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pitchFamily="-112"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pitchFamily="-112"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112"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112"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762000"/>
            <a:ext cx="10972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76403"/>
            <a:ext cx="109728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112" charset="0"/>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112" charset="0"/>
              </a:defRPr>
            </a:lvl1pPr>
          </a:lstStyle>
          <a:p>
            <a:endParaRPr lang="en-US"/>
          </a:p>
        </p:txBody>
      </p:sp>
      <p:sp>
        <p:nvSpPr>
          <p:cNvPr id="6" name="Slide Number Placeholder 5"/>
          <p:cNvSpPr>
            <a:spLocks noGrp="1"/>
          </p:cNvSpPr>
          <p:nvPr>
            <p:ph type="sldNum" sz="quarter" idx="4"/>
          </p:nvPr>
        </p:nvSpPr>
        <p:spPr>
          <a:xfrm>
            <a:off x="9133387" y="643824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latin typeface="Calibri" pitchFamily="-112" charset="0"/>
              </a:defRPr>
            </a:lvl1pPr>
          </a:lstStyle>
          <a:p>
            <a:fld id="{27483B70-8575-4251-8933-623FEB65E15B}" type="slidenum">
              <a:rPr lang="en-US" smtClean="0"/>
              <a:pPr/>
              <a:t>‹#›</a:t>
            </a:fld>
            <a:endParaRPr lang="en-US"/>
          </a:p>
        </p:txBody>
      </p:sp>
    </p:spTree>
    <p:extLst>
      <p:ext uri="{BB962C8B-B14F-4D97-AF65-F5344CB8AC3E}">
        <p14:creationId xmlns:p14="http://schemas.microsoft.com/office/powerpoint/2010/main" val="3216159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342900" rtl="0" eaLnBrk="1" fontAlgn="base" hangingPunct="1">
        <a:spcBef>
          <a:spcPct val="0"/>
        </a:spcBef>
        <a:spcAft>
          <a:spcPct val="0"/>
        </a:spcAft>
        <a:defRPr sz="3300" kern="1200">
          <a:solidFill>
            <a:schemeClr val="tx1"/>
          </a:solidFill>
          <a:latin typeface="+mj-lt"/>
          <a:ea typeface="ＭＳ Ｐゴシック" pitchFamily="-112" charset="-128"/>
          <a:cs typeface="+mj-cs"/>
        </a:defRPr>
      </a:lvl1pPr>
      <a:lvl2pPr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2pPr>
      <a:lvl3pPr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3pPr>
      <a:lvl4pPr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4pPr>
      <a:lvl5pPr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5pPr>
      <a:lvl6pPr marL="342900"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6pPr>
      <a:lvl7pPr marL="685800"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7pPr>
      <a:lvl8pPr marL="1028700"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8pPr>
      <a:lvl9pPr marL="1371600" algn="ctr" defTabSz="342900" rtl="0" eaLnBrk="1" fontAlgn="base" hangingPunct="1">
        <a:spcBef>
          <a:spcPct val="0"/>
        </a:spcBef>
        <a:spcAft>
          <a:spcPct val="0"/>
        </a:spcAft>
        <a:defRPr sz="3300">
          <a:solidFill>
            <a:schemeClr val="tx1"/>
          </a:solidFill>
          <a:latin typeface="Calibri" pitchFamily="-112" charset="0"/>
          <a:ea typeface="ＭＳ Ｐゴシック" pitchFamily="-112"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pitchFamily="-112"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pitchFamily="-112"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112"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pitchFamily="-112"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Autofit/>
          </a:bodyPr>
          <a:lstStyle/>
          <a:p>
            <a:pPr lvl="0"/>
            <a:r>
              <a:rPr lang="en-US"/>
              <a:t>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FCBCF87-E047-484A-A407-3DC3DB5F3399}" type="datetime1">
              <a:rPr lang="en-US" smtClean="0"/>
              <a:t>10/30/2024</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900">
                <a:solidFill>
                  <a:srgbClr val="FFFFFF"/>
                </a:solidFill>
              </a:defRPr>
            </a:lvl1pPr>
          </a:lstStyle>
          <a:p>
            <a:fld id="{0BB7B6CA-586D-4350-BD9E-BF931739100B}" type="slidenum">
              <a:rPr lang="en-GB" smtClean="0"/>
              <a:pPr/>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75073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7" r:id="rId3"/>
    <p:sldLayoutId id="2147483878" r:id="rId4"/>
    <p:sldLayoutId id="2147483881" r:id="rId5"/>
    <p:sldLayoutId id="2147483882" r:id="rId6"/>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36576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Ø"/>
        <a:defRPr sz="32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4158"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svg"/><Relationship Id="rId1" Type="http://schemas.openxmlformats.org/officeDocument/2006/relationships/slideLayout" Target="../slideLayouts/slideLayout64.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64.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37.emf"/><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38.jpeg"/><Relationship Id="rId5" Type="http://schemas.openxmlformats.org/officeDocument/2006/relationships/image" Target="../media/image34.sv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64.xml"/><Relationship Id="rId5" Type="http://schemas.openxmlformats.org/officeDocument/2006/relationships/image" Target="../media/image21.sv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5.sv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14.png"/><Relationship Id="rId5" Type="http://schemas.openxmlformats.org/officeDocument/2006/relationships/image" Target="../media/image34.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41.png"/><Relationship Id="rId5" Type="http://schemas.openxmlformats.org/officeDocument/2006/relationships/image" Target="../media/image34.sv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0.sv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39.png"/><Relationship Id="rId5" Type="http://schemas.openxmlformats.org/officeDocument/2006/relationships/image" Target="../media/image34.sv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42.png"/><Relationship Id="rId5" Type="http://schemas.openxmlformats.org/officeDocument/2006/relationships/image" Target="../media/image34.sv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12.sv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11.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25.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43.png"/><Relationship Id="rId5" Type="http://schemas.openxmlformats.org/officeDocument/2006/relationships/image" Target="../media/image34.sv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0.sv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39.png"/><Relationship Id="rId5" Type="http://schemas.openxmlformats.org/officeDocument/2006/relationships/image" Target="../media/image34.sv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6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64.xml"/><Relationship Id="rId6" Type="http://schemas.openxmlformats.org/officeDocument/2006/relationships/image" Target="../media/image56.jpg"/><Relationship Id="rId5" Type="http://schemas.openxmlformats.org/officeDocument/2006/relationships/image" Target="../media/image55.sv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6CCB5C7F-CCBA-FF85-82EB-637EBB01FF4A}"/>
              </a:ext>
            </a:extLst>
          </p:cNvPr>
          <p:cNvSpPr txBox="1">
            <a:spLocks noChangeArrowheads="1"/>
          </p:cNvSpPr>
          <p:nvPr/>
        </p:nvSpPr>
        <p:spPr bwMode="auto">
          <a:xfrm>
            <a:off x="392289" y="2933436"/>
            <a:ext cx="11407422" cy="99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a:spcBef>
                <a:spcPct val="0"/>
              </a:spcBef>
              <a:buNone/>
            </a:pPr>
            <a:r>
              <a:rPr lang="en-US" sz="4000" b="1">
                <a:solidFill>
                  <a:schemeClr val="bg1"/>
                </a:solidFill>
                <a:latin typeface="Georgia"/>
                <a:cs typeface="Calibri"/>
              </a:rPr>
              <a:t>Prevention and Access to Obesity Treatment</a:t>
            </a:r>
            <a:endParaRPr lang="en-US">
              <a:solidFill>
                <a:schemeClr val="bg1"/>
              </a:solidFill>
            </a:endParaRPr>
          </a:p>
        </p:txBody>
      </p:sp>
      <p:sp>
        <p:nvSpPr>
          <p:cNvPr id="10243" name="Subtitle 9">
            <a:extLst>
              <a:ext uri="{FF2B5EF4-FFF2-40B4-BE49-F238E27FC236}">
                <a16:creationId xmlns:a16="http://schemas.microsoft.com/office/drawing/2014/main" id="{2DA42879-4DBB-3D78-59A1-A2B6C035AA61}"/>
              </a:ext>
            </a:extLst>
          </p:cNvPr>
          <p:cNvSpPr txBox="1">
            <a:spLocks noChangeArrowheads="1"/>
          </p:cNvSpPr>
          <p:nvPr/>
        </p:nvSpPr>
        <p:spPr bwMode="auto">
          <a:xfrm>
            <a:off x="392130" y="5182733"/>
            <a:ext cx="6042234" cy="1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buNone/>
            </a:pPr>
            <a:r>
              <a:rPr lang="en-US" altLang="en-US" sz="1800" i="1">
                <a:solidFill>
                  <a:schemeClr val="bg1"/>
                </a:solidFill>
                <a:latin typeface="Arial"/>
                <a:ea typeface="Helvetica Neue" panose="02000503000000020004" pitchFamily="2" charset="0"/>
                <a:cs typeface="Arial"/>
              </a:rPr>
              <a:t>Milbank Quarterly </a:t>
            </a:r>
            <a:r>
              <a:rPr lang="en-US" altLang="en-US" sz="1800">
                <a:solidFill>
                  <a:schemeClr val="bg1"/>
                </a:solidFill>
                <a:latin typeface="Arial"/>
                <a:ea typeface="Helvetica Neue" panose="02000503000000020004" pitchFamily="2" charset="0"/>
                <a:cs typeface="Arial"/>
              </a:rPr>
              <a:t>Webinar</a:t>
            </a:r>
            <a:br>
              <a:rPr lang="en-US" altLang="en-US" sz="1800">
                <a:latin typeface="Arial"/>
                <a:ea typeface="Helvetica Neue" panose="02000503000000020004" pitchFamily="2" charset="0"/>
                <a:cs typeface="Arial"/>
              </a:rPr>
            </a:br>
            <a:r>
              <a:rPr lang="en-US" altLang="en-US" sz="1800">
                <a:solidFill>
                  <a:schemeClr val="bg1"/>
                </a:solidFill>
                <a:latin typeface="Arial"/>
                <a:ea typeface="Helvetica Neue" panose="02000503000000020004" pitchFamily="2" charset="0"/>
                <a:cs typeface="Arial"/>
              </a:rPr>
              <a:t>October 30, 2024 </a:t>
            </a:r>
            <a:endParaRPr lang="en-US">
              <a:solidFill>
                <a:schemeClr val="bg1"/>
              </a:solidFill>
              <a:ea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6EE2B-71B6-38D4-BEF0-28CD4E24992E}"/>
              </a:ext>
            </a:extLst>
          </p:cNvPr>
          <p:cNvSpPr>
            <a:spLocks noGrp="1"/>
          </p:cNvSpPr>
          <p:nvPr>
            <p:ph type="title"/>
          </p:nvPr>
        </p:nvSpPr>
        <p:spPr/>
        <p:txBody>
          <a:bodyPr/>
          <a:lstStyle/>
          <a:p>
            <a:r>
              <a:rPr lang="en-US" dirty="0"/>
              <a:t>Three Populations: Different Policy Needs</a:t>
            </a:r>
          </a:p>
        </p:txBody>
      </p:sp>
      <p:sp>
        <p:nvSpPr>
          <p:cNvPr id="3" name="Content Placeholder 2">
            <a:extLst>
              <a:ext uri="{FF2B5EF4-FFF2-40B4-BE49-F238E27FC236}">
                <a16:creationId xmlns:a16="http://schemas.microsoft.com/office/drawing/2014/main" id="{3ED30CA3-39E7-260A-466F-F80050FEF436}"/>
              </a:ext>
            </a:extLst>
          </p:cNvPr>
          <p:cNvSpPr>
            <a:spLocks noGrp="1"/>
          </p:cNvSpPr>
          <p:nvPr>
            <p:ph idx="1"/>
          </p:nvPr>
        </p:nvSpPr>
        <p:spPr/>
        <p:txBody>
          <a:bodyPr/>
          <a:lstStyle/>
          <a:p>
            <a:pPr marL="742950" indent="-742950">
              <a:buFont typeface="+mj-lt"/>
              <a:buAutoNum type="arabicPeriod"/>
            </a:pPr>
            <a:r>
              <a:rPr lang="en-US" sz="3600" dirty="0"/>
              <a:t>Cohorts of </a:t>
            </a:r>
            <a:r>
              <a:rPr lang="en-US" sz="3600" u="sng" dirty="0"/>
              <a:t>adults</a:t>
            </a:r>
            <a:r>
              <a:rPr lang="en-US" sz="3600" dirty="0"/>
              <a:t> with significant obesity histories </a:t>
            </a:r>
            <a:br>
              <a:rPr lang="en-US" sz="3600" dirty="0"/>
            </a:br>
            <a:endParaRPr lang="en-US" sz="3600" dirty="0"/>
          </a:p>
          <a:p>
            <a:pPr marL="742950" indent="-742950">
              <a:buFont typeface="+mj-lt"/>
              <a:buAutoNum type="arabicPeriod"/>
            </a:pPr>
            <a:r>
              <a:rPr lang="en-US" sz="3600" dirty="0"/>
              <a:t>Cohorts of </a:t>
            </a:r>
            <a:r>
              <a:rPr lang="en-US" sz="3600" u="sng" dirty="0"/>
              <a:t>children</a:t>
            </a:r>
            <a:r>
              <a:rPr lang="en-US" sz="3600" dirty="0"/>
              <a:t> with significant obesity, but also the potential for prevention  </a:t>
            </a:r>
            <a:br>
              <a:rPr lang="en-US" sz="3600" dirty="0"/>
            </a:br>
            <a:r>
              <a:rPr lang="en-US" sz="3600" dirty="0"/>
              <a:t> </a:t>
            </a:r>
          </a:p>
          <a:p>
            <a:pPr marL="742950" indent="-742950">
              <a:buFont typeface="+mj-lt"/>
              <a:buAutoNum type="arabicPeriod"/>
            </a:pPr>
            <a:r>
              <a:rPr lang="en-US" sz="3600" u="sng" dirty="0"/>
              <a:t>Future</a:t>
            </a:r>
            <a:r>
              <a:rPr lang="en-US" sz="3600" dirty="0"/>
              <a:t> cohorts  </a:t>
            </a:r>
          </a:p>
          <a:p>
            <a:pPr marL="742950" indent="-742950">
              <a:buFont typeface="+mj-lt"/>
              <a:buAutoNum type="arabicPeriod"/>
            </a:pPr>
            <a:endParaRPr lang="en-US" dirty="0"/>
          </a:p>
        </p:txBody>
      </p:sp>
      <p:sp>
        <p:nvSpPr>
          <p:cNvPr id="4" name="Date Placeholder 3">
            <a:extLst>
              <a:ext uri="{FF2B5EF4-FFF2-40B4-BE49-F238E27FC236}">
                <a16:creationId xmlns:a16="http://schemas.microsoft.com/office/drawing/2014/main" id="{42F3173C-30D9-0DB7-8C13-E98AF3770E19}"/>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A786CD2C-905E-C86E-E756-F679C99056A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B40D69A-FE66-B385-8F8A-0F74BBFD7256}"/>
              </a:ext>
            </a:extLst>
          </p:cNvPr>
          <p:cNvSpPr>
            <a:spLocks noGrp="1"/>
          </p:cNvSpPr>
          <p:nvPr>
            <p:ph type="sldNum" sz="quarter" idx="12"/>
          </p:nvPr>
        </p:nvSpPr>
        <p:spPr/>
        <p:txBody>
          <a:bodyPr/>
          <a:lstStyle/>
          <a:p>
            <a:fld id="{B91D16A5-EAE4-490E-BDF8-48A808507D2C}" type="slidenum">
              <a:rPr lang="en-GB" smtClean="0"/>
              <a:pPr/>
              <a:t>10</a:t>
            </a:fld>
            <a:endParaRPr lang="en-GB" dirty="0"/>
          </a:p>
        </p:txBody>
      </p:sp>
    </p:spTree>
    <p:extLst>
      <p:ext uri="{BB962C8B-B14F-4D97-AF65-F5344CB8AC3E}">
        <p14:creationId xmlns:p14="http://schemas.microsoft.com/office/powerpoint/2010/main" val="819858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1559-61B7-F79C-33CC-760918F2B2E3}"/>
              </a:ext>
            </a:extLst>
          </p:cNvPr>
          <p:cNvSpPr>
            <a:spLocks noGrp="1"/>
          </p:cNvSpPr>
          <p:nvPr>
            <p:ph type="title"/>
          </p:nvPr>
        </p:nvSpPr>
        <p:spPr/>
        <p:txBody>
          <a:bodyPr/>
          <a:lstStyle/>
          <a:p>
            <a:r>
              <a:rPr lang="en-US" dirty="0"/>
              <a:t>Adult Cohorts</a:t>
            </a:r>
          </a:p>
        </p:txBody>
      </p:sp>
      <p:sp>
        <p:nvSpPr>
          <p:cNvPr id="3" name="Content Placeholder 2">
            <a:extLst>
              <a:ext uri="{FF2B5EF4-FFF2-40B4-BE49-F238E27FC236}">
                <a16:creationId xmlns:a16="http://schemas.microsoft.com/office/drawing/2014/main" id="{A7ADF6D9-EA20-ED19-3FD4-9664C8085E83}"/>
              </a:ext>
            </a:extLst>
          </p:cNvPr>
          <p:cNvSpPr>
            <a:spLocks noGrp="1"/>
          </p:cNvSpPr>
          <p:nvPr>
            <p:ph idx="1"/>
          </p:nvPr>
        </p:nvSpPr>
        <p:spPr/>
        <p:txBody>
          <a:bodyPr/>
          <a:lstStyle/>
          <a:p>
            <a:r>
              <a:rPr lang="en-US" dirty="0"/>
              <a:t> Longitudinal studies show little reversion in the absence of illness </a:t>
            </a:r>
            <a:r>
              <a:rPr lang="en-US" dirty="0">
                <a:sym typeface="Wingdings" panose="05000000000000000000" pitchFamily="2" charset="2"/>
              </a:rPr>
              <a:t> </a:t>
            </a:r>
            <a:r>
              <a:rPr lang="en-US" dirty="0"/>
              <a:t>“entrenchment” </a:t>
            </a:r>
            <a:r>
              <a:rPr lang="en-US" sz="2800" dirty="0"/>
              <a:t>(Cunningham et al.)</a:t>
            </a:r>
            <a:endParaRPr lang="en-US" dirty="0"/>
          </a:p>
          <a:p>
            <a:r>
              <a:rPr lang="en-US" dirty="0"/>
              <a:t> Epidemiology consistent with emerging research on the biology of obesity</a:t>
            </a:r>
          </a:p>
          <a:p>
            <a:r>
              <a:rPr lang="en-US" dirty="0"/>
              <a:t> Evidence base demonstrating effectiveness is rather weak </a:t>
            </a:r>
            <a:r>
              <a:rPr lang="en-US" sz="2800" dirty="0"/>
              <a:t>(e.g., Tseng et al. 2018)   </a:t>
            </a:r>
          </a:p>
        </p:txBody>
      </p:sp>
      <p:sp>
        <p:nvSpPr>
          <p:cNvPr id="4" name="Date Placeholder 3">
            <a:extLst>
              <a:ext uri="{FF2B5EF4-FFF2-40B4-BE49-F238E27FC236}">
                <a16:creationId xmlns:a16="http://schemas.microsoft.com/office/drawing/2014/main" id="{6B80C10F-BF73-163E-E5BF-6F54EBD3629C}"/>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4CA38CA5-DDCB-B2A1-30B2-994DEEDD091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AB56FDB-20EC-82A8-505B-F1A59AE879C1}"/>
              </a:ext>
            </a:extLst>
          </p:cNvPr>
          <p:cNvSpPr>
            <a:spLocks noGrp="1"/>
          </p:cNvSpPr>
          <p:nvPr>
            <p:ph type="sldNum" sz="quarter" idx="12"/>
          </p:nvPr>
        </p:nvSpPr>
        <p:spPr/>
        <p:txBody>
          <a:bodyPr/>
          <a:lstStyle/>
          <a:p>
            <a:fld id="{B91D16A5-EAE4-490E-BDF8-48A808507D2C}" type="slidenum">
              <a:rPr lang="en-GB" smtClean="0"/>
              <a:pPr/>
              <a:t>11</a:t>
            </a:fld>
            <a:endParaRPr lang="en-GB" dirty="0"/>
          </a:p>
        </p:txBody>
      </p:sp>
    </p:spTree>
    <p:extLst>
      <p:ext uri="{BB962C8B-B14F-4D97-AF65-F5344CB8AC3E}">
        <p14:creationId xmlns:p14="http://schemas.microsoft.com/office/powerpoint/2010/main" val="97641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A28A-DE16-5194-4EA1-ACDFDB7E0AC9}"/>
              </a:ext>
            </a:extLst>
          </p:cNvPr>
          <p:cNvSpPr>
            <a:spLocks noGrp="1"/>
          </p:cNvSpPr>
          <p:nvPr>
            <p:ph type="title"/>
          </p:nvPr>
        </p:nvSpPr>
        <p:spPr/>
        <p:txBody>
          <a:bodyPr/>
          <a:lstStyle/>
          <a:p>
            <a:r>
              <a:rPr lang="en-US" dirty="0"/>
              <a:t>Children and Future Cohorts </a:t>
            </a:r>
          </a:p>
        </p:txBody>
      </p:sp>
      <p:sp>
        <p:nvSpPr>
          <p:cNvPr id="3" name="Content Placeholder 2">
            <a:extLst>
              <a:ext uri="{FF2B5EF4-FFF2-40B4-BE49-F238E27FC236}">
                <a16:creationId xmlns:a16="http://schemas.microsoft.com/office/drawing/2014/main" id="{08EDE077-0628-1EA2-85BB-506F7ABD17F2}"/>
              </a:ext>
            </a:extLst>
          </p:cNvPr>
          <p:cNvSpPr>
            <a:spLocks noGrp="1"/>
          </p:cNvSpPr>
          <p:nvPr>
            <p:ph idx="1"/>
          </p:nvPr>
        </p:nvSpPr>
        <p:spPr/>
        <p:txBody>
          <a:bodyPr/>
          <a:lstStyle/>
          <a:p>
            <a:r>
              <a:rPr lang="en-US" dirty="0"/>
              <a:t> More promise</a:t>
            </a:r>
          </a:p>
          <a:p>
            <a:r>
              <a:rPr lang="en-US" dirty="0"/>
              <a:t> Evidence</a:t>
            </a:r>
          </a:p>
          <a:p>
            <a:pPr lvl="1"/>
            <a:r>
              <a:rPr lang="en-US" dirty="0"/>
              <a:t> Restrictions on marketing of foods/beverages</a:t>
            </a:r>
          </a:p>
          <a:p>
            <a:pPr lvl="1"/>
            <a:r>
              <a:rPr lang="en-US" dirty="0"/>
              <a:t>Food labeling and warnings (front-of-pack)</a:t>
            </a:r>
          </a:p>
          <a:p>
            <a:pPr lvl="1"/>
            <a:r>
              <a:rPr lang="en-US" dirty="0"/>
              <a:t> SSB taxes</a:t>
            </a:r>
          </a:p>
          <a:p>
            <a:pPr lvl="1"/>
            <a:r>
              <a:rPr lang="en-US" dirty="0"/>
              <a:t> School-based interventions</a:t>
            </a:r>
          </a:p>
        </p:txBody>
      </p:sp>
      <p:sp>
        <p:nvSpPr>
          <p:cNvPr id="4" name="Date Placeholder 3">
            <a:extLst>
              <a:ext uri="{FF2B5EF4-FFF2-40B4-BE49-F238E27FC236}">
                <a16:creationId xmlns:a16="http://schemas.microsoft.com/office/drawing/2014/main" id="{91EFF294-CC22-EA29-76DE-577A2A2254BF}"/>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5B721535-8A75-BF31-77A5-A5019E352D7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45C845C-BFA2-6DFC-01C9-C2FCB28DD07C}"/>
              </a:ext>
            </a:extLst>
          </p:cNvPr>
          <p:cNvSpPr>
            <a:spLocks noGrp="1"/>
          </p:cNvSpPr>
          <p:nvPr>
            <p:ph type="sldNum" sz="quarter" idx="12"/>
          </p:nvPr>
        </p:nvSpPr>
        <p:spPr/>
        <p:txBody>
          <a:bodyPr/>
          <a:lstStyle/>
          <a:p>
            <a:fld id="{B91D16A5-EAE4-490E-BDF8-48A808507D2C}" type="slidenum">
              <a:rPr lang="en-GB" smtClean="0"/>
              <a:pPr/>
              <a:t>12</a:t>
            </a:fld>
            <a:endParaRPr lang="en-GB" dirty="0"/>
          </a:p>
        </p:txBody>
      </p:sp>
    </p:spTree>
    <p:extLst>
      <p:ext uri="{BB962C8B-B14F-4D97-AF65-F5344CB8AC3E}">
        <p14:creationId xmlns:p14="http://schemas.microsoft.com/office/powerpoint/2010/main" val="230179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B206-8222-D774-725F-465CDC2ED56A}"/>
              </a:ext>
            </a:extLst>
          </p:cNvPr>
          <p:cNvSpPr>
            <a:spLocks noGrp="1"/>
          </p:cNvSpPr>
          <p:nvPr>
            <p:ph type="title"/>
          </p:nvPr>
        </p:nvSpPr>
        <p:spPr/>
        <p:txBody>
          <a:bodyPr/>
          <a:lstStyle/>
          <a:p>
            <a:r>
              <a:rPr lang="en-US" dirty="0"/>
              <a:t>Where do we go from here?</a:t>
            </a:r>
          </a:p>
        </p:txBody>
      </p:sp>
      <p:sp>
        <p:nvSpPr>
          <p:cNvPr id="3" name="Content Placeholder 2">
            <a:extLst>
              <a:ext uri="{FF2B5EF4-FFF2-40B4-BE49-F238E27FC236}">
                <a16:creationId xmlns:a16="http://schemas.microsoft.com/office/drawing/2014/main" id="{131D032E-490E-A59F-AE6E-DEB91072D02C}"/>
              </a:ext>
            </a:extLst>
          </p:cNvPr>
          <p:cNvSpPr>
            <a:spLocks noGrp="1"/>
          </p:cNvSpPr>
          <p:nvPr>
            <p:ph idx="1"/>
          </p:nvPr>
        </p:nvSpPr>
        <p:spPr/>
        <p:txBody>
          <a:bodyPr/>
          <a:lstStyle/>
          <a:p>
            <a:pPr marL="468630" indent="-742950">
              <a:buFont typeface="+mj-lt"/>
              <a:buAutoNum type="arabicPeriod"/>
            </a:pPr>
            <a:r>
              <a:rPr lang="en-US" dirty="0"/>
              <a:t>Prioritizing the food environment – if we had to choose one</a:t>
            </a:r>
          </a:p>
          <a:p>
            <a:pPr marL="468630" indent="-742950">
              <a:buFont typeface="+mj-lt"/>
              <a:buAutoNum type="arabicPeriod"/>
            </a:pPr>
            <a:r>
              <a:rPr lang="en-US" dirty="0"/>
              <a:t>Prioritizing Children Over Adults</a:t>
            </a:r>
          </a:p>
          <a:p>
            <a:pPr marL="468630" indent="-742950">
              <a:buFont typeface="+mj-lt"/>
              <a:buAutoNum type="arabicPeriod"/>
            </a:pPr>
            <a:r>
              <a:rPr lang="en-US" dirty="0"/>
              <a:t>Promise of national efforts </a:t>
            </a:r>
            <a:r>
              <a:rPr lang="en-US" dirty="0">
                <a:sym typeface="Wingdings" panose="05000000000000000000" pitchFamily="2" charset="2"/>
              </a:rPr>
              <a:t> eye on Chile</a:t>
            </a:r>
            <a:r>
              <a:rPr lang="en-US" dirty="0"/>
              <a:t>  </a:t>
            </a:r>
            <a:r>
              <a:rPr lang="en-US" i="1" dirty="0"/>
              <a:t> </a:t>
            </a:r>
          </a:p>
        </p:txBody>
      </p:sp>
      <p:sp>
        <p:nvSpPr>
          <p:cNvPr id="4" name="Date Placeholder 3">
            <a:extLst>
              <a:ext uri="{FF2B5EF4-FFF2-40B4-BE49-F238E27FC236}">
                <a16:creationId xmlns:a16="http://schemas.microsoft.com/office/drawing/2014/main" id="{D347BB8A-6DE3-C2BB-3432-E0E1613BDD21}"/>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3231AE48-CC38-646F-D453-73001751BCC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A1C0A2F-3383-D9CB-03B6-40DFBF87F092}"/>
              </a:ext>
            </a:extLst>
          </p:cNvPr>
          <p:cNvSpPr>
            <a:spLocks noGrp="1"/>
          </p:cNvSpPr>
          <p:nvPr>
            <p:ph type="sldNum" sz="quarter" idx="12"/>
          </p:nvPr>
        </p:nvSpPr>
        <p:spPr/>
        <p:txBody>
          <a:bodyPr/>
          <a:lstStyle/>
          <a:p>
            <a:fld id="{B91D16A5-EAE4-490E-BDF8-48A808507D2C}" type="slidenum">
              <a:rPr lang="en-GB" smtClean="0"/>
              <a:pPr/>
              <a:t>13</a:t>
            </a:fld>
            <a:endParaRPr lang="en-GB" dirty="0"/>
          </a:p>
        </p:txBody>
      </p:sp>
    </p:spTree>
    <p:extLst>
      <p:ext uri="{BB962C8B-B14F-4D97-AF65-F5344CB8AC3E}">
        <p14:creationId xmlns:p14="http://schemas.microsoft.com/office/powerpoint/2010/main" val="280153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B261-38EC-C2B1-E0C9-081F1122EE1A}"/>
              </a:ext>
            </a:extLst>
          </p:cNvPr>
          <p:cNvSpPr>
            <a:spLocks noGrp="1"/>
          </p:cNvSpPr>
          <p:nvPr>
            <p:ph type="title"/>
          </p:nvPr>
        </p:nvSpPr>
        <p:spPr/>
        <p:txBody>
          <a:bodyPr/>
          <a:lstStyle/>
          <a:p>
            <a:r>
              <a:rPr lang="en-US" dirty="0"/>
              <a:t>Novel Weight Loss Drugs: Allies or Adversaries?</a:t>
            </a:r>
          </a:p>
        </p:txBody>
      </p:sp>
      <p:sp>
        <p:nvSpPr>
          <p:cNvPr id="8" name="Content Placeholder 7">
            <a:extLst>
              <a:ext uri="{FF2B5EF4-FFF2-40B4-BE49-F238E27FC236}">
                <a16:creationId xmlns:a16="http://schemas.microsoft.com/office/drawing/2014/main" id="{3FF16023-723B-ACEE-A0D1-AC7C9852AEE8}"/>
              </a:ext>
            </a:extLst>
          </p:cNvPr>
          <p:cNvSpPr>
            <a:spLocks noGrp="1"/>
          </p:cNvSpPr>
          <p:nvPr>
            <p:ph sz="half" idx="1"/>
          </p:nvPr>
        </p:nvSpPr>
        <p:spPr>
          <a:xfrm>
            <a:off x="1097280" y="1845734"/>
            <a:ext cx="4937760" cy="4278619"/>
          </a:xfrm>
        </p:spPr>
        <p:txBody>
          <a:bodyPr/>
          <a:lstStyle/>
          <a:p>
            <a:r>
              <a:rPr lang="en-US" dirty="0"/>
              <a:t>Clinical evidence is mounting </a:t>
            </a:r>
            <a:r>
              <a:rPr lang="en-US" dirty="0">
                <a:sym typeface="Wingdings" panose="05000000000000000000" pitchFamily="2" charset="2"/>
              </a:rPr>
              <a:t> up to 4 years of benefit</a:t>
            </a:r>
          </a:p>
          <a:p>
            <a:r>
              <a:rPr lang="en-US" dirty="0">
                <a:sym typeface="Wingdings" panose="05000000000000000000" pitchFamily="2" charset="2"/>
              </a:rPr>
              <a:t>Emerging evidence on multi-faceted benefits (blood sugars, mortality, inflammation, cancers)</a:t>
            </a:r>
          </a:p>
          <a:p>
            <a:r>
              <a:rPr lang="en-US" dirty="0">
                <a:sym typeface="Wingdings" panose="05000000000000000000" pitchFamily="2" charset="2"/>
              </a:rPr>
              <a:t>Potential to influence national-level trends</a:t>
            </a:r>
          </a:p>
          <a:p>
            <a:pPr marL="0" indent="0">
              <a:buNone/>
            </a:pPr>
            <a:r>
              <a:rPr lang="en-US" dirty="0">
                <a:sym typeface="Wingdings" panose="05000000000000000000" pitchFamily="2" charset="2"/>
              </a:rPr>
              <a:t> </a:t>
            </a:r>
            <a:endParaRPr lang="en-US" dirty="0"/>
          </a:p>
        </p:txBody>
      </p:sp>
      <p:sp>
        <p:nvSpPr>
          <p:cNvPr id="5" name="Date Placeholder 4">
            <a:extLst>
              <a:ext uri="{FF2B5EF4-FFF2-40B4-BE49-F238E27FC236}">
                <a16:creationId xmlns:a16="http://schemas.microsoft.com/office/drawing/2014/main" id="{0C8A080C-0947-595F-E36A-F19AD05B9024}"/>
              </a:ext>
            </a:extLst>
          </p:cNvPr>
          <p:cNvSpPr>
            <a:spLocks noGrp="1"/>
          </p:cNvSpPr>
          <p:nvPr>
            <p:ph type="dt" sz="half" idx="10"/>
          </p:nvPr>
        </p:nvSpPr>
        <p:spPr/>
        <p:txBody>
          <a:bodyPr/>
          <a:lstStyle/>
          <a:p>
            <a:fld id="{2E718605-01FE-4021-AAAD-2B705F4F5C08}" type="datetime1">
              <a:rPr lang="en-US" smtClean="0"/>
              <a:t>10/30/2024</a:t>
            </a:fld>
            <a:endParaRPr lang="en-GB"/>
          </a:p>
        </p:txBody>
      </p:sp>
      <p:sp>
        <p:nvSpPr>
          <p:cNvPr id="6" name="Footer Placeholder 5">
            <a:extLst>
              <a:ext uri="{FF2B5EF4-FFF2-40B4-BE49-F238E27FC236}">
                <a16:creationId xmlns:a16="http://schemas.microsoft.com/office/drawing/2014/main" id="{6FADDD52-4C70-7777-CD67-87FAFF118D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0B19EE-EF96-B407-B089-243BBB14984A}"/>
              </a:ext>
            </a:extLst>
          </p:cNvPr>
          <p:cNvSpPr>
            <a:spLocks noGrp="1"/>
          </p:cNvSpPr>
          <p:nvPr>
            <p:ph type="sldNum" sz="quarter" idx="12"/>
          </p:nvPr>
        </p:nvSpPr>
        <p:spPr/>
        <p:txBody>
          <a:bodyPr/>
          <a:lstStyle/>
          <a:p>
            <a:fld id="{B91D16A5-EAE4-490E-BDF8-48A808507D2C}" type="slidenum">
              <a:rPr lang="en-GB" smtClean="0"/>
              <a:t>14</a:t>
            </a:fld>
            <a:endParaRPr lang="en-GB"/>
          </a:p>
        </p:txBody>
      </p:sp>
      <p:pic>
        <p:nvPicPr>
          <p:cNvPr id="10" name="Content Placeholder 9" descr="A graph of the age of a person&#10;&#10;Description automatically generated">
            <a:extLst>
              <a:ext uri="{FF2B5EF4-FFF2-40B4-BE49-F238E27FC236}">
                <a16:creationId xmlns:a16="http://schemas.microsoft.com/office/drawing/2014/main" id="{87355440-CB52-E913-8F09-23D0F598538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57171" y="1903671"/>
            <a:ext cx="4898509" cy="2449254"/>
          </a:xfrm>
          <a:prstGeom prst="rect">
            <a:avLst/>
          </a:prstGeom>
        </p:spPr>
      </p:pic>
      <p:sp>
        <p:nvSpPr>
          <p:cNvPr id="11" name="TextBox 10">
            <a:extLst>
              <a:ext uri="{FF2B5EF4-FFF2-40B4-BE49-F238E27FC236}">
                <a16:creationId xmlns:a16="http://schemas.microsoft.com/office/drawing/2014/main" id="{B5014106-0BD5-5757-2D81-7426E02539D2}"/>
              </a:ext>
            </a:extLst>
          </p:cNvPr>
          <p:cNvSpPr txBox="1"/>
          <p:nvPr/>
        </p:nvSpPr>
        <p:spPr>
          <a:xfrm>
            <a:off x="6343651" y="4548688"/>
            <a:ext cx="5588676" cy="646331"/>
          </a:xfrm>
          <a:prstGeom prst="rect">
            <a:avLst/>
          </a:prstGeom>
          <a:noFill/>
        </p:spPr>
        <p:txBody>
          <a:bodyPr wrap="square" rtlCol="0">
            <a:spAutoFit/>
          </a:bodyPr>
          <a:lstStyle/>
          <a:p>
            <a:r>
              <a:rPr lang="en-US" sz="1200" dirty="0"/>
              <a:t>Source: Simulation of deaths averted with reference to US population in 2019. Underlying data from NHANES, NHIS, 2019 US life table, 2019 U.S. Census Population </a:t>
            </a:r>
            <a:br>
              <a:rPr lang="en-US" sz="1200" dirty="0"/>
            </a:br>
            <a:r>
              <a:rPr lang="en-US" sz="1200" dirty="0"/>
              <a:t>Chakraborty, Dowd, Mehta, Working Paper </a:t>
            </a:r>
          </a:p>
        </p:txBody>
      </p:sp>
      <p:sp>
        <p:nvSpPr>
          <p:cNvPr id="3" name="TextBox 2">
            <a:extLst>
              <a:ext uri="{FF2B5EF4-FFF2-40B4-BE49-F238E27FC236}">
                <a16:creationId xmlns:a16="http://schemas.microsoft.com/office/drawing/2014/main" id="{65847066-7CA4-60B1-6EBF-B054E610392F}"/>
              </a:ext>
            </a:extLst>
          </p:cNvPr>
          <p:cNvSpPr txBox="1"/>
          <p:nvPr/>
        </p:nvSpPr>
        <p:spPr>
          <a:xfrm>
            <a:off x="941269" y="5390782"/>
            <a:ext cx="10631804" cy="954107"/>
          </a:xfrm>
          <a:prstGeom prst="rect">
            <a:avLst/>
          </a:prstGeom>
          <a:noFill/>
        </p:spPr>
        <p:txBody>
          <a:bodyPr wrap="square" rtlCol="0">
            <a:spAutoFit/>
          </a:bodyPr>
          <a:lstStyle/>
          <a:p>
            <a:r>
              <a:rPr lang="en-US" sz="2800" dirty="0">
                <a:solidFill>
                  <a:srgbClr val="FF0000"/>
                </a:solidFill>
              </a:rPr>
              <a:t>Will they take our eye off the structural and behavioral determinants of obesity?</a:t>
            </a:r>
          </a:p>
        </p:txBody>
      </p:sp>
    </p:spTree>
    <p:extLst>
      <p:ext uri="{BB962C8B-B14F-4D97-AF65-F5344CB8AC3E}">
        <p14:creationId xmlns:p14="http://schemas.microsoft.com/office/powerpoint/2010/main" val="2591956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D3D8B2-52B6-23A9-1C19-8D3D10771D8B}"/>
              </a:ext>
            </a:extLst>
          </p:cNvPr>
          <p:cNvSpPr>
            <a:spLocks noGrp="1"/>
          </p:cNvSpPr>
          <p:nvPr>
            <p:ph type="title"/>
          </p:nvPr>
        </p:nvSpPr>
        <p:spPr/>
        <p:txBody>
          <a:bodyPr/>
          <a:lstStyle/>
          <a:p>
            <a:r>
              <a:rPr lang="en-US" dirty="0"/>
              <a:t>Conclusion</a:t>
            </a:r>
          </a:p>
        </p:txBody>
      </p:sp>
      <p:sp>
        <p:nvSpPr>
          <p:cNvPr id="9" name="Content Placeholder 8">
            <a:extLst>
              <a:ext uri="{FF2B5EF4-FFF2-40B4-BE49-F238E27FC236}">
                <a16:creationId xmlns:a16="http://schemas.microsoft.com/office/drawing/2014/main" id="{5772199B-91A5-99A7-62AF-1D410BE1D8E2}"/>
              </a:ext>
            </a:extLst>
          </p:cNvPr>
          <p:cNvSpPr>
            <a:spLocks noGrp="1"/>
          </p:cNvSpPr>
          <p:nvPr>
            <p:ph idx="1"/>
          </p:nvPr>
        </p:nvSpPr>
        <p:spPr/>
        <p:txBody>
          <a:bodyPr/>
          <a:lstStyle/>
          <a:p>
            <a:r>
              <a:rPr lang="en-US" dirty="0"/>
              <a:t> Projected consequences of obesity on population health is not inevitable</a:t>
            </a:r>
          </a:p>
          <a:p>
            <a:r>
              <a:rPr lang="en-US" dirty="0"/>
              <a:t> Successful prevention efforts among children has promise</a:t>
            </a:r>
          </a:p>
          <a:p>
            <a:r>
              <a:rPr lang="en-US" dirty="0"/>
              <a:t> Don’t know what a multifaceted policy approach may yield  </a:t>
            </a:r>
          </a:p>
        </p:txBody>
      </p:sp>
      <p:sp>
        <p:nvSpPr>
          <p:cNvPr id="5" name="Date Placeholder 4">
            <a:extLst>
              <a:ext uri="{FF2B5EF4-FFF2-40B4-BE49-F238E27FC236}">
                <a16:creationId xmlns:a16="http://schemas.microsoft.com/office/drawing/2014/main" id="{DBA5FBD9-B9F6-3FF2-894B-D83761A11817}"/>
              </a:ext>
            </a:extLst>
          </p:cNvPr>
          <p:cNvSpPr>
            <a:spLocks noGrp="1"/>
          </p:cNvSpPr>
          <p:nvPr>
            <p:ph type="dt" sz="half" idx="10"/>
          </p:nvPr>
        </p:nvSpPr>
        <p:spPr/>
        <p:txBody>
          <a:bodyPr/>
          <a:lstStyle/>
          <a:p>
            <a:fld id="{168981DC-D9A8-412B-8F81-96F7281113F3}" type="datetime1">
              <a:rPr lang="en-US" smtClean="0"/>
              <a:t>10/30/2024</a:t>
            </a:fld>
            <a:endParaRPr lang="en-GB"/>
          </a:p>
        </p:txBody>
      </p:sp>
      <p:sp>
        <p:nvSpPr>
          <p:cNvPr id="6" name="Footer Placeholder 5">
            <a:extLst>
              <a:ext uri="{FF2B5EF4-FFF2-40B4-BE49-F238E27FC236}">
                <a16:creationId xmlns:a16="http://schemas.microsoft.com/office/drawing/2014/main" id="{ADB05DE0-38EF-C1DA-BA32-30B79DD7C8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2E5258-FA4B-8239-988E-134E87CA175D}"/>
              </a:ext>
            </a:extLst>
          </p:cNvPr>
          <p:cNvSpPr>
            <a:spLocks noGrp="1"/>
          </p:cNvSpPr>
          <p:nvPr>
            <p:ph type="sldNum" sz="quarter" idx="12"/>
          </p:nvPr>
        </p:nvSpPr>
        <p:spPr/>
        <p:txBody>
          <a:bodyPr/>
          <a:lstStyle/>
          <a:p>
            <a:fld id="{B91D16A5-EAE4-490E-BDF8-48A808507D2C}" type="slidenum">
              <a:rPr lang="en-GB" smtClean="0"/>
              <a:t>15</a:t>
            </a:fld>
            <a:endParaRPr lang="en-GB"/>
          </a:p>
        </p:txBody>
      </p:sp>
    </p:spTree>
    <p:extLst>
      <p:ext uri="{BB962C8B-B14F-4D97-AF65-F5344CB8AC3E}">
        <p14:creationId xmlns:p14="http://schemas.microsoft.com/office/powerpoint/2010/main" val="2567259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BBE4"/>
        </a:solidFill>
        <a:effectLst/>
      </p:bgPr>
    </p:bg>
    <p:spTree>
      <p:nvGrpSpPr>
        <p:cNvPr id="1" name=""/>
        <p:cNvGrpSpPr/>
        <p:nvPr/>
      </p:nvGrpSpPr>
      <p:grpSpPr>
        <a:xfrm>
          <a:off x="0" y="0"/>
          <a:ext cx="0" cy="0"/>
          <a:chOff x="0" y="0"/>
          <a:chExt cx="0" cy="0"/>
        </a:xfrm>
      </p:grpSpPr>
      <p:sp>
        <p:nvSpPr>
          <p:cNvPr id="2" name="Freeform 2"/>
          <p:cNvSpPr/>
          <p:nvPr/>
        </p:nvSpPr>
        <p:spPr>
          <a:xfrm rot="14575850">
            <a:off x="1255103" y="-620275"/>
            <a:ext cx="1087371" cy="1790582"/>
          </a:xfrm>
          <a:custGeom>
            <a:avLst/>
            <a:gdLst/>
            <a:ahLst/>
            <a:cxnLst/>
            <a:rect l="l" t="t" r="r" b="b"/>
            <a:pathLst>
              <a:path w="1631057" h="2685873">
                <a:moveTo>
                  <a:pt x="0" y="0"/>
                </a:moveTo>
                <a:lnTo>
                  <a:pt x="1631057" y="0"/>
                </a:lnTo>
                <a:lnTo>
                  <a:pt x="1631057" y="2685873"/>
                </a:lnTo>
                <a:lnTo>
                  <a:pt x="0" y="2685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153848" y="4920345"/>
            <a:ext cx="537469" cy="526719"/>
          </a:xfrm>
          <a:custGeom>
            <a:avLst/>
            <a:gdLst/>
            <a:ahLst/>
            <a:cxnLst/>
            <a:rect l="l" t="t" r="r" b="b"/>
            <a:pathLst>
              <a:path w="806203" h="790079">
                <a:moveTo>
                  <a:pt x="0" y="0"/>
                </a:moveTo>
                <a:lnTo>
                  <a:pt x="806203" y="0"/>
                </a:lnTo>
                <a:lnTo>
                  <a:pt x="806203" y="790079"/>
                </a:lnTo>
                <a:lnTo>
                  <a:pt x="0" y="790079"/>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536808">
            <a:off x="9299882" y="2241727"/>
            <a:ext cx="1659485" cy="4338523"/>
          </a:xfrm>
          <a:custGeom>
            <a:avLst/>
            <a:gdLst/>
            <a:ahLst/>
            <a:cxnLst/>
            <a:rect l="l" t="t" r="r" b="b"/>
            <a:pathLst>
              <a:path w="2489227" h="6507784">
                <a:moveTo>
                  <a:pt x="0" y="0"/>
                </a:moveTo>
                <a:lnTo>
                  <a:pt x="2489227" y="0"/>
                </a:lnTo>
                <a:lnTo>
                  <a:pt x="2489227" y="6507784"/>
                </a:lnTo>
                <a:lnTo>
                  <a:pt x="0" y="65077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rot="21274885" flipH="1">
            <a:off x="10353324" y="-837502"/>
            <a:ext cx="3209594" cy="1139406"/>
          </a:xfrm>
          <a:custGeom>
            <a:avLst/>
            <a:gdLst/>
            <a:ahLst/>
            <a:cxnLst/>
            <a:rect l="l" t="t" r="r" b="b"/>
            <a:pathLst>
              <a:path w="4814391" h="1709109">
                <a:moveTo>
                  <a:pt x="4814392" y="0"/>
                </a:moveTo>
                <a:lnTo>
                  <a:pt x="0" y="0"/>
                </a:lnTo>
                <a:lnTo>
                  <a:pt x="0" y="1709109"/>
                </a:lnTo>
                <a:lnTo>
                  <a:pt x="4814392" y="1709109"/>
                </a:lnTo>
                <a:lnTo>
                  <a:pt x="481439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1478935" y="1122699"/>
            <a:ext cx="9629280" cy="3057296"/>
          </a:xfrm>
          <a:custGeom>
            <a:avLst/>
            <a:gdLst/>
            <a:ahLst/>
            <a:cxnLst/>
            <a:rect l="l" t="t" r="r" b="b"/>
            <a:pathLst>
              <a:path w="14443920" h="4585944">
                <a:moveTo>
                  <a:pt x="0" y="0"/>
                </a:moveTo>
                <a:lnTo>
                  <a:pt x="14443920" y="0"/>
                </a:lnTo>
                <a:lnTo>
                  <a:pt x="14443920" y="4585944"/>
                </a:lnTo>
                <a:lnTo>
                  <a:pt x="0" y="4585944"/>
                </a:lnTo>
                <a:lnTo>
                  <a:pt x="0" y="0"/>
                </a:lnTo>
                <a:close/>
              </a:path>
            </a:pathLst>
          </a:custGeom>
          <a:blipFill>
            <a:blip r:embed="rId9">
              <a:alphaModFix amt="83000"/>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9531037" y="1006816"/>
            <a:ext cx="1176379" cy="1132265"/>
          </a:xfrm>
          <a:custGeom>
            <a:avLst/>
            <a:gdLst/>
            <a:ahLst/>
            <a:cxnLst/>
            <a:rect l="l" t="t" r="r" b="b"/>
            <a:pathLst>
              <a:path w="1764569" h="1698398">
                <a:moveTo>
                  <a:pt x="0" y="0"/>
                </a:moveTo>
                <a:lnTo>
                  <a:pt x="1764570" y="0"/>
                </a:lnTo>
                <a:lnTo>
                  <a:pt x="1764570" y="1698398"/>
                </a:lnTo>
                <a:lnTo>
                  <a:pt x="0" y="16983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flipH="1">
            <a:off x="2364460" y="1572948"/>
            <a:ext cx="588190" cy="566133"/>
          </a:xfrm>
          <a:custGeom>
            <a:avLst/>
            <a:gdLst/>
            <a:ahLst/>
            <a:cxnLst/>
            <a:rect l="l" t="t" r="r" b="b"/>
            <a:pathLst>
              <a:path w="882285" h="849199">
                <a:moveTo>
                  <a:pt x="882285" y="0"/>
                </a:moveTo>
                <a:lnTo>
                  <a:pt x="0" y="0"/>
                </a:lnTo>
                <a:lnTo>
                  <a:pt x="0" y="849199"/>
                </a:lnTo>
                <a:lnTo>
                  <a:pt x="882285" y="849199"/>
                </a:lnTo>
                <a:lnTo>
                  <a:pt x="88228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rot="17532198">
            <a:off x="8289081" y="754476"/>
            <a:ext cx="452201" cy="452201"/>
          </a:xfrm>
          <a:custGeom>
            <a:avLst/>
            <a:gdLst/>
            <a:ahLst/>
            <a:cxnLst/>
            <a:rect l="l" t="t" r="r" b="b"/>
            <a:pathLst>
              <a:path w="678301" h="678301">
                <a:moveTo>
                  <a:pt x="0" y="0"/>
                </a:moveTo>
                <a:lnTo>
                  <a:pt x="678301" y="0"/>
                </a:lnTo>
                <a:lnTo>
                  <a:pt x="678301" y="678301"/>
                </a:lnTo>
                <a:lnTo>
                  <a:pt x="0" y="6783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rot="21284634">
            <a:off x="267610" y="3053160"/>
            <a:ext cx="2422649" cy="3455027"/>
          </a:xfrm>
          <a:custGeom>
            <a:avLst/>
            <a:gdLst/>
            <a:ahLst/>
            <a:cxnLst/>
            <a:rect l="l" t="t" r="r" b="b"/>
            <a:pathLst>
              <a:path w="3633973" h="5182541">
                <a:moveTo>
                  <a:pt x="0" y="0"/>
                </a:moveTo>
                <a:lnTo>
                  <a:pt x="3633974" y="0"/>
                </a:lnTo>
                <a:lnTo>
                  <a:pt x="3633974" y="5182542"/>
                </a:lnTo>
                <a:lnTo>
                  <a:pt x="0" y="51825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1" name="Group 11"/>
          <p:cNvGrpSpPr/>
          <p:nvPr/>
        </p:nvGrpSpPr>
        <p:grpSpPr>
          <a:xfrm>
            <a:off x="3422582" y="6583714"/>
            <a:ext cx="5346837" cy="680170"/>
            <a:chOff x="0" y="0"/>
            <a:chExt cx="2112331" cy="268709"/>
          </a:xfrm>
        </p:grpSpPr>
        <p:sp>
          <p:nvSpPr>
            <p:cNvPr id="12" name="Freeform 12"/>
            <p:cNvSpPr/>
            <p:nvPr/>
          </p:nvSpPr>
          <p:spPr>
            <a:xfrm>
              <a:off x="0" y="0"/>
              <a:ext cx="2112331" cy="268709"/>
            </a:xfrm>
            <a:custGeom>
              <a:avLst/>
              <a:gdLst/>
              <a:ahLst/>
              <a:cxnLst/>
              <a:rect l="l" t="t" r="r" b="b"/>
              <a:pathLst>
                <a:path w="2112331" h="268709">
                  <a:moveTo>
                    <a:pt x="49230" y="0"/>
                  </a:moveTo>
                  <a:lnTo>
                    <a:pt x="2063101" y="0"/>
                  </a:lnTo>
                  <a:cubicBezTo>
                    <a:pt x="2076157" y="0"/>
                    <a:pt x="2088679" y="5187"/>
                    <a:pt x="2097912" y="14419"/>
                  </a:cubicBezTo>
                  <a:cubicBezTo>
                    <a:pt x="2107144" y="23652"/>
                    <a:pt x="2112331" y="36173"/>
                    <a:pt x="2112331" y="49230"/>
                  </a:cubicBezTo>
                  <a:lnTo>
                    <a:pt x="2112331" y="219479"/>
                  </a:lnTo>
                  <a:cubicBezTo>
                    <a:pt x="2112331" y="232536"/>
                    <a:pt x="2107144" y="245058"/>
                    <a:pt x="2097912" y="254290"/>
                  </a:cubicBezTo>
                  <a:cubicBezTo>
                    <a:pt x="2088679" y="263522"/>
                    <a:pt x="2076157" y="268709"/>
                    <a:pt x="2063101" y="268709"/>
                  </a:cubicBezTo>
                  <a:lnTo>
                    <a:pt x="49230" y="268709"/>
                  </a:lnTo>
                  <a:cubicBezTo>
                    <a:pt x="22041" y="268709"/>
                    <a:pt x="0" y="246668"/>
                    <a:pt x="0" y="219479"/>
                  </a:cubicBezTo>
                  <a:lnTo>
                    <a:pt x="0" y="49230"/>
                  </a:lnTo>
                  <a:cubicBezTo>
                    <a:pt x="0" y="22041"/>
                    <a:pt x="22041" y="0"/>
                    <a:pt x="4923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3"/>
            <p:cNvSpPr txBox="1"/>
            <p:nvPr/>
          </p:nvSpPr>
          <p:spPr>
            <a:xfrm>
              <a:off x="0" y="-57150"/>
              <a:ext cx="2112331" cy="32585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4" name="Freeform 14"/>
          <p:cNvSpPr/>
          <p:nvPr/>
        </p:nvSpPr>
        <p:spPr>
          <a:xfrm flipH="1">
            <a:off x="10708511" y="5438348"/>
            <a:ext cx="2499219" cy="2517528"/>
          </a:xfrm>
          <a:custGeom>
            <a:avLst/>
            <a:gdLst/>
            <a:ahLst/>
            <a:cxnLst/>
            <a:rect l="l" t="t" r="r" b="b"/>
            <a:pathLst>
              <a:path w="3748828" h="3776292">
                <a:moveTo>
                  <a:pt x="3748828" y="0"/>
                </a:moveTo>
                <a:lnTo>
                  <a:pt x="0" y="0"/>
                </a:lnTo>
                <a:lnTo>
                  <a:pt x="0" y="3776292"/>
                </a:lnTo>
                <a:lnTo>
                  <a:pt x="3748828" y="3776292"/>
                </a:lnTo>
                <a:lnTo>
                  <a:pt x="3748828" y="0"/>
                </a:lnTo>
                <a:close/>
              </a:path>
            </a:pathLst>
          </a:custGeom>
          <a:blipFill>
            <a:blip r:embed="rId17">
              <a:alphaModFix amt="75000"/>
              <a:extLst>
                <a:ext uri="{96DAC541-7B7A-43D3-8B79-37D633B846F1}">
                  <asvg:svgBlip xmlns:asvg="http://schemas.microsoft.com/office/drawing/2016/SVG/main" r:embed="rId1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5" name="Group 15"/>
          <p:cNvGrpSpPr/>
          <p:nvPr/>
        </p:nvGrpSpPr>
        <p:grpSpPr>
          <a:xfrm>
            <a:off x="4896496" y="4746220"/>
            <a:ext cx="110909" cy="11090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8" name="Group 18"/>
          <p:cNvGrpSpPr/>
          <p:nvPr/>
        </p:nvGrpSpPr>
        <p:grpSpPr>
          <a:xfrm>
            <a:off x="7125968" y="4746220"/>
            <a:ext cx="110909" cy="11090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21" name="TextBox 21"/>
          <p:cNvSpPr txBox="1"/>
          <p:nvPr/>
        </p:nvSpPr>
        <p:spPr>
          <a:xfrm>
            <a:off x="1594929" y="2112121"/>
            <a:ext cx="9002142"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667" dirty="0">
                <a:solidFill>
                  <a:srgbClr val="000000"/>
                </a:solidFill>
                <a:latin typeface="Montserrat Classic Bold"/>
                <a:ea typeface="Montserrat Classic Bold"/>
                <a:cs typeface="Montserrat Classic Bold"/>
                <a:sym typeface="Montserrat Classic Bold"/>
              </a:rPr>
              <a:t>Policy Interventions to Enhance Medical Care for People With Obesity in the United States— Challenges, Opportunities, and Future Directions</a:t>
            </a:r>
            <a:endParaRPr lang="en-US" sz="2667" dirty="0">
              <a:effectLst/>
              <a:latin typeface="Montserrat" pitchFamily="2" charset="77"/>
            </a:endParaRPr>
          </a:p>
        </p:txBody>
      </p:sp>
      <p:sp>
        <p:nvSpPr>
          <p:cNvPr id="22" name="TextBox 22"/>
          <p:cNvSpPr txBox="1"/>
          <p:nvPr/>
        </p:nvSpPr>
        <p:spPr>
          <a:xfrm>
            <a:off x="3115992" y="5387549"/>
            <a:ext cx="5856626" cy="26879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96"/>
              </a:lnSpc>
            </a:pPr>
            <a:r>
              <a:rPr lang="en-US" sz="1689">
                <a:solidFill>
                  <a:srgbClr val="000000"/>
                </a:solidFill>
                <a:latin typeface="Kollektif"/>
                <a:ea typeface="Kollektif"/>
                <a:cs typeface="Kollektif"/>
                <a:sym typeface="Kollektif"/>
              </a:rPr>
              <a:t>Massachusetts General Hospital and Harvard Medical School </a:t>
            </a:r>
          </a:p>
        </p:txBody>
      </p:sp>
      <p:sp>
        <p:nvSpPr>
          <p:cNvPr id="23" name="TextBox 23"/>
          <p:cNvSpPr txBox="1"/>
          <p:nvPr/>
        </p:nvSpPr>
        <p:spPr>
          <a:xfrm>
            <a:off x="3115993" y="4763575"/>
            <a:ext cx="5818771" cy="6240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549"/>
              </a:lnSpc>
              <a:spcBef>
                <a:spcPct val="0"/>
              </a:spcBef>
            </a:pPr>
            <a:r>
              <a:rPr lang="en-US" sz="1820" dirty="0">
                <a:solidFill>
                  <a:srgbClr val="000000"/>
                </a:solidFill>
                <a:latin typeface="Montserrat Classic Bold"/>
                <a:ea typeface="Montserrat Classic Bold"/>
                <a:cs typeface="Montserrat Classic Bold"/>
                <a:sym typeface="Montserrat Classic Bold"/>
              </a:rPr>
              <a:t>FATIMA CODY STANFORD, MD, MPH, MPA, MBA, FAAP, FACP, FAHA, FAMWA, FTOS</a:t>
            </a:r>
          </a:p>
        </p:txBody>
      </p:sp>
      <p:sp>
        <p:nvSpPr>
          <p:cNvPr id="24" name="TextBox 24"/>
          <p:cNvSpPr txBox="1"/>
          <p:nvPr/>
        </p:nvSpPr>
        <p:spPr>
          <a:xfrm>
            <a:off x="5083162" y="4446788"/>
            <a:ext cx="1967051" cy="236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spcBef>
                <a:spcPct val="0"/>
              </a:spcBef>
            </a:pPr>
            <a:r>
              <a:rPr lang="en-US" sz="1361" dirty="0">
                <a:solidFill>
                  <a:srgbClr val="000000"/>
                </a:solidFill>
                <a:latin typeface="Montserrat Classic"/>
                <a:ea typeface="Montserrat Classic"/>
                <a:cs typeface="Montserrat Classic"/>
                <a:sym typeface="Montserrat Classic"/>
              </a:rPr>
              <a:t>PRESENTED BY</a:t>
            </a:r>
          </a:p>
        </p:txBody>
      </p:sp>
    </p:spTree>
    <p:extLst>
      <p:ext uri="{BB962C8B-B14F-4D97-AF65-F5344CB8AC3E}">
        <p14:creationId xmlns:p14="http://schemas.microsoft.com/office/powerpoint/2010/main" val="30492006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E9"/>
        </a:solidFill>
        <a:effectLst/>
      </p:bgPr>
    </p:bg>
    <p:spTree>
      <p:nvGrpSpPr>
        <p:cNvPr id="1" name=""/>
        <p:cNvGrpSpPr/>
        <p:nvPr/>
      </p:nvGrpSpPr>
      <p:grpSpPr>
        <a:xfrm>
          <a:off x="0" y="0"/>
          <a:ext cx="0" cy="0"/>
          <a:chOff x="0" y="0"/>
          <a:chExt cx="0" cy="0"/>
        </a:xfrm>
      </p:grpSpPr>
      <p:sp>
        <p:nvSpPr>
          <p:cNvPr id="2" name="TextBox 2"/>
          <p:cNvSpPr txBox="1"/>
          <p:nvPr/>
        </p:nvSpPr>
        <p:spPr>
          <a:xfrm>
            <a:off x="4417368" y="346219"/>
            <a:ext cx="3357265" cy="8022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534"/>
              </a:lnSpc>
            </a:pPr>
            <a:r>
              <a:rPr lang="en-US" sz="4667">
                <a:solidFill>
                  <a:srgbClr val="000000"/>
                </a:solidFill>
                <a:latin typeface="Canva Sans Bold"/>
                <a:ea typeface="Canva Sans Bold"/>
                <a:cs typeface="Canva Sans Bold"/>
                <a:sym typeface="Canva Sans Bold"/>
              </a:rPr>
              <a:t>Disclosures</a:t>
            </a:r>
          </a:p>
        </p:txBody>
      </p:sp>
      <p:sp>
        <p:nvSpPr>
          <p:cNvPr id="3" name="TextBox 3"/>
          <p:cNvSpPr txBox="1"/>
          <p:nvPr/>
        </p:nvSpPr>
        <p:spPr>
          <a:xfrm>
            <a:off x="0" y="3101551"/>
            <a:ext cx="12192000" cy="21389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853"/>
              </a:lnSpc>
            </a:pPr>
            <a:r>
              <a:rPr lang="en-US" sz="3466" dirty="0">
                <a:solidFill>
                  <a:srgbClr val="000000"/>
                </a:solidFill>
                <a:latin typeface="Canva Sans Bold"/>
                <a:ea typeface="Canva Sans Bold"/>
                <a:cs typeface="Canva Sans Bold"/>
                <a:sym typeface="Canva Sans Bold"/>
              </a:rPr>
              <a:t>Advisory Boards: </a:t>
            </a:r>
          </a:p>
          <a:p>
            <a:pPr algn="ctr">
              <a:lnSpc>
                <a:spcPts val="3734"/>
              </a:lnSpc>
            </a:pPr>
            <a:r>
              <a:rPr lang="en-US" sz="2667" dirty="0">
                <a:solidFill>
                  <a:srgbClr val="000000"/>
                </a:solidFill>
                <a:latin typeface="Canva Sans Bold"/>
                <a:ea typeface="Canva Sans Bold"/>
                <a:cs typeface="Canva Sans Bold"/>
                <a:sym typeface="Canva Sans Bold"/>
              </a:rPr>
              <a:t>Eli Lilly, Novo Nordisk, Amgen, </a:t>
            </a:r>
            <a:r>
              <a:rPr lang="en-US" sz="2667" dirty="0" err="1">
                <a:solidFill>
                  <a:srgbClr val="000000"/>
                </a:solidFill>
                <a:latin typeface="Canva Sans Bold"/>
                <a:ea typeface="Canva Sans Bold"/>
                <a:cs typeface="Canva Sans Bold"/>
                <a:sym typeface="Canva Sans Bold"/>
              </a:rPr>
              <a:t>Currax</a:t>
            </a:r>
            <a:r>
              <a:rPr lang="en-US" sz="2667" dirty="0">
                <a:solidFill>
                  <a:srgbClr val="000000"/>
                </a:solidFill>
                <a:latin typeface="Canva Sans Bold"/>
                <a:ea typeface="Canva Sans Bold"/>
                <a:cs typeface="Canva Sans Bold"/>
                <a:sym typeface="Canva Sans Bold"/>
              </a:rPr>
              <a:t>, Vida Health, </a:t>
            </a:r>
            <a:r>
              <a:rPr lang="en-US" sz="2667" dirty="0" err="1">
                <a:solidFill>
                  <a:srgbClr val="000000"/>
                </a:solidFill>
                <a:latin typeface="Canva Sans Bold"/>
                <a:ea typeface="Canva Sans Bold"/>
                <a:cs typeface="Canva Sans Bold"/>
                <a:sym typeface="Canva Sans Bold"/>
              </a:rPr>
              <a:t>Ilant</a:t>
            </a:r>
            <a:r>
              <a:rPr lang="en-US" sz="2667" dirty="0">
                <a:solidFill>
                  <a:srgbClr val="000000"/>
                </a:solidFill>
                <a:latin typeface="Canva Sans Bold"/>
                <a:ea typeface="Canva Sans Bold"/>
                <a:cs typeface="Canva Sans Bold"/>
                <a:sym typeface="Canva Sans Bold"/>
              </a:rPr>
              <a:t> Health, Doximity, Calibrate, </a:t>
            </a:r>
            <a:r>
              <a:rPr lang="en-US" sz="2667" dirty="0" err="1">
                <a:solidFill>
                  <a:srgbClr val="000000"/>
                </a:solidFill>
                <a:latin typeface="Canva Sans Bold"/>
                <a:ea typeface="Canva Sans Bold"/>
                <a:cs typeface="Canva Sans Bold"/>
                <a:sym typeface="Canva Sans Bold"/>
              </a:rPr>
              <a:t>GoodRx</a:t>
            </a:r>
            <a:r>
              <a:rPr lang="en-US" sz="2667" dirty="0">
                <a:solidFill>
                  <a:srgbClr val="000000"/>
                </a:solidFill>
                <a:latin typeface="Canva Sans Bold"/>
                <a:ea typeface="Canva Sans Bold"/>
                <a:cs typeface="Canva Sans Bold"/>
                <a:sym typeface="Canva Sans Bold"/>
              </a:rPr>
              <a:t>, </a:t>
            </a:r>
            <a:r>
              <a:rPr lang="en-US" sz="2667" dirty="0" err="1">
                <a:solidFill>
                  <a:srgbClr val="000000"/>
                </a:solidFill>
                <a:latin typeface="Canva Sans Bold"/>
                <a:ea typeface="Canva Sans Bold"/>
                <a:cs typeface="Canva Sans Bold"/>
                <a:sym typeface="Canva Sans Bold"/>
              </a:rPr>
              <a:t>MelliCell</a:t>
            </a:r>
            <a:r>
              <a:rPr lang="en-US" sz="2667" dirty="0">
                <a:solidFill>
                  <a:srgbClr val="000000"/>
                </a:solidFill>
                <a:latin typeface="Canva Sans Bold"/>
                <a:ea typeface="Canva Sans Bold"/>
                <a:cs typeface="Canva Sans Bold"/>
                <a:sym typeface="Canva Sans Bold"/>
              </a:rPr>
              <a:t>, </a:t>
            </a:r>
            <a:r>
              <a:rPr lang="en-US" sz="2667" dirty="0" err="1">
                <a:solidFill>
                  <a:srgbClr val="000000"/>
                </a:solidFill>
                <a:latin typeface="Canva Sans Bold"/>
                <a:ea typeface="Canva Sans Bold"/>
                <a:cs typeface="Canva Sans Bold"/>
                <a:sym typeface="Canva Sans Bold"/>
              </a:rPr>
              <a:t>Empros</a:t>
            </a:r>
            <a:r>
              <a:rPr lang="en-US" sz="2667" dirty="0">
                <a:solidFill>
                  <a:srgbClr val="000000"/>
                </a:solidFill>
                <a:latin typeface="Canva Sans Bold"/>
                <a:ea typeface="Canva Sans Bold"/>
                <a:cs typeface="Canva Sans Bold"/>
                <a:sym typeface="Canva Sans Bold"/>
              </a:rPr>
              <a:t> Pharma, </a:t>
            </a:r>
            <a:r>
              <a:rPr lang="en-US" sz="2667" dirty="0" err="1">
                <a:solidFill>
                  <a:srgbClr val="000000"/>
                </a:solidFill>
                <a:latin typeface="Canva Sans Bold"/>
                <a:ea typeface="Canva Sans Bold"/>
                <a:cs typeface="Canva Sans Bold"/>
                <a:sym typeface="Canva Sans Bold"/>
              </a:rPr>
              <a:t>Clearmind</a:t>
            </a:r>
            <a:r>
              <a:rPr lang="en-US" sz="2667" dirty="0">
                <a:solidFill>
                  <a:srgbClr val="000000"/>
                </a:solidFill>
                <a:latin typeface="Canva Sans Bold"/>
                <a:ea typeface="Canva Sans Bold"/>
                <a:cs typeface="Canva Sans Bold"/>
                <a:sym typeface="Canva Sans Bold"/>
              </a:rPr>
              <a:t> Medicine, </a:t>
            </a:r>
            <a:r>
              <a:rPr lang="en-US" sz="2667" dirty="0" err="1">
                <a:solidFill>
                  <a:srgbClr val="000000"/>
                </a:solidFill>
                <a:latin typeface="Canva Sans Bold"/>
                <a:ea typeface="Canva Sans Bold"/>
                <a:cs typeface="Canva Sans Bold"/>
                <a:sym typeface="Canva Sans Bold"/>
              </a:rPr>
              <a:t>Sweetch</a:t>
            </a:r>
            <a:r>
              <a:rPr lang="en-US" sz="2667" dirty="0">
                <a:solidFill>
                  <a:srgbClr val="000000"/>
                </a:solidFill>
                <a:latin typeface="Canva Sans Bold"/>
                <a:ea typeface="Canva Sans Bold"/>
                <a:cs typeface="Canva Sans Bold"/>
                <a:sym typeface="Canva Sans Bold"/>
              </a:rPr>
              <a:t>, </a:t>
            </a:r>
            <a:r>
              <a:rPr lang="en-US" sz="2667" dirty="0" err="1">
                <a:solidFill>
                  <a:srgbClr val="000000"/>
                </a:solidFill>
                <a:latin typeface="Canva Sans Bold"/>
                <a:ea typeface="Canva Sans Bold"/>
                <a:cs typeface="Canva Sans Bold"/>
                <a:sym typeface="Canva Sans Bold"/>
              </a:rPr>
              <a:t>Apnimed</a:t>
            </a:r>
            <a:endParaRPr lang="en-US" sz="2667" dirty="0">
              <a:solidFill>
                <a:srgbClr val="000000"/>
              </a:solidFill>
              <a:latin typeface="Canva Sans Bold"/>
              <a:ea typeface="Canva Sans Bold"/>
              <a:cs typeface="Canva Sans Bold"/>
              <a:sym typeface="Canva Sans Bold"/>
            </a:endParaRPr>
          </a:p>
          <a:p>
            <a:pPr algn="ctr">
              <a:lnSpc>
                <a:spcPts val="4853"/>
              </a:lnSpc>
            </a:pPr>
            <a:endParaRPr lang="en-US" sz="2667" dirty="0">
              <a:solidFill>
                <a:srgbClr val="000000"/>
              </a:solidFill>
              <a:latin typeface="Canva Sans Bold"/>
              <a:ea typeface="Canva Sans Bold"/>
              <a:cs typeface="Canva Sans Bold"/>
              <a:sym typeface="Canva Sans Bo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a:extLst>
            <a:ext uri="{FF2B5EF4-FFF2-40B4-BE49-F238E27FC236}">
              <a16:creationId xmlns:a16="http://schemas.microsoft.com/office/drawing/2014/main" id="{BEEBF7D5-53C2-2AB4-B485-5919530D692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DD011DB-1BD4-DBFA-758A-40D77ED84625}"/>
              </a:ext>
            </a:extLst>
          </p:cNvPr>
          <p:cNvSpPr txBox="1"/>
          <p:nvPr/>
        </p:nvSpPr>
        <p:spPr>
          <a:xfrm>
            <a:off x="3986684" y="356538"/>
            <a:ext cx="4218633" cy="7828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534"/>
              </a:lnSpc>
            </a:pPr>
            <a:r>
              <a:rPr lang="en-US" sz="4667" dirty="0">
                <a:solidFill>
                  <a:srgbClr val="000000"/>
                </a:solidFill>
                <a:latin typeface="Canva Sans Bold"/>
                <a:ea typeface="Canva Sans Bold"/>
                <a:cs typeface="Canva Sans Bold"/>
                <a:sym typeface="Canva Sans Bold"/>
              </a:rPr>
              <a:t>In Memoriam</a:t>
            </a:r>
          </a:p>
        </p:txBody>
      </p:sp>
      <p:pic>
        <p:nvPicPr>
          <p:cNvPr id="1026" name="Picture 2" descr="Ryan Murdock | Department of Earth and Planetary Sciences">
            <a:extLst>
              <a:ext uri="{FF2B5EF4-FFF2-40B4-BE49-F238E27FC236}">
                <a16:creationId xmlns:a16="http://schemas.microsoft.com/office/drawing/2014/main" id="{57B8409C-B736-9731-3353-3580F5EB6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879600"/>
            <a:ext cx="3098800" cy="309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0">
            <a:extLst>
              <a:ext uri="{FF2B5EF4-FFF2-40B4-BE49-F238E27FC236}">
                <a16:creationId xmlns:a16="http://schemas.microsoft.com/office/drawing/2014/main" id="{E61F54FE-4E62-376F-B96D-BA7E1D5A437B}"/>
              </a:ext>
            </a:extLst>
          </p:cNvPr>
          <p:cNvSpPr txBox="1"/>
          <p:nvPr/>
        </p:nvSpPr>
        <p:spPr>
          <a:xfrm>
            <a:off x="3975395" y="1346200"/>
            <a:ext cx="7708605" cy="52590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57223" indent="-457223">
              <a:buFont typeface="Arial" panose="020B0604020202020204" pitchFamily="34" charset="0"/>
              <a:buChar char="•"/>
            </a:pPr>
            <a:r>
              <a:rPr lang="en-US" sz="2400" dirty="0">
                <a:effectLst/>
                <a:latin typeface="Open Sans" panose="020B0606030504020204" pitchFamily="34" charset="0"/>
                <a:ea typeface="Open Sans" panose="020B0606030504020204" pitchFamily="34" charset="0"/>
                <a:cs typeface="Open Sans" panose="020B0606030504020204" pitchFamily="34" charset="0"/>
              </a:rPr>
              <a:t>One of our co-authors, Ryan Murdock, passed away unexpectedly last Friday. This article was, to our knowledge, his first peer-reviewed publications.</a:t>
            </a:r>
          </a:p>
          <a:p>
            <a:pPr marL="457223" indent="-457223">
              <a:buFont typeface="Arial" panose="020B0604020202020204" pitchFamily="34" charset="0"/>
              <a:buChar char="•"/>
            </a:pPr>
            <a:r>
              <a:rPr lang="en-US" sz="2400" dirty="0">
                <a:effectLst/>
                <a:latin typeface="Open Sans" panose="020B0606030504020204" pitchFamily="34" charset="0"/>
                <a:ea typeface="Open Sans" panose="020B0606030504020204" pitchFamily="34" charset="0"/>
                <a:cs typeface="Open Sans" panose="020B0606030504020204" pitchFamily="34" charset="0"/>
              </a:rPr>
              <a:t>Ryan was a student at Harvard College in the Class of 2025 and budding scholar, studying Earth and Planetary Sciences and Government.</a:t>
            </a:r>
          </a:p>
          <a:p>
            <a:pPr marL="457223" indent="-457223">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His work spanned several domains, from environmental issues to public health to human rights law.</a:t>
            </a:r>
            <a:endParaRPr lang="en-US" sz="2400" dirty="0">
              <a:effectLst/>
              <a:latin typeface="Open Sans" panose="020B0606030504020204" pitchFamily="34" charset="0"/>
              <a:ea typeface="Open Sans" panose="020B0606030504020204" pitchFamily="34" charset="0"/>
              <a:cs typeface="Open Sans" panose="020B0606030504020204" pitchFamily="34" charset="0"/>
            </a:endParaRPr>
          </a:p>
          <a:p>
            <a:pPr marL="457223" indent="-457223">
              <a:buFont typeface="Arial" panose="020B0604020202020204" pitchFamily="34" charset="0"/>
              <a:buChar char="•"/>
            </a:pPr>
            <a:r>
              <a:rPr lang="en-US" sz="2400" b="1" dirty="0">
                <a:effectLst/>
                <a:latin typeface="Open Sans" panose="020B0606030504020204" pitchFamily="34" charset="0"/>
                <a:ea typeface="Open Sans" panose="020B0606030504020204" pitchFamily="34" charset="0"/>
                <a:cs typeface="Open Sans" panose="020B0606030504020204" pitchFamily="34" charset="0"/>
              </a:rPr>
              <a:t>We dedicate this article and my entire presentation today to him. Please kee</a:t>
            </a:r>
            <a:r>
              <a:rPr lang="en-US" sz="2400" b="1" dirty="0">
                <a:latin typeface="Open Sans" panose="020B0606030504020204" pitchFamily="34" charset="0"/>
                <a:ea typeface="Open Sans" panose="020B0606030504020204" pitchFamily="34" charset="0"/>
                <a:cs typeface="Open Sans" panose="020B0606030504020204" pitchFamily="34" charset="0"/>
              </a:rPr>
              <a:t>p his family in your thoughts at this difficult time</a:t>
            </a:r>
            <a:r>
              <a:rPr lang="en-US" sz="2400" b="1" dirty="0">
                <a:effectLst/>
                <a:latin typeface="Open Sans" panose="020B0606030504020204" pitchFamily="34" charset="0"/>
                <a:ea typeface="Open Sans" panose="020B0606030504020204" pitchFamily="34" charset="0"/>
                <a:cs typeface="Open Sans" panose="020B0606030504020204" pitchFamily="34" charset="0"/>
              </a:rPr>
              <a:t>.</a:t>
            </a:r>
          </a:p>
          <a:p>
            <a:pPr marL="457223" indent="-457223" algn="l">
              <a:lnSpc>
                <a:spcPts val="3911"/>
              </a:lnSpc>
              <a:spcBef>
                <a:spcPct val="0"/>
              </a:spcBef>
              <a:buFont typeface="Arial" panose="020B0604020202020204" pitchFamily="34" charset="0"/>
              <a:buChar char="•"/>
            </a:pP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Kollektif"/>
            </a:endParaRPr>
          </a:p>
        </p:txBody>
      </p:sp>
    </p:spTree>
    <p:extLst>
      <p:ext uri="{BB962C8B-B14F-4D97-AF65-F5344CB8AC3E}">
        <p14:creationId xmlns:p14="http://schemas.microsoft.com/office/powerpoint/2010/main" val="35146866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0B3"/>
        </a:solidFill>
        <a:effectLst/>
      </p:bgPr>
    </p:bg>
    <p:spTree>
      <p:nvGrpSpPr>
        <p:cNvPr id="1" name=""/>
        <p:cNvGrpSpPr/>
        <p:nvPr/>
      </p:nvGrpSpPr>
      <p:grpSpPr>
        <a:xfrm>
          <a:off x="0" y="0"/>
          <a:ext cx="0" cy="0"/>
          <a:chOff x="0" y="0"/>
          <a:chExt cx="0" cy="0"/>
        </a:xfrm>
      </p:grpSpPr>
      <p:grpSp>
        <p:nvGrpSpPr>
          <p:cNvPr id="2" name="Group 2"/>
          <p:cNvGrpSpPr/>
          <p:nvPr/>
        </p:nvGrpSpPr>
        <p:grpSpPr>
          <a:xfrm>
            <a:off x="11506201" y="94483"/>
            <a:ext cx="1142847" cy="1619331"/>
            <a:chOff x="0" y="0"/>
            <a:chExt cx="451495" cy="639735"/>
          </a:xfrm>
        </p:grpSpPr>
        <p:sp>
          <p:nvSpPr>
            <p:cNvPr id="3" name="Freeform 3"/>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70B6D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p:cNvGrpSpPr/>
          <p:nvPr/>
        </p:nvGrpSpPr>
        <p:grpSpPr>
          <a:xfrm>
            <a:off x="11865867" y="1875594"/>
            <a:ext cx="155731" cy="15573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8" name="Group 8"/>
          <p:cNvGrpSpPr/>
          <p:nvPr/>
        </p:nvGrpSpPr>
        <p:grpSpPr>
          <a:xfrm>
            <a:off x="264400" y="5940231"/>
            <a:ext cx="163741" cy="16374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1" name="Group 11"/>
          <p:cNvGrpSpPr/>
          <p:nvPr/>
        </p:nvGrpSpPr>
        <p:grpSpPr>
          <a:xfrm>
            <a:off x="264400" y="5627051"/>
            <a:ext cx="163741" cy="16374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3"/>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4" name="TextBox 14"/>
          <p:cNvSpPr txBox="1"/>
          <p:nvPr/>
        </p:nvSpPr>
        <p:spPr>
          <a:xfrm>
            <a:off x="3547727" y="749300"/>
            <a:ext cx="4922818" cy="6787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176"/>
              </a:lnSpc>
            </a:pPr>
            <a:r>
              <a:rPr lang="en-US" sz="4882" spc="-146">
                <a:solidFill>
                  <a:srgbClr val="000000"/>
                </a:solidFill>
                <a:latin typeface="Montserrat Classic Bold"/>
                <a:ea typeface="Montserrat Classic Bold"/>
                <a:cs typeface="Montserrat Classic Bold"/>
                <a:sym typeface="Montserrat Classic Bold"/>
              </a:rPr>
              <a:t>Objectives</a:t>
            </a:r>
          </a:p>
        </p:txBody>
      </p:sp>
      <p:sp>
        <p:nvSpPr>
          <p:cNvPr id="15" name="Freeform 15"/>
          <p:cNvSpPr/>
          <p:nvPr/>
        </p:nvSpPr>
        <p:spPr>
          <a:xfrm>
            <a:off x="101676" y="169351"/>
            <a:ext cx="2975334" cy="2164556"/>
          </a:xfrm>
          <a:custGeom>
            <a:avLst/>
            <a:gdLst/>
            <a:ahLst/>
            <a:cxnLst/>
            <a:rect l="l" t="t" r="r" b="b"/>
            <a:pathLst>
              <a:path w="4463001" h="3246834">
                <a:moveTo>
                  <a:pt x="0" y="0"/>
                </a:moveTo>
                <a:lnTo>
                  <a:pt x="4463002" y="0"/>
                </a:lnTo>
                <a:lnTo>
                  <a:pt x="4463002" y="3246834"/>
                </a:lnTo>
                <a:lnTo>
                  <a:pt x="0" y="32468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
        <p:nvSpPr>
          <p:cNvPr id="16" name="TextBox 16"/>
          <p:cNvSpPr txBox="1"/>
          <p:nvPr/>
        </p:nvSpPr>
        <p:spPr>
          <a:xfrm rot="21582737">
            <a:off x="1644247" y="2527704"/>
            <a:ext cx="4550101" cy="5642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72"/>
              </a:lnSpc>
            </a:pPr>
            <a:r>
              <a:rPr lang="en-US" sz="2049" spc="-61" dirty="0">
                <a:solidFill>
                  <a:srgbClr val="000000"/>
                </a:solidFill>
                <a:latin typeface="Montserrat Classic Bold"/>
                <a:ea typeface="Montserrat Classic Bold"/>
                <a:cs typeface="Montserrat Classic Bold"/>
                <a:sym typeface="Montserrat Classic Bold"/>
              </a:rPr>
              <a:t>Historical Neglect of Persons with Obesity in the United States</a:t>
            </a:r>
          </a:p>
        </p:txBody>
      </p:sp>
      <p:sp>
        <p:nvSpPr>
          <p:cNvPr id="17" name="TextBox 17"/>
          <p:cNvSpPr txBox="1"/>
          <p:nvPr/>
        </p:nvSpPr>
        <p:spPr>
          <a:xfrm rot="21582737">
            <a:off x="1643732" y="3734872"/>
            <a:ext cx="3209173" cy="3053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05"/>
              </a:lnSpc>
            </a:pPr>
            <a:r>
              <a:rPr lang="en-US" sz="2175" spc="-65" dirty="0">
                <a:solidFill>
                  <a:srgbClr val="000000"/>
                </a:solidFill>
                <a:latin typeface="Montserrat Classic Bold"/>
                <a:ea typeface="Montserrat Classic Bold"/>
                <a:cs typeface="Montserrat Classic Bold"/>
                <a:sym typeface="Montserrat Classic Bold"/>
              </a:rPr>
              <a:t>Medication Therapy</a:t>
            </a:r>
          </a:p>
        </p:txBody>
      </p:sp>
      <p:sp>
        <p:nvSpPr>
          <p:cNvPr id="18" name="TextBox 18"/>
          <p:cNvSpPr txBox="1"/>
          <p:nvPr/>
        </p:nvSpPr>
        <p:spPr>
          <a:xfrm>
            <a:off x="1642859" y="3072696"/>
            <a:ext cx="4157195" cy="1946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38"/>
              </a:lnSpc>
              <a:spcBef>
                <a:spcPct val="0"/>
              </a:spcBef>
            </a:pPr>
            <a:r>
              <a:rPr lang="en-US" sz="1170" dirty="0">
                <a:solidFill>
                  <a:srgbClr val="000000"/>
                </a:solidFill>
                <a:latin typeface="Kollektif"/>
                <a:ea typeface="Kollektif"/>
                <a:cs typeface="Kollektif"/>
                <a:sym typeface="Kollektif"/>
              </a:rPr>
              <a:t>Explore the structural barriers facing patients with obesity. </a:t>
            </a:r>
          </a:p>
        </p:txBody>
      </p:sp>
      <p:sp>
        <p:nvSpPr>
          <p:cNvPr id="19" name="TextBox 19"/>
          <p:cNvSpPr txBox="1"/>
          <p:nvPr/>
        </p:nvSpPr>
        <p:spPr>
          <a:xfrm>
            <a:off x="1642859" y="4060249"/>
            <a:ext cx="4157195" cy="4084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38"/>
              </a:lnSpc>
              <a:spcBef>
                <a:spcPct val="0"/>
              </a:spcBef>
            </a:pPr>
            <a:r>
              <a:rPr lang="en-US" sz="1170" dirty="0">
                <a:solidFill>
                  <a:srgbClr val="000000"/>
                </a:solidFill>
                <a:latin typeface="Kollektif"/>
                <a:ea typeface="Kollektif"/>
                <a:cs typeface="Kollektif"/>
                <a:sym typeface="Kollektif"/>
              </a:rPr>
              <a:t>Appraise the landscape of access to obesity medication therapy and explore avenues for expanded coverage.</a:t>
            </a:r>
          </a:p>
        </p:txBody>
      </p:sp>
      <p:sp>
        <p:nvSpPr>
          <p:cNvPr id="20" name="TextBox 20"/>
          <p:cNvSpPr txBox="1"/>
          <p:nvPr/>
        </p:nvSpPr>
        <p:spPr>
          <a:xfrm rot="21582737">
            <a:off x="1643726" y="4720048"/>
            <a:ext cx="4155587" cy="3053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05"/>
              </a:lnSpc>
            </a:pPr>
            <a:r>
              <a:rPr lang="en-US" sz="2175" spc="-65" dirty="0">
                <a:solidFill>
                  <a:srgbClr val="000000"/>
                </a:solidFill>
                <a:latin typeface="Montserrat Classic Bold"/>
                <a:ea typeface="Montserrat Classic Bold"/>
                <a:cs typeface="Montserrat Classic Bold"/>
                <a:sym typeface="Montserrat Classic Bold"/>
              </a:rPr>
              <a:t>Intensive Behavioral Therapy</a:t>
            </a:r>
          </a:p>
        </p:txBody>
      </p:sp>
      <p:sp>
        <p:nvSpPr>
          <p:cNvPr id="21" name="TextBox 21"/>
          <p:cNvSpPr txBox="1"/>
          <p:nvPr/>
        </p:nvSpPr>
        <p:spPr>
          <a:xfrm>
            <a:off x="1642859" y="5047803"/>
            <a:ext cx="4157195" cy="1934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38"/>
              </a:lnSpc>
              <a:spcBef>
                <a:spcPct val="0"/>
              </a:spcBef>
            </a:pPr>
            <a:r>
              <a:rPr lang="en-US" sz="1170" dirty="0">
                <a:solidFill>
                  <a:srgbClr val="000000"/>
                </a:solidFill>
                <a:latin typeface="Kollektif"/>
                <a:ea typeface="Kollektif"/>
                <a:cs typeface="Kollektif"/>
                <a:sym typeface="Kollektif"/>
              </a:rPr>
              <a:t>Highlight the need for further research into this form of treatment.</a:t>
            </a:r>
          </a:p>
        </p:txBody>
      </p:sp>
      <p:sp>
        <p:nvSpPr>
          <p:cNvPr id="22" name="TextBox 22"/>
          <p:cNvSpPr txBox="1"/>
          <p:nvPr/>
        </p:nvSpPr>
        <p:spPr>
          <a:xfrm rot="21582737">
            <a:off x="6335552" y="2506094"/>
            <a:ext cx="5798465" cy="5984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05"/>
              </a:lnSpc>
            </a:pPr>
            <a:r>
              <a:rPr lang="en-US" sz="2175" spc="-65" dirty="0">
                <a:solidFill>
                  <a:srgbClr val="000000"/>
                </a:solidFill>
                <a:latin typeface="Montserrat Classic Bold"/>
                <a:ea typeface="Montserrat Classic Bold"/>
                <a:cs typeface="Montserrat Classic Bold"/>
                <a:sym typeface="Montserrat Classic Bold"/>
              </a:rPr>
              <a:t>Weight Management Nutrition and </a:t>
            </a:r>
          </a:p>
          <a:p>
            <a:pPr algn="l">
              <a:lnSpc>
                <a:spcPts val="2305"/>
              </a:lnSpc>
            </a:pPr>
            <a:r>
              <a:rPr lang="en-US" sz="2175" spc="-65" dirty="0">
                <a:solidFill>
                  <a:srgbClr val="000000"/>
                </a:solidFill>
                <a:latin typeface="Montserrat Classic Bold"/>
                <a:ea typeface="Montserrat Classic Bold"/>
                <a:cs typeface="Montserrat Classic Bold"/>
                <a:sym typeface="Montserrat Classic Bold"/>
              </a:rPr>
              <a:t>Dietary Counseling</a:t>
            </a:r>
          </a:p>
        </p:txBody>
      </p:sp>
      <p:sp>
        <p:nvSpPr>
          <p:cNvPr id="23" name="TextBox 23"/>
          <p:cNvSpPr txBox="1"/>
          <p:nvPr/>
        </p:nvSpPr>
        <p:spPr>
          <a:xfrm rot="21582737">
            <a:off x="6334810" y="3746965"/>
            <a:ext cx="4326035" cy="2992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05"/>
              </a:lnSpc>
            </a:pPr>
            <a:r>
              <a:rPr lang="en-US" sz="2175" spc="-65" dirty="0">
                <a:solidFill>
                  <a:srgbClr val="000000"/>
                </a:solidFill>
                <a:latin typeface="Montserrat Classic Bold"/>
                <a:ea typeface="Montserrat Classic Bold"/>
                <a:cs typeface="Montserrat Classic Bold"/>
                <a:sym typeface="Montserrat Classic Bold"/>
              </a:rPr>
              <a:t>Metabolic and Bariatric Surgery</a:t>
            </a:r>
          </a:p>
        </p:txBody>
      </p:sp>
      <p:sp>
        <p:nvSpPr>
          <p:cNvPr id="24" name="TextBox 24"/>
          <p:cNvSpPr txBox="1"/>
          <p:nvPr/>
        </p:nvSpPr>
        <p:spPr>
          <a:xfrm>
            <a:off x="6335921" y="3094855"/>
            <a:ext cx="5685677" cy="3986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38"/>
              </a:lnSpc>
            </a:pPr>
            <a:r>
              <a:rPr lang="en-US" sz="1170" dirty="0">
                <a:solidFill>
                  <a:srgbClr val="000000"/>
                </a:solidFill>
                <a:latin typeface="Kollektif"/>
                <a:ea typeface="Kollektif"/>
                <a:cs typeface="Kollektif"/>
                <a:sym typeface="Kollektif"/>
              </a:rPr>
              <a:t>Explore the barriers to accessing this effective form of care.</a:t>
            </a:r>
          </a:p>
          <a:p>
            <a:pPr algn="l">
              <a:lnSpc>
                <a:spcPts val="1638"/>
              </a:lnSpc>
              <a:spcBef>
                <a:spcPct val="0"/>
              </a:spcBef>
            </a:pPr>
            <a:endParaRPr lang="en-US" sz="1170" dirty="0">
              <a:solidFill>
                <a:srgbClr val="000000"/>
              </a:solidFill>
              <a:latin typeface="Kollektif"/>
              <a:ea typeface="Kollektif"/>
              <a:cs typeface="Kollektif"/>
              <a:sym typeface="Kollektif"/>
            </a:endParaRPr>
          </a:p>
        </p:txBody>
      </p:sp>
      <p:sp>
        <p:nvSpPr>
          <p:cNvPr id="25" name="TextBox 25"/>
          <p:cNvSpPr txBox="1"/>
          <p:nvPr/>
        </p:nvSpPr>
        <p:spPr>
          <a:xfrm>
            <a:off x="6334085" y="4072971"/>
            <a:ext cx="4157195" cy="4084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638"/>
              </a:lnSpc>
              <a:spcBef>
                <a:spcPct val="0"/>
              </a:spcBef>
            </a:pPr>
            <a:r>
              <a:rPr lang="en-US" sz="1170" dirty="0">
                <a:solidFill>
                  <a:srgbClr val="000000"/>
                </a:solidFill>
                <a:latin typeface="Kollektif"/>
                <a:ea typeface="Kollektif"/>
                <a:cs typeface="Kollektif"/>
                <a:sym typeface="Kollektif"/>
              </a:rPr>
              <a:t>Propose interventions to increase provider and patient uptake of this highly effective therapy.</a:t>
            </a:r>
          </a:p>
        </p:txBody>
      </p:sp>
      <p:sp>
        <p:nvSpPr>
          <p:cNvPr id="26" name="Freeform 26"/>
          <p:cNvSpPr/>
          <p:nvPr/>
        </p:nvSpPr>
        <p:spPr>
          <a:xfrm rot="21390636">
            <a:off x="10558221" y="4246004"/>
            <a:ext cx="2176874" cy="3104519"/>
          </a:xfrm>
          <a:custGeom>
            <a:avLst/>
            <a:gdLst/>
            <a:ahLst/>
            <a:cxnLst/>
            <a:rect l="l" t="t" r="r" b="b"/>
            <a:pathLst>
              <a:path w="3265311" h="4656779">
                <a:moveTo>
                  <a:pt x="0" y="0"/>
                </a:moveTo>
                <a:lnTo>
                  <a:pt x="3265311" y="0"/>
                </a:lnTo>
                <a:lnTo>
                  <a:pt x="3265311" y="4656779"/>
                </a:lnTo>
                <a:lnTo>
                  <a:pt x="0" y="46567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27" name="Group 27"/>
          <p:cNvGrpSpPr/>
          <p:nvPr/>
        </p:nvGrpSpPr>
        <p:grpSpPr>
          <a:xfrm>
            <a:off x="3422582" y="6583714"/>
            <a:ext cx="5346837" cy="680170"/>
            <a:chOff x="0" y="0"/>
            <a:chExt cx="2112331" cy="268709"/>
          </a:xfrm>
        </p:grpSpPr>
        <p:sp>
          <p:nvSpPr>
            <p:cNvPr id="28" name="Freeform 28"/>
            <p:cNvSpPr/>
            <p:nvPr/>
          </p:nvSpPr>
          <p:spPr>
            <a:xfrm>
              <a:off x="0" y="0"/>
              <a:ext cx="2112331" cy="268709"/>
            </a:xfrm>
            <a:custGeom>
              <a:avLst/>
              <a:gdLst/>
              <a:ahLst/>
              <a:cxnLst/>
              <a:rect l="l" t="t" r="r" b="b"/>
              <a:pathLst>
                <a:path w="2112331" h="268709">
                  <a:moveTo>
                    <a:pt x="49230" y="0"/>
                  </a:moveTo>
                  <a:lnTo>
                    <a:pt x="2063101" y="0"/>
                  </a:lnTo>
                  <a:cubicBezTo>
                    <a:pt x="2076157" y="0"/>
                    <a:pt x="2088679" y="5187"/>
                    <a:pt x="2097912" y="14419"/>
                  </a:cubicBezTo>
                  <a:cubicBezTo>
                    <a:pt x="2107144" y="23652"/>
                    <a:pt x="2112331" y="36173"/>
                    <a:pt x="2112331" y="49230"/>
                  </a:cubicBezTo>
                  <a:lnTo>
                    <a:pt x="2112331" y="219479"/>
                  </a:lnTo>
                  <a:cubicBezTo>
                    <a:pt x="2112331" y="232536"/>
                    <a:pt x="2107144" y="245058"/>
                    <a:pt x="2097912" y="254290"/>
                  </a:cubicBezTo>
                  <a:cubicBezTo>
                    <a:pt x="2088679" y="263522"/>
                    <a:pt x="2076157" y="268709"/>
                    <a:pt x="2063101" y="268709"/>
                  </a:cubicBezTo>
                  <a:lnTo>
                    <a:pt x="49230" y="268709"/>
                  </a:lnTo>
                  <a:cubicBezTo>
                    <a:pt x="22041" y="268709"/>
                    <a:pt x="0" y="246668"/>
                    <a:pt x="0" y="219479"/>
                  </a:cubicBezTo>
                  <a:lnTo>
                    <a:pt x="0" y="49230"/>
                  </a:lnTo>
                  <a:cubicBezTo>
                    <a:pt x="0" y="22041"/>
                    <a:pt x="22041" y="0"/>
                    <a:pt x="49230" y="0"/>
                  </a:cubicBezTo>
                  <a:close/>
                </a:path>
              </a:pathLst>
            </a:custGeom>
            <a:solidFill>
              <a:srgbClr val="70B6D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TextBox 29"/>
            <p:cNvSpPr txBox="1"/>
            <p:nvPr/>
          </p:nvSpPr>
          <p:spPr>
            <a:xfrm>
              <a:off x="0" y="-57150"/>
              <a:ext cx="2112331" cy="32585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30" name="Freeform 30"/>
          <p:cNvSpPr/>
          <p:nvPr/>
        </p:nvSpPr>
        <p:spPr>
          <a:xfrm>
            <a:off x="7410575" y="5569191"/>
            <a:ext cx="315427" cy="379617"/>
          </a:xfrm>
          <a:custGeom>
            <a:avLst/>
            <a:gdLst/>
            <a:ahLst/>
            <a:cxnLst/>
            <a:rect l="l" t="t" r="r" b="b"/>
            <a:pathLst>
              <a:path w="473140" h="569425">
                <a:moveTo>
                  <a:pt x="0" y="0"/>
                </a:moveTo>
                <a:lnTo>
                  <a:pt x="473140" y="0"/>
                </a:lnTo>
                <a:lnTo>
                  <a:pt x="473140" y="569425"/>
                </a:lnTo>
                <a:lnTo>
                  <a:pt x="0" y="5694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1" name="Freeform 31"/>
          <p:cNvSpPr/>
          <p:nvPr/>
        </p:nvSpPr>
        <p:spPr>
          <a:xfrm rot="551749">
            <a:off x="6456711" y="5627910"/>
            <a:ext cx="805253" cy="875275"/>
          </a:xfrm>
          <a:custGeom>
            <a:avLst/>
            <a:gdLst/>
            <a:ahLst/>
            <a:cxnLst/>
            <a:rect l="l" t="t" r="r" b="b"/>
            <a:pathLst>
              <a:path w="1207879" h="1312912">
                <a:moveTo>
                  <a:pt x="0" y="0"/>
                </a:moveTo>
                <a:lnTo>
                  <a:pt x="1207880" y="0"/>
                </a:lnTo>
                <a:lnTo>
                  <a:pt x="1207880" y="1312912"/>
                </a:lnTo>
                <a:lnTo>
                  <a:pt x="0" y="13129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2" name="TextBox 32"/>
          <p:cNvSpPr txBox="1"/>
          <p:nvPr/>
        </p:nvSpPr>
        <p:spPr>
          <a:xfrm rot="5400000">
            <a:off x="11010769"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dirty="0">
                <a:solidFill>
                  <a:srgbClr val="FFFFFF"/>
                </a:solidFill>
                <a:latin typeface="Montserrat Classic Bold"/>
                <a:ea typeface="Montserrat Classic Bold"/>
                <a:cs typeface="Montserrat Classic Bold"/>
                <a:sym typeface="Montserrat Classic Bold"/>
              </a:rPr>
              <a:t>FATIMA CODY STANFROD</a:t>
            </a:r>
          </a:p>
        </p:txBody>
      </p:sp>
      <p:sp>
        <p:nvSpPr>
          <p:cNvPr id="33" name="TextBox 33"/>
          <p:cNvSpPr txBox="1"/>
          <p:nvPr/>
        </p:nvSpPr>
        <p:spPr>
          <a:xfrm rot="5400000">
            <a:off x="11279099"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dirty="0">
                <a:solidFill>
                  <a:srgbClr val="FFFFFF"/>
                </a:solidFill>
                <a:latin typeface="Montserrat Classic"/>
                <a:ea typeface="Montserrat Classic"/>
                <a:cs typeface="Montserrat Classic"/>
                <a:sym typeface="Montserrat Classic"/>
              </a:rPr>
              <a:t>PRESENTED BY</a:t>
            </a:r>
          </a:p>
        </p:txBody>
      </p:sp>
      <p:sp>
        <p:nvSpPr>
          <p:cNvPr id="34" name="TextBox 34"/>
          <p:cNvSpPr txBox="1"/>
          <p:nvPr/>
        </p:nvSpPr>
        <p:spPr>
          <a:xfrm rot="21582737">
            <a:off x="6334809" y="4733319"/>
            <a:ext cx="4477895" cy="2992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05"/>
              </a:lnSpc>
            </a:pPr>
            <a:r>
              <a:rPr lang="en-US" sz="2175" spc="-65" dirty="0">
                <a:solidFill>
                  <a:srgbClr val="000000"/>
                </a:solidFill>
                <a:latin typeface="Montserrat Classic Bold"/>
                <a:ea typeface="Montserrat Classic Bold"/>
                <a:cs typeface="Montserrat Classic Bold"/>
                <a:sym typeface="Montserrat Classic Bold"/>
              </a:rPr>
              <a:t>The Critical Challenge: Stigma</a:t>
            </a:r>
          </a:p>
        </p:txBody>
      </p:sp>
      <p:sp>
        <p:nvSpPr>
          <p:cNvPr id="35" name="TextBox 35"/>
          <p:cNvSpPr txBox="1"/>
          <p:nvPr/>
        </p:nvSpPr>
        <p:spPr>
          <a:xfrm>
            <a:off x="6334085" y="5056859"/>
            <a:ext cx="3996359" cy="15799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265"/>
              </a:lnSpc>
              <a:spcBef>
                <a:spcPct val="0"/>
              </a:spcBef>
            </a:pPr>
            <a:r>
              <a:rPr lang="en-US" sz="973" dirty="0">
                <a:solidFill>
                  <a:srgbClr val="000000"/>
                </a:solidFill>
                <a:latin typeface="Kollektif"/>
                <a:ea typeface="Kollektif"/>
                <a:cs typeface="Kollektif"/>
                <a:sym typeface="Kollektif"/>
              </a:rPr>
              <a:t>Understand why fighting stigma is imperative to effective obesity care. </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3E87F658-C262-843A-A929-676BD4398C2C}"/>
              </a:ext>
            </a:extLst>
          </p:cNvPr>
          <p:cNvSpPr>
            <a:spLocks noGrp="1" noChangeArrowheads="1"/>
          </p:cNvSpPr>
          <p:nvPr>
            <p:ph type="title"/>
          </p:nvPr>
        </p:nvSpPr>
        <p:spPr>
          <a:xfrm>
            <a:off x="379268" y="365126"/>
            <a:ext cx="7886700" cy="1325563"/>
          </a:xfrm>
        </p:spPr>
        <p:txBody>
          <a:bodyPr/>
          <a:lstStyle/>
          <a:p>
            <a:pPr eaLnBrk="1" hangingPunct="1"/>
            <a:r>
              <a:rPr lang="en-US" altLang="en-US"/>
              <a:t>Panelists</a:t>
            </a:r>
          </a:p>
        </p:txBody>
      </p:sp>
      <p:sp>
        <p:nvSpPr>
          <p:cNvPr id="12291" name="Content Placeholder 2">
            <a:extLst>
              <a:ext uri="{FF2B5EF4-FFF2-40B4-BE49-F238E27FC236}">
                <a16:creationId xmlns:a16="http://schemas.microsoft.com/office/drawing/2014/main" id="{396E7B07-4736-DB89-34C1-50B616B8BDB6}"/>
              </a:ext>
            </a:extLst>
          </p:cNvPr>
          <p:cNvSpPr>
            <a:spLocks noGrp="1" noChangeArrowheads="1"/>
          </p:cNvSpPr>
          <p:nvPr>
            <p:ph idx="1"/>
          </p:nvPr>
        </p:nvSpPr>
        <p:spPr>
          <a:xfrm>
            <a:off x="379268" y="1475049"/>
            <a:ext cx="10385714" cy="3597133"/>
          </a:xfrm>
        </p:spPr>
        <p:txBody>
          <a:bodyPr/>
          <a:lstStyle/>
          <a:p>
            <a:r>
              <a:rPr lang="en-US" sz="2400" b="1" dirty="0">
                <a:latin typeface="Arial"/>
                <a:cs typeface="Arial"/>
              </a:rPr>
              <a:t>William Dietz</a:t>
            </a:r>
            <a:r>
              <a:rPr lang="en-US" sz="2400" dirty="0">
                <a:latin typeface="Arial"/>
                <a:cs typeface="Arial"/>
              </a:rPr>
              <a:t>, professor and director of Research and Policy, Global Food Institute, George Washington University (moderator) </a:t>
            </a:r>
            <a:endParaRPr lang="en-US" dirty="0"/>
          </a:p>
          <a:p>
            <a:r>
              <a:rPr lang="en-US" sz="2400" b="1" dirty="0">
                <a:latin typeface="Arial"/>
                <a:cs typeface="Arial"/>
              </a:rPr>
              <a:t>Niel Mehta</a:t>
            </a:r>
            <a:r>
              <a:rPr lang="en-US" sz="2400" dirty="0">
                <a:latin typeface="Arial"/>
                <a:cs typeface="Arial"/>
              </a:rPr>
              <a:t>, The University of Texas Medical Branch</a:t>
            </a:r>
            <a:endParaRPr lang="en-US" sz="2400" dirty="0"/>
          </a:p>
          <a:p>
            <a:r>
              <a:rPr lang="en-US" sz="2400" b="1" dirty="0">
                <a:latin typeface="Arial"/>
                <a:cs typeface="Arial"/>
              </a:rPr>
              <a:t>Fatima Cody Stanford</a:t>
            </a:r>
            <a:r>
              <a:rPr lang="en-US" sz="2400" dirty="0">
                <a:latin typeface="Arial"/>
                <a:cs typeface="Arial"/>
              </a:rPr>
              <a:t>, Harvard Medical School </a:t>
            </a:r>
            <a:endParaRPr lang="en-US" sz="2400" dirty="0"/>
          </a:p>
          <a:p>
            <a:r>
              <a:rPr lang="en-US" sz="2400" b="1" dirty="0">
                <a:solidFill>
                  <a:srgbClr val="636466"/>
                </a:solidFill>
                <a:latin typeface="Arial"/>
                <a:cs typeface="Arial"/>
              </a:rPr>
              <a:t>Liz Ruth</a:t>
            </a:r>
            <a:r>
              <a:rPr lang="en-US" sz="2400" dirty="0">
                <a:solidFill>
                  <a:srgbClr val="636466"/>
                </a:solidFill>
                <a:latin typeface="Arial"/>
                <a:cs typeface="Arial"/>
              </a:rPr>
              <a:t>, Director of Policy, National Association of Chronic Disease Directors (discussant)</a:t>
            </a:r>
            <a:endParaRPr lang="en-US" sz="2400" dirty="0">
              <a:solidFill>
                <a:srgbClr val="636466"/>
              </a:solidFill>
            </a:endParaRPr>
          </a:p>
          <a:p>
            <a:endParaRPr lang="en-US" sz="2400">
              <a:solidFill>
                <a:srgbClr val="636466"/>
              </a:solidFill>
            </a:endParaRPr>
          </a:p>
          <a:p>
            <a:endParaRPr lang="en-US" sz="2400">
              <a:solidFill>
                <a:srgbClr val="636466"/>
              </a:solidFill>
            </a:endParaRPr>
          </a:p>
          <a:p>
            <a:pPr marL="0" indent="0">
              <a:lnSpc>
                <a:spcPct val="100000"/>
              </a:lnSpc>
              <a:buNone/>
            </a:pPr>
            <a:endParaRPr lang="en-US" altLang="en-US" sz="2000">
              <a:solidFill>
                <a:srgbClr val="63646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p:cNvGrpSpPr/>
        <p:nvPr/>
      </p:nvGrpSpPr>
      <p:grpSpPr>
        <a:xfrm>
          <a:off x="0" y="0"/>
          <a:ext cx="0" cy="0"/>
          <a:chOff x="0" y="0"/>
          <a:chExt cx="0" cy="0"/>
        </a:xfrm>
      </p:grpSpPr>
      <p:sp>
        <p:nvSpPr>
          <p:cNvPr id="2" name="TextBox 2"/>
          <p:cNvSpPr txBox="1"/>
          <p:nvPr/>
        </p:nvSpPr>
        <p:spPr>
          <a:xfrm>
            <a:off x="685800" y="2723869"/>
            <a:ext cx="11161014" cy="10374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70"/>
              </a:lnSpc>
            </a:pPr>
            <a:r>
              <a:rPr lang="en-US" sz="4800" dirty="0">
                <a:solidFill>
                  <a:srgbClr val="C1FF72"/>
                </a:solidFill>
                <a:latin typeface="GoodTime Script"/>
                <a:ea typeface="GoodTime Script"/>
                <a:cs typeface="GoodTime Script"/>
                <a:sym typeface="GoodTime Script"/>
              </a:rPr>
              <a:t>Historical Neglect of Persons </a:t>
            </a:r>
          </a:p>
          <a:p>
            <a:pPr algn="ctr">
              <a:lnSpc>
                <a:spcPts val="3770"/>
              </a:lnSpc>
            </a:pPr>
            <a:r>
              <a:rPr lang="en-US" sz="4800" dirty="0">
                <a:solidFill>
                  <a:srgbClr val="C1FF72"/>
                </a:solidFill>
                <a:latin typeface="GoodTime Script"/>
                <a:ea typeface="GoodTime Script"/>
                <a:cs typeface="GoodTime Script"/>
                <a:sym typeface="GoodTime Script"/>
              </a:rPr>
              <a:t>with Obesity in U.S. Legislation</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BA33466F-2B34-DC37-F8E9-D7E7493E9B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D85C52D-34D0-153E-E2EE-0BCC144D557F}"/>
              </a:ext>
            </a:extLst>
          </p:cNvPr>
          <p:cNvGrpSpPr/>
          <p:nvPr/>
        </p:nvGrpSpPr>
        <p:grpSpPr>
          <a:xfrm>
            <a:off x="11506201" y="94483"/>
            <a:ext cx="1142847" cy="1619331"/>
            <a:chOff x="0" y="0"/>
            <a:chExt cx="451495" cy="639735"/>
          </a:xfrm>
        </p:grpSpPr>
        <p:sp>
          <p:nvSpPr>
            <p:cNvPr id="3" name="Freeform 3">
              <a:extLst>
                <a:ext uri="{FF2B5EF4-FFF2-40B4-BE49-F238E27FC236}">
                  <a16:creationId xmlns:a16="http://schemas.microsoft.com/office/drawing/2014/main" id="{6A50659E-9121-2BE6-7DB0-843E68F25EDF}"/>
                </a:ext>
              </a:extLst>
            </p:cNvPr>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E7794BB7-9438-71F9-1C8E-2A9EF3AF1AE1}"/>
                </a:ext>
              </a:extLst>
            </p:cNvPr>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a:extLst>
              <a:ext uri="{FF2B5EF4-FFF2-40B4-BE49-F238E27FC236}">
                <a16:creationId xmlns:a16="http://schemas.microsoft.com/office/drawing/2014/main" id="{EE8FCDF1-A86D-52EF-16E6-EE02C244D770}"/>
              </a:ext>
            </a:extLst>
          </p:cNvPr>
          <p:cNvGrpSpPr/>
          <p:nvPr/>
        </p:nvGrpSpPr>
        <p:grpSpPr>
          <a:xfrm>
            <a:off x="11865867" y="1875594"/>
            <a:ext cx="155731" cy="155731"/>
            <a:chOff x="0" y="0"/>
            <a:chExt cx="812800" cy="812800"/>
          </a:xfrm>
        </p:grpSpPr>
        <p:sp>
          <p:nvSpPr>
            <p:cNvPr id="6" name="Freeform 6">
              <a:extLst>
                <a:ext uri="{FF2B5EF4-FFF2-40B4-BE49-F238E27FC236}">
                  <a16:creationId xmlns:a16="http://schemas.microsoft.com/office/drawing/2014/main" id="{F85585C6-E6BF-900A-02D3-F9770B67080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86D30383-E828-A525-1CAE-D02255AF69CD}"/>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8" name="Freeform 8">
            <a:extLst>
              <a:ext uri="{FF2B5EF4-FFF2-40B4-BE49-F238E27FC236}">
                <a16:creationId xmlns:a16="http://schemas.microsoft.com/office/drawing/2014/main" id="{E58947BC-B466-1BBF-DC99-34AA70D82596}"/>
              </a:ext>
            </a:extLst>
          </p:cNvPr>
          <p:cNvSpPr/>
          <p:nvPr/>
        </p:nvSpPr>
        <p:spPr>
          <a:xfrm>
            <a:off x="3339997" y="123668"/>
            <a:ext cx="5533692" cy="1763993"/>
          </a:xfrm>
          <a:custGeom>
            <a:avLst/>
            <a:gdLst/>
            <a:ahLst/>
            <a:cxnLst/>
            <a:rect l="l" t="t" r="r" b="b"/>
            <a:pathLst>
              <a:path w="11126874" h="3532783">
                <a:moveTo>
                  <a:pt x="0" y="0"/>
                </a:moveTo>
                <a:lnTo>
                  <a:pt x="11126874" y="0"/>
                </a:lnTo>
                <a:lnTo>
                  <a:pt x="11126874" y="3532783"/>
                </a:lnTo>
                <a:lnTo>
                  <a:pt x="0" y="3532783"/>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A2BD179B-8DE9-1389-64BE-83B7680CAC68}"/>
              </a:ext>
            </a:extLst>
          </p:cNvPr>
          <p:cNvSpPr txBox="1"/>
          <p:nvPr/>
        </p:nvSpPr>
        <p:spPr>
          <a:xfrm>
            <a:off x="4205456" y="307258"/>
            <a:ext cx="3781088" cy="15009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Historical Neglect</a:t>
            </a:r>
          </a:p>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of Persons with Obesity in US Legislation</a:t>
            </a:r>
          </a:p>
        </p:txBody>
      </p:sp>
      <p:grpSp>
        <p:nvGrpSpPr>
          <p:cNvPr id="10" name="Group 10">
            <a:extLst>
              <a:ext uri="{FF2B5EF4-FFF2-40B4-BE49-F238E27FC236}">
                <a16:creationId xmlns:a16="http://schemas.microsoft.com/office/drawing/2014/main" id="{7E647E89-EB55-82DC-71B0-2EBEC43B7F59}"/>
              </a:ext>
            </a:extLst>
          </p:cNvPr>
          <p:cNvGrpSpPr/>
          <p:nvPr/>
        </p:nvGrpSpPr>
        <p:grpSpPr>
          <a:xfrm>
            <a:off x="264400" y="5940231"/>
            <a:ext cx="163741" cy="163741"/>
            <a:chOff x="0" y="0"/>
            <a:chExt cx="812800" cy="812800"/>
          </a:xfrm>
        </p:grpSpPr>
        <p:sp>
          <p:nvSpPr>
            <p:cNvPr id="11" name="Freeform 11">
              <a:extLst>
                <a:ext uri="{FF2B5EF4-FFF2-40B4-BE49-F238E27FC236}">
                  <a16:creationId xmlns:a16="http://schemas.microsoft.com/office/drawing/2014/main" id="{18B73AE6-08CB-E7CC-7012-29A5CFE617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a:extLst>
                <a:ext uri="{FF2B5EF4-FFF2-40B4-BE49-F238E27FC236}">
                  <a16:creationId xmlns:a16="http://schemas.microsoft.com/office/drawing/2014/main" id="{191AE064-A450-7595-4CC2-D31D6B153FAB}"/>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3" name="Group 13">
            <a:extLst>
              <a:ext uri="{FF2B5EF4-FFF2-40B4-BE49-F238E27FC236}">
                <a16:creationId xmlns:a16="http://schemas.microsoft.com/office/drawing/2014/main" id="{F925477F-F368-E3AA-9FEF-B97D90A27FA2}"/>
              </a:ext>
            </a:extLst>
          </p:cNvPr>
          <p:cNvGrpSpPr/>
          <p:nvPr/>
        </p:nvGrpSpPr>
        <p:grpSpPr>
          <a:xfrm>
            <a:off x="264400" y="5627051"/>
            <a:ext cx="163741" cy="163741"/>
            <a:chOff x="0" y="0"/>
            <a:chExt cx="812800" cy="812800"/>
          </a:xfrm>
        </p:grpSpPr>
        <p:sp>
          <p:nvSpPr>
            <p:cNvPr id="14" name="Freeform 14">
              <a:extLst>
                <a:ext uri="{FF2B5EF4-FFF2-40B4-BE49-F238E27FC236}">
                  <a16:creationId xmlns:a16="http://schemas.microsoft.com/office/drawing/2014/main" id="{013D38AA-BB5A-DC03-9FFC-35AA706AC6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a:extLst>
                <a:ext uri="{FF2B5EF4-FFF2-40B4-BE49-F238E27FC236}">
                  <a16:creationId xmlns:a16="http://schemas.microsoft.com/office/drawing/2014/main" id="{BFA523AF-2F70-A20D-3EEF-97D3C9FE0067}"/>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6" name="Freeform 16">
            <a:extLst>
              <a:ext uri="{FF2B5EF4-FFF2-40B4-BE49-F238E27FC236}">
                <a16:creationId xmlns:a16="http://schemas.microsoft.com/office/drawing/2014/main" id="{F0E5D832-AE8C-E148-0172-65722648E166}"/>
              </a:ext>
            </a:extLst>
          </p:cNvPr>
          <p:cNvSpPr/>
          <p:nvPr/>
        </p:nvSpPr>
        <p:spPr>
          <a:xfrm rot="16811928">
            <a:off x="11412573" y="6170511"/>
            <a:ext cx="544416" cy="655205"/>
          </a:xfrm>
          <a:custGeom>
            <a:avLst/>
            <a:gdLst/>
            <a:ahLst/>
            <a:cxnLst/>
            <a:rect l="l" t="t" r="r" b="b"/>
            <a:pathLst>
              <a:path w="816624" h="982808">
                <a:moveTo>
                  <a:pt x="0" y="0"/>
                </a:moveTo>
                <a:lnTo>
                  <a:pt x="816623" y="0"/>
                </a:lnTo>
                <a:lnTo>
                  <a:pt x="816623"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a:extLst>
              <a:ext uri="{FF2B5EF4-FFF2-40B4-BE49-F238E27FC236}">
                <a16:creationId xmlns:a16="http://schemas.microsoft.com/office/drawing/2014/main" id="{6F5F7865-D1D3-450E-8C4B-60009194EE25}"/>
              </a:ext>
            </a:extLst>
          </p:cNvPr>
          <p:cNvSpPr/>
          <p:nvPr/>
        </p:nvSpPr>
        <p:spPr>
          <a:xfrm rot="16811928">
            <a:off x="953032" y="576546"/>
            <a:ext cx="544416" cy="655205"/>
          </a:xfrm>
          <a:custGeom>
            <a:avLst/>
            <a:gdLst/>
            <a:ahLst/>
            <a:cxnLst/>
            <a:rect l="l" t="t" r="r" b="b"/>
            <a:pathLst>
              <a:path w="816624" h="982808">
                <a:moveTo>
                  <a:pt x="0" y="0"/>
                </a:moveTo>
                <a:lnTo>
                  <a:pt x="816624" y="0"/>
                </a:lnTo>
                <a:lnTo>
                  <a:pt x="816624"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18">
            <a:extLst>
              <a:ext uri="{FF2B5EF4-FFF2-40B4-BE49-F238E27FC236}">
                <a16:creationId xmlns:a16="http://schemas.microsoft.com/office/drawing/2014/main" id="{AFB97A31-28EE-2D43-EBA5-28FDF47044EC}"/>
              </a:ext>
            </a:extLst>
          </p:cNvPr>
          <p:cNvSpPr txBox="1"/>
          <p:nvPr/>
        </p:nvSpPr>
        <p:spPr>
          <a:xfrm rot="5400000">
            <a:off x="11001251"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CDOY SATNFORD</a:t>
            </a:r>
          </a:p>
        </p:txBody>
      </p:sp>
      <p:sp>
        <p:nvSpPr>
          <p:cNvPr id="19" name="TextBox 19">
            <a:extLst>
              <a:ext uri="{FF2B5EF4-FFF2-40B4-BE49-F238E27FC236}">
                <a16:creationId xmlns:a16="http://schemas.microsoft.com/office/drawing/2014/main" id="{FB3BD5CE-685F-6C29-4A70-1E1B6F20C042}"/>
              </a:ext>
            </a:extLst>
          </p:cNvPr>
          <p:cNvSpPr txBox="1"/>
          <p:nvPr/>
        </p:nvSpPr>
        <p:spPr>
          <a:xfrm rot="5400000">
            <a:off x="11269580"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20" name="TextBox 20">
            <a:extLst>
              <a:ext uri="{FF2B5EF4-FFF2-40B4-BE49-F238E27FC236}">
                <a16:creationId xmlns:a16="http://schemas.microsoft.com/office/drawing/2014/main" id="{000DA226-99E1-D601-0016-B770B3974769}"/>
              </a:ext>
            </a:extLst>
          </p:cNvPr>
          <p:cNvSpPr txBox="1"/>
          <p:nvPr/>
        </p:nvSpPr>
        <p:spPr>
          <a:xfrm>
            <a:off x="3713629" y="2031325"/>
            <a:ext cx="8152237" cy="46141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133" dirty="0">
                <a:effectLst/>
                <a:latin typeface="Open Sans" panose="020B0606030504020204" pitchFamily="34" charset="0"/>
                <a:ea typeface="Open Sans" panose="020B0606030504020204" pitchFamily="34" charset="0"/>
                <a:cs typeface="Open Sans" panose="020B0606030504020204" pitchFamily="34" charset="0"/>
              </a:rPr>
              <a:t>The </a:t>
            </a:r>
            <a:r>
              <a:rPr lang="en-US" sz="2133" b="1" dirty="0">
                <a:effectLst/>
                <a:latin typeface="Open Sans" panose="020B0606030504020204" pitchFamily="34" charset="0"/>
                <a:ea typeface="Open Sans" panose="020B0606030504020204" pitchFamily="34" charset="0"/>
                <a:cs typeface="Open Sans" panose="020B0606030504020204" pitchFamily="34" charset="0"/>
              </a:rPr>
              <a:t>2005 Personal Responsibility in Food Consumption Act </a:t>
            </a:r>
            <a:r>
              <a:rPr lang="en-US" sz="2133" dirty="0">
                <a:effectLst/>
                <a:latin typeface="Open Sans" panose="020B0606030504020204" pitchFamily="34" charset="0"/>
                <a:ea typeface="Open Sans" panose="020B0606030504020204" pitchFamily="34" charset="0"/>
                <a:cs typeface="Open Sans" panose="020B0606030504020204" pitchFamily="34" charset="0"/>
              </a:rPr>
              <a:t>sought to shield food corporations from lawsuits related to obesity; it proposed banning civil actions against food companies for issues tied to consumption, weight gain, or health conditions.</a:t>
            </a:r>
          </a:p>
          <a:p>
            <a:pPr marL="304815" indent="-304815">
              <a:buFont typeface="Arial" panose="020B0604020202020204" pitchFamily="34" charset="0"/>
              <a:buChar char="•"/>
            </a:pPr>
            <a:r>
              <a:rPr lang="en-US" sz="2133" dirty="0">
                <a:effectLst/>
                <a:latin typeface="Open Sans" panose="020B0606030504020204" pitchFamily="34" charset="0"/>
                <a:ea typeface="Open Sans" panose="020B0606030504020204" pitchFamily="34" charset="0"/>
                <a:cs typeface="Open Sans" panose="020B0606030504020204" pitchFamily="34" charset="0"/>
              </a:rPr>
              <a:t>Sections </a:t>
            </a:r>
            <a:r>
              <a:rPr lang="en-US" sz="2133" b="1" dirty="0">
                <a:effectLst/>
                <a:latin typeface="Open Sans" panose="020B0606030504020204" pitchFamily="34" charset="0"/>
                <a:ea typeface="Open Sans" panose="020B0606030504020204" pitchFamily="34" charset="0"/>
                <a:cs typeface="Open Sans" panose="020B0606030504020204" pitchFamily="34" charset="0"/>
              </a:rPr>
              <a:t>1860D-2 and 1861 of the Social Security Act</a:t>
            </a:r>
            <a:r>
              <a:rPr lang="en-US" sz="2133" dirty="0">
                <a:effectLst/>
                <a:latin typeface="Open Sans" panose="020B0606030504020204" pitchFamily="34" charset="0"/>
                <a:ea typeface="Open Sans" panose="020B0606030504020204" pitchFamily="34" charset="0"/>
                <a:cs typeface="Open Sans" panose="020B0606030504020204" pitchFamily="34" charset="0"/>
              </a:rPr>
              <a:t> exclude</a:t>
            </a:r>
            <a:r>
              <a:rPr lang="en-US" sz="2133" b="1" dirty="0">
                <a:effectLst/>
                <a:latin typeface="Open Sans" panose="020B0606030504020204" pitchFamily="34" charset="0"/>
                <a:ea typeface="Open Sans" panose="020B0606030504020204" pitchFamily="34" charset="0"/>
                <a:cs typeface="Open Sans" panose="020B0606030504020204" pitchFamily="34" charset="0"/>
              </a:rPr>
              <a:t> </a:t>
            </a:r>
            <a:r>
              <a:rPr lang="en-US" sz="2133" dirty="0">
                <a:effectLst/>
                <a:latin typeface="Open Sans" panose="020B0606030504020204" pitchFamily="34" charset="0"/>
                <a:ea typeface="Open Sans" panose="020B0606030504020204" pitchFamily="34" charset="0"/>
                <a:cs typeface="Open Sans" panose="020B0606030504020204" pitchFamily="34" charset="0"/>
              </a:rPr>
              <a:t>anti-obesity medications from the Medicare prescription drug benefit.</a:t>
            </a:r>
          </a:p>
          <a:p>
            <a:pPr marL="304815" indent="-304815">
              <a:buFont typeface="Arial" panose="020B0604020202020204" pitchFamily="34" charset="0"/>
              <a:buChar char="•"/>
            </a:pPr>
            <a:r>
              <a:rPr lang="en-US" sz="2133" dirty="0">
                <a:effectLst/>
                <a:latin typeface="Open Sans" panose="020B0606030504020204" pitchFamily="34" charset="0"/>
                <a:ea typeface="Open Sans" panose="020B0606030504020204" pitchFamily="34" charset="0"/>
                <a:cs typeface="Open Sans" panose="020B0606030504020204" pitchFamily="34" charset="0"/>
              </a:rPr>
              <a:t>In 2018, an analysis of 34 states found only </a:t>
            </a:r>
            <a:r>
              <a:rPr lang="en-US" sz="2133" b="1" dirty="0">
                <a:effectLst/>
                <a:latin typeface="Open Sans" panose="020B0606030504020204" pitchFamily="34" charset="0"/>
                <a:ea typeface="Open Sans" panose="020B0606030504020204" pitchFamily="34" charset="0"/>
                <a:cs typeface="Open Sans" panose="020B0606030504020204" pitchFamily="34" charset="0"/>
              </a:rPr>
              <a:t>7 state Medicaid programs and only 11% of marketplace health insurance</a:t>
            </a:r>
            <a:r>
              <a:rPr lang="en-US" sz="2133" dirty="0">
                <a:effectLst/>
                <a:latin typeface="Open Sans" panose="020B0606030504020204" pitchFamily="34" charset="0"/>
                <a:ea typeface="Open Sans" panose="020B0606030504020204" pitchFamily="34" charset="0"/>
                <a:cs typeface="Open Sans" panose="020B0606030504020204" pitchFamily="34" charset="0"/>
              </a:rPr>
              <a:t> plans covered anti-obesity medications.</a:t>
            </a:r>
          </a:p>
          <a:p>
            <a:endParaRPr lang="en-US" sz="933" dirty="0">
              <a:latin typeface="Open Sans" panose="020B0606030504020204" pitchFamily="34" charset="0"/>
              <a:ea typeface="Open Sans" panose="020B0606030504020204" pitchFamily="34" charset="0"/>
              <a:cs typeface="Open Sans" panose="020B0606030504020204" pitchFamily="34" charset="0"/>
            </a:endParaRPr>
          </a:p>
          <a:p>
            <a:pPr algn="ctr"/>
            <a:r>
              <a:rPr lang="en-US" sz="1333" b="0" i="0" dirty="0">
                <a:solidFill>
                  <a:srgbClr val="1C1D1E"/>
                </a:solidFill>
                <a:effectLst/>
                <a:latin typeface="Open Sans" panose="020B0606030504020204" pitchFamily="34" charset="0"/>
                <a:ea typeface="Open Sans" panose="020B0606030504020204" pitchFamily="34" charset="0"/>
                <a:cs typeface="Open Sans" panose="020B0606030504020204" pitchFamily="34" charset="0"/>
              </a:rPr>
              <a:t>Gomez G, Stanford FC. US health policy and prescription drug coverage of FDA-approved medications for the treatment of obesity. </a:t>
            </a:r>
            <a:r>
              <a:rPr lang="en-US" sz="1333" b="0" i="1" dirty="0">
                <a:solidFill>
                  <a:srgbClr val="1C1D1E"/>
                </a:solidFill>
                <a:effectLst/>
                <a:latin typeface="Open Sans" panose="020B0606030504020204" pitchFamily="34" charset="0"/>
                <a:ea typeface="Open Sans" panose="020B0606030504020204" pitchFamily="34" charset="0"/>
                <a:cs typeface="Open Sans" panose="020B0606030504020204" pitchFamily="34" charset="0"/>
              </a:rPr>
              <a:t>Int J </a:t>
            </a:r>
            <a:r>
              <a:rPr lang="en-US" sz="1333" b="0" i="1" dirty="0" err="1">
                <a:solidFill>
                  <a:srgbClr val="1C1D1E"/>
                </a:solidFill>
                <a:effectLst/>
                <a:latin typeface="Open Sans" panose="020B0606030504020204" pitchFamily="34" charset="0"/>
                <a:ea typeface="Open Sans" panose="020B0606030504020204" pitchFamily="34" charset="0"/>
                <a:cs typeface="Open Sans" panose="020B0606030504020204" pitchFamily="34" charset="0"/>
              </a:rPr>
              <a:t>Obes</a:t>
            </a:r>
            <a:r>
              <a:rPr lang="en-US" sz="1333" b="0" i="1" dirty="0">
                <a:solidFill>
                  <a:srgbClr val="1C1D1E"/>
                </a:solidFill>
                <a:effectLst/>
                <a:latin typeface="Open Sans" panose="020B0606030504020204" pitchFamily="34" charset="0"/>
                <a:ea typeface="Open Sans" panose="020B0606030504020204" pitchFamily="34" charset="0"/>
                <a:cs typeface="Open Sans" panose="020B0606030504020204" pitchFamily="34" charset="0"/>
              </a:rPr>
              <a:t> (Lond)</a:t>
            </a:r>
            <a:r>
              <a:rPr lang="en-US" sz="1333" b="0" i="0" dirty="0">
                <a:solidFill>
                  <a:srgbClr val="1C1D1E"/>
                </a:solidFill>
                <a:effectLst/>
                <a:latin typeface="Open Sans" panose="020B0606030504020204" pitchFamily="34" charset="0"/>
                <a:ea typeface="Open Sans" panose="020B0606030504020204" pitchFamily="34" charset="0"/>
                <a:cs typeface="Open Sans" panose="020B0606030504020204" pitchFamily="34" charset="0"/>
              </a:rPr>
              <a:t>. 2018; </a:t>
            </a:r>
            <a:r>
              <a:rPr lang="en-US" sz="1333" b="1" i="0" dirty="0">
                <a:solidFill>
                  <a:srgbClr val="1C1D1E"/>
                </a:solidFill>
                <a:effectLst/>
                <a:latin typeface="Open Sans" panose="020B0606030504020204" pitchFamily="34" charset="0"/>
                <a:ea typeface="Open Sans" panose="020B0606030504020204" pitchFamily="34" charset="0"/>
                <a:cs typeface="Open Sans" panose="020B0606030504020204" pitchFamily="34" charset="0"/>
              </a:rPr>
              <a:t>42</a:t>
            </a:r>
            <a:r>
              <a:rPr lang="en-US" sz="1333" b="0" i="0" dirty="0">
                <a:solidFill>
                  <a:srgbClr val="1C1D1E"/>
                </a:solidFill>
                <a:effectLst/>
                <a:latin typeface="Open Sans" panose="020B0606030504020204" pitchFamily="34" charset="0"/>
                <a:ea typeface="Open Sans" panose="020B0606030504020204" pitchFamily="34" charset="0"/>
                <a:cs typeface="Open Sans" panose="020B0606030504020204" pitchFamily="34" charset="0"/>
              </a:rPr>
              <a:t>(3): 495-500.</a:t>
            </a:r>
            <a:endParaRPr lang="en-US" sz="1333" dirty="0">
              <a:effectLst/>
              <a:latin typeface="Open Sans" panose="020B0606030504020204" pitchFamily="34" charset="0"/>
              <a:ea typeface="Open Sans" panose="020B0606030504020204" pitchFamily="34" charset="0"/>
              <a:cs typeface="Open Sans" panose="020B0606030504020204" pitchFamily="34" charset="0"/>
            </a:endParaRPr>
          </a:p>
          <a:p>
            <a:pPr marL="304815" indent="-304815" algn="l">
              <a:lnSpc>
                <a:spcPts val="3911"/>
              </a:lnSpc>
              <a:spcBef>
                <a:spcPct val="0"/>
              </a:spcBef>
              <a:buFont typeface="Arial" panose="020B0604020202020204" pitchFamily="34" charset="0"/>
              <a:buChar char="•"/>
            </a:pPr>
            <a:endParaRPr lang="en-US" sz="213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Kollektif"/>
            </a:endParaRPr>
          </a:p>
        </p:txBody>
      </p:sp>
      <p:pic>
        <p:nvPicPr>
          <p:cNvPr id="22" name="Picture 21">
            <a:extLst>
              <a:ext uri="{FF2B5EF4-FFF2-40B4-BE49-F238E27FC236}">
                <a16:creationId xmlns:a16="http://schemas.microsoft.com/office/drawing/2014/main" id="{E52D39E8-50F4-D02E-6014-9F6C18F9C049}"/>
              </a:ext>
            </a:extLst>
          </p:cNvPr>
          <p:cNvPicPr>
            <a:picLocks noChangeAspect="1"/>
          </p:cNvPicPr>
          <p:nvPr/>
        </p:nvPicPr>
        <p:blipFill>
          <a:blip r:embed="rId6"/>
          <a:stretch>
            <a:fillRect/>
          </a:stretch>
        </p:blipFill>
        <p:spPr>
          <a:xfrm>
            <a:off x="682012" y="2175027"/>
            <a:ext cx="2794000" cy="3615765"/>
          </a:xfrm>
          <a:prstGeom prst="rect">
            <a:avLst/>
          </a:prstGeom>
          <a:solidFill>
            <a:schemeClr val="bg1"/>
          </a:solidFill>
        </p:spPr>
      </p:pic>
    </p:spTree>
    <p:extLst>
      <p:ext uri="{BB962C8B-B14F-4D97-AF65-F5344CB8AC3E}">
        <p14:creationId xmlns:p14="http://schemas.microsoft.com/office/powerpoint/2010/main" val="34593516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16CC9ACA-463C-5164-BF33-7D14B7FB952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0C7A0BA-A16E-95F2-F44E-4D5C455BC4CE}"/>
              </a:ext>
            </a:extLst>
          </p:cNvPr>
          <p:cNvGrpSpPr/>
          <p:nvPr/>
        </p:nvGrpSpPr>
        <p:grpSpPr>
          <a:xfrm>
            <a:off x="11506201" y="94483"/>
            <a:ext cx="1142847" cy="1619331"/>
            <a:chOff x="0" y="0"/>
            <a:chExt cx="451495" cy="639735"/>
          </a:xfrm>
        </p:grpSpPr>
        <p:sp>
          <p:nvSpPr>
            <p:cNvPr id="3" name="Freeform 3">
              <a:extLst>
                <a:ext uri="{FF2B5EF4-FFF2-40B4-BE49-F238E27FC236}">
                  <a16:creationId xmlns:a16="http://schemas.microsoft.com/office/drawing/2014/main" id="{8711AC23-3372-FA03-B5B3-86372E15CF0B}"/>
                </a:ext>
              </a:extLst>
            </p:cNvPr>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D409CFF6-BED3-118F-1E96-041636EF413E}"/>
                </a:ext>
              </a:extLst>
            </p:cNvPr>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a:extLst>
              <a:ext uri="{FF2B5EF4-FFF2-40B4-BE49-F238E27FC236}">
                <a16:creationId xmlns:a16="http://schemas.microsoft.com/office/drawing/2014/main" id="{E4B162C5-82DD-01CD-558E-C5A5119134CD}"/>
              </a:ext>
            </a:extLst>
          </p:cNvPr>
          <p:cNvGrpSpPr/>
          <p:nvPr/>
        </p:nvGrpSpPr>
        <p:grpSpPr>
          <a:xfrm>
            <a:off x="11865867" y="1875594"/>
            <a:ext cx="155731" cy="155731"/>
            <a:chOff x="0" y="0"/>
            <a:chExt cx="812800" cy="812800"/>
          </a:xfrm>
        </p:grpSpPr>
        <p:sp>
          <p:nvSpPr>
            <p:cNvPr id="6" name="Freeform 6">
              <a:extLst>
                <a:ext uri="{FF2B5EF4-FFF2-40B4-BE49-F238E27FC236}">
                  <a16:creationId xmlns:a16="http://schemas.microsoft.com/office/drawing/2014/main" id="{0A954B01-38D7-9AE9-640C-8F0D8E657A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F1CE3849-AF20-98EF-4F39-F3C439D28AAD}"/>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8" name="Freeform 8">
            <a:extLst>
              <a:ext uri="{FF2B5EF4-FFF2-40B4-BE49-F238E27FC236}">
                <a16:creationId xmlns:a16="http://schemas.microsoft.com/office/drawing/2014/main" id="{DB4FC139-C50E-CE92-EA10-3C90F73482AF}"/>
              </a:ext>
            </a:extLst>
          </p:cNvPr>
          <p:cNvSpPr/>
          <p:nvPr/>
        </p:nvSpPr>
        <p:spPr>
          <a:xfrm>
            <a:off x="3339997" y="123668"/>
            <a:ext cx="5533692" cy="1763993"/>
          </a:xfrm>
          <a:custGeom>
            <a:avLst/>
            <a:gdLst/>
            <a:ahLst/>
            <a:cxnLst/>
            <a:rect l="l" t="t" r="r" b="b"/>
            <a:pathLst>
              <a:path w="11126874" h="3532783">
                <a:moveTo>
                  <a:pt x="0" y="0"/>
                </a:moveTo>
                <a:lnTo>
                  <a:pt x="11126874" y="0"/>
                </a:lnTo>
                <a:lnTo>
                  <a:pt x="11126874" y="3532783"/>
                </a:lnTo>
                <a:lnTo>
                  <a:pt x="0" y="3532783"/>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544AE14C-8955-6522-35FC-EFD14B31FDD1}"/>
              </a:ext>
            </a:extLst>
          </p:cNvPr>
          <p:cNvSpPr txBox="1"/>
          <p:nvPr/>
        </p:nvSpPr>
        <p:spPr>
          <a:xfrm>
            <a:off x="4205456" y="521812"/>
            <a:ext cx="3781088" cy="9879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The Treat and Reduce Obesity Act of 2021</a:t>
            </a:r>
          </a:p>
        </p:txBody>
      </p:sp>
      <p:grpSp>
        <p:nvGrpSpPr>
          <p:cNvPr id="10" name="Group 10">
            <a:extLst>
              <a:ext uri="{FF2B5EF4-FFF2-40B4-BE49-F238E27FC236}">
                <a16:creationId xmlns:a16="http://schemas.microsoft.com/office/drawing/2014/main" id="{1B57B9CD-4314-F27A-D935-74CF27CFEA83}"/>
              </a:ext>
            </a:extLst>
          </p:cNvPr>
          <p:cNvGrpSpPr/>
          <p:nvPr/>
        </p:nvGrpSpPr>
        <p:grpSpPr>
          <a:xfrm>
            <a:off x="264400" y="5940231"/>
            <a:ext cx="163741" cy="163741"/>
            <a:chOff x="0" y="0"/>
            <a:chExt cx="812800" cy="812800"/>
          </a:xfrm>
        </p:grpSpPr>
        <p:sp>
          <p:nvSpPr>
            <p:cNvPr id="11" name="Freeform 11">
              <a:extLst>
                <a:ext uri="{FF2B5EF4-FFF2-40B4-BE49-F238E27FC236}">
                  <a16:creationId xmlns:a16="http://schemas.microsoft.com/office/drawing/2014/main" id="{7A48393A-F7CA-A806-76B7-E3243E967C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a:extLst>
                <a:ext uri="{FF2B5EF4-FFF2-40B4-BE49-F238E27FC236}">
                  <a16:creationId xmlns:a16="http://schemas.microsoft.com/office/drawing/2014/main" id="{DDFFB5EE-EFF5-A41E-089B-D7F6D007E67D}"/>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3" name="Group 13">
            <a:extLst>
              <a:ext uri="{FF2B5EF4-FFF2-40B4-BE49-F238E27FC236}">
                <a16:creationId xmlns:a16="http://schemas.microsoft.com/office/drawing/2014/main" id="{B7F2903E-0CFF-32A8-4335-D4CE3FC5D9A1}"/>
              </a:ext>
            </a:extLst>
          </p:cNvPr>
          <p:cNvGrpSpPr/>
          <p:nvPr/>
        </p:nvGrpSpPr>
        <p:grpSpPr>
          <a:xfrm>
            <a:off x="264400" y="5627051"/>
            <a:ext cx="163741" cy="163741"/>
            <a:chOff x="0" y="0"/>
            <a:chExt cx="812800" cy="812800"/>
          </a:xfrm>
        </p:grpSpPr>
        <p:sp>
          <p:nvSpPr>
            <p:cNvPr id="14" name="Freeform 14">
              <a:extLst>
                <a:ext uri="{FF2B5EF4-FFF2-40B4-BE49-F238E27FC236}">
                  <a16:creationId xmlns:a16="http://schemas.microsoft.com/office/drawing/2014/main" id="{8135FFC6-01B1-B037-4588-1ADEF684250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a:extLst>
                <a:ext uri="{FF2B5EF4-FFF2-40B4-BE49-F238E27FC236}">
                  <a16:creationId xmlns:a16="http://schemas.microsoft.com/office/drawing/2014/main" id="{2EC0D7C7-B1EF-F7B2-6AD2-E37E2CD2B40A}"/>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6" name="Freeform 16">
            <a:extLst>
              <a:ext uri="{FF2B5EF4-FFF2-40B4-BE49-F238E27FC236}">
                <a16:creationId xmlns:a16="http://schemas.microsoft.com/office/drawing/2014/main" id="{E0874492-F8F8-B4A1-AB6D-7864EEC8B96C}"/>
              </a:ext>
            </a:extLst>
          </p:cNvPr>
          <p:cNvSpPr/>
          <p:nvPr/>
        </p:nvSpPr>
        <p:spPr>
          <a:xfrm rot="16811928">
            <a:off x="11412573" y="6170511"/>
            <a:ext cx="544416" cy="655205"/>
          </a:xfrm>
          <a:custGeom>
            <a:avLst/>
            <a:gdLst/>
            <a:ahLst/>
            <a:cxnLst/>
            <a:rect l="l" t="t" r="r" b="b"/>
            <a:pathLst>
              <a:path w="816624" h="982808">
                <a:moveTo>
                  <a:pt x="0" y="0"/>
                </a:moveTo>
                <a:lnTo>
                  <a:pt x="816623" y="0"/>
                </a:lnTo>
                <a:lnTo>
                  <a:pt x="816623"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a:extLst>
              <a:ext uri="{FF2B5EF4-FFF2-40B4-BE49-F238E27FC236}">
                <a16:creationId xmlns:a16="http://schemas.microsoft.com/office/drawing/2014/main" id="{3112BCCC-100D-3ADE-9089-0255825DD329}"/>
              </a:ext>
            </a:extLst>
          </p:cNvPr>
          <p:cNvSpPr/>
          <p:nvPr/>
        </p:nvSpPr>
        <p:spPr>
          <a:xfrm rot="16811928">
            <a:off x="953032" y="576546"/>
            <a:ext cx="544416" cy="655205"/>
          </a:xfrm>
          <a:custGeom>
            <a:avLst/>
            <a:gdLst/>
            <a:ahLst/>
            <a:cxnLst/>
            <a:rect l="l" t="t" r="r" b="b"/>
            <a:pathLst>
              <a:path w="816624" h="982808">
                <a:moveTo>
                  <a:pt x="0" y="0"/>
                </a:moveTo>
                <a:lnTo>
                  <a:pt x="816624" y="0"/>
                </a:lnTo>
                <a:lnTo>
                  <a:pt x="816624"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18">
            <a:extLst>
              <a:ext uri="{FF2B5EF4-FFF2-40B4-BE49-F238E27FC236}">
                <a16:creationId xmlns:a16="http://schemas.microsoft.com/office/drawing/2014/main" id="{A3F54BA8-69E1-2BBB-3308-C5D14F88EC0A}"/>
              </a:ext>
            </a:extLst>
          </p:cNvPr>
          <p:cNvSpPr txBox="1"/>
          <p:nvPr/>
        </p:nvSpPr>
        <p:spPr>
          <a:xfrm rot="5400000">
            <a:off x="11001251"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CDOY SATNFORD</a:t>
            </a:r>
          </a:p>
        </p:txBody>
      </p:sp>
      <p:sp>
        <p:nvSpPr>
          <p:cNvPr id="19" name="TextBox 19">
            <a:extLst>
              <a:ext uri="{FF2B5EF4-FFF2-40B4-BE49-F238E27FC236}">
                <a16:creationId xmlns:a16="http://schemas.microsoft.com/office/drawing/2014/main" id="{16545760-5FD0-564F-62C4-6A394F9B84A2}"/>
              </a:ext>
            </a:extLst>
          </p:cNvPr>
          <p:cNvSpPr txBox="1"/>
          <p:nvPr/>
        </p:nvSpPr>
        <p:spPr>
          <a:xfrm rot="5400000">
            <a:off x="11269580"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20" name="TextBox 20">
            <a:extLst>
              <a:ext uri="{FF2B5EF4-FFF2-40B4-BE49-F238E27FC236}">
                <a16:creationId xmlns:a16="http://schemas.microsoft.com/office/drawing/2014/main" id="{BBCCED28-0B63-A22C-A7BC-769922E1D713}"/>
              </a:ext>
            </a:extLst>
          </p:cNvPr>
          <p:cNvSpPr txBox="1"/>
          <p:nvPr/>
        </p:nvSpPr>
        <p:spPr>
          <a:xfrm>
            <a:off x="740720" y="2146372"/>
            <a:ext cx="7793680" cy="39395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133" b="1" dirty="0">
                <a:effectLst/>
                <a:latin typeface="Open Sans" panose="020B0606030504020204" pitchFamily="34" charset="0"/>
                <a:ea typeface="Open Sans" panose="020B0606030504020204" pitchFamily="34" charset="0"/>
                <a:cs typeface="Open Sans" panose="020B0606030504020204" pitchFamily="34" charset="0"/>
              </a:rPr>
              <a:t>The Treat and Reduce Obesity Act of 2021 (TROA) </a:t>
            </a:r>
            <a:r>
              <a:rPr lang="en-US" sz="2133" dirty="0">
                <a:effectLst/>
                <a:latin typeface="Open Sans" panose="020B0606030504020204" pitchFamily="34" charset="0"/>
                <a:ea typeface="Open Sans" panose="020B0606030504020204" pitchFamily="34" charset="0"/>
                <a:cs typeface="Open Sans" panose="020B0606030504020204" pitchFamily="34" charset="0"/>
              </a:rPr>
              <a:t>would extend Medicare coverage for the first time to anti-obesity prescription drugs and allow providers such as registered dietitians and behavioral psychologists to be reimbursed for intensive behavior therapy for treatment of obesity under Medicare.</a:t>
            </a:r>
          </a:p>
          <a:p>
            <a:pPr marL="304815" indent="-304815">
              <a:buFont typeface="Arial" panose="020B0604020202020204" pitchFamily="34" charset="0"/>
              <a:buChar char="•"/>
            </a:pPr>
            <a:r>
              <a:rPr lang="en-US" sz="2133" dirty="0">
                <a:effectLst/>
                <a:latin typeface="Open Sans" panose="020B0606030504020204" pitchFamily="34" charset="0"/>
                <a:ea typeface="Open Sans" panose="020B0606030504020204" pitchFamily="34" charset="0"/>
                <a:cs typeface="Open Sans" panose="020B0606030504020204" pitchFamily="34" charset="0"/>
              </a:rPr>
              <a:t>The TROA garnered </a:t>
            </a:r>
            <a:r>
              <a:rPr lang="en-US" sz="2133" b="1" dirty="0">
                <a:effectLst/>
                <a:latin typeface="Open Sans" panose="020B0606030504020204" pitchFamily="34" charset="0"/>
                <a:ea typeface="Open Sans" panose="020B0606030504020204" pitchFamily="34" charset="0"/>
                <a:cs typeface="Open Sans" panose="020B0606030504020204" pitchFamily="34" charset="0"/>
              </a:rPr>
              <a:t>154 bipartisan cosponsors </a:t>
            </a:r>
            <a:r>
              <a:rPr lang="en-US" sz="2133" dirty="0">
                <a:effectLst/>
                <a:latin typeface="Open Sans" panose="020B0606030504020204" pitchFamily="34" charset="0"/>
                <a:ea typeface="Open Sans" panose="020B0606030504020204" pitchFamily="34" charset="0"/>
                <a:cs typeface="Open Sans" panose="020B0606030504020204" pitchFamily="34" charset="0"/>
              </a:rPr>
              <a:t>but stalled initially; it was reintroduced in 2023 but remains unpassed.</a:t>
            </a:r>
          </a:p>
          <a:p>
            <a:pPr marL="304815" indent="-304815">
              <a:buFont typeface="Arial" panose="020B0604020202020204" pitchFamily="34" charset="0"/>
              <a:buChar char="•"/>
            </a:pPr>
            <a:r>
              <a:rPr lang="en-US" sz="2133" b="1" dirty="0">
                <a:effectLst/>
                <a:latin typeface="Open Sans" panose="020B0606030504020204" pitchFamily="34" charset="0"/>
                <a:ea typeface="Open Sans" panose="020B0606030504020204" pitchFamily="34" charset="0"/>
                <a:cs typeface="Open Sans" panose="020B0606030504020204" pitchFamily="34" charset="0"/>
              </a:rPr>
              <a:t>Personal freedom and choice principles </a:t>
            </a:r>
            <a:r>
              <a:rPr lang="en-US" sz="2133" dirty="0">
                <a:effectLst/>
                <a:latin typeface="Open Sans" panose="020B0606030504020204" pitchFamily="34" charset="0"/>
                <a:ea typeface="Open Sans" panose="020B0606030504020204" pitchFamily="34" charset="0"/>
                <a:cs typeface="Open Sans" panose="020B0606030504020204" pitchFamily="34" charset="0"/>
              </a:rPr>
              <a:t>central to the American polity have framed obesity as a disease wholly determined by </a:t>
            </a:r>
            <a:r>
              <a:rPr lang="en-US" sz="2133" b="1" dirty="0">
                <a:effectLst/>
                <a:latin typeface="Open Sans" panose="020B0606030504020204" pitchFamily="34" charset="0"/>
                <a:ea typeface="Open Sans" panose="020B0606030504020204" pitchFamily="34" charset="0"/>
                <a:cs typeface="Open Sans" panose="020B0606030504020204" pitchFamily="34" charset="0"/>
              </a:rPr>
              <a:t>personal willpower and motivation </a:t>
            </a:r>
            <a:r>
              <a:rPr lang="en-US" sz="2133" dirty="0">
                <a:effectLst/>
                <a:latin typeface="Open Sans" panose="020B0606030504020204" pitchFamily="34" charset="0"/>
                <a:ea typeface="Open Sans" panose="020B0606030504020204" pitchFamily="34" charset="0"/>
                <a:cs typeface="Open Sans" panose="020B0606030504020204" pitchFamily="34" charset="0"/>
              </a:rPr>
              <a:t>and not worthy of governmental intervention or support.</a:t>
            </a:r>
          </a:p>
        </p:txBody>
      </p:sp>
      <p:pic>
        <p:nvPicPr>
          <p:cNvPr id="2050" name="Picture 2" descr="OpenGov Foundation Report Shows What Congress Does With Your Phone Calls |  WIRED">
            <a:extLst>
              <a:ext uri="{FF2B5EF4-FFF2-40B4-BE49-F238E27FC236}">
                <a16:creationId xmlns:a16="http://schemas.microsoft.com/office/drawing/2014/main" id="{3D8C6247-AD81-3E8F-DD1A-7A5485FB32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011" r="14802"/>
          <a:stretch/>
        </p:blipFill>
        <p:spPr bwMode="auto">
          <a:xfrm>
            <a:off x="8949076" y="2563059"/>
            <a:ext cx="2779757" cy="281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5188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p:cNvGrpSpPr/>
        <p:nvPr/>
      </p:nvGrpSpPr>
      <p:grpSpPr>
        <a:xfrm>
          <a:off x="0" y="0"/>
          <a:ext cx="0" cy="0"/>
          <a:chOff x="0" y="0"/>
          <a:chExt cx="0" cy="0"/>
        </a:xfrm>
      </p:grpSpPr>
      <p:sp>
        <p:nvSpPr>
          <p:cNvPr id="2" name="Freeform 2"/>
          <p:cNvSpPr/>
          <p:nvPr/>
        </p:nvSpPr>
        <p:spPr>
          <a:xfrm>
            <a:off x="0" y="3047217"/>
            <a:ext cx="4242589" cy="3307171"/>
          </a:xfrm>
          <a:custGeom>
            <a:avLst/>
            <a:gdLst/>
            <a:ahLst/>
            <a:cxnLst/>
            <a:rect l="l" t="t" r="r" b="b"/>
            <a:pathLst>
              <a:path w="7688744" h="5769388">
                <a:moveTo>
                  <a:pt x="0" y="0"/>
                </a:moveTo>
                <a:lnTo>
                  <a:pt x="7688744" y="0"/>
                </a:lnTo>
                <a:lnTo>
                  <a:pt x="7688744" y="5769388"/>
                </a:lnTo>
                <a:lnTo>
                  <a:pt x="0" y="5769388"/>
                </a:lnTo>
                <a:lnTo>
                  <a:pt x="0" y="0"/>
                </a:lnTo>
                <a:close/>
              </a:path>
            </a:pathLst>
          </a:custGeom>
          <a:blipFill>
            <a:blip r:embed="rId2">
              <a:extLst>
                <a:ext uri="{96DAC541-7B7A-43D3-8B79-37D633B846F1}">
                  <asvg:svgBlip xmlns:asvg="http://schemas.microsoft.com/office/drawing/2016/SVG/main" r:embed="rId3"/>
                </a:ext>
              </a:extLst>
            </a:blip>
            <a:stretch>
              <a:fillRect b="-28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2765555" y="1793811"/>
            <a:ext cx="1330826" cy="1280920"/>
          </a:xfrm>
          <a:custGeom>
            <a:avLst/>
            <a:gdLst/>
            <a:ahLst/>
            <a:cxnLst/>
            <a:rect l="l" t="t" r="r" b="b"/>
            <a:pathLst>
              <a:path w="1996239" h="1921380">
                <a:moveTo>
                  <a:pt x="0" y="0"/>
                </a:moveTo>
                <a:lnTo>
                  <a:pt x="1996239" y="0"/>
                </a:lnTo>
                <a:lnTo>
                  <a:pt x="1996239" y="1921380"/>
                </a:lnTo>
                <a:lnTo>
                  <a:pt x="0" y="1921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8" name="Group 8"/>
          <p:cNvGrpSpPr/>
          <p:nvPr/>
        </p:nvGrpSpPr>
        <p:grpSpPr>
          <a:xfrm rot="10800000">
            <a:off x="-457047" y="456601"/>
            <a:ext cx="1142847" cy="1619331"/>
            <a:chOff x="0" y="0"/>
            <a:chExt cx="451495" cy="639735"/>
          </a:xfrm>
        </p:grpSpPr>
        <p:sp>
          <p:nvSpPr>
            <p:cNvPr id="9" name="Freeform 9"/>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1" name="Group 11"/>
          <p:cNvGrpSpPr/>
          <p:nvPr/>
        </p:nvGrpSpPr>
        <p:grpSpPr>
          <a:xfrm>
            <a:off x="170403" y="2253309"/>
            <a:ext cx="155731" cy="15573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3"/>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7" name="TextBox 17"/>
          <p:cNvSpPr txBox="1"/>
          <p:nvPr/>
        </p:nvSpPr>
        <p:spPr>
          <a:xfrm rot="16200000">
            <a:off x="-226277" y="1142617"/>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CODY STANFORD</a:t>
            </a:r>
          </a:p>
        </p:txBody>
      </p:sp>
      <p:sp>
        <p:nvSpPr>
          <p:cNvPr id="18" name="TextBox 18"/>
          <p:cNvSpPr txBox="1"/>
          <p:nvPr/>
        </p:nvSpPr>
        <p:spPr>
          <a:xfrm rot="16200000">
            <a:off x="-496836" y="1142955"/>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19" name="TextBox 19"/>
          <p:cNvSpPr txBox="1"/>
          <p:nvPr/>
        </p:nvSpPr>
        <p:spPr>
          <a:xfrm>
            <a:off x="1993291" y="390519"/>
            <a:ext cx="8205418" cy="3295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89"/>
              </a:lnSpc>
            </a:pPr>
            <a:r>
              <a:rPr lang="en-US" sz="3200" spc="-65" dirty="0">
                <a:solidFill>
                  <a:srgbClr val="000000"/>
                </a:solidFill>
                <a:latin typeface="Montserrat Classic Bold"/>
                <a:ea typeface="Montserrat Classic Bold"/>
                <a:cs typeface="Montserrat Classic Bold"/>
                <a:sym typeface="Montserrat Classic Bold"/>
              </a:rPr>
              <a:t>Our Novel Argument</a:t>
            </a:r>
          </a:p>
        </p:txBody>
      </p:sp>
      <p:sp>
        <p:nvSpPr>
          <p:cNvPr id="21" name="TextBox 20">
            <a:extLst>
              <a:ext uri="{FF2B5EF4-FFF2-40B4-BE49-F238E27FC236}">
                <a16:creationId xmlns:a16="http://schemas.microsoft.com/office/drawing/2014/main" id="{346D7A69-A3E9-BEC2-8665-B2F3ECB72AA3}"/>
              </a:ext>
            </a:extLst>
          </p:cNvPr>
          <p:cNvSpPr txBox="1"/>
          <p:nvPr/>
        </p:nvSpPr>
        <p:spPr>
          <a:xfrm>
            <a:off x="4361821" y="886465"/>
            <a:ext cx="7541189" cy="54170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000" b="1" dirty="0">
                <a:effectLst/>
                <a:latin typeface="Open Sans" panose="020B0606030504020204" pitchFamily="34" charset="0"/>
                <a:ea typeface="Open Sans" panose="020B0606030504020204" pitchFamily="34" charset="0"/>
                <a:cs typeface="Open Sans" panose="020B0606030504020204" pitchFamily="34" charset="0"/>
              </a:rPr>
              <a:t>Reject the prevalent assumption </a:t>
            </a:r>
            <a:r>
              <a:rPr lang="en-US" sz="2000" dirty="0">
                <a:effectLst/>
                <a:latin typeface="Open Sans" panose="020B0606030504020204" pitchFamily="34" charset="0"/>
                <a:ea typeface="Open Sans" panose="020B0606030504020204" pitchFamily="34" charset="0"/>
                <a:cs typeface="Open Sans" panose="020B0606030504020204" pitchFamily="34" charset="0"/>
              </a:rPr>
              <a:t>that obesity can be primarily attributed to poor lifestyle choices.</a:t>
            </a:r>
          </a:p>
          <a:p>
            <a:endParaRPr lang="en-US" sz="667" dirty="0">
              <a:effectLst/>
              <a:latin typeface="Open Sans" panose="020B0606030504020204" pitchFamily="34" charset="0"/>
              <a:ea typeface="Open Sans" panose="020B0606030504020204" pitchFamily="34" charset="0"/>
              <a:cs typeface="Open Sans" panose="020B0606030504020204" pitchFamily="34" charset="0"/>
            </a:endParaRPr>
          </a:p>
          <a:p>
            <a:pPr marL="304815" indent="-304815">
              <a:buFont typeface="Arial" panose="020B0604020202020204" pitchFamily="34" charset="0"/>
              <a:buChar char="•"/>
            </a:pPr>
            <a:r>
              <a:rPr lang="en-US" sz="2000" b="1" dirty="0">
                <a:effectLst/>
                <a:latin typeface="Open Sans" panose="020B0606030504020204" pitchFamily="34" charset="0"/>
                <a:ea typeface="Open Sans" panose="020B0606030504020204" pitchFamily="34" charset="0"/>
                <a:cs typeface="Open Sans" panose="020B0606030504020204" pitchFamily="34" charset="0"/>
              </a:rPr>
              <a:t>Embrace a conceptualization of obesity </a:t>
            </a:r>
            <a:r>
              <a:rPr lang="en-US" sz="2000" dirty="0">
                <a:effectLst/>
                <a:latin typeface="Open Sans" panose="020B0606030504020204" pitchFamily="34" charset="0"/>
                <a:ea typeface="Open Sans" panose="020B0606030504020204" pitchFamily="34" charset="0"/>
                <a:cs typeface="Open Sans" panose="020B0606030504020204" pitchFamily="34" charset="0"/>
              </a:rPr>
              <a:t>that characterizes it as a complex, relapsing-remitting disease that is shaped by socioeconomic and obesogenic environmental factors.</a:t>
            </a:r>
          </a:p>
          <a:p>
            <a:endParaRPr lang="en-US" sz="667" dirty="0">
              <a:effectLst/>
              <a:latin typeface="Open Sans" panose="020B0606030504020204" pitchFamily="34" charset="0"/>
              <a:ea typeface="Open Sans" panose="020B0606030504020204" pitchFamily="34" charset="0"/>
              <a:cs typeface="Open Sans" panose="020B0606030504020204" pitchFamily="34" charset="0"/>
            </a:endParaRPr>
          </a:p>
          <a:p>
            <a:pPr marL="304815" indent="-304815">
              <a:buFont typeface="Arial" panose="020B0604020202020204" pitchFamily="34" charset="0"/>
              <a:buChar char="•"/>
            </a:pPr>
            <a:r>
              <a:rPr lang="en-US" sz="2000" dirty="0">
                <a:effectLst/>
                <a:latin typeface="Open Sans" panose="020B0606030504020204" pitchFamily="34" charset="0"/>
                <a:ea typeface="Open Sans" panose="020B0606030504020204" pitchFamily="34" charset="0"/>
                <a:cs typeface="Open Sans" panose="020B0606030504020204" pitchFamily="34" charset="0"/>
              </a:rPr>
              <a:t>Individual behavioral changes is a necessary component of overcoming the disease of obesity, but because </a:t>
            </a:r>
            <a:r>
              <a:rPr lang="en-US" sz="2000" b="1" dirty="0">
                <a:effectLst/>
                <a:latin typeface="Open Sans" panose="020B0606030504020204" pitchFamily="34" charset="0"/>
                <a:ea typeface="Open Sans" panose="020B0606030504020204" pitchFamily="34" charset="0"/>
                <a:cs typeface="Open Sans" panose="020B0606030504020204" pitchFamily="34" charset="0"/>
              </a:rPr>
              <a:t>genetic, social, and environmental factors </a:t>
            </a:r>
            <a:r>
              <a:rPr lang="en-US" sz="2000" dirty="0">
                <a:effectLst/>
                <a:latin typeface="Open Sans" panose="020B0606030504020204" pitchFamily="34" charset="0"/>
                <a:ea typeface="Open Sans" panose="020B0606030504020204" pitchFamily="34" charset="0"/>
                <a:cs typeface="Open Sans" panose="020B0606030504020204" pitchFamily="34" charset="0"/>
              </a:rPr>
              <a:t>can constrain the agency with which many patients with obesity make individual dietary and exercise choices, </a:t>
            </a:r>
            <a:r>
              <a:rPr lang="en-US" sz="2000" b="1" dirty="0">
                <a:effectLst/>
                <a:latin typeface="Open Sans" panose="020B0606030504020204" pitchFamily="34" charset="0"/>
                <a:ea typeface="Open Sans" panose="020B0606030504020204" pitchFamily="34" charset="0"/>
                <a:cs typeface="Open Sans" panose="020B0606030504020204" pitchFamily="34" charset="0"/>
              </a:rPr>
              <a:t>expanding medical care is essential</a:t>
            </a:r>
            <a:r>
              <a:rPr lang="en-US" sz="2000" dirty="0">
                <a:effectLst/>
                <a:latin typeface="Open Sans" panose="020B0606030504020204" pitchFamily="34" charset="0"/>
                <a:ea typeface="Open Sans" panose="020B0606030504020204" pitchFamily="34" charset="0"/>
                <a:cs typeface="Open Sans" panose="020B0606030504020204" pitchFamily="34" charset="0"/>
              </a:rPr>
              <a:t>.</a:t>
            </a:r>
          </a:p>
          <a:p>
            <a:endParaRPr lang="en-US" sz="667" dirty="0">
              <a:effectLst/>
              <a:latin typeface="Open Sans" panose="020B0606030504020204" pitchFamily="34" charset="0"/>
              <a:ea typeface="Open Sans" panose="020B0606030504020204" pitchFamily="34" charset="0"/>
              <a:cs typeface="Open Sans" panose="020B0606030504020204" pitchFamily="34" charset="0"/>
            </a:endParaRPr>
          </a:p>
          <a:p>
            <a:pPr marL="304815" indent="-304815">
              <a:buFont typeface="Arial" panose="020B0604020202020204" pitchFamily="34" charset="0"/>
              <a:buChar char="•"/>
            </a:pPr>
            <a:r>
              <a:rPr lang="en-US" sz="2000" dirty="0">
                <a:effectLst/>
                <a:latin typeface="Open Sans" panose="020B0606030504020204" pitchFamily="34" charset="0"/>
                <a:ea typeface="Open Sans" panose="020B0606030504020204" pitchFamily="34" charset="0"/>
                <a:cs typeface="Open Sans" panose="020B0606030504020204" pitchFamily="34" charset="0"/>
              </a:rPr>
              <a:t>Moreover, the epidemic proportions of obesity and its relationship to excess mortality (</a:t>
            </a:r>
            <a:r>
              <a:rPr lang="en-US" sz="2000" b="1" dirty="0">
                <a:effectLst/>
                <a:latin typeface="Open Sans" panose="020B0606030504020204" pitchFamily="34" charset="0"/>
                <a:ea typeface="Open Sans" panose="020B0606030504020204" pitchFamily="34" charset="0"/>
                <a:cs typeface="Open Sans" panose="020B0606030504020204" pitchFamily="34" charset="0"/>
              </a:rPr>
              <a:t>300 excess deaths per day; nearly 500,000 per year</a:t>
            </a:r>
            <a:r>
              <a:rPr lang="en-US" sz="2000" dirty="0">
                <a:effectLst/>
                <a:latin typeface="Open Sans" panose="020B0606030504020204" pitchFamily="34" charset="0"/>
                <a:ea typeface="Open Sans" panose="020B0606030504020204" pitchFamily="34" charset="0"/>
                <a:cs typeface="Open Sans" panose="020B0606030504020204" pitchFamily="34" charset="0"/>
              </a:rPr>
              <a:t>) make expanding access to care imperative.</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1C1D1E"/>
                </a:solidFill>
                <a:effectLst/>
                <a:latin typeface="Open Sans" panose="020B0606030504020204" pitchFamily="34" charset="0"/>
              </a:rPr>
              <a:t>Ward ZJ, Willett WC, Hu FB, Pacheco LS, Long MW, </a:t>
            </a:r>
            <a:r>
              <a:rPr lang="en-US" sz="800" b="0" i="0" dirty="0" err="1">
                <a:solidFill>
                  <a:srgbClr val="1C1D1E"/>
                </a:solidFill>
                <a:effectLst/>
                <a:latin typeface="Open Sans" panose="020B0606030504020204" pitchFamily="34" charset="0"/>
              </a:rPr>
              <a:t>Gortmaker</a:t>
            </a:r>
            <a:r>
              <a:rPr lang="en-US" sz="800" b="0" i="0" dirty="0">
                <a:solidFill>
                  <a:srgbClr val="1C1D1E"/>
                </a:solidFill>
                <a:effectLst/>
                <a:latin typeface="Open Sans" panose="020B0606030504020204" pitchFamily="34" charset="0"/>
              </a:rPr>
              <a:t> SL. Excess mortality associated with elevated body weight in the USA by state and demographic subgroup: a modelling study. </a:t>
            </a:r>
            <a:r>
              <a:rPr lang="en-US" sz="800" b="0" i="1" dirty="0" err="1">
                <a:solidFill>
                  <a:srgbClr val="1C1D1E"/>
                </a:solidFill>
                <a:effectLst/>
                <a:latin typeface="Open Sans" panose="020B0606030504020204" pitchFamily="34" charset="0"/>
              </a:rPr>
              <a:t>eClinicalMedicine</a:t>
            </a:r>
            <a:r>
              <a:rPr lang="en-US" sz="800" b="0" i="0" dirty="0">
                <a:solidFill>
                  <a:srgbClr val="1C1D1E"/>
                </a:solidFill>
                <a:effectLst/>
                <a:latin typeface="Open Sans" panose="020B0606030504020204" pitchFamily="34" charset="0"/>
              </a:rPr>
              <a:t>. 2022; </a:t>
            </a:r>
            <a:r>
              <a:rPr lang="en-US" sz="800" b="1" i="0" dirty="0">
                <a:solidFill>
                  <a:srgbClr val="1C1D1E"/>
                </a:solidFill>
                <a:effectLst/>
                <a:latin typeface="Open Sans" panose="020B0606030504020204" pitchFamily="34" charset="0"/>
              </a:rPr>
              <a:t>48</a:t>
            </a:r>
            <a:r>
              <a:rPr lang="en-US" sz="800" b="0" i="0" dirty="0">
                <a:solidFill>
                  <a:srgbClr val="1C1D1E"/>
                </a:solidFill>
                <a:effectLst/>
                <a:latin typeface="Open Sans" panose="020B0606030504020204" pitchFamily="34" charset="0"/>
              </a:rPr>
              <a:t>:101429.</a:t>
            </a:r>
            <a:endParaRPr lang="en-US" sz="800" dirty="0">
              <a:effectLst/>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B52FD0BC-67B4-8AC3-2EA9-36C4550258D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993BE43-663F-68F2-ED6B-1CE78D7B2C69}"/>
              </a:ext>
            </a:extLst>
          </p:cNvPr>
          <p:cNvSpPr txBox="1"/>
          <p:nvPr/>
        </p:nvSpPr>
        <p:spPr>
          <a:xfrm>
            <a:off x="685800" y="2723869"/>
            <a:ext cx="11161014" cy="10579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70"/>
              </a:lnSpc>
            </a:pPr>
            <a:r>
              <a:rPr lang="en-US" sz="5334" dirty="0">
                <a:solidFill>
                  <a:srgbClr val="C1FF72"/>
                </a:solidFill>
                <a:latin typeface="GoodTime Script"/>
                <a:ea typeface="GoodTime Script"/>
                <a:cs typeface="GoodTime Script"/>
                <a:sym typeface="GoodTime Script"/>
              </a:rPr>
              <a:t>The Barriers to Accessing</a:t>
            </a:r>
          </a:p>
          <a:p>
            <a:pPr algn="ctr">
              <a:lnSpc>
                <a:spcPts val="3770"/>
              </a:lnSpc>
            </a:pPr>
            <a:r>
              <a:rPr lang="en-US" sz="5334" dirty="0">
                <a:solidFill>
                  <a:srgbClr val="C1FF72"/>
                </a:solidFill>
                <a:latin typeface="GoodTime Script"/>
                <a:ea typeface="GoodTime Script"/>
                <a:cs typeface="GoodTime Script"/>
                <a:sym typeface="GoodTime Script"/>
              </a:rPr>
              <a:t>Anti-Obesity Medication Therapy</a:t>
            </a:r>
          </a:p>
        </p:txBody>
      </p:sp>
    </p:spTree>
    <p:extLst>
      <p:ext uri="{BB962C8B-B14F-4D97-AF65-F5344CB8AC3E}">
        <p14:creationId xmlns:p14="http://schemas.microsoft.com/office/powerpoint/2010/main" val="2020055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B37D579A-2FB7-FCA8-A67B-C22DF25B041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8C94E97-7563-EEAE-0423-6A6015A636CF}"/>
              </a:ext>
            </a:extLst>
          </p:cNvPr>
          <p:cNvGrpSpPr/>
          <p:nvPr/>
        </p:nvGrpSpPr>
        <p:grpSpPr>
          <a:xfrm>
            <a:off x="11506201" y="94483"/>
            <a:ext cx="1142847" cy="1619331"/>
            <a:chOff x="0" y="0"/>
            <a:chExt cx="451495" cy="639735"/>
          </a:xfrm>
        </p:grpSpPr>
        <p:sp>
          <p:nvSpPr>
            <p:cNvPr id="3" name="Freeform 3">
              <a:extLst>
                <a:ext uri="{FF2B5EF4-FFF2-40B4-BE49-F238E27FC236}">
                  <a16:creationId xmlns:a16="http://schemas.microsoft.com/office/drawing/2014/main" id="{BF537C85-ECB0-7620-8465-1250F798EBA3}"/>
                </a:ext>
              </a:extLst>
            </p:cNvPr>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A77D262A-C0F1-1F38-514E-6F7FE1ECB389}"/>
                </a:ext>
              </a:extLst>
            </p:cNvPr>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a:extLst>
              <a:ext uri="{FF2B5EF4-FFF2-40B4-BE49-F238E27FC236}">
                <a16:creationId xmlns:a16="http://schemas.microsoft.com/office/drawing/2014/main" id="{34BF79CC-171D-E604-A58F-27D83FCA030F}"/>
              </a:ext>
            </a:extLst>
          </p:cNvPr>
          <p:cNvGrpSpPr/>
          <p:nvPr/>
        </p:nvGrpSpPr>
        <p:grpSpPr>
          <a:xfrm>
            <a:off x="11865867" y="1875594"/>
            <a:ext cx="155731" cy="155731"/>
            <a:chOff x="0" y="0"/>
            <a:chExt cx="812800" cy="812800"/>
          </a:xfrm>
        </p:grpSpPr>
        <p:sp>
          <p:nvSpPr>
            <p:cNvPr id="6" name="Freeform 6">
              <a:extLst>
                <a:ext uri="{FF2B5EF4-FFF2-40B4-BE49-F238E27FC236}">
                  <a16:creationId xmlns:a16="http://schemas.microsoft.com/office/drawing/2014/main" id="{DF47F21A-0BC0-63BE-B83D-71436AA280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D7EB1E10-DDD5-44A7-5736-2C3FBB178155}"/>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8" name="Freeform 8">
            <a:extLst>
              <a:ext uri="{FF2B5EF4-FFF2-40B4-BE49-F238E27FC236}">
                <a16:creationId xmlns:a16="http://schemas.microsoft.com/office/drawing/2014/main" id="{B53E3168-BFDB-D57A-8A6E-A7B5962C094D}"/>
              </a:ext>
            </a:extLst>
          </p:cNvPr>
          <p:cNvSpPr/>
          <p:nvPr/>
        </p:nvSpPr>
        <p:spPr>
          <a:xfrm>
            <a:off x="3339997" y="123668"/>
            <a:ext cx="5533692" cy="943541"/>
          </a:xfrm>
          <a:custGeom>
            <a:avLst/>
            <a:gdLst/>
            <a:ahLst/>
            <a:cxnLst/>
            <a:rect l="l" t="t" r="r" b="b"/>
            <a:pathLst>
              <a:path w="11126874" h="3532783">
                <a:moveTo>
                  <a:pt x="0" y="0"/>
                </a:moveTo>
                <a:lnTo>
                  <a:pt x="11126874" y="0"/>
                </a:lnTo>
                <a:lnTo>
                  <a:pt x="11126874" y="3532783"/>
                </a:lnTo>
                <a:lnTo>
                  <a:pt x="0" y="3532783"/>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F6F24C1A-FFF6-33A4-2DBD-3B5DA8F70177}"/>
              </a:ext>
            </a:extLst>
          </p:cNvPr>
          <p:cNvSpPr txBox="1"/>
          <p:nvPr/>
        </p:nvSpPr>
        <p:spPr>
          <a:xfrm>
            <a:off x="4205456" y="307259"/>
            <a:ext cx="3781088" cy="4750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Medication Therapy</a:t>
            </a:r>
          </a:p>
        </p:txBody>
      </p:sp>
      <p:grpSp>
        <p:nvGrpSpPr>
          <p:cNvPr id="10" name="Group 10">
            <a:extLst>
              <a:ext uri="{FF2B5EF4-FFF2-40B4-BE49-F238E27FC236}">
                <a16:creationId xmlns:a16="http://schemas.microsoft.com/office/drawing/2014/main" id="{DBA5D94C-8206-CF34-590B-81D9EEFE099D}"/>
              </a:ext>
            </a:extLst>
          </p:cNvPr>
          <p:cNvGrpSpPr/>
          <p:nvPr/>
        </p:nvGrpSpPr>
        <p:grpSpPr>
          <a:xfrm>
            <a:off x="264400" y="5940231"/>
            <a:ext cx="163741" cy="163741"/>
            <a:chOff x="0" y="0"/>
            <a:chExt cx="812800" cy="812800"/>
          </a:xfrm>
        </p:grpSpPr>
        <p:sp>
          <p:nvSpPr>
            <p:cNvPr id="11" name="Freeform 11">
              <a:extLst>
                <a:ext uri="{FF2B5EF4-FFF2-40B4-BE49-F238E27FC236}">
                  <a16:creationId xmlns:a16="http://schemas.microsoft.com/office/drawing/2014/main" id="{6643265E-099A-B169-DD00-BA54B5F9CBC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a:extLst>
                <a:ext uri="{FF2B5EF4-FFF2-40B4-BE49-F238E27FC236}">
                  <a16:creationId xmlns:a16="http://schemas.microsoft.com/office/drawing/2014/main" id="{6D3B7EFD-459B-5124-EED7-57612FCB155B}"/>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3" name="Group 13">
            <a:extLst>
              <a:ext uri="{FF2B5EF4-FFF2-40B4-BE49-F238E27FC236}">
                <a16:creationId xmlns:a16="http://schemas.microsoft.com/office/drawing/2014/main" id="{4ECC2367-7D09-47AD-2F30-452012876669}"/>
              </a:ext>
            </a:extLst>
          </p:cNvPr>
          <p:cNvGrpSpPr/>
          <p:nvPr/>
        </p:nvGrpSpPr>
        <p:grpSpPr>
          <a:xfrm>
            <a:off x="264400" y="5627051"/>
            <a:ext cx="163741" cy="163741"/>
            <a:chOff x="0" y="0"/>
            <a:chExt cx="812800" cy="812800"/>
          </a:xfrm>
        </p:grpSpPr>
        <p:sp>
          <p:nvSpPr>
            <p:cNvPr id="14" name="Freeform 14">
              <a:extLst>
                <a:ext uri="{FF2B5EF4-FFF2-40B4-BE49-F238E27FC236}">
                  <a16:creationId xmlns:a16="http://schemas.microsoft.com/office/drawing/2014/main" id="{16162E8E-E205-D33F-FEAF-0F3377D82F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a:extLst>
                <a:ext uri="{FF2B5EF4-FFF2-40B4-BE49-F238E27FC236}">
                  <a16:creationId xmlns:a16="http://schemas.microsoft.com/office/drawing/2014/main" id="{5B1D64DC-BE0C-01E1-FCE7-7CF6EE25A9A1}"/>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6" name="Freeform 16">
            <a:extLst>
              <a:ext uri="{FF2B5EF4-FFF2-40B4-BE49-F238E27FC236}">
                <a16:creationId xmlns:a16="http://schemas.microsoft.com/office/drawing/2014/main" id="{78C4F2E2-8525-4ADC-9CB9-CD115D155316}"/>
              </a:ext>
            </a:extLst>
          </p:cNvPr>
          <p:cNvSpPr/>
          <p:nvPr/>
        </p:nvSpPr>
        <p:spPr>
          <a:xfrm rot="16811928">
            <a:off x="11412573" y="6170511"/>
            <a:ext cx="544416" cy="655205"/>
          </a:xfrm>
          <a:custGeom>
            <a:avLst/>
            <a:gdLst/>
            <a:ahLst/>
            <a:cxnLst/>
            <a:rect l="l" t="t" r="r" b="b"/>
            <a:pathLst>
              <a:path w="816624" h="982808">
                <a:moveTo>
                  <a:pt x="0" y="0"/>
                </a:moveTo>
                <a:lnTo>
                  <a:pt x="816623" y="0"/>
                </a:lnTo>
                <a:lnTo>
                  <a:pt x="816623"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a:extLst>
              <a:ext uri="{FF2B5EF4-FFF2-40B4-BE49-F238E27FC236}">
                <a16:creationId xmlns:a16="http://schemas.microsoft.com/office/drawing/2014/main" id="{B59C3F55-AC66-AE85-C58E-9709EEC38C86}"/>
              </a:ext>
            </a:extLst>
          </p:cNvPr>
          <p:cNvSpPr/>
          <p:nvPr/>
        </p:nvSpPr>
        <p:spPr>
          <a:xfrm rot="16811928">
            <a:off x="953032" y="576546"/>
            <a:ext cx="544416" cy="655205"/>
          </a:xfrm>
          <a:custGeom>
            <a:avLst/>
            <a:gdLst/>
            <a:ahLst/>
            <a:cxnLst/>
            <a:rect l="l" t="t" r="r" b="b"/>
            <a:pathLst>
              <a:path w="816624" h="982808">
                <a:moveTo>
                  <a:pt x="0" y="0"/>
                </a:moveTo>
                <a:lnTo>
                  <a:pt x="816624" y="0"/>
                </a:lnTo>
                <a:lnTo>
                  <a:pt x="816624"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18">
            <a:extLst>
              <a:ext uri="{FF2B5EF4-FFF2-40B4-BE49-F238E27FC236}">
                <a16:creationId xmlns:a16="http://schemas.microsoft.com/office/drawing/2014/main" id="{DA6C1BD3-0F04-35A5-31CA-036861F8BE47}"/>
              </a:ext>
            </a:extLst>
          </p:cNvPr>
          <p:cNvSpPr txBox="1"/>
          <p:nvPr/>
        </p:nvSpPr>
        <p:spPr>
          <a:xfrm rot="5400000">
            <a:off x="11001251"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CDOY SATNFORD</a:t>
            </a:r>
          </a:p>
        </p:txBody>
      </p:sp>
      <p:sp>
        <p:nvSpPr>
          <p:cNvPr id="19" name="TextBox 19">
            <a:extLst>
              <a:ext uri="{FF2B5EF4-FFF2-40B4-BE49-F238E27FC236}">
                <a16:creationId xmlns:a16="http://schemas.microsoft.com/office/drawing/2014/main" id="{7A58CB8B-0CE1-90F3-93C4-E9696084F8D0}"/>
              </a:ext>
            </a:extLst>
          </p:cNvPr>
          <p:cNvSpPr txBox="1"/>
          <p:nvPr/>
        </p:nvSpPr>
        <p:spPr>
          <a:xfrm rot="5400000">
            <a:off x="11269580"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20" name="TextBox 20">
            <a:extLst>
              <a:ext uri="{FF2B5EF4-FFF2-40B4-BE49-F238E27FC236}">
                <a16:creationId xmlns:a16="http://schemas.microsoft.com/office/drawing/2014/main" id="{76EDE9BC-1526-7F9C-1C60-2A3A022772E0}"/>
              </a:ext>
            </a:extLst>
          </p:cNvPr>
          <p:cNvSpPr txBox="1"/>
          <p:nvPr/>
        </p:nvSpPr>
        <p:spPr>
          <a:xfrm>
            <a:off x="2780891" y="1501313"/>
            <a:ext cx="8735627" cy="50270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133" b="1" dirty="0">
                <a:effectLst/>
                <a:latin typeface="Open Sans" panose="020B0606030504020204" pitchFamily="34" charset="0"/>
                <a:ea typeface="Open Sans" panose="020B0606030504020204" pitchFamily="34" charset="0"/>
                <a:cs typeface="Open Sans" panose="020B0606030504020204" pitchFamily="34" charset="0"/>
              </a:rPr>
              <a:t>Inadequate insurance coverage </a:t>
            </a:r>
            <a:r>
              <a:rPr lang="en-US" sz="2133" dirty="0">
                <a:effectLst/>
                <a:latin typeface="Open Sans" panose="020B0606030504020204" pitchFamily="34" charset="0"/>
                <a:ea typeface="Open Sans" panose="020B0606030504020204" pitchFamily="34" charset="0"/>
                <a:cs typeface="Open Sans" panose="020B0606030504020204" pitchFamily="34" charset="0"/>
              </a:rPr>
              <a:t>for anti-obesity drugs is an enduring challenge.</a:t>
            </a:r>
          </a:p>
          <a:p>
            <a:pPr marL="304815" indent="-304815">
              <a:buFont typeface="Arial" panose="020B0604020202020204" pitchFamily="34" charset="0"/>
              <a:buChar char="•"/>
            </a:pPr>
            <a:r>
              <a:rPr lang="en-US" sz="2133" dirty="0">
                <a:effectLst/>
                <a:latin typeface="Open Sans" panose="020B0606030504020204" pitchFamily="34" charset="0"/>
                <a:ea typeface="Open Sans" panose="020B0606030504020204" pitchFamily="34" charset="0"/>
                <a:cs typeface="Open Sans" panose="020B0606030504020204" pitchFamily="34" charset="0"/>
              </a:rPr>
              <a:t>Wilson and colleagues reported that, among 4,465 consumers, only </a:t>
            </a:r>
            <a:r>
              <a:rPr lang="en-US" sz="2133" b="1" dirty="0">
                <a:effectLst/>
                <a:latin typeface="Open Sans" panose="020B0606030504020204" pitchFamily="34" charset="0"/>
                <a:ea typeface="Open Sans" panose="020B0606030504020204" pitchFamily="34" charset="0"/>
                <a:cs typeface="Open Sans" panose="020B0606030504020204" pitchFamily="34" charset="0"/>
              </a:rPr>
              <a:t>21% of respondents reported insurance coverage for anti-obesity drugs</a:t>
            </a:r>
            <a:r>
              <a:rPr lang="en-US" sz="2133" dirty="0">
                <a:effectLst/>
                <a:latin typeface="Open Sans" panose="020B0606030504020204" pitchFamily="34" charset="0"/>
                <a:ea typeface="Open Sans" panose="020B0606030504020204" pitchFamily="34" charset="0"/>
                <a:cs typeface="Open Sans" panose="020B0606030504020204" pitchFamily="34" charset="0"/>
              </a:rPr>
              <a:t>.</a:t>
            </a:r>
          </a:p>
          <a:p>
            <a:pPr marL="304815" indent="-304815">
              <a:buFont typeface="Arial" panose="020B0604020202020204" pitchFamily="34" charset="0"/>
              <a:buChar char="•"/>
            </a:pPr>
            <a:r>
              <a:rPr lang="en-US" sz="2133" b="1" dirty="0">
                <a:effectLst/>
                <a:latin typeface="Open Sans" panose="020B0606030504020204" pitchFamily="34" charset="0"/>
                <a:ea typeface="Open Sans" panose="020B0606030504020204" pitchFamily="34" charset="0"/>
                <a:cs typeface="Open Sans" panose="020B0606030504020204" pitchFamily="34" charset="0"/>
              </a:rPr>
              <a:t>68% of the costs of obesity drugs are paid </a:t>
            </a:r>
            <a:r>
              <a:rPr lang="en-US" sz="2133" dirty="0">
                <a:effectLst/>
                <a:latin typeface="Open Sans" panose="020B0606030504020204" pitchFamily="34" charset="0"/>
                <a:ea typeface="Open Sans" panose="020B0606030504020204" pitchFamily="34" charset="0"/>
                <a:cs typeface="Open Sans" panose="020B0606030504020204" pitchFamily="34" charset="0"/>
              </a:rPr>
              <a:t>for out-of-pocket by patients, per US Government Accountability Office.</a:t>
            </a:r>
          </a:p>
          <a:p>
            <a:pPr marL="304815" indent="-304815">
              <a:buFont typeface="Arial" panose="020B0604020202020204" pitchFamily="34" charset="0"/>
              <a:buChar char="•"/>
            </a:pPr>
            <a:r>
              <a:rPr lang="en-US" sz="2133" dirty="0">
                <a:effectLst/>
                <a:latin typeface="Open Sans" panose="020B0606030504020204" pitchFamily="34" charset="0"/>
                <a:ea typeface="Open Sans" panose="020B0606030504020204" pitchFamily="34" charset="0"/>
                <a:cs typeface="Open Sans" panose="020B0606030504020204" pitchFamily="34" charset="0"/>
              </a:rPr>
              <a:t>Costs can be most burdensome for those patients with the most severe obesity and who seek the newest, most clinically effective therapeutics. </a:t>
            </a:r>
          </a:p>
          <a:p>
            <a:pPr marL="304815" indent="-304815">
              <a:buFont typeface="Arial" panose="020B0604020202020204" pitchFamily="34" charset="0"/>
              <a:buChar char="•"/>
            </a:pPr>
            <a:r>
              <a:rPr lang="en-US" sz="2133" dirty="0">
                <a:effectLst/>
                <a:latin typeface="Open Sans" panose="020B0606030504020204" pitchFamily="34" charset="0"/>
                <a:ea typeface="Open Sans" panose="020B0606030504020204" pitchFamily="34" charset="0"/>
                <a:cs typeface="Open Sans" panose="020B0606030504020204" pitchFamily="34" charset="0"/>
              </a:rPr>
              <a:t>Example: </a:t>
            </a:r>
            <a:r>
              <a:rPr lang="en-US" sz="2133" dirty="0" err="1">
                <a:effectLst/>
                <a:latin typeface="Open Sans" panose="020B0606030504020204" pitchFamily="34" charset="0"/>
                <a:ea typeface="Open Sans" panose="020B0606030504020204" pitchFamily="34" charset="0"/>
                <a:cs typeface="Open Sans" panose="020B0606030504020204" pitchFamily="34" charset="0"/>
              </a:rPr>
              <a:t>semaglutide</a:t>
            </a:r>
            <a:r>
              <a:rPr lang="en-US" sz="2133" dirty="0">
                <a:effectLst/>
                <a:latin typeface="Open Sans" panose="020B0606030504020204" pitchFamily="34" charset="0"/>
                <a:ea typeface="Open Sans" panose="020B0606030504020204" pitchFamily="34" charset="0"/>
                <a:cs typeface="Open Sans" panose="020B0606030504020204" pitchFamily="34" charset="0"/>
              </a:rPr>
              <a:t>, approved by the Food and Drug Administration (FDA) for weight loss at </a:t>
            </a:r>
            <a:r>
              <a:rPr lang="en-US" sz="2133" b="1" dirty="0">
                <a:effectLst/>
                <a:latin typeface="Open Sans" panose="020B0606030504020204" pitchFamily="34" charset="0"/>
                <a:ea typeface="Open Sans" panose="020B0606030504020204" pitchFamily="34" charset="0"/>
                <a:cs typeface="Open Sans" panose="020B0606030504020204" pitchFamily="34" charset="0"/>
              </a:rPr>
              <a:t>a dosage of 2.4 mg once weekly, costs nearly $13,618 annually</a:t>
            </a:r>
            <a:r>
              <a:rPr lang="en-US" sz="2133" dirty="0">
                <a:effectLst/>
                <a:latin typeface="Open Sans" panose="020B0606030504020204" pitchFamily="34" charset="0"/>
                <a:ea typeface="Open Sans" panose="020B0606030504020204" pitchFamily="34" charset="0"/>
                <a:cs typeface="Open Sans" panose="020B0606030504020204" pitchFamily="34" charset="0"/>
              </a:rPr>
              <a:t>.</a:t>
            </a:r>
          </a:p>
          <a:p>
            <a:pPr marL="304815" indent="-304815">
              <a:buFont typeface="Arial" panose="020B0604020202020204" pitchFamily="34" charset="0"/>
              <a:buChar char="•"/>
            </a:pPr>
            <a:endParaRPr lang="en-US" sz="1600" dirty="0">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1333" b="0" i="0" dirty="0">
                <a:solidFill>
                  <a:srgbClr val="1C1D1E"/>
                </a:solidFill>
                <a:effectLst/>
                <a:latin typeface="Open Sans" panose="020B0606030504020204" pitchFamily="34" charset="0"/>
              </a:rPr>
              <a:t>Wilson ER, Kyle TK, </a:t>
            </a:r>
            <a:r>
              <a:rPr lang="en-US" sz="1333" b="0" i="0" dirty="0" err="1">
                <a:solidFill>
                  <a:srgbClr val="1C1D1E"/>
                </a:solidFill>
                <a:effectLst/>
                <a:latin typeface="Open Sans" panose="020B0606030504020204" pitchFamily="34" charset="0"/>
              </a:rPr>
              <a:t>Nadglowski</a:t>
            </a:r>
            <a:r>
              <a:rPr lang="en-US" sz="1333" b="0" i="0" dirty="0">
                <a:solidFill>
                  <a:srgbClr val="1C1D1E"/>
                </a:solidFill>
                <a:effectLst/>
                <a:latin typeface="Open Sans" panose="020B0606030504020204" pitchFamily="34" charset="0"/>
              </a:rPr>
              <a:t> JF Jr, Stanford FC. Obesity coverage gap: consumers perceive low coverage for obesity treatments even when workplace wellness programs target BMI. </a:t>
            </a:r>
            <a:r>
              <a:rPr lang="en-US" sz="1333" b="0" i="1" dirty="0">
                <a:solidFill>
                  <a:srgbClr val="1C1D1E"/>
                </a:solidFill>
                <a:effectLst/>
                <a:latin typeface="Open Sans" panose="020B0606030504020204" pitchFamily="34" charset="0"/>
              </a:rPr>
              <a:t>Obesity</a:t>
            </a:r>
            <a:r>
              <a:rPr lang="en-US" sz="1333" b="0" i="0" dirty="0">
                <a:solidFill>
                  <a:srgbClr val="1C1D1E"/>
                </a:solidFill>
                <a:effectLst/>
                <a:latin typeface="Open Sans" panose="020B0606030504020204" pitchFamily="34" charset="0"/>
              </a:rPr>
              <a:t>. 2017; </a:t>
            </a:r>
            <a:r>
              <a:rPr lang="en-US" sz="1333" b="1" i="0" dirty="0">
                <a:solidFill>
                  <a:srgbClr val="1C1D1E"/>
                </a:solidFill>
                <a:effectLst/>
                <a:latin typeface="Open Sans" panose="020B0606030504020204" pitchFamily="34" charset="0"/>
              </a:rPr>
              <a:t>25</a:t>
            </a:r>
            <a:r>
              <a:rPr lang="en-US" sz="1333" b="0" i="0" dirty="0">
                <a:solidFill>
                  <a:srgbClr val="1C1D1E"/>
                </a:solidFill>
                <a:effectLst/>
                <a:latin typeface="Open Sans" panose="020B0606030504020204" pitchFamily="34" charset="0"/>
              </a:rPr>
              <a:t>(2): 370-377.</a:t>
            </a:r>
            <a:endParaRPr lang="en-US" sz="1333"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1" name="Freeform 4">
            <a:extLst>
              <a:ext uri="{FF2B5EF4-FFF2-40B4-BE49-F238E27FC236}">
                <a16:creationId xmlns:a16="http://schemas.microsoft.com/office/drawing/2014/main" id="{D96E4FA8-59F4-748D-90BB-5D63341F9188}"/>
              </a:ext>
            </a:extLst>
          </p:cNvPr>
          <p:cNvSpPr/>
          <p:nvPr/>
        </p:nvSpPr>
        <p:spPr>
          <a:xfrm>
            <a:off x="591144" y="1514451"/>
            <a:ext cx="1659485" cy="4338523"/>
          </a:xfrm>
          <a:custGeom>
            <a:avLst/>
            <a:gdLst/>
            <a:ahLst/>
            <a:cxnLst/>
            <a:rect l="l" t="t" r="r" b="b"/>
            <a:pathLst>
              <a:path w="2489227" h="6507784">
                <a:moveTo>
                  <a:pt x="0" y="0"/>
                </a:moveTo>
                <a:lnTo>
                  <a:pt x="2489227" y="0"/>
                </a:lnTo>
                <a:lnTo>
                  <a:pt x="2489227" y="6507784"/>
                </a:lnTo>
                <a:lnTo>
                  <a:pt x="0" y="65077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700312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4934AC8A-877B-9C9E-A29F-0F5162EBE94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8E241A-2331-79E2-A96A-BBE2FA8B6D2D}"/>
              </a:ext>
            </a:extLst>
          </p:cNvPr>
          <p:cNvGrpSpPr/>
          <p:nvPr/>
        </p:nvGrpSpPr>
        <p:grpSpPr>
          <a:xfrm>
            <a:off x="11506201" y="94483"/>
            <a:ext cx="1142847" cy="1619331"/>
            <a:chOff x="0" y="0"/>
            <a:chExt cx="451495" cy="639735"/>
          </a:xfrm>
        </p:grpSpPr>
        <p:sp>
          <p:nvSpPr>
            <p:cNvPr id="3" name="Freeform 3">
              <a:extLst>
                <a:ext uri="{FF2B5EF4-FFF2-40B4-BE49-F238E27FC236}">
                  <a16:creationId xmlns:a16="http://schemas.microsoft.com/office/drawing/2014/main" id="{22A3C707-C920-DEB1-F635-4ABA7843D2B6}"/>
                </a:ext>
              </a:extLst>
            </p:cNvPr>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FF399BF9-8CE3-1FA2-540A-61247497D9FF}"/>
                </a:ext>
              </a:extLst>
            </p:cNvPr>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a:extLst>
              <a:ext uri="{FF2B5EF4-FFF2-40B4-BE49-F238E27FC236}">
                <a16:creationId xmlns:a16="http://schemas.microsoft.com/office/drawing/2014/main" id="{2AF254B5-6FEA-9B6B-B029-260AA3F7589A}"/>
              </a:ext>
            </a:extLst>
          </p:cNvPr>
          <p:cNvGrpSpPr/>
          <p:nvPr/>
        </p:nvGrpSpPr>
        <p:grpSpPr>
          <a:xfrm>
            <a:off x="11865867" y="1875594"/>
            <a:ext cx="155731" cy="155731"/>
            <a:chOff x="0" y="0"/>
            <a:chExt cx="812800" cy="812800"/>
          </a:xfrm>
        </p:grpSpPr>
        <p:sp>
          <p:nvSpPr>
            <p:cNvPr id="6" name="Freeform 6">
              <a:extLst>
                <a:ext uri="{FF2B5EF4-FFF2-40B4-BE49-F238E27FC236}">
                  <a16:creationId xmlns:a16="http://schemas.microsoft.com/office/drawing/2014/main" id="{CDC371AB-342B-2179-2D5C-2B83AE9135A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22B326F8-5318-D8E6-55AE-D857EF968FB2}"/>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8" name="Freeform 8">
            <a:extLst>
              <a:ext uri="{FF2B5EF4-FFF2-40B4-BE49-F238E27FC236}">
                <a16:creationId xmlns:a16="http://schemas.microsoft.com/office/drawing/2014/main" id="{2111F2B0-5565-1B1D-91F7-EBCEF38FB2DB}"/>
              </a:ext>
            </a:extLst>
          </p:cNvPr>
          <p:cNvSpPr/>
          <p:nvPr/>
        </p:nvSpPr>
        <p:spPr>
          <a:xfrm>
            <a:off x="3339997" y="123668"/>
            <a:ext cx="5533692" cy="943541"/>
          </a:xfrm>
          <a:custGeom>
            <a:avLst/>
            <a:gdLst/>
            <a:ahLst/>
            <a:cxnLst/>
            <a:rect l="l" t="t" r="r" b="b"/>
            <a:pathLst>
              <a:path w="11126874" h="3532783">
                <a:moveTo>
                  <a:pt x="0" y="0"/>
                </a:moveTo>
                <a:lnTo>
                  <a:pt x="11126874" y="0"/>
                </a:lnTo>
                <a:lnTo>
                  <a:pt x="11126874" y="3532783"/>
                </a:lnTo>
                <a:lnTo>
                  <a:pt x="0" y="3532783"/>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746D8BC5-EBC7-CA74-7CCA-6EF95F297F84}"/>
              </a:ext>
            </a:extLst>
          </p:cNvPr>
          <p:cNvSpPr txBox="1"/>
          <p:nvPr/>
        </p:nvSpPr>
        <p:spPr>
          <a:xfrm>
            <a:off x="4205456" y="307259"/>
            <a:ext cx="3781088" cy="4750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Medication Therapy</a:t>
            </a:r>
          </a:p>
        </p:txBody>
      </p:sp>
      <p:grpSp>
        <p:nvGrpSpPr>
          <p:cNvPr id="10" name="Group 10">
            <a:extLst>
              <a:ext uri="{FF2B5EF4-FFF2-40B4-BE49-F238E27FC236}">
                <a16:creationId xmlns:a16="http://schemas.microsoft.com/office/drawing/2014/main" id="{47577B26-1846-6B00-BB63-603DA3FC8034}"/>
              </a:ext>
            </a:extLst>
          </p:cNvPr>
          <p:cNvGrpSpPr/>
          <p:nvPr/>
        </p:nvGrpSpPr>
        <p:grpSpPr>
          <a:xfrm>
            <a:off x="264400" y="5940231"/>
            <a:ext cx="163741" cy="163741"/>
            <a:chOff x="0" y="0"/>
            <a:chExt cx="812800" cy="812800"/>
          </a:xfrm>
        </p:grpSpPr>
        <p:sp>
          <p:nvSpPr>
            <p:cNvPr id="11" name="Freeform 11">
              <a:extLst>
                <a:ext uri="{FF2B5EF4-FFF2-40B4-BE49-F238E27FC236}">
                  <a16:creationId xmlns:a16="http://schemas.microsoft.com/office/drawing/2014/main" id="{DE8C70FB-D993-01C1-4913-4B627A7B03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a:extLst>
                <a:ext uri="{FF2B5EF4-FFF2-40B4-BE49-F238E27FC236}">
                  <a16:creationId xmlns:a16="http://schemas.microsoft.com/office/drawing/2014/main" id="{31870C5D-EC09-1C37-982E-BD6F724C7269}"/>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3" name="Group 13">
            <a:extLst>
              <a:ext uri="{FF2B5EF4-FFF2-40B4-BE49-F238E27FC236}">
                <a16:creationId xmlns:a16="http://schemas.microsoft.com/office/drawing/2014/main" id="{1BCA1440-154A-036B-8EA7-D7577155B8F0}"/>
              </a:ext>
            </a:extLst>
          </p:cNvPr>
          <p:cNvGrpSpPr/>
          <p:nvPr/>
        </p:nvGrpSpPr>
        <p:grpSpPr>
          <a:xfrm>
            <a:off x="264400" y="5627051"/>
            <a:ext cx="163741" cy="163741"/>
            <a:chOff x="0" y="0"/>
            <a:chExt cx="812800" cy="812800"/>
          </a:xfrm>
        </p:grpSpPr>
        <p:sp>
          <p:nvSpPr>
            <p:cNvPr id="14" name="Freeform 14">
              <a:extLst>
                <a:ext uri="{FF2B5EF4-FFF2-40B4-BE49-F238E27FC236}">
                  <a16:creationId xmlns:a16="http://schemas.microsoft.com/office/drawing/2014/main" id="{39F1D3D8-C0E0-CDFB-71F7-6DC97BE62DB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a:extLst>
                <a:ext uri="{FF2B5EF4-FFF2-40B4-BE49-F238E27FC236}">
                  <a16:creationId xmlns:a16="http://schemas.microsoft.com/office/drawing/2014/main" id="{B8729E75-51FC-5D86-8C9C-32AC0456C543}"/>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6" name="Freeform 16">
            <a:extLst>
              <a:ext uri="{FF2B5EF4-FFF2-40B4-BE49-F238E27FC236}">
                <a16:creationId xmlns:a16="http://schemas.microsoft.com/office/drawing/2014/main" id="{F4F4D517-5BBB-FE67-5653-89F27CC01A2B}"/>
              </a:ext>
            </a:extLst>
          </p:cNvPr>
          <p:cNvSpPr/>
          <p:nvPr/>
        </p:nvSpPr>
        <p:spPr>
          <a:xfrm rot="16811928">
            <a:off x="11412573" y="6170511"/>
            <a:ext cx="544416" cy="655205"/>
          </a:xfrm>
          <a:custGeom>
            <a:avLst/>
            <a:gdLst/>
            <a:ahLst/>
            <a:cxnLst/>
            <a:rect l="l" t="t" r="r" b="b"/>
            <a:pathLst>
              <a:path w="816624" h="982808">
                <a:moveTo>
                  <a:pt x="0" y="0"/>
                </a:moveTo>
                <a:lnTo>
                  <a:pt x="816623" y="0"/>
                </a:lnTo>
                <a:lnTo>
                  <a:pt x="816623"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a:extLst>
              <a:ext uri="{FF2B5EF4-FFF2-40B4-BE49-F238E27FC236}">
                <a16:creationId xmlns:a16="http://schemas.microsoft.com/office/drawing/2014/main" id="{EE3B4C24-616B-2687-0813-DF6C7908D356}"/>
              </a:ext>
            </a:extLst>
          </p:cNvPr>
          <p:cNvSpPr/>
          <p:nvPr/>
        </p:nvSpPr>
        <p:spPr>
          <a:xfrm rot="16811928">
            <a:off x="953032" y="576546"/>
            <a:ext cx="544416" cy="655205"/>
          </a:xfrm>
          <a:custGeom>
            <a:avLst/>
            <a:gdLst/>
            <a:ahLst/>
            <a:cxnLst/>
            <a:rect l="l" t="t" r="r" b="b"/>
            <a:pathLst>
              <a:path w="816624" h="982808">
                <a:moveTo>
                  <a:pt x="0" y="0"/>
                </a:moveTo>
                <a:lnTo>
                  <a:pt x="816624" y="0"/>
                </a:lnTo>
                <a:lnTo>
                  <a:pt x="816624"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18">
            <a:extLst>
              <a:ext uri="{FF2B5EF4-FFF2-40B4-BE49-F238E27FC236}">
                <a16:creationId xmlns:a16="http://schemas.microsoft.com/office/drawing/2014/main" id="{B3DAC38A-0FFA-1C19-7B8E-97552F2617D7}"/>
              </a:ext>
            </a:extLst>
          </p:cNvPr>
          <p:cNvSpPr txBox="1"/>
          <p:nvPr/>
        </p:nvSpPr>
        <p:spPr>
          <a:xfrm rot="5400000">
            <a:off x="11001251"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CDOY SATNFORD</a:t>
            </a:r>
          </a:p>
        </p:txBody>
      </p:sp>
      <p:sp>
        <p:nvSpPr>
          <p:cNvPr id="19" name="TextBox 19">
            <a:extLst>
              <a:ext uri="{FF2B5EF4-FFF2-40B4-BE49-F238E27FC236}">
                <a16:creationId xmlns:a16="http://schemas.microsoft.com/office/drawing/2014/main" id="{944E07D2-E8EE-A87D-64DC-CAA24E523C8E}"/>
              </a:ext>
            </a:extLst>
          </p:cNvPr>
          <p:cNvSpPr txBox="1"/>
          <p:nvPr/>
        </p:nvSpPr>
        <p:spPr>
          <a:xfrm rot="5400000">
            <a:off x="11269580"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20" name="TextBox 20">
            <a:extLst>
              <a:ext uri="{FF2B5EF4-FFF2-40B4-BE49-F238E27FC236}">
                <a16:creationId xmlns:a16="http://schemas.microsoft.com/office/drawing/2014/main" id="{09552327-CCC2-087E-41C9-400081A06D61}"/>
              </a:ext>
            </a:extLst>
          </p:cNvPr>
          <p:cNvSpPr txBox="1"/>
          <p:nvPr/>
        </p:nvSpPr>
        <p:spPr>
          <a:xfrm>
            <a:off x="442740" y="1498600"/>
            <a:ext cx="9717260" cy="48833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67" dirty="0">
                <a:effectLst/>
                <a:latin typeface="Open Sans" panose="020B0606030504020204" pitchFamily="34" charset="0"/>
                <a:ea typeface="Open Sans" panose="020B0606030504020204" pitchFamily="34" charset="0"/>
                <a:cs typeface="Open Sans" panose="020B0606030504020204" pitchFamily="34" charset="0"/>
              </a:rPr>
              <a:t>Barriers to expanded coverage: </a:t>
            </a:r>
            <a:r>
              <a:rPr lang="en-US" sz="2267" b="1" dirty="0">
                <a:effectLst/>
                <a:latin typeface="Open Sans" panose="020B0606030504020204" pitchFamily="34" charset="0"/>
                <a:ea typeface="Open Sans" panose="020B0606030504020204" pitchFamily="34" charset="0"/>
                <a:cs typeface="Open Sans" panose="020B0606030504020204" pitchFamily="34" charset="0"/>
              </a:rPr>
              <a:t>cost and long-term use</a:t>
            </a:r>
            <a:r>
              <a:rPr lang="en-US" sz="2267" dirty="0">
                <a:effectLst/>
                <a:latin typeface="Open Sans" panose="020B0606030504020204" pitchFamily="34" charset="0"/>
                <a:ea typeface="Open Sans" panose="020B0606030504020204" pitchFamily="34" charset="0"/>
                <a:cs typeface="Open Sans" panose="020B0606030504020204" pitchFamily="34" charset="0"/>
              </a:rPr>
              <a:t>. Evidence indicates that individuals who use anti-obesity medication such as </a:t>
            </a:r>
            <a:r>
              <a:rPr lang="en-US" sz="2267" dirty="0" err="1">
                <a:effectLst/>
                <a:latin typeface="Open Sans" panose="020B0606030504020204" pitchFamily="34" charset="0"/>
                <a:ea typeface="Open Sans" panose="020B0606030504020204" pitchFamily="34" charset="0"/>
                <a:cs typeface="Open Sans" panose="020B0606030504020204" pitchFamily="34" charset="0"/>
              </a:rPr>
              <a:t>semaglutide</a:t>
            </a:r>
            <a:r>
              <a:rPr lang="en-US" sz="2267" dirty="0">
                <a:effectLst/>
                <a:latin typeface="Open Sans" panose="020B0606030504020204" pitchFamily="34" charset="0"/>
                <a:ea typeface="Open Sans" panose="020B0606030504020204" pitchFamily="34" charset="0"/>
                <a:cs typeface="Open Sans" panose="020B0606030504020204" pitchFamily="34" charset="0"/>
              </a:rPr>
              <a:t> can regain up to 2/3 of their lost weight after 1 year of withdrawal, suggesting </a:t>
            </a:r>
            <a:r>
              <a:rPr lang="en-US" sz="2267" b="1" dirty="0">
                <a:effectLst/>
                <a:latin typeface="Open Sans" panose="020B0606030504020204" pitchFamily="34" charset="0"/>
                <a:ea typeface="Open Sans" panose="020B0606030504020204" pitchFamily="34" charset="0"/>
                <a:cs typeface="Open Sans" panose="020B0606030504020204" pitchFamily="34" charset="0"/>
              </a:rPr>
              <a:t>treatment might need to persist long term to prevent relapse</a:t>
            </a:r>
            <a:r>
              <a:rPr lang="en-US" sz="2267" dirty="0">
                <a:effectLst/>
                <a:latin typeface="Open Sans" panose="020B0606030504020204" pitchFamily="34" charset="0"/>
                <a:ea typeface="Open Sans" panose="020B0606030504020204" pitchFamily="34" charset="0"/>
                <a:cs typeface="Open Sans" panose="020B0606030504020204" pitchFamily="34" charset="0"/>
              </a:rPr>
              <a:t>.</a:t>
            </a:r>
          </a:p>
          <a:p>
            <a:pPr marL="304815" indent="-304815">
              <a:buFont typeface="Arial" panose="020B0604020202020204" pitchFamily="34" charset="0"/>
              <a:buChar char="•"/>
            </a:pPr>
            <a:r>
              <a:rPr lang="en-US" sz="2267" dirty="0">
                <a:effectLst/>
                <a:latin typeface="Open Sans" panose="020B0606030504020204" pitchFamily="34" charset="0"/>
                <a:ea typeface="Open Sans" panose="020B0606030504020204" pitchFamily="34" charset="0"/>
                <a:cs typeface="Open Sans" panose="020B0606030504020204" pitchFamily="34" charset="0"/>
              </a:rPr>
              <a:t>However, it’s important to note the role weight-loss pharmaceuticals can play in mitigating obesity's sequelae, thereby </a:t>
            </a:r>
            <a:r>
              <a:rPr lang="en-US" sz="2267" b="1" dirty="0">
                <a:effectLst/>
                <a:latin typeface="Open Sans" panose="020B0606030504020204" pitchFamily="34" charset="0"/>
                <a:ea typeface="Open Sans" panose="020B0606030504020204" pitchFamily="34" charset="0"/>
                <a:cs typeface="Open Sans" panose="020B0606030504020204" pitchFamily="34" charset="0"/>
              </a:rPr>
              <a:t>increasing cost-effectiveness</a:t>
            </a:r>
            <a:r>
              <a:rPr lang="en-US" sz="2267" dirty="0">
                <a:effectLst/>
                <a:latin typeface="Open Sans" panose="020B0606030504020204" pitchFamily="34" charset="0"/>
                <a:ea typeface="Open Sans" panose="020B0606030504020204" pitchFamily="34" charset="0"/>
                <a:cs typeface="Open Sans" panose="020B0606030504020204" pitchFamily="34" charset="0"/>
              </a:rPr>
              <a:t>.</a:t>
            </a:r>
          </a:p>
          <a:p>
            <a:pPr marL="304815" indent="-304815">
              <a:buFont typeface="Arial" panose="020B0604020202020204" pitchFamily="34" charset="0"/>
              <a:buChar char="•"/>
            </a:pPr>
            <a:r>
              <a:rPr lang="en-US" sz="2267" dirty="0">
                <a:effectLst/>
                <a:latin typeface="Open Sans" panose="020B0606030504020204" pitchFamily="34" charset="0"/>
                <a:ea typeface="Open Sans" panose="020B0606030504020204" pitchFamily="34" charset="0"/>
                <a:cs typeface="Open Sans" panose="020B0606030504020204" pitchFamily="34" charset="0"/>
              </a:rPr>
              <a:t>Simulations conducted by </a:t>
            </a:r>
            <a:r>
              <a:rPr lang="en-US" sz="2267" dirty="0" err="1">
                <a:effectLst/>
                <a:latin typeface="Open Sans" panose="020B0606030504020204" pitchFamily="34" charset="0"/>
                <a:ea typeface="Open Sans" panose="020B0606030504020204" pitchFamily="34" charset="0"/>
                <a:cs typeface="Open Sans" panose="020B0606030504020204" pitchFamily="34" charset="0"/>
              </a:rPr>
              <a:t>Kabiri</a:t>
            </a:r>
            <a:r>
              <a:rPr lang="en-US" sz="2267" dirty="0">
                <a:effectLst/>
                <a:latin typeface="Open Sans" panose="020B0606030504020204" pitchFamily="34" charset="0"/>
                <a:ea typeface="Open Sans" panose="020B0606030504020204" pitchFamily="34" charset="0"/>
                <a:cs typeface="Open Sans" panose="020B0606030504020204" pitchFamily="34" charset="0"/>
              </a:rPr>
              <a:t> and colleagues suggest that, among a cohort of 217 million Americans aged 25 years or older, the use of anti-obesity medications could </a:t>
            </a:r>
            <a:r>
              <a:rPr lang="en-US" sz="2267" b="1" dirty="0">
                <a:effectLst/>
                <a:latin typeface="Open Sans" panose="020B0606030504020204" pitchFamily="34" charset="0"/>
                <a:ea typeface="Open Sans" panose="020B0606030504020204" pitchFamily="34" charset="0"/>
                <a:cs typeface="Open Sans" panose="020B0606030504020204" pitchFamily="34" charset="0"/>
              </a:rPr>
              <a:t>generate, conservatively, $1.2 trillion in lifetime societal value</a:t>
            </a:r>
            <a:r>
              <a:rPr lang="en-US" sz="2267" dirty="0">
                <a:effectLst/>
                <a:latin typeface="Open Sans" panose="020B0606030504020204" pitchFamily="34" charset="0"/>
                <a:ea typeface="Open Sans" panose="020B0606030504020204" pitchFamily="34" charset="0"/>
                <a:cs typeface="Open Sans" panose="020B0606030504020204" pitchFamily="34" charset="0"/>
              </a:rPr>
              <a:t>.</a:t>
            </a:r>
          </a:p>
          <a:p>
            <a:endParaRPr lang="en-US" sz="1867" dirty="0">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1333" b="0" i="0" dirty="0" err="1">
                <a:solidFill>
                  <a:srgbClr val="1C1D1E"/>
                </a:solidFill>
                <a:effectLst/>
                <a:latin typeface="Open Sans" panose="020B0606030504020204" pitchFamily="34" charset="0"/>
              </a:rPr>
              <a:t>Kabiri</a:t>
            </a:r>
            <a:r>
              <a:rPr lang="en-US" sz="1333" b="0" i="0" dirty="0">
                <a:solidFill>
                  <a:srgbClr val="1C1D1E"/>
                </a:solidFill>
                <a:effectLst/>
                <a:latin typeface="Open Sans" panose="020B0606030504020204" pitchFamily="34" charset="0"/>
              </a:rPr>
              <a:t> M, Sexton Ward A, Ramasamy A, et al. The societal value of broader access to </a:t>
            </a:r>
            <a:r>
              <a:rPr lang="en-US" sz="1333" b="0" i="0" dirty="0" err="1">
                <a:solidFill>
                  <a:srgbClr val="1C1D1E"/>
                </a:solidFill>
                <a:effectLst/>
                <a:latin typeface="Open Sans" panose="020B0606030504020204" pitchFamily="34" charset="0"/>
              </a:rPr>
              <a:t>antiobesity</a:t>
            </a:r>
            <a:r>
              <a:rPr lang="en-US" sz="1333" b="0" i="0" dirty="0">
                <a:solidFill>
                  <a:srgbClr val="1C1D1E"/>
                </a:solidFill>
                <a:effectLst/>
                <a:latin typeface="Open Sans" panose="020B0606030504020204" pitchFamily="34" charset="0"/>
              </a:rPr>
              <a:t> medications. </a:t>
            </a:r>
            <a:r>
              <a:rPr lang="en-US" sz="1333" b="0" i="1" dirty="0">
                <a:solidFill>
                  <a:srgbClr val="1C1D1E"/>
                </a:solidFill>
                <a:effectLst/>
                <a:latin typeface="Open Sans" panose="020B0606030504020204" pitchFamily="34" charset="0"/>
              </a:rPr>
              <a:t>Obesity</a:t>
            </a:r>
            <a:r>
              <a:rPr lang="en-US" sz="1333" b="0" i="0" dirty="0">
                <a:solidFill>
                  <a:srgbClr val="1C1D1E"/>
                </a:solidFill>
                <a:effectLst/>
                <a:latin typeface="Open Sans" panose="020B0606030504020204" pitchFamily="34" charset="0"/>
              </a:rPr>
              <a:t>. 2020; </a:t>
            </a:r>
            <a:r>
              <a:rPr lang="en-US" sz="1333" b="1" i="0" dirty="0">
                <a:solidFill>
                  <a:srgbClr val="1C1D1E"/>
                </a:solidFill>
                <a:effectLst/>
                <a:latin typeface="Open Sans" panose="020B0606030504020204" pitchFamily="34" charset="0"/>
              </a:rPr>
              <a:t>28</a:t>
            </a:r>
            <a:r>
              <a:rPr lang="en-US" sz="1333" b="0" i="0" dirty="0">
                <a:solidFill>
                  <a:srgbClr val="1C1D1E"/>
                </a:solidFill>
                <a:effectLst/>
                <a:latin typeface="Open Sans" panose="020B0606030504020204" pitchFamily="34" charset="0"/>
              </a:rPr>
              <a:t>(2): 429-436.</a:t>
            </a:r>
            <a:endParaRPr lang="en-US" sz="1333"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100" name="Picture 4" descr="Scales PNG transparent image download, size: 3200x3200px">
            <a:extLst>
              <a:ext uri="{FF2B5EF4-FFF2-40B4-BE49-F238E27FC236}">
                <a16:creationId xmlns:a16="http://schemas.microsoft.com/office/drawing/2014/main" id="{F5483994-DF5F-878F-6C12-F34FA58B31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4157" y="2471763"/>
            <a:ext cx="2006600" cy="200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2513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9C6BF657-58A2-75BA-8E04-C69C12D0311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DD01AA4-93B4-8BFE-9C21-874BC229D4D3}"/>
              </a:ext>
            </a:extLst>
          </p:cNvPr>
          <p:cNvSpPr txBox="1"/>
          <p:nvPr/>
        </p:nvSpPr>
        <p:spPr>
          <a:xfrm>
            <a:off x="685800" y="2723869"/>
            <a:ext cx="11161014" cy="10579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70"/>
              </a:lnSpc>
            </a:pPr>
            <a:r>
              <a:rPr lang="en-US" sz="5334" dirty="0">
                <a:solidFill>
                  <a:srgbClr val="C1FF72"/>
                </a:solidFill>
                <a:latin typeface="GoodTime Script"/>
                <a:ea typeface="GoodTime Script"/>
                <a:cs typeface="GoodTime Script"/>
                <a:sym typeface="GoodTime Script"/>
              </a:rPr>
              <a:t>The Barriers to Accessing</a:t>
            </a:r>
          </a:p>
          <a:p>
            <a:pPr algn="ctr">
              <a:lnSpc>
                <a:spcPts val="3770"/>
              </a:lnSpc>
            </a:pPr>
            <a:r>
              <a:rPr lang="en-US" sz="5334" dirty="0">
                <a:solidFill>
                  <a:srgbClr val="C1FF72"/>
                </a:solidFill>
                <a:latin typeface="GoodTime Script"/>
                <a:ea typeface="GoodTime Script"/>
                <a:cs typeface="GoodTime Script"/>
                <a:sym typeface="GoodTime Script"/>
              </a:rPr>
              <a:t>Intensive Behavioral Therapy</a:t>
            </a:r>
          </a:p>
        </p:txBody>
      </p:sp>
    </p:spTree>
    <p:extLst>
      <p:ext uri="{BB962C8B-B14F-4D97-AF65-F5344CB8AC3E}">
        <p14:creationId xmlns:p14="http://schemas.microsoft.com/office/powerpoint/2010/main" val="20799667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DE604AD9-6D15-1F96-43F0-4794302D804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33ED0B2-F65C-4AD0-D289-907C45298A2E}"/>
              </a:ext>
            </a:extLst>
          </p:cNvPr>
          <p:cNvGrpSpPr/>
          <p:nvPr/>
        </p:nvGrpSpPr>
        <p:grpSpPr>
          <a:xfrm>
            <a:off x="11506201" y="94483"/>
            <a:ext cx="1142847" cy="1619331"/>
            <a:chOff x="0" y="0"/>
            <a:chExt cx="451495" cy="639735"/>
          </a:xfrm>
        </p:grpSpPr>
        <p:sp>
          <p:nvSpPr>
            <p:cNvPr id="3" name="Freeform 3">
              <a:extLst>
                <a:ext uri="{FF2B5EF4-FFF2-40B4-BE49-F238E27FC236}">
                  <a16:creationId xmlns:a16="http://schemas.microsoft.com/office/drawing/2014/main" id="{83161948-3750-8CAD-E904-231FBB5DCB7C}"/>
                </a:ext>
              </a:extLst>
            </p:cNvPr>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F77C68A5-2259-A98E-ACE6-27A2CEE958E7}"/>
                </a:ext>
              </a:extLst>
            </p:cNvPr>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a:extLst>
              <a:ext uri="{FF2B5EF4-FFF2-40B4-BE49-F238E27FC236}">
                <a16:creationId xmlns:a16="http://schemas.microsoft.com/office/drawing/2014/main" id="{40E5C156-270E-A60A-1563-6ADA62F6516E}"/>
              </a:ext>
            </a:extLst>
          </p:cNvPr>
          <p:cNvGrpSpPr/>
          <p:nvPr/>
        </p:nvGrpSpPr>
        <p:grpSpPr>
          <a:xfrm>
            <a:off x="11865867" y="1875594"/>
            <a:ext cx="155731" cy="155731"/>
            <a:chOff x="0" y="0"/>
            <a:chExt cx="812800" cy="812800"/>
          </a:xfrm>
        </p:grpSpPr>
        <p:sp>
          <p:nvSpPr>
            <p:cNvPr id="6" name="Freeform 6">
              <a:extLst>
                <a:ext uri="{FF2B5EF4-FFF2-40B4-BE49-F238E27FC236}">
                  <a16:creationId xmlns:a16="http://schemas.microsoft.com/office/drawing/2014/main" id="{3BF09DCE-83FF-431E-824F-78DFC64F7B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71C5C2FE-5677-5501-B6CF-E70080531ED0}"/>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8" name="Freeform 8">
            <a:extLst>
              <a:ext uri="{FF2B5EF4-FFF2-40B4-BE49-F238E27FC236}">
                <a16:creationId xmlns:a16="http://schemas.microsoft.com/office/drawing/2014/main" id="{F45D04FF-F6F2-9B39-F219-D106F3883E19}"/>
              </a:ext>
            </a:extLst>
          </p:cNvPr>
          <p:cNvSpPr/>
          <p:nvPr/>
        </p:nvSpPr>
        <p:spPr>
          <a:xfrm>
            <a:off x="3339997" y="123668"/>
            <a:ext cx="5533692" cy="1222532"/>
          </a:xfrm>
          <a:custGeom>
            <a:avLst/>
            <a:gdLst/>
            <a:ahLst/>
            <a:cxnLst/>
            <a:rect l="l" t="t" r="r" b="b"/>
            <a:pathLst>
              <a:path w="11126874" h="3532783">
                <a:moveTo>
                  <a:pt x="0" y="0"/>
                </a:moveTo>
                <a:lnTo>
                  <a:pt x="11126874" y="0"/>
                </a:lnTo>
                <a:lnTo>
                  <a:pt x="11126874" y="3532783"/>
                </a:lnTo>
                <a:lnTo>
                  <a:pt x="0" y="3532783"/>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9252221B-478E-1746-5570-3CD301A998DE}"/>
              </a:ext>
            </a:extLst>
          </p:cNvPr>
          <p:cNvSpPr txBox="1"/>
          <p:nvPr/>
        </p:nvSpPr>
        <p:spPr>
          <a:xfrm>
            <a:off x="4205456" y="307259"/>
            <a:ext cx="3781088" cy="9879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Intensive Behavioral</a:t>
            </a:r>
          </a:p>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Therapy</a:t>
            </a:r>
          </a:p>
        </p:txBody>
      </p:sp>
      <p:grpSp>
        <p:nvGrpSpPr>
          <p:cNvPr id="10" name="Group 10">
            <a:extLst>
              <a:ext uri="{FF2B5EF4-FFF2-40B4-BE49-F238E27FC236}">
                <a16:creationId xmlns:a16="http://schemas.microsoft.com/office/drawing/2014/main" id="{5747F446-932B-14FA-A96A-91F18CB7E136}"/>
              </a:ext>
            </a:extLst>
          </p:cNvPr>
          <p:cNvGrpSpPr/>
          <p:nvPr/>
        </p:nvGrpSpPr>
        <p:grpSpPr>
          <a:xfrm>
            <a:off x="264400" y="5940231"/>
            <a:ext cx="163741" cy="163741"/>
            <a:chOff x="0" y="0"/>
            <a:chExt cx="812800" cy="812800"/>
          </a:xfrm>
        </p:grpSpPr>
        <p:sp>
          <p:nvSpPr>
            <p:cNvPr id="11" name="Freeform 11">
              <a:extLst>
                <a:ext uri="{FF2B5EF4-FFF2-40B4-BE49-F238E27FC236}">
                  <a16:creationId xmlns:a16="http://schemas.microsoft.com/office/drawing/2014/main" id="{3FD28AA6-3822-23C9-3FC7-07EA6B5497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a:extLst>
                <a:ext uri="{FF2B5EF4-FFF2-40B4-BE49-F238E27FC236}">
                  <a16:creationId xmlns:a16="http://schemas.microsoft.com/office/drawing/2014/main" id="{0E83511B-A8C0-DEE8-CD6C-7B68558CF630}"/>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3" name="Group 13">
            <a:extLst>
              <a:ext uri="{FF2B5EF4-FFF2-40B4-BE49-F238E27FC236}">
                <a16:creationId xmlns:a16="http://schemas.microsoft.com/office/drawing/2014/main" id="{C19B4103-AE20-7FAD-C0EC-A536CCAECE74}"/>
              </a:ext>
            </a:extLst>
          </p:cNvPr>
          <p:cNvGrpSpPr/>
          <p:nvPr/>
        </p:nvGrpSpPr>
        <p:grpSpPr>
          <a:xfrm>
            <a:off x="264400" y="5627051"/>
            <a:ext cx="163741" cy="163741"/>
            <a:chOff x="0" y="0"/>
            <a:chExt cx="812800" cy="812800"/>
          </a:xfrm>
        </p:grpSpPr>
        <p:sp>
          <p:nvSpPr>
            <p:cNvPr id="14" name="Freeform 14">
              <a:extLst>
                <a:ext uri="{FF2B5EF4-FFF2-40B4-BE49-F238E27FC236}">
                  <a16:creationId xmlns:a16="http://schemas.microsoft.com/office/drawing/2014/main" id="{E119A100-1148-C513-D9C5-CF9C610E12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a:extLst>
                <a:ext uri="{FF2B5EF4-FFF2-40B4-BE49-F238E27FC236}">
                  <a16:creationId xmlns:a16="http://schemas.microsoft.com/office/drawing/2014/main" id="{7C89AC21-02CC-FA8F-F085-DBCB69329A20}"/>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6" name="Freeform 16">
            <a:extLst>
              <a:ext uri="{FF2B5EF4-FFF2-40B4-BE49-F238E27FC236}">
                <a16:creationId xmlns:a16="http://schemas.microsoft.com/office/drawing/2014/main" id="{1B360268-D20D-8E8B-C734-1BD57295D138}"/>
              </a:ext>
            </a:extLst>
          </p:cNvPr>
          <p:cNvSpPr/>
          <p:nvPr/>
        </p:nvSpPr>
        <p:spPr>
          <a:xfrm rot="16811928">
            <a:off x="11412573" y="6170511"/>
            <a:ext cx="544416" cy="655205"/>
          </a:xfrm>
          <a:custGeom>
            <a:avLst/>
            <a:gdLst/>
            <a:ahLst/>
            <a:cxnLst/>
            <a:rect l="l" t="t" r="r" b="b"/>
            <a:pathLst>
              <a:path w="816624" h="982808">
                <a:moveTo>
                  <a:pt x="0" y="0"/>
                </a:moveTo>
                <a:lnTo>
                  <a:pt x="816623" y="0"/>
                </a:lnTo>
                <a:lnTo>
                  <a:pt x="816623"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a:extLst>
              <a:ext uri="{FF2B5EF4-FFF2-40B4-BE49-F238E27FC236}">
                <a16:creationId xmlns:a16="http://schemas.microsoft.com/office/drawing/2014/main" id="{C0B1899C-2FD6-944E-8E8D-291E4843A0B4}"/>
              </a:ext>
            </a:extLst>
          </p:cNvPr>
          <p:cNvSpPr/>
          <p:nvPr/>
        </p:nvSpPr>
        <p:spPr>
          <a:xfrm rot="16811928">
            <a:off x="953032" y="576546"/>
            <a:ext cx="544416" cy="655205"/>
          </a:xfrm>
          <a:custGeom>
            <a:avLst/>
            <a:gdLst/>
            <a:ahLst/>
            <a:cxnLst/>
            <a:rect l="l" t="t" r="r" b="b"/>
            <a:pathLst>
              <a:path w="816624" h="982808">
                <a:moveTo>
                  <a:pt x="0" y="0"/>
                </a:moveTo>
                <a:lnTo>
                  <a:pt x="816624" y="0"/>
                </a:lnTo>
                <a:lnTo>
                  <a:pt x="816624"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18">
            <a:extLst>
              <a:ext uri="{FF2B5EF4-FFF2-40B4-BE49-F238E27FC236}">
                <a16:creationId xmlns:a16="http://schemas.microsoft.com/office/drawing/2014/main" id="{9847A159-B76F-827F-2BE0-5BE48CAC331E}"/>
              </a:ext>
            </a:extLst>
          </p:cNvPr>
          <p:cNvSpPr txBox="1"/>
          <p:nvPr/>
        </p:nvSpPr>
        <p:spPr>
          <a:xfrm rot="5400000">
            <a:off x="11001251"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CDOY SATNFORD</a:t>
            </a:r>
          </a:p>
        </p:txBody>
      </p:sp>
      <p:sp>
        <p:nvSpPr>
          <p:cNvPr id="19" name="TextBox 19">
            <a:extLst>
              <a:ext uri="{FF2B5EF4-FFF2-40B4-BE49-F238E27FC236}">
                <a16:creationId xmlns:a16="http://schemas.microsoft.com/office/drawing/2014/main" id="{4A49EC8F-C57F-16E4-DE24-F6E09D9D3863}"/>
              </a:ext>
            </a:extLst>
          </p:cNvPr>
          <p:cNvSpPr txBox="1"/>
          <p:nvPr/>
        </p:nvSpPr>
        <p:spPr>
          <a:xfrm rot="5400000">
            <a:off x="11269580"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20" name="TextBox 20">
            <a:extLst>
              <a:ext uri="{FF2B5EF4-FFF2-40B4-BE49-F238E27FC236}">
                <a16:creationId xmlns:a16="http://schemas.microsoft.com/office/drawing/2014/main" id="{A9A8E08D-9C6C-ACD4-347F-D0DD18588661}"/>
              </a:ext>
            </a:extLst>
          </p:cNvPr>
          <p:cNvSpPr txBox="1"/>
          <p:nvPr/>
        </p:nvSpPr>
        <p:spPr>
          <a:xfrm>
            <a:off x="412789" y="1529104"/>
            <a:ext cx="9696411" cy="48423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81019" indent="-381019">
              <a:buFont typeface="Arial" panose="020B0604020202020204" pitchFamily="34" charset="0"/>
              <a:buChar char="•"/>
            </a:pPr>
            <a:r>
              <a:rPr lang="en-US" sz="2133" dirty="0">
                <a:latin typeface="Open Sans" panose="020B0606030504020204" pitchFamily="34" charset="0"/>
                <a:ea typeface="Open Sans" panose="020B0606030504020204" pitchFamily="34" charset="0"/>
                <a:cs typeface="Open Sans" panose="020B0606030504020204" pitchFamily="34" charset="0"/>
              </a:rPr>
              <a:t>IBT </a:t>
            </a:r>
            <a:r>
              <a:rPr lang="en-US" sz="2133" dirty="0">
                <a:effectLst/>
                <a:latin typeface="Open Sans" panose="020B0606030504020204" pitchFamily="34" charset="0"/>
                <a:ea typeface="Open Sans" panose="020B0606030504020204" pitchFamily="34" charset="0"/>
                <a:cs typeface="Open Sans" panose="020B0606030504020204" pitchFamily="34" charset="0"/>
              </a:rPr>
              <a:t>for obesity aims to help patients adopt sustainable diet and exercise habits, but it remains underutilized, with Medicare Part B claims </a:t>
            </a:r>
            <a:r>
              <a:rPr lang="en-US" sz="2133" b="1" dirty="0">
                <a:effectLst/>
                <a:latin typeface="Open Sans" panose="020B0606030504020204" pitchFamily="34" charset="0"/>
                <a:ea typeface="Open Sans" panose="020B0606030504020204" pitchFamily="34" charset="0"/>
                <a:cs typeface="Open Sans" panose="020B0606030504020204" pitchFamily="34" charset="0"/>
              </a:rPr>
              <a:t>showing less than 1% uptake between 2012 and 2015</a:t>
            </a:r>
            <a:r>
              <a:rPr lang="en-US" sz="2133" dirty="0">
                <a:effectLst/>
                <a:latin typeface="Open Sans" panose="020B0606030504020204" pitchFamily="34" charset="0"/>
                <a:ea typeface="Open Sans" panose="020B0606030504020204" pitchFamily="34" charset="0"/>
                <a:cs typeface="Open Sans" panose="020B0606030504020204" pitchFamily="34" charset="0"/>
              </a:rPr>
              <a:t>.</a:t>
            </a:r>
          </a:p>
          <a:p>
            <a:pPr marL="381019" indent="-381019">
              <a:buFont typeface="Arial" panose="020B0604020202020204" pitchFamily="34" charset="0"/>
              <a:buChar char="•"/>
            </a:pPr>
            <a:r>
              <a:rPr lang="en-US" sz="2133" b="1" dirty="0">
                <a:effectLst/>
                <a:latin typeface="Open Sans" panose="020B0606030504020204" pitchFamily="34" charset="0"/>
                <a:ea typeface="Open Sans" panose="020B0606030504020204" pitchFamily="34" charset="0"/>
                <a:cs typeface="Open Sans" panose="020B0606030504020204" pitchFamily="34" charset="0"/>
              </a:rPr>
              <a:t>Current Medicare coverage restricts IBT </a:t>
            </a:r>
            <a:r>
              <a:rPr lang="en-US" sz="2133" dirty="0">
                <a:effectLst/>
                <a:latin typeface="Open Sans" panose="020B0606030504020204" pitchFamily="34" charset="0"/>
                <a:ea typeface="Open Sans" panose="020B0606030504020204" pitchFamily="34" charset="0"/>
                <a:cs typeface="Open Sans" panose="020B0606030504020204" pitchFamily="34" charset="0"/>
              </a:rPr>
              <a:t>delivery to primary care providers, who may lack specialized obesity training and time, limiting broader access to this therapy.</a:t>
            </a:r>
          </a:p>
          <a:p>
            <a:pPr marL="381019" indent="-381019">
              <a:buFont typeface="Arial" panose="020B0604020202020204" pitchFamily="34" charset="0"/>
              <a:buChar char="•"/>
            </a:pPr>
            <a:r>
              <a:rPr lang="en-US" sz="2133" dirty="0">
                <a:effectLst/>
                <a:latin typeface="Open Sans" panose="020B0606030504020204" pitchFamily="34" charset="0"/>
                <a:ea typeface="Open Sans" panose="020B0606030504020204" pitchFamily="34" charset="0"/>
                <a:cs typeface="Open Sans" panose="020B0606030504020204" pitchFamily="34" charset="0"/>
              </a:rPr>
              <a:t>The TROA would expand the IBT provision by </a:t>
            </a:r>
            <a:r>
              <a:rPr lang="en-US" sz="2133" b="1" dirty="0">
                <a:effectLst/>
                <a:latin typeface="Open Sans" panose="020B0606030504020204" pitchFamily="34" charset="0"/>
                <a:ea typeface="Open Sans" panose="020B0606030504020204" pitchFamily="34" charset="0"/>
                <a:cs typeface="Open Sans" panose="020B0606030504020204" pitchFamily="34" charset="0"/>
              </a:rPr>
              <a:t>allowing nonphysicians, such as clinical psychologists and dietitians</a:t>
            </a:r>
            <a:r>
              <a:rPr lang="en-US" sz="2133" dirty="0">
                <a:effectLst/>
                <a:latin typeface="Open Sans" panose="020B0606030504020204" pitchFamily="34" charset="0"/>
                <a:ea typeface="Open Sans" panose="020B0606030504020204" pitchFamily="34" charset="0"/>
                <a:cs typeface="Open Sans" panose="020B0606030504020204" pitchFamily="34" charset="0"/>
              </a:rPr>
              <a:t>, to deliver this care, potentially increasing utilization.</a:t>
            </a:r>
          </a:p>
          <a:p>
            <a:pPr marL="381019" indent="-381019">
              <a:buFont typeface="Arial" panose="020B0604020202020204" pitchFamily="34" charset="0"/>
              <a:buChar char="•"/>
            </a:pPr>
            <a:r>
              <a:rPr lang="en-US" sz="2133" dirty="0">
                <a:effectLst/>
                <a:latin typeface="Open Sans" panose="020B0606030504020204" pitchFamily="34" charset="0"/>
                <a:ea typeface="Open Sans" panose="020B0606030504020204" pitchFamily="34" charset="0"/>
                <a:cs typeface="Open Sans" panose="020B0606030504020204" pitchFamily="34" charset="0"/>
              </a:rPr>
              <a:t>To justify the increased utilization of IBT for obesity, further </a:t>
            </a:r>
            <a:r>
              <a:rPr lang="en-US" sz="2133" b="1" dirty="0">
                <a:effectLst/>
                <a:latin typeface="Open Sans" panose="020B0606030504020204" pitchFamily="34" charset="0"/>
                <a:ea typeface="Open Sans" panose="020B0606030504020204" pitchFamily="34" charset="0"/>
                <a:cs typeface="Open Sans" panose="020B0606030504020204" pitchFamily="34" charset="0"/>
              </a:rPr>
              <a:t>research is imperative</a:t>
            </a:r>
            <a:r>
              <a:rPr lang="en-US" sz="2133" dirty="0">
                <a:effectLst/>
                <a:latin typeface="Open Sans" panose="020B0606030504020204" pitchFamily="34" charset="0"/>
                <a:ea typeface="Open Sans" panose="020B0606030504020204" pitchFamily="34" charset="0"/>
                <a:cs typeface="Open Sans" panose="020B0606030504020204" pitchFamily="34" charset="0"/>
              </a:rPr>
              <a:t>. Some studies show modest benefits (e.g., a 3% weight loss over one year), while others suggest minimal impact.</a:t>
            </a:r>
          </a:p>
          <a:p>
            <a:pPr marL="381019" indent="-381019">
              <a:buFont typeface="Arial" panose="020B0604020202020204" pitchFamily="34" charset="0"/>
              <a:buChar char="•"/>
            </a:pPr>
            <a:endParaRPr lang="en-US" sz="2133" dirty="0">
              <a:latin typeface="Open Sans" panose="020B0606030504020204" pitchFamily="34" charset="0"/>
              <a:ea typeface="Open Sans" panose="020B0606030504020204" pitchFamily="34" charset="0"/>
              <a:cs typeface="Open Sans" panose="020B0606030504020204" pitchFamily="34" charset="0"/>
            </a:endParaRPr>
          </a:p>
          <a:p>
            <a:pPr algn="ctr"/>
            <a:r>
              <a:rPr lang="en-US" sz="1333" b="0" i="0" dirty="0">
                <a:solidFill>
                  <a:srgbClr val="1C1D1E"/>
                </a:solidFill>
                <a:effectLst/>
                <a:latin typeface="Open Sans" panose="020B0606030504020204" pitchFamily="34" charset="0"/>
              </a:rPr>
              <a:t>Sharafi SE, </a:t>
            </a:r>
            <a:r>
              <a:rPr lang="en-US" sz="1333" b="0" i="0" dirty="0" err="1">
                <a:solidFill>
                  <a:srgbClr val="1C1D1E"/>
                </a:solidFill>
                <a:effectLst/>
                <a:latin typeface="Open Sans" panose="020B0606030504020204" pitchFamily="34" charset="0"/>
              </a:rPr>
              <a:t>Garmaroudi</a:t>
            </a:r>
            <a:r>
              <a:rPr lang="en-US" sz="1333" b="0" i="0" dirty="0">
                <a:solidFill>
                  <a:srgbClr val="1C1D1E"/>
                </a:solidFill>
                <a:effectLst/>
                <a:latin typeface="Open Sans" panose="020B0606030504020204" pitchFamily="34" charset="0"/>
              </a:rPr>
              <a:t> G, </a:t>
            </a:r>
            <a:r>
              <a:rPr lang="en-US" sz="1333" b="0" i="0" dirty="0" err="1">
                <a:solidFill>
                  <a:srgbClr val="1C1D1E"/>
                </a:solidFill>
                <a:effectLst/>
                <a:latin typeface="Open Sans" panose="020B0606030504020204" pitchFamily="34" charset="0"/>
              </a:rPr>
              <a:t>Ghafouri</a:t>
            </a:r>
            <a:r>
              <a:rPr lang="en-US" sz="1333" b="0" i="0" dirty="0">
                <a:solidFill>
                  <a:srgbClr val="1C1D1E"/>
                </a:solidFill>
                <a:effectLst/>
                <a:latin typeface="Open Sans" panose="020B0606030504020204" pitchFamily="34" charset="0"/>
              </a:rPr>
              <a:t> M, et al. Prevalence of anxiety and depression in patients with overweight and obesity. </a:t>
            </a:r>
            <a:r>
              <a:rPr lang="en-US" sz="1333" b="0" i="1" dirty="0" err="1">
                <a:solidFill>
                  <a:srgbClr val="1C1D1E"/>
                </a:solidFill>
                <a:effectLst/>
                <a:latin typeface="Open Sans" panose="020B0606030504020204" pitchFamily="34" charset="0"/>
              </a:rPr>
              <a:t>Obes</a:t>
            </a:r>
            <a:r>
              <a:rPr lang="en-US" sz="1333" b="0" i="1" dirty="0">
                <a:solidFill>
                  <a:srgbClr val="1C1D1E"/>
                </a:solidFill>
                <a:effectLst/>
                <a:latin typeface="Open Sans" panose="020B0606030504020204" pitchFamily="34" charset="0"/>
              </a:rPr>
              <a:t> Med</a:t>
            </a:r>
            <a:r>
              <a:rPr lang="en-US" sz="1333" b="0" i="0" dirty="0">
                <a:solidFill>
                  <a:srgbClr val="1C1D1E"/>
                </a:solidFill>
                <a:effectLst/>
                <a:latin typeface="Open Sans" panose="020B0606030504020204" pitchFamily="34" charset="0"/>
              </a:rPr>
              <a:t>. 2020; </a:t>
            </a:r>
            <a:r>
              <a:rPr lang="en-US" sz="1333" b="1" i="0" dirty="0">
                <a:solidFill>
                  <a:srgbClr val="1C1D1E"/>
                </a:solidFill>
                <a:effectLst/>
                <a:latin typeface="Open Sans" panose="020B0606030504020204" pitchFamily="34" charset="0"/>
              </a:rPr>
              <a:t>17</a:t>
            </a:r>
            <a:r>
              <a:rPr lang="en-US" sz="1333" b="0" i="0" dirty="0">
                <a:solidFill>
                  <a:srgbClr val="1C1D1E"/>
                </a:solidFill>
                <a:effectLst/>
                <a:latin typeface="Open Sans" panose="020B0606030504020204" pitchFamily="34" charset="0"/>
              </a:rPr>
              <a:t>:100169.</a:t>
            </a:r>
            <a:endParaRPr lang="en-US" sz="1333"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2" name="Freeform 2">
            <a:extLst>
              <a:ext uri="{FF2B5EF4-FFF2-40B4-BE49-F238E27FC236}">
                <a16:creationId xmlns:a16="http://schemas.microsoft.com/office/drawing/2014/main" id="{A19462F6-1581-0DCB-8A5D-F11854A7DAF6}"/>
              </a:ext>
            </a:extLst>
          </p:cNvPr>
          <p:cNvSpPr/>
          <p:nvPr/>
        </p:nvSpPr>
        <p:spPr>
          <a:xfrm>
            <a:off x="8178801" y="2155005"/>
            <a:ext cx="5842000" cy="4796699"/>
          </a:xfrm>
          <a:custGeom>
            <a:avLst/>
            <a:gdLst/>
            <a:ahLst/>
            <a:cxnLst/>
            <a:rect l="l" t="t" r="r" b="b"/>
            <a:pathLst>
              <a:path w="7688744" h="5769388">
                <a:moveTo>
                  <a:pt x="0" y="0"/>
                </a:moveTo>
                <a:lnTo>
                  <a:pt x="7688744" y="0"/>
                </a:lnTo>
                <a:lnTo>
                  <a:pt x="7688744" y="5769388"/>
                </a:lnTo>
                <a:lnTo>
                  <a:pt x="0" y="5769388"/>
                </a:lnTo>
                <a:lnTo>
                  <a:pt x="0" y="0"/>
                </a:lnTo>
                <a:close/>
              </a:path>
            </a:pathLst>
          </a:custGeom>
          <a:blipFill>
            <a:blip r:embed="rId6">
              <a:extLst>
                <a:ext uri="{96DAC541-7B7A-43D3-8B79-37D633B846F1}">
                  <asvg:svgBlip xmlns:asvg="http://schemas.microsoft.com/office/drawing/2016/SVG/main" r:embed="rId7"/>
                </a:ext>
              </a:extLst>
            </a:blip>
            <a:stretch>
              <a:fillRect b="-28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spTree>
    <p:extLst>
      <p:ext uri="{BB962C8B-B14F-4D97-AF65-F5344CB8AC3E}">
        <p14:creationId xmlns:p14="http://schemas.microsoft.com/office/powerpoint/2010/main" val="3116821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56469F43-5FD8-600D-CA7E-68B8166CEF6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DFA77F3-3895-B51B-B44B-304FEC3AAB7B}"/>
              </a:ext>
            </a:extLst>
          </p:cNvPr>
          <p:cNvSpPr txBox="1"/>
          <p:nvPr/>
        </p:nvSpPr>
        <p:spPr>
          <a:xfrm>
            <a:off x="685800" y="2723869"/>
            <a:ext cx="11161014" cy="10579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70"/>
              </a:lnSpc>
            </a:pPr>
            <a:r>
              <a:rPr lang="en-US" sz="5334" dirty="0">
                <a:solidFill>
                  <a:srgbClr val="C1FF72"/>
                </a:solidFill>
                <a:latin typeface="GoodTime Script"/>
                <a:ea typeface="GoodTime Script"/>
                <a:cs typeface="GoodTime Script"/>
                <a:sym typeface="GoodTime Script"/>
              </a:rPr>
              <a:t>Weight Management Nutrition</a:t>
            </a:r>
          </a:p>
          <a:p>
            <a:pPr algn="ctr">
              <a:lnSpc>
                <a:spcPts val="3770"/>
              </a:lnSpc>
            </a:pPr>
            <a:r>
              <a:rPr lang="en-US" sz="5334" dirty="0">
                <a:solidFill>
                  <a:srgbClr val="C1FF72"/>
                </a:solidFill>
                <a:latin typeface="GoodTime Script"/>
                <a:ea typeface="GoodTime Script"/>
                <a:cs typeface="GoodTime Script"/>
                <a:sym typeface="GoodTime Script"/>
              </a:rPr>
              <a:t>And Dietary Counseling</a:t>
            </a:r>
          </a:p>
        </p:txBody>
      </p:sp>
    </p:spTree>
    <p:extLst>
      <p:ext uri="{BB962C8B-B14F-4D97-AF65-F5344CB8AC3E}">
        <p14:creationId xmlns:p14="http://schemas.microsoft.com/office/powerpoint/2010/main" val="1979777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200" y="758952"/>
            <a:ext cx="11239500" cy="3566160"/>
          </a:xfrm>
        </p:spPr>
        <p:txBody>
          <a:bodyPr>
            <a:normAutofit/>
          </a:bodyPr>
          <a:lstStyle/>
          <a:p>
            <a:pPr marL="0" marR="0">
              <a:spcBef>
                <a:spcPts val="0"/>
              </a:spcBef>
              <a:spcAft>
                <a:spcPts val="0"/>
              </a:spcAft>
            </a:pPr>
            <a:r>
              <a:rPr lang="en-US" sz="4400" dirty="0">
                <a:solidFill>
                  <a:srgbClr val="203864"/>
                </a:solidFill>
                <a:effectLst/>
                <a:latin typeface="Roboto Medium" panose="02000000000000000000" pitchFamily="2" charset="0"/>
                <a:ea typeface="Calibri" panose="020F0502020204030204" pitchFamily="34" charset="0"/>
              </a:rPr>
              <a:t>Obesity as a Main Threat to Future Improvements in Population Health: Policy Opportunities and Challenges</a:t>
            </a:r>
            <a:endParaRPr lang="en-US" sz="1600" dirty="0">
              <a:effectLst/>
              <a:latin typeface="Calibri" panose="020F0502020204030204" pitchFamily="34" charset="0"/>
              <a:ea typeface="Calibri" panose="020F0502020204030204" pitchFamily="34" charset="0"/>
            </a:endParaRPr>
          </a:p>
        </p:txBody>
      </p:sp>
      <p:sp>
        <p:nvSpPr>
          <p:cNvPr id="3" name="Date Placeholder 2"/>
          <p:cNvSpPr>
            <a:spLocks noGrp="1"/>
          </p:cNvSpPr>
          <p:nvPr>
            <p:ph type="dt" sz="half" idx="10"/>
          </p:nvPr>
        </p:nvSpPr>
        <p:spPr/>
        <p:txBody>
          <a:bodyPr/>
          <a:lstStyle/>
          <a:p>
            <a:fld id="{5A479087-12C0-495A-B8C0-0211EADB7D19}" type="datetime1">
              <a:rPr lang="en-US" smtClean="0"/>
              <a:t>10/30/2024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91D16A5-EAE4-490E-BDF8-48A808507D2C}" type="slidenum">
              <a:rPr lang="en-GB" smtClean="0"/>
              <a:pPr/>
              <a:t>3</a:t>
            </a:fld>
            <a:endParaRPr lang="en-GB" dirty="0"/>
          </a:p>
        </p:txBody>
      </p:sp>
    </p:spTree>
    <p:extLst>
      <p:ext uri="{BB962C8B-B14F-4D97-AF65-F5344CB8AC3E}">
        <p14:creationId xmlns:p14="http://schemas.microsoft.com/office/powerpoint/2010/main" val="1364211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913FC1E9-957D-7780-1B0B-401D6ADAC44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61176B9-37B4-836B-E023-FDB211D1C7E3}"/>
              </a:ext>
            </a:extLst>
          </p:cNvPr>
          <p:cNvGrpSpPr/>
          <p:nvPr/>
        </p:nvGrpSpPr>
        <p:grpSpPr>
          <a:xfrm>
            <a:off x="11506201" y="94483"/>
            <a:ext cx="1142847" cy="1619331"/>
            <a:chOff x="0" y="0"/>
            <a:chExt cx="451495" cy="639735"/>
          </a:xfrm>
        </p:grpSpPr>
        <p:sp>
          <p:nvSpPr>
            <p:cNvPr id="3" name="Freeform 3">
              <a:extLst>
                <a:ext uri="{FF2B5EF4-FFF2-40B4-BE49-F238E27FC236}">
                  <a16:creationId xmlns:a16="http://schemas.microsoft.com/office/drawing/2014/main" id="{7E6A23EE-39AC-6112-DE82-C42F6E875D3F}"/>
                </a:ext>
              </a:extLst>
            </p:cNvPr>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3785B45F-2B7A-CE8D-CAB4-6E337590B55A}"/>
                </a:ext>
              </a:extLst>
            </p:cNvPr>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a:extLst>
              <a:ext uri="{FF2B5EF4-FFF2-40B4-BE49-F238E27FC236}">
                <a16:creationId xmlns:a16="http://schemas.microsoft.com/office/drawing/2014/main" id="{E28A9ACF-0351-4232-3807-A25BE968ED35}"/>
              </a:ext>
            </a:extLst>
          </p:cNvPr>
          <p:cNvGrpSpPr/>
          <p:nvPr/>
        </p:nvGrpSpPr>
        <p:grpSpPr>
          <a:xfrm>
            <a:off x="11865867" y="1875594"/>
            <a:ext cx="155731" cy="155731"/>
            <a:chOff x="0" y="0"/>
            <a:chExt cx="812800" cy="812800"/>
          </a:xfrm>
        </p:grpSpPr>
        <p:sp>
          <p:nvSpPr>
            <p:cNvPr id="6" name="Freeform 6">
              <a:extLst>
                <a:ext uri="{FF2B5EF4-FFF2-40B4-BE49-F238E27FC236}">
                  <a16:creationId xmlns:a16="http://schemas.microsoft.com/office/drawing/2014/main" id="{818E8418-4CDA-F003-3DE8-0D05D5B69B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3BAFCA93-EF58-417A-C293-5754EBA24B61}"/>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8" name="Freeform 8">
            <a:extLst>
              <a:ext uri="{FF2B5EF4-FFF2-40B4-BE49-F238E27FC236}">
                <a16:creationId xmlns:a16="http://schemas.microsoft.com/office/drawing/2014/main" id="{79C14971-C45C-00E7-B001-4EA1E672F154}"/>
              </a:ext>
            </a:extLst>
          </p:cNvPr>
          <p:cNvSpPr/>
          <p:nvPr/>
        </p:nvSpPr>
        <p:spPr>
          <a:xfrm>
            <a:off x="4216916" y="94483"/>
            <a:ext cx="3758168" cy="1222532"/>
          </a:xfrm>
          <a:custGeom>
            <a:avLst/>
            <a:gdLst/>
            <a:ahLst/>
            <a:cxnLst/>
            <a:rect l="l" t="t" r="r" b="b"/>
            <a:pathLst>
              <a:path w="11126874" h="3532783">
                <a:moveTo>
                  <a:pt x="0" y="0"/>
                </a:moveTo>
                <a:lnTo>
                  <a:pt x="11126874" y="0"/>
                </a:lnTo>
                <a:lnTo>
                  <a:pt x="11126874" y="3532783"/>
                </a:lnTo>
                <a:lnTo>
                  <a:pt x="0" y="3532783"/>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D6528331-E98F-04FE-478A-131E745BD740}"/>
              </a:ext>
            </a:extLst>
          </p:cNvPr>
          <p:cNvSpPr txBox="1"/>
          <p:nvPr/>
        </p:nvSpPr>
        <p:spPr>
          <a:xfrm>
            <a:off x="4193996" y="231217"/>
            <a:ext cx="3781088" cy="9879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WMNDC</a:t>
            </a:r>
          </a:p>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Coverage</a:t>
            </a:r>
          </a:p>
        </p:txBody>
      </p:sp>
      <p:grpSp>
        <p:nvGrpSpPr>
          <p:cNvPr id="10" name="Group 10">
            <a:extLst>
              <a:ext uri="{FF2B5EF4-FFF2-40B4-BE49-F238E27FC236}">
                <a16:creationId xmlns:a16="http://schemas.microsoft.com/office/drawing/2014/main" id="{4C3BEE73-BBD4-C055-0D92-62786EECD039}"/>
              </a:ext>
            </a:extLst>
          </p:cNvPr>
          <p:cNvGrpSpPr/>
          <p:nvPr/>
        </p:nvGrpSpPr>
        <p:grpSpPr>
          <a:xfrm>
            <a:off x="264400" y="5940231"/>
            <a:ext cx="163741" cy="163741"/>
            <a:chOff x="0" y="0"/>
            <a:chExt cx="812800" cy="812800"/>
          </a:xfrm>
        </p:grpSpPr>
        <p:sp>
          <p:nvSpPr>
            <p:cNvPr id="11" name="Freeform 11">
              <a:extLst>
                <a:ext uri="{FF2B5EF4-FFF2-40B4-BE49-F238E27FC236}">
                  <a16:creationId xmlns:a16="http://schemas.microsoft.com/office/drawing/2014/main" id="{476CBF4F-6C9D-E306-A522-CFAABC8BEA3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a:extLst>
                <a:ext uri="{FF2B5EF4-FFF2-40B4-BE49-F238E27FC236}">
                  <a16:creationId xmlns:a16="http://schemas.microsoft.com/office/drawing/2014/main" id="{A1B2EC76-FD6E-5955-EEBF-A8C55CD47788}"/>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3" name="Group 13">
            <a:extLst>
              <a:ext uri="{FF2B5EF4-FFF2-40B4-BE49-F238E27FC236}">
                <a16:creationId xmlns:a16="http://schemas.microsoft.com/office/drawing/2014/main" id="{6DC0D7D9-898C-AD49-1640-396D9A3BB09C}"/>
              </a:ext>
            </a:extLst>
          </p:cNvPr>
          <p:cNvGrpSpPr/>
          <p:nvPr/>
        </p:nvGrpSpPr>
        <p:grpSpPr>
          <a:xfrm>
            <a:off x="264400" y="5627051"/>
            <a:ext cx="163741" cy="163741"/>
            <a:chOff x="0" y="0"/>
            <a:chExt cx="812800" cy="812800"/>
          </a:xfrm>
        </p:grpSpPr>
        <p:sp>
          <p:nvSpPr>
            <p:cNvPr id="14" name="Freeform 14">
              <a:extLst>
                <a:ext uri="{FF2B5EF4-FFF2-40B4-BE49-F238E27FC236}">
                  <a16:creationId xmlns:a16="http://schemas.microsoft.com/office/drawing/2014/main" id="{18A5615D-3C90-7CA1-9CA2-68AC55FB67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a:extLst>
                <a:ext uri="{FF2B5EF4-FFF2-40B4-BE49-F238E27FC236}">
                  <a16:creationId xmlns:a16="http://schemas.microsoft.com/office/drawing/2014/main" id="{A8756866-48D5-FF3C-DA04-58AEB0034421}"/>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6" name="Freeform 16">
            <a:extLst>
              <a:ext uri="{FF2B5EF4-FFF2-40B4-BE49-F238E27FC236}">
                <a16:creationId xmlns:a16="http://schemas.microsoft.com/office/drawing/2014/main" id="{D7BA6A24-22C4-52C4-56FC-EA4624480E87}"/>
              </a:ext>
            </a:extLst>
          </p:cNvPr>
          <p:cNvSpPr/>
          <p:nvPr/>
        </p:nvSpPr>
        <p:spPr>
          <a:xfrm rot="16811928">
            <a:off x="11412573" y="6170511"/>
            <a:ext cx="544416" cy="655205"/>
          </a:xfrm>
          <a:custGeom>
            <a:avLst/>
            <a:gdLst/>
            <a:ahLst/>
            <a:cxnLst/>
            <a:rect l="l" t="t" r="r" b="b"/>
            <a:pathLst>
              <a:path w="816624" h="982808">
                <a:moveTo>
                  <a:pt x="0" y="0"/>
                </a:moveTo>
                <a:lnTo>
                  <a:pt x="816623" y="0"/>
                </a:lnTo>
                <a:lnTo>
                  <a:pt x="816623"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a:extLst>
              <a:ext uri="{FF2B5EF4-FFF2-40B4-BE49-F238E27FC236}">
                <a16:creationId xmlns:a16="http://schemas.microsoft.com/office/drawing/2014/main" id="{97F1DBFB-D52B-34DA-AFF0-19F92C37C70E}"/>
              </a:ext>
            </a:extLst>
          </p:cNvPr>
          <p:cNvSpPr/>
          <p:nvPr/>
        </p:nvSpPr>
        <p:spPr>
          <a:xfrm rot="16811928">
            <a:off x="953032" y="576546"/>
            <a:ext cx="544416" cy="655205"/>
          </a:xfrm>
          <a:custGeom>
            <a:avLst/>
            <a:gdLst/>
            <a:ahLst/>
            <a:cxnLst/>
            <a:rect l="l" t="t" r="r" b="b"/>
            <a:pathLst>
              <a:path w="816624" h="982808">
                <a:moveTo>
                  <a:pt x="0" y="0"/>
                </a:moveTo>
                <a:lnTo>
                  <a:pt x="816624" y="0"/>
                </a:lnTo>
                <a:lnTo>
                  <a:pt x="816624"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18">
            <a:extLst>
              <a:ext uri="{FF2B5EF4-FFF2-40B4-BE49-F238E27FC236}">
                <a16:creationId xmlns:a16="http://schemas.microsoft.com/office/drawing/2014/main" id="{A549114B-079E-4568-BF22-A4153612DE9E}"/>
              </a:ext>
            </a:extLst>
          </p:cNvPr>
          <p:cNvSpPr txBox="1"/>
          <p:nvPr/>
        </p:nvSpPr>
        <p:spPr>
          <a:xfrm rot="5400000">
            <a:off x="11001251"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CDOY SATNFORD</a:t>
            </a:r>
          </a:p>
        </p:txBody>
      </p:sp>
      <p:sp>
        <p:nvSpPr>
          <p:cNvPr id="19" name="TextBox 19">
            <a:extLst>
              <a:ext uri="{FF2B5EF4-FFF2-40B4-BE49-F238E27FC236}">
                <a16:creationId xmlns:a16="http://schemas.microsoft.com/office/drawing/2014/main" id="{111637DE-6AF1-3338-F12E-C610CF1D4140}"/>
              </a:ext>
            </a:extLst>
          </p:cNvPr>
          <p:cNvSpPr txBox="1"/>
          <p:nvPr/>
        </p:nvSpPr>
        <p:spPr>
          <a:xfrm rot="5400000">
            <a:off x="11269580"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20" name="TextBox 20">
            <a:extLst>
              <a:ext uri="{FF2B5EF4-FFF2-40B4-BE49-F238E27FC236}">
                <a16:creationId xmlns:a16="http://schemas.microsoft.com/office/drawing/2014/main" id="{90D7CCF3-382D-EB05-D04C-C92CB76BED2F}"/>
              </a:ext>
            </a:extLst>
          </p:cNvPr>
          <p:cNvSpPr txBox="1"/>
          <p:nvPr/>
        </p:nvSpPr>
        <p:spPr>
          <a:xfrm>
            <a:off x="412789" y="1529103"/>
            <a:ext cx="9290011" cy="48433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1867" dirty="0">
                <a:effectLst/>
                <a:latin typeface="Open Sans" panose="020B0606030504020204" pitchFamily="34" charset="0"/>
                <a:ea typeface="Open Sans" panose="020B0606030504020204" pitchFamily="34" charset="0"/>
                <a:cs typeface="Open Sans" panose="020B0606030504020204" pitchFamily="34" charset="0"/>
              </a:rPr>
              <a:t>WMNDC is an effective therapy that helps patients with obesity improve various health outcomes </a:t>
            </a:r>
            <a:r>
              <a:rPr lang="en-US" sz="1867" b="1" dirty="0">
                <a:effectLst/>
                <a:latin typeface="Open Sans" panose="020B0606030504020204" pitchFamily="34" charset="0"/>
                <a:ea typeface="Open Sans" panose="020B0606030504020204" pitchFamily="34" charset="0"/>
                <a:cs typeface="Open Sans" panose="020B0606030504020204" pitchFamily="34" charset="0"/>
              </a:rPr>
              <a:t>without imposing strict calorie restrictions</a:t>
            </a:r>
            <a:r>
              <a:rPr lang="en-US" sz="1867" dirty="0">
                <a:effectLst/>
                <a:latin typeface="Open Sans" panose="020B0606030504020204" pitchFamily="34" charset="0"/>
                <a:ea typeface="Open Sans" panose="020B0606030504020204" pitchFamily="34" charset="0"/>
                <a:cs typeface="Open Sans" panose="020B0606030504020204" pitchFamily="34" charset="0"/>
              </a:rPr>
              <a:t>.</a:t>
            </a:r>
          </a:p>
          <a:p>
            <a:pPr marL="304815" indent="-304815">
              <a:buFont typeface="Arial" panose="020B0604020202020204" pitchFamily="34" charset="0"/>
              <a:buChar char="•"/>
            </a:pPr>
            <a:r>
              <a:rPr lang="en-US" sz="1867" dirty="0">
                <a:effectLst/>
                <a:latin typeface="Open Sans" panose="020B0606030504020204" pitchFamily="34" charset="0"/>
                <a:ea typeface="Open Sans" panose="020B0606030504020204" pitchFamily="34" charset="0"/>
                <a:cs typeface="Open Sans" panose="020B0606030504020204" pitchFamily="34" charset="0"/>
              </a:rPr>
              <a:t>A 2023 review of 73 studies showed that WMNDC led to reduced BMI, weight loss, decreased waist circumference, and lower blood pressure</a:t>
            </a:r>
            <a:r>
              <a:rPr lang="en-US" sz="1867" b="1" dirty="0">
                <a:effectLst/>
                <a:latin typeface="Open Sans" panose="020B0606030504020204" pitchFamily="34" charset="0"/>
                <a:ea typeface="Open Sans" panose="020B0606030504020204" pitchFamily="34" charset="0"/>
                <a:cs typeface="Open Sans" panose="020B0606030504020204" pitchFamily="34" charset="0"/>
              </a:rPr>
              <a:t>, prompting guidelines encouraging registered dietitian nutritionists to provide individualized, “client-centered” interventions</a:t>
            </a:r>
            <a:r>
              <a:rPr lang="en-US" sz="1867" dirty="0">
                <a:effectLst/>
                <a:latin typeface="Open Sans" panose="020B0606030504020204" pitchFamily="34" charset="0"/>
                <a:ea typeface="Open Sans" panose="020B0606030504020204" pitchFamily="34" charset="0"/>
                <a:cs typeface="Open Sans" panose="020B0606030504020204" pitchFamily="34" charset="0"/>
              </a:rPr>
              <a:t>.</a:t>
            </a:r>
          </a:p>
          <a:p>
            <a:pPr marL="304815" indent="-304815">
              <a:buFont typeface="Arial" panose="020B0604020202020204" pitchFamily="34" charset="0"/>
              <a:buChar char="•"/>
            </a:pPr>
            <a:r>
              <a:rPr lang="en-US" sz="1867" dirty="0">
                <a:effectLst/>
                <a:latin typeface="Open Sans" panose="020B0606030504020204" pitchFamily="34" charset="0"/>
                <a:ea typeface="Open Sans" panose="020B0606030504020204" pitchFamily="34" charset="0"/>
                <a:cs typeface="Open Sans" panose="020B0606030504020204" pitchFamily="34" charset="0"/>
              </a:rPr>
              <a:t>Medicare Part B only covers nutritional therapy for patients with diabetes or renal disease.</a:t>
            </a:r>
          </a:p>
          <a:p>
            <a:pPr marL="304815" indent="-304815">
              <a:buFont typeface="Arial" panose="020B0604020202020204" pitchFamily="34" charset="0"/>
              <a:buChar char="•"/>
            </a:pPr>
            <a:r>
              <a:rPr lang="en-US" sz="1867" dirty="0">
                <a:effectLst/>
                <a:latin typeface="Open Sans" panose="020B0606030504020204" pitchFamily="34" charset="0"/>
                <a:ea typeface="Open Sans" panose="020B0606030504020204" pitchFamily="34" charset="0"/>
                <a:cs typeface="Open Sans" panose="020B0606030504020204" pitchFamily="34" charset="0"/>
              </a:rPr>
              <a:t>Many state Medicaid programs also lack comprehensive coverage for WMNDC, with only </a:t>
            </a:r>
            <a:r>
              <a:rPr lang="en-US" sz="1867" b="1" dirty="0">
                <a:effectLst/>
                <a:latin typeface="Open Sans" panose="020B0606030504020204" pitchFamily="34" charset="0"/>
                <a:ea typeface="Open Sans" panose="020B0606030504020204" pitchFamily="34" charset="0"/>
                <a:cs typeface="Open Sans" panose="020B0606030504020204" pitchFamily="34" charset="0"/>
              </a:rPr>
              <a:t>21 states offering some form of coverage as of a 2018 </a:t>
            </a:r>
            <a:r>
              <a:rPr lang="en-US" sz="1867" dirty="0">
                <a:effectLst/>
                <a:latin typeface="Open Sans" panose="020B0606030504020204" pitchFamily="34" charset="0"/>
                <a:ea typeface="Open Sans" panose="020B0606030504020204" pitchFamily="34" charset="0"/>
                <a:cs typeface="Open Sans" panose="020B0606030504020204" pitchFamily="34" charset="0"/>
              </a:rPr>
              <a:t>analysis, highlighting a need for expanded access.</a:t>
            </a:r>
          </a:p>
          <a:p>
            <a:pPr marL="304815" indent="-304815">
              <a:buFont typeface="Arial" panose="020B0604020202020204" pitchFamily="34" charset="0"/>
              <a:buChar char="•"/>
            </a:pPr>
            <a:r>
              <a:rPr lang="en-US" sz="1867" dirty="0">
                <a:effectLst/>
                <a:latin typeface="Open Sans" panose="020B0606030504020204" pitchFamily="34" charset="0"/>
                <a:ea typeface="Open Sans" panose="020B0606030504020204" pitchFamily="34" charset="0"/>
                <a:cs typeface="Open Sans" panose="020B0606030504020204" pitchFamily="34" charset="0"/>
              </a:rPr>
              <a:t>Expanding Medicare and Medicaid coverage to include WMNDC for individuals with obesity or even those at risk </a:t>
            </a:r>
            <a:r>
              <a:rPr lang="en-US" sz="1867" b="1" dirty="0">
                <a:effectLst/>
                <a:latin typeface="Open Sans" panose="020B0606030504020204" pitchFamily="34" charset="0"/>
                <a:ea typeface="Open Sans" panose="020B0606030504020204" pitchFamily="34" charset="0"/>
                <a:cs typeface="Open Sans" panose="020B0606030504020204" pitchFamily="34" charset="0"/>
              </a:rPr>
              <a:t>could prevent future health complications, </a:t>
            </a:r>
            <a:r>
              <a:rPr lang="en-US" sz="1867" b="1" dirty="0">
                <a:latin typeface="Open Sans" panose="020B0606030504020204" pitchFamily="34" charset="0"/>
                <a:ea typeface="Open Sans" panose="020B0606030504020204" pitchFamily="34" charset="0"/>
                <a:cs typeface="Open Sans" panose="020B0606030504020204" pitchFamily="34" charset="0"/>
              </a:rPr>
              <a:t>augmenting </a:t>
            </a:r>
            <a:r>
              <a:rPr lang="en-US" sz="1867" b="1" dirty="0">
                <a:effectLst/>
                <a:latin typeface="Open Sans" panose="020B0606030504020204" pitchFamily="34" charset="0"/>
                <a:ea typeface="Open Sans" panose="020B0606030504020204" pitchFamily="34" charset="0"/>
                <a:cs typeface="Open Sans" panose="020B0606030504020204" pitchFamily="34" charset="0"/>
              </a:rPr>
              <a:t>cost-effectiveness</a:t>
            </a:r>
            <a:r>
              <a:rPr lang="en-US" sz="1867" dirty="0">
                <a:effectLst/>
                <a:latin typeface="Open Sans" panose="020B0606030504020204" pitchFamily="34" charset="0"/>
                <a:ea typeface="Open Sans" panose="020B0606030504020204" pitchFamily="34" charset="0"/>
                <a:cs typeface="Open Sans" panose="020B0606030504020204" pitchFamily="34" charset="0"/>
              </a:rPr>
              <a:t>.</a:t>
            </a:r>
          </a:p>
          <a:p>
            <a:endParaRPr lang="en-US" sz="1867" dirty="0">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1C1D1E"/>
                </a:solidFill>
                <a:effectLst/>
                <a:latin typeface="Open Sans" panose="020B0606030504020204" pitchFamily="34" charset="0"/>
              </a:rPr>
              <a:t>Morgan-</a:t>
            </a:r>
            <a:r>
              <a:rPr lang="en-US" sz="800" b="0" i="0" dirty="0" err="1">
                <a:solidFill>
                  <a:srgbClr val="1C1D1E"/>
                </a:solidFill>
                <a:effectLst/>
                <a:latin typeface="Open Sans" panose="020B0606030504020204" pitchFamily="34" charset="0"/>
              </a:rPr>
              <a:t>Bathke</a:t>
            </a:r>
            <a:r>
              <a:rPr lang="en-US" sz="800" b="0" i="0" dirty="0">
                <a:solidFill>
                  <a:srgbClr val="1C1D1E"/>
                </a:solidFill>
                <a:effectLst/>
                <a:latin typeface="Open Sans" panose="020B0606030504020204" pitchFamily="34" charset="0"/>
              </a:rPr>
              <a:t> M, Baxter SD, Halliday TM, et al. Weight management interventions provided by a dietitian for adults with overweight or obesity: an evidence analysis center systematic review and meta-analysis. </a:t>
            </a:r>
            <a:r>
              <a:rPr lang="en-US" sz="800" b="0" i="1" dirty="0">
                <a:solidFill>
                  <a:srgbClr val="1C1D1E"/>
                </a:solidFill>
                <a:effectLst/>
                <a:latin typeface="Open Sans" panose="020B0606030504020204" pitchFamily="34" charset="0"/>
              </a:rPr>
              <a:t>Journal of the Academy of Nutrition and Dietetics</a:t>
            </a:r>
            <a:r>
              <a:rPr lang="en-US" sz="800" b="0" i="0" dirty="0">
                <a:solidFill>
                  <a:srgbClr val="1C1D1E"/>
                </a:solidFill>
                <a:effectLst/>
                <a:latin typeface="Open Sans" panose="020B0606030504020204" pitchFamily="34" charset="0"/>
              </a:rPr>
              <a:t>. 2022 Jul;S2212267222001708.</a:t>
            </a:r>
            <a:endParaRPr lang="en-US" sz="800" dirty="0">
              <a:latin typeface="Open Sans" panose="020B0606030504020204" pitchFamily="34" charset="0"/>
              <a:ea typeface="Open Sans" panose="020B0606030504020204" pitchFamily="34" charset="0"/>
              <a:cs typeface="Open Sans" panose="020B0606030504020204" pitchFamily="34" charset="0"/>
            </a:endParaRPr>
          </a:p>
          <a:p>
            <a:endParaRPr lang="en-US" sz="1867"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218" name="Picture 2" descr="Discussion Cartoon Clipart Images | Free Download | PNG Transparent  Background - Pngtree">
            <a:extLst>
              <a:ext uri="{FF2B5EF4-FFF2-40B4-BE49-F238E27FC236}">
                <a16:creationId xmlns:a16="http://schemas.microsoft.com/office/drawing/2014/main" id="{D603493D-A66A-B04D-1AE6-EEAFD78980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1047" y="3304562"/>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9383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D1F02F6E-DB3D-A101-FB5D-DB3FB906E36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1493BA3-8090-64D7-4A39-5EA30563DD8F}"/>
              </a:ext>
            </a:extLst>
          </p:cNvPr>
          <p:cNvSpPr txBox="1"/>
          <p:nvPr/>
        </p:nvSpPr>
        <p:spPr>
          <a:xfrm>
            <a:off x="685800" y="2723869"/>
            <a:ext cx="11161014" cy="5460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70"/>
              </a:lnSpc>
            </a:pPr>
            <a:r>
              <a:rPr lang="en-US" sz="5334" dirty="0">
                <a:solidFill>
                  <a:srgbClr val="C1FF72"/>
                </a:solidFill>
                <a:latin typeface="GoodTime Script"/>
                <a:ea typeface="GoodTime Script"/>
                <a:cs typeface="GoodTime Script"/>
                <a:sym typeface="GoodTime Script"/>
              </a:rPr>
              <a:t>Metabolic and Bariatric Surgery</a:t>
            </a:r>
          </a:p>
        </p:txBody>
      </p:sp>
    </p:spTree>
    <p:extLst>
      <p:ext uri="{BB962C8B-B14F-4D97-AF65-F5344CB8AC3E}">
        <p14:creationId xmlns:p14="http://schemas.microsoft.com/office/powerpoint/2010/main" val="4217962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4FD8E4ED-D26F-E98E-4C69-7719AD24B79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FC93459-3C51-9977-798D-3EF8AA1EC047}"/>
              </a:ext>
            </a:extLst>
          </p:cNvPr>
          <p:cNvGrpSpPr/>
          <p:nvPr/>
        </p:nvGrpSpPr>
        <p:grpSpPr>
          <a:xfrm>
            <a:off x="11506201" y="94483"/>
            <a:ext cx="1142847" cy="1619331"/>
            <a:chOff x="0" y="0"/>
            <a:chExt cx="451495" cy="639735"/>
          </a:xfrm>
        </p:grpSpPr>
        <p:sp>
          <p:nvSpPr>
            <p:cNvPr id="3" name="Freeform 3">
              <a:extLst>
                <a:ext uri="{FF2B5EF4-FFF2-40B4-BE49-F238E27FC236}">
                  <a16:creationId xmlns:a16="http://schemas.microsoft.com/office/drawing/2014/main" id="{5ECA87BD-D6EF-4B94-35FE-DBCFC9E88316}"/>
                </a:ext>
              </a:extLst>
            </p:cNvPr>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BF31A830-946E-FA84-C13A-EE3BC845D9EC}"/>
                </a:ext>
              </a:extLst>
            </p:cNvPr>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a:extLst>
              <a:ext uri="{FF2B5EF4-FFF2-40B4-BE49-F238E27FC236}">
                <a16:creationId xmlns:a16="http://schemas.microsoft.com/office/drawing/2014/main" id="{E628A58C-4839-9EF7-DA3B-DB5F6AA5CEC8}"/>
              </a:ext>
            </a:extLst>
          </p:cNvPr>
          <p:cNvGrpSpPr/>
          <p:nvPr/>
        </p:nvGrpSpPr>
        <p:grpSpPr>
          <a:xfrm>
            <a:off x="11865867" y="1875594"/>
            <a:ext cx="155731" cy="155731"/>
            <a:chOff x="0" y="0"/>
            <a:chExt cx="812800" cy="812800"/>
          </a:xfrm>
        </p:grpSpPr>
        <p:sp>
          <p:nvSpPr>
            <p:cNvPr id="6" name="Freeform 6">
              <a:extLst>
                <a:ext uri="{FF2B5EF4-FFF2-40B4-BE49-F238E27FC236}">
                  <a16:creationId xmlns:a16="http://schemas.microsoft.com/office/drawing/2014/main" id="{53AED24C-088F-0D82-8BEA-931376919EB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37F801FA-2C7D-AE3B-710B-B0FC17C2065E}"/>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8" name="Freeform 8">
            <a:extLst>
              <a:ext uri="{FF2B5EF4-FFF2-40B4-BE49-F238E27FC236}">
                <a16:creationId xmlns:a16="http://schemas.microsoft.com/office/drawing/2014/main" id="{FBDC3487-591D-C5D1-FA23-047314916763}"/>
              </a:ext>
            </a:extLst>
          </p:cNvPr>
          <p:cNvSpPr/>
          <p:nvPr/>
        </p:nvSpPr>
        <p:spPr>
          <a:xfrm>
            <a:off x="4216916" y="94483"/>
            <a:ext cx="3758168" cy="1222532"/>
          </a:xfrm>
          <a:custGeom>
            <a:avLst/>
            <a:gdLst/>
            <a:ahLst/>
            <a:cxnLst/>
            <a:rect l="l" t="t" r="r" b="b"/>
            <a:pathLst>
              <a:path w="11126874" h="3532783">
                <a:moveTo>
                  <a:pt x="0" y="0"/>
                </a:moveTo>
                <a:lnTo>
                  <a:pt x="11126874" y="0"/>
                </a:lnTo>
                <a:lnTo>
                  <a:pt x="11126874" y="3532783"/>
                </a:lnTo>
                <a:lnTo>
                  <a:pt x="0" y="3532783"/>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3203F4FC-4EE8-62B9-4928-8F477BE40A95}"/>
              </a:ext>
            </a:extLst>
          </p:cNvPr>
          <p:cNvSpPr txBox="1"/>
          <p:nvPr/>
        </p:nvSpPr>
        <p:spPr>
          <a:xfrm>
            <a:off x="4193996" y="231217"/>
            <a:ext cx="3781088" cy="9879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MBS</a:t>
            </a:r>
          </a:p>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Coverage</a:t>
            </a:r>
          </a:p>
        </p:txBody>
      </p:sp>
      <p:grpSp>
        <p:nvGrpSpPr>
          <p:cNvPr id="10" name="Group 10">
            <a:extLst>
              <a:ext uri="{FF2B5EF4-FFF2-40B4-BE49-F238E27FC236}">
                <a16:creationId xmlns:a16="http://schemas.microsoft.com/office/drawing/2014/main" id="{1389906C-39DD-CB8F-EADF-A2FFB1ED3439}"/>
              </a:ext>
            </a:extLst>
          </p:cNvPr>
          <p:cNvGrpSpPr/>
          <p:nvPr/>
        </p:nvGrpSpPr>
        <p:grpSpPr>
          <a:xfrm>
            <a:off x="264400" y="5940231"/>
            <a:ext cx="163741" cy="163741"/>
            <a:chOff x="0" y="0"/>
            <a:chExt cx="812800" cy="812800"/>
          </a:xfrm>
        </p:grpSpPr>
        <p:sp>
          <p:nvSpPr>
            <p:cNvPr id="11" name="Freeform 11">
              <a:extLst>
                <a:ext uri="{FF2B5EF4-FFF2-40B4-BE49-F238E27FC236}">
                  <a16:creationId xmlns:a16="http://schemas.microsoft.com/office/drawing/2014/main" id="{507EFBD7-8DC3-70C6-07DE-68CE6B85BF9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a:extLst>
                <a:ext uri="{FF2B5EF4-FFF2-40B4-BE49-F238E27FC236}">
                  <a16:creationId xmlns:a16="http://schemas.microsoft.com/office/drawing/2014/main" id="{B816CD16-C994-63F5-FA88-698329F81686}"/>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3" name="Group 13">
            <a:extLst>
              <a:ext uri="{FF2B5EF4-FFF2-40B4-BE49-F238E27FC236}">
                <a16:creationId xmlns:a16="http://schemas.microsoft.com/office/drawing/2014/main" id="{50043665-10EE-F30C-449C-FF4DE0158B2D}"/>
              </a:ext>
            </a:extLst>
          </p:cNvPr>
          <p:cNvGrpSpPr/>
          <p:nvPr/>
        </p:nvGrpSpPr>
        <p:grpSpPr>
          <a:xfrm>
            <a:off x="264400" y="5627051"/>
            <a:ext cx="163741" cy="163741"/>
            <a:chOff x="0" y="0"/>
            <a:chExt cx="812800" cy="812800"/>
          </a:xfrm>
        </p:grpSpPr>
        <p:sp>
          <p:nvSpPr>
            <p:cNvPr id="14" name="Freeform 14">
              <a:extLst>
                <a:ext uri="{FF2B5EF4-FFF2-40B4-BE49-F238E27FC236}">
                  <a16:creationId xmlns:a16="http://schemas.microsoft.com/office/drawing/2014/main" id="{293BB2B6-006E-3984-8ABE-BB963A5A533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a:extLst>
                <a:ext uri="{FF2B5EF4-FFF2-40B4-BE49-F238E27FC236}">
                  <a16:creationId xmlns:a16="http://schemas.microsoft.com/office/drawing/2014/main" id="{AFB2CEC0-B609-2454-91B1-DBF18783BA2E}"/>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6" name="Freeform 16">
            <a:extLst>
              <a:ext uri="{FF2B5EF4-FFF2-40B4-BE49-F238E27FC236}">
                <a16:creationId xmlns:a16="http://schemas.microsoft.com/office/drawing/2014/main" id="{22E470C1-B236-4A79-4FBC-219A78CC24F6}"/>
              </a:ext>
            </a:extLst>
          </p:cNvPr>
          <p:cNvSpPr/>
          <p:nvPr/>
        </p:nvSpPr>
        <p:spPr>
          <a:xfrm rot="16811928">
            <a:off x="11412573" y="6170511"/>
            <a:ext cx="544416" cy="655205"/>
          </a:xfrm>
          <a:custGeom>
            <a:avLst/>
            <a:gdLst/>
            <a:ahLst/>
            <a:cxnLst/>
            <a:rect l="l" t="t" r="r" b="b"/>
            <a:pathLst>
              <a:path w="816624" h="982808">
                <a:moveTo>
                  <a:pt x="0" y="0"/>
                </a:moveTo>
                <a:lnTo>
                  <a:pt x="816623" y="0"/>
                </a:lnTo>
                <a:lnTo>
                  <a:pt x="816623"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a:extLst>
              <a:ext uri="{FF2B5EF4-FFF2-40B4-BE49-F238E27FC236}">
                <a16:creationId xmlns:a16="http://schemas.microsoft.com/office/drawing/2014/main" id="{4CA8B0CE-5B47-61FF-029A-5322AE9C77D2}"/>
              </a:ext>
            </a:extLst>
          </p:cNvPr>
          <p:cNvSpPr/>
          <p:nvPr/>
        </p:nvSpPr>
        <p:spPr>
          <a:xfrm rot="16811928">
            <a:off x="953032" y="576546"/>
            <a:ext cx="544416" cy="655205"/>
          </a:xfrm>
          <a:custGeom>
            <a:avLst/>
            <a:gdLst/>
            <a:ahLst/>
            <a:cxnLst/>
            <a:rect l="l" t="t" r="r" b="b"/>
            <a:pathLst>
              <a:path w="816624" h="982808">
                <a:moveTo>
                  <a:pt x="0" y="0"/>
                </a:moveTo>
                <a:lnTo>
                  <a:pt x="816624" y="0"/>
                </a:lnTo>
                <a:lnTo>
                  <a:pt x="816624"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18">
            <a:extLst>
              <a:ext uri="{FF2B5EF4-FFF2-40B4-BE49-F238E27FC236}">
                <a16:creationId xmlns:a16="http://schemas.microsoft.com/office/drawing/2014/main" id="{0BD38A6B-6C57-2D31-1D31-9961F5EA7FB7}"/>
              </a:ext>
            </a:extLst>
          </p:cNvPr>
          <p:cNvSpPr txBox="1"/>
          <p:nvPr/>
        </p:nvSpPr>
        <p:spPr>
          <a:xfrm rot="5400000">
            <a:off x="11001251"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CDOY SATNFORD</a:t>
            </a:r>
          </a:p>
        </p:txBody>
      </p:sp>
      <p:sp>
        <p:nvSpPr>
          <p:cNvPr id="19" name="TextBox 19">
            <a:extLst>
              <a:ext uri="{FF2B5EF4-FFF2-40B4-BE49-F238E27FC236}">
                <a16:creationId xmlns:a16="http://schemas.microsoft.com/office/drawing/2014/main" id="{4B79AF13-707F-BD03-4F7C-3741439DB334}"/>
              </a:ext>
            </a:extLst>
          </p:cNvPr>
          <p:cNvSpPr txBox="1"/>
          <p:nvPr/>
        </p:nvSpPr>
        <p:spPr>
          <a:xfrm rot="5400000">
            <a:off x="11269580"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20" name="TextBox 20">
            <a:extLst>
              <a:ext uri="{FF2B5EF4-FFF2-40B4-BE49-F238E27FC236}">
                <a16:creationId xmlns:a16="http://schemas.microsoft.com/office/drawing/2014/main" id="{4E0E04FF-C33A-A5B7-D207-C6ADB0220F43}"/>
              </a:ext>
            </a:extLst>
          </p:cNvPr>
          <p:cNvSpPr txBox="1"/>
          <p:nvPr/>
        </p:nvSpPr>
        <p:spPr>
          <a:xfrm>
            <a:off x="1388971" y="1529791"/>
            <a:ext cx="10137707" cy="50475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000" dirty="0">
                <a:effectLst/>
                <a:latin typeface="Open Sans" panose="020B0606030504020204" pitchFamily="34" charset="0"/>
                <a:ea typeface="Open Sans" panose="020B0606030504020204" pitchFamily="34" charset="0"/>
                <a:cs typeface="Open Sans" panose="020B0606030504020204" pitchFamily="34" charset="0"/>
              </a:rPr>
              <a:t>MBS, including procedures like Roux-en-Y gastric bypass and sleeve gastrectomy, is highly effective for treating severe obesity but is underutilized, </a:t>
            </a:r>
            <a:r>
              <a:rPr lang="en-US" sz="2000" b="1" dirty="0">
                <a:effectLst/>
                <a:latin typeface="Open Sans" panose="020B0606030504020204" pitchFamily="34" charset="0"/>
                <a:ea typeface="Open Sans" panose="020B0606030504020204" pitchFamily="34" charset="0"/>
                <a:cs typeface="Open Sans" panose="020B0606030504020204" pitchFamily="34" charset="0"/>
              </a:rPr>
              <a:t>with only an estimated 1% of eligible patients receiving it</a:t>
            </a:r>
            <a:r>
              <a:rPr lang="en-US" sz="2000" dirty="0">
                <a:effectLst/>
                <a:latin typeface="Open Sans" panose="020B0606030504020204" pitchFamily="34" charset="0"/>
                <a:ea typeface="Open Sans" panose="020B0606030504020204" pitchFamily="34" charset="0"/>
                <a:cs typeface="Open Sans" panose="020B0606030504020204" pitchFamily="34" charset="0"/>
              </a:rPr>
              <a:t>.</a:t>
            </a:r>
          </a:p>
          <a:p>
            <a:pPr marL="304815" indent="-304815">
              <a:buFont typeface="Arial" panose="020B0604020202020204" pitchFamily="34" charset="0"/>
              <a:buChar char="•"/>
            </a:pPr>
            <a:r>
              <a:rPr lang="en-US" sz="2000" dirty="0">
                <a:effectLst/>
                <a:latin typeface="Open Sans" panose="020B0606030504020204" pitchFamily="34" charset="0"/>
                <a:ea typeface="Open Sans" panose="020B0606030504020204" pitchFamily="34" charset="0"/>
                <a:cs typeface="Open Sans" panose="020B0606030504020204" pitchFamily="34" charset="0"/>
              </a:rPr>
              <a:t>Despite improved safety, barriers to MBS include </a:t>
            </a:r>
            <a:r>
              <a:rPr lang="en-US" sz="2000" b="1" dirty="0">
                <a:effectLst/>
                <a:latin typeface="Open Sans" panose="020B0606030504020204" pitchFamily="34" charset="0"/>
                <a:ea typeface="Open Sans" panose="020B0606030504020204" pitchFamily="34" charset="0"/>
                <a:cs typeface="Open Sans" panose="020B0606030504020204" pitchFamily="34" charset="0"/>
              </a:rPr>
              <a:t>provider</a:t>
            </a:r>
            <a:r>
              <a:rPr lang="en-US" sz="2000" dirty="0">
                <a:effectLst/>
                <a:latin typeface="Open Sans" panose="020B0606030504020204" pitchFamily="34" charset="0"/>
                <a:ea typeface="Open Sans" panose="020B0606030504020204" pitchFamily="34" charset="0"/>
                <a:cs typeface="Open Sans" panose="020B0606030504020204" pitchFamily="34" charset="0"/>
              </a:rPr>
              <a:t> </a:t>
            </a:r>
            <a:r>
              <a:rPr lang="en-US" sz="2000" b="1" dirty="0">
                <a:effectLst/>
                <a:latin typeface="Open Sans" panose="020B0606030504020204" pitchFamily="34" charset="0"/>
                <a:ea typeface="Open Sans" panose="020B0606030504020204" pitchFamily="34" charset="0"/>
                <a:cs typeface="Open Sans" panose="020B0606030504020204" pitchFamily="34" charset="0"/>
              </a:rPr>
              <a:t>reluctance, patient hesitation, and a shortage of trained bariatric surgeons</a:t>
            </a:r>
            <a:r>
              <a:rPr lang="en-US" sz="2000" dirty="0">
                <a:effectLst/>
                <a:latin typeface="Open Sans" panose="020B0606030504020204" pitchFamily="34" charset="0"/>
                <a:ea typeface="Open Sans" panose="020B0606030504020204" pitchFamily="34" charset="0"/>
                <a:cs typeface="Open Sans" panose="020B0606030504020204" pitchFamily="34" charset="0"/>
              </a:rPr>
              <a:t>.</a:t>
            </a:r>
          </a:p>
          <a:p>
            <a:pPr marL="304815" indent="-304815">
              <a:buFont typeface="Arial" panose="020B0604020202020204" pitchFamily="34" charset="0"/>
              <a:buChar char="•"/>
            </a:pPr>
            <a:r>
              <a:rPr lang="en-US" sz="2000" dirty="0">
                <a:effectLst/>
                <a:latin typeface="Open Sans" panose="020B0606030504020204" pitchFamily="34" charset="0"/>
                <a:ea typeface="Open Sans" panose="020B0606030504020204" pitchFamily="34" charset="0"/>
                <a:cs typeface="Open Sans" panose="020B0606030504020204" pitchFamily="34" charset="0"/>
              </a:rPr>
              <a:t>Expanding access to MBS could involve </a:t>
            </a:r>
            <a:r>
              <a:rPr lang="en-US" sz="2000" b="1" dirty="0">
                <a:effectLst/>
                <a:latin typeface="Open Sans" panose="020B0606030504020204" pitchFamily="34" charset="0"/>
                <a:ea typeface="Open Sans" panose="020B0606030504020204" pitchFamily="34" charset="0"/>
                <a:cs typeface="Open Sans" panose="020B0606030504020204" pitchFamily="34" charset="0"/>
              </a:rPr>
              <a:t>revising clinical guidelines </a:t>
            </a:r>
            <a:r>
              <a:rPr lang="en-US" sz="2000" dirty="0">
                <a:effectLst/>
                <a:latin typeface="Open Sans" panose="020B0606030504020204" pitchFamily="34" charset="0"/>
                <a:ea typeface="Open Sans" panose="020B0606030504020204" pitchFamily="34" charset="0"/>
                <a:cs typeface="Open Sans" panose="020B0606030504020204" pitchFamily="34" charset="0"/>
              </a:rPr>
              <a:t>to promote it as a viable treatment option, updating reimbursement policies to reflect its cost-effectiveness, and increasing efforts to study its long-term benefits.</a:t>
            </a:r>
          </a:p>
          <a:p>
            <a:pPr marL="304815" indent="-304815">
              <a:buFont typeface="Arial" panose="020B0604020202020204" pitchFamily="34" charset="0"/>
              <a:buChar char="•"/>
            </a:pPr>
            <a:r>
              <a:rPr lang="en-US" sz="2000" dirty="0">
                <a:effectLst/>
                <a:latin typeface="Open Sans" panose="020B0606030504020204" pitchFamily="34" charset="0"/>
                <a:ea typeface="Open Sans" panose="020B0606030504020204" pitchFamily="34" charset="0"/>
                <a:cs typeface="Open Sans" panose="020B0606030504020204" pitchFamily="34" charset="0"/>
              </a:rPr>
              <a:t>Enhanced </a:t>
            </a:r>
            <a:r>
              <a:rPr lang="en-US" sz="2000" b="1" dirty="0">
                <a:effectLst/>
                <a:latin typeface="Open Sans" panose="020B0606030504020204" pitchFamily="34" charset="0"/>
                <a:ea typeface="Open Sans" panose="020B0606030504020204" pitchFamily="34" charset="0"/>
                <a:cs typeface="Open Sans" panose="020B0606030504020204" pitchFamily="34" charset="0"/>
              </a:rPr>
              <a:t>reimbursement and coverage options </a:t>
            </a:r>
            <a:r>
              <a:rPr lang="en-US" sz="2000" dirty="0">
                <a:effectLst/>
                <a:latin typeface="Open Sans" panose="020B0606030504020204" pitchFamily="34" charset="0"/>
                <a:ea typeface="Open Sans" panose="020B0606030504020204" pitchFamily="34" charset="0"/>
                <a:cs typeface="Open Sans" panose="020B0606030504020204" pitchFamily="34" charset="0"/>
              </a:rPr>
              <a:t>might encourage providers to recommend MBS and attract more medical students to the field.</a:t>
            </a:r>
          </a:p>
          <a:p>
            <a:pPr marL="304815" indent="-304815">
              <a:buFont typeface="Arial" panose="020B0604020202020204" pitchFamily="34" charset="0"/>
              <a:buChar char="•"/>
            </a:pPr>
            <a:r>
              <a:rPr lang="en-US" sz="2000" b="1" dirty="0">
                <a:effectLst/>
                <a:latin typeface="Open Sans" panose="020B0606030504020204" pitchFamily="34" charset="0"/>
                <a:ea typeface="Open Sans" panose="020B0606030504020204" pitchFamily="34" charset="0"/>
                <a:cs typeface="Open Sans" panose="020B0606030504020204" pitchFamily="34" charset="0"/>
              </a:rPr>
              <a:t>Broader evidence of MBS's long-term effects could help</a:t>
            </a:r>
            <a:r>
              <a:rPr lang="en-US" sz="2000" dirty="0">
                <a:effectLst/>
                <a:latin typeface="Open Sans" panose="020B0606030504020204" pitchFamily="34" charset="0"/>
                <a:ea typeface="Open Sans" panose="020B0606030504020204" pitchFamily="34" charset="0"/>
                <a:cs typeface="Open Sans" panose="020B0606030504020204" pitchFamily="34" charset="0"/>
              </a:rPr>
              <a:t> address concerns about surgical risks, while improved coverage could reduce financial barriers for patients.</a:t>
            </a:r>
          </a:p>
          <a:p>
            <a:pPr marL="304815" indent="-304815">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333" b="0" i="0" dirty="0">
                <a:solidFill>
                  <a:srgbClr val="1C1D1E"/>
                </a:solidFill>
                <a:effectLst/>
                <a:latin typeface="Open Sans" panose="020B0606030504020204" pitchFamily="34" charset="0"/>
              </a:rPr>
              <a:t>Chawla AS, Hsiao CW, Romney MC, et al. Gap between evidence and patient access: policy implications for bariatric and metabolic surgery in the treatment of obesity and its complications. </a:t>
            </a:r>
            <a:r>
              <a:rPr lang="en-US" sz="1333" b="0" i="1" dirty="0">
                <a:solidFill>
                  <a:srgbClr val="1C1D1E"/>
                </a:solidFill>
                <a:effectLst/>
                <a:latin typeface="Open Sans" panose="020B0606030504020204" pitchFamily="34" charset="0"/>
              </a:rPr>
              <a:t>Pharmacoeconomics</a:t>
            </a:r>
            <a:r>
              <a:rPr lang="en-US" sz="1333" b="0" i="0" dirty="0">
                <a:solidFill>
                  <a:srgbClr val="1C1D1E"/>
                </a:solidFill>
                <a:effectLst/>
                <a:latin typeface="Open Sans" panose="020B0606030504020204" pitchFamily="34" charset="0"/>
              </a:rPr>
              <a:t>. 2015; </a:t>
            </a:r>
            <a:r>
              <a:rPr lang="en-US" sz="1333" b="1" i="0" dirty="0">
                <a:solidFill>
                  <a:srgbClr val="1C1D1E"/>
                </a:solidFill>
                <a:effectLst/>
                <a:latin typeface="Open Sans" panose="020B0606030504020204" pitchFamily="34" charset="0"/>
              </a:rPr>
              <a:t>33</a:t>
            </a:r>
            <a:r>
              <a:rPr lang="en-US" sz="1333" b="0" i="0" dirty="0">
                <a:solidFill>
                  <a:srgbClr val="1C1D1E"/>
                </a:solidFill>
                <a:effectLst/>
                <a:latin typeface="Open Sans" panose="020B0606030504020204" pitchFamily="34" charset="0"/>
              </a:rPr>
              <a:t>(7): 629-641.</a:t>
            </a:r>
            <a:endParaRPr lang="en-US" sz="1333" dirty="0">
              <a:effectLst/>
              <a:latin typeface="Open Sans" panose="020B0606030504020204" pitchFamily="34" charset="0"/>
              <a:ea typeface="Open Sans" panose="020B0606030504020204" pitchFamily="34" charset="0"/>
              <a:cs typeface="Open Sans" panose="020B0606030504020204" pitchFamily="34" charset="0"/>
            </a:endParaRPr>
          </a:p>
          <a:p>
            <a:pPr marL="304815" indent="-304815">
              <a:buFont typeface="Arial" panose="020B0604020202020204" pitchFamily="34" charset="0"/>
              <a:buChar char="•"/>
            </a:pPr>
            <a:endParaRPr lang="en-US" sz="2133"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1" name="Freeform 2">
            <a:extLst>
              <a:ext uri="{FF2B5EF4-FFF2-40B4-BE49-F238E27FC236}">
                <a16:creationId xmlns:a16="http://schemas.microsoft.com/office/drawing/2014/main" id="{5EA448AD-B585-2C0C-4A1F-21031AEF5CE6}"/>
              </a:ext>
            </a:extLst>
          </p:cNvPr>
          <p:cNvSpPr/>
          <p:nvPr/>
        </p:nvSpPr>
        <p:spPr>
          <a:xfrm rot="1397495">
            <a:off x="-22699" y="1656567"/>
            <a:ext cx="1087371" cy="1790582"/>
          </a:xfrm>
          <a:custGeom>
            <a:avLst/>
            <a:gdLst/>
            <a:ahLst/>
            <a:cxnLst/>
            <a:rect l="l" t="t" r="r" b="b"/>
            <a:pathLst>
              <a:path w="1631057" h="2685873">
                <a:moveTo>
                  <a:pt x="0" y="0"/>
                </a:moveTo>
                <a:lnTo>
                  <a:pt x="1631057" y="0"/>
                </a:lnTo>
                <a:lnTo>
                  <a:pt x="1631057" y="2685873"/>
                </a:lnTo>
                <a:lnTo>
                  <a:pt x="0" y="2685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2" name="Freeform 10">
            <a:extLst>
              <a:ext uri="{FF2B5EF4-FFF2-40B4-BE49-F238E27FC236}">
                <a16:creationId xmlns:a16="http://schemas.microsoft.com/office/drawing/2014/main" id="{C29D9F5A-D2F0-24BA-A9DF-105C84E01A64}"/>
              </a:ext>
            </a:extLst>
          </p:cNvPr>
          <p:cNvSpPr/>
          <p:nvPr/>
        </p:nvSpPr>
        <p:spPr>
          <a:xfrm rot="21284634">
            <a:off x="-101050" y="3843652"/>
            <a:ext cx="1244071" cy="1528913"/>
          </a:xfrm>
          <a:custGeom>
            <a:avLst/>
            <a:gdLst/>
            <a:ahLst/>
            <a:cxnLst/>
            <a:rect l="l" t="t" r="r" b="b"/>
            <a:pathLst>
              <a:path w="3633973" h="5182541">
                <a:moveTo>
                  <a:pt x="0" y="0"/>
                </a:moveTo>
                <a:lnTo>
                  <a:pt x="3633974" y="0"/>
                </a:lnTo>
                <a:lnTo>
                  <a:pt x="3633974" y="5182542"/>
                </a:lnTo>
                <a:lnTo>
                  <a:pt x="0" y="51825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38533390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44CCEB30-72FF-65E2-A4C0-843183C5170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5A5B5E8-142E-B8BF-BCBA-FA606D8AB9BC}"/>
              </a:ext>
            </a:extLst>
          </p:cNvPr>
          <p:cNvSpPr txBox="1"/>
          <p:nvPr/>
        </p:nvSpPr>
        <p:spPr>
          <a:xfrm>
            <a:off x="685800" y="2723869"/>
            <a:ext cx="11161014" cy="5460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70"/>
              </a:lnSpc>
            </a:pPr>
            <a:r>
              <a:rPr lang="en-US" sz="5334" dirty="0">
                <a:solidFill>
                  <a:srgbClr val="C1FF72"/>
                </a:solidFill>
                <a:latin typeface="GoodTime Script"/>
                <a:ea typeface="GoodTime Script"/>
                <a:cs typeface="GoodTime Script"/>
                <a:sym typeface="GoodTime Script"/>
              </a:rPr>
              <a:t>The Critical Challenge: Stigma</a:t>
            </a:r>
          </a:p>
        </p:txBody>
      </p:sp>
    </p:spTree>
    <p:extLst>
      <p:ext uri="{BB962C8B-B14F-4D97-AF65-F5344CB8AC3E}">
        <p14:creationId xmlns:p14="http://schemas.microsoft.com/office/powerpoint/2010/main" val="3187536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24ED8B16-F2CF-09CF-ABA9-E9C19EF5E32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E00ACBE-6F49-DC18-342F-5F36C60E7946}"/>
              </a:ext>
            </a:extLst>
          </p:cNvPr>
          <p:cNvGrpSpPr/>
          <p:nvPr/>
        </p:nvGrpSpPr>
        <p:grpSpPr>
          <a:xfrm>
            <a:off x="11506201" y="94483"/>
            <a:ext cx="1142847" cy="1619331"/>
            <a:chOff x="0" y="0"/>
            <a:chExt cx="451495" cy="639735"/>
          </a:xfrm>
        </p:grpSpPr>
        <p:sp>
          <p:nvSpPr>
            <p:cNvPr id="3" name="Freeform 3">
              <a:extLst>
                <a:ext uri="{FF2B5EF4-FFF2-40B4-BE49-F238E27FC236}">
                  <a16:creationId xmlns:a16="http://schemas.microsoft.com/office/drawing/2014/main" id="{D9B8A222-8878-3A9D-790C-05AF375B96C0}"/>
                </a:ext>
              </a:extLst>
            </p:cNvPr>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764CE892-2145-B681-A41C-DB4D6FE72027}"/>
                </a:ext>
              </a:extLst>
            </p:cNvPr>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a:extLst>
              <a:ext uri="{FF2B5EF4-FFF2-40B4-BE49-F238E27FC236}">
                <a16:creationId xmlns:a16="http://schemas.microsoft.com/office/drawing/2014/main" id="{F1ACB589-FD66-736B-B23C-80726E8303BC}"/>
              </a:ext>
            </a:extLst>
          </p:cNvPr>
          <p:cNvGrpSpPr/>
          <p:nvPr/>
        </p:nvGrpSpPr>
        <p:grpSpPr>
          <a:xfrm>
            <a:off x="11865867" y="1875594"/>
            <a:ext cx="155731" cy="155731"/>
            <a:chOff x="0" y="0"/>
            <a:chExt cx="812800" cy="812800"/>
          </a:xfrm>
        </p:grpSpPr>
        <p:sp>
          <p:nvSpPr>
            <p:cNvPr id="6" name="Freeform 6">
              <a:extLst>
                <a:ext uri="{FF2B5EF4-FFF2-40B4-BE49-F238E27FC236}">
                  <a16:creationId xmlns:a16="http://schemas.microsoft.com/office/drawing/2014/main" id="{8F366A64-A52B-13BB-6853-41E8AEC7DD2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1847FC8A-3EFB-D65C-01AF-0201AC15A24E}"/>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8" name="Freeform 8">
            <a:extLst>
              <a:ext uri="{FF2B5EF4-FFF2-40B4-BE49-F238E27FC236}">
                <a16:creationId xmlns:a16="http://schemas.microsoft.com/office/drawing/2014/main" id="{767C3A3D-3200-6565-A27A-9120B4CE8344}"/>
              </a:ext>
            </a:extLst>
          </p:cNvPr>
          <p:cNvSpPr/>
          <p:nvPr/>
        </p:nvSpPr>
        <p:spPr>
          <a:xfrm>
            <a:off x="4216916" y="94483"/>
            <a:ext cx="3758168" cy="1222532"/>
          </a:xfrm>
          <a:custGeom>
            <a:avLst/>
            <a:gdLst/>
            <a:ahLst/>
            <a:cxnLst/>
            <a:rect l="l" t="t" r="r" b="b"/>
            <a:pathLst>
              <a:path w="11126874" h="3532783">
                <a:moveTo>
                  <a:pt x="0" y="0"/>
                </a:moveTo>
                <a:lnTo>
                  <a:pt x="11126874" y="0"/>
                </a:lnTo>
                <a:lnTo>
                  <a:pt x="11126874" y="3532783"/>
                </a:lnTo>
                <a:lnTo>
                  <a:pt x="0" y="3532783"/>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2620A10F-C303-6B7C-A0C9-E99C59D2B5D4}"/>
              </a:ext>
            </a:extLst>
          </p:cNvPr>
          <p:cNvSpPr txBox="1"/>
          <p:nvPr/>
        </p:nvSpPr>
        <p:spPr>
          <a:xfrm>
            <a:off x="4193996" y="231217"/>
            <a:ext cx="3781088" cy="9879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Weight</a:t>
            </a:r>
          </a:p>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Stigma</a:t>
            </a:r>
          </a:p>
        </p:txBody>
      </p:sp>
      <p:grpSp>
        <p:nvGrpSpPr>
          <p:cNvPr id="10" name="Group 10">
            <a:extLst>
              <a:ext uri="{FF2B5EF4-FFF2-40B4-BE49-F238E27FC236}">
                <a16:creationId xmlns:a16="http://schemas.microsoft.com/office/drawing/2014/main" id="{64F61268-A8EF-798D-F074-B9799DEB66A7}"/>
              </a:ext>
            </a:extLst>
          </p:cNvPr>
          <p:cNvGrpSpPr/>
          <p:nvPr/>
        </p:nvGrpSpPr>
        <p:grpSpPr>
          <a:xfrm>
            <a:off x="264400" y="5940231"/>
            <a:ext cx="163741" cy="163741"/>
            <a:chOff x="0" y="0"/>
            <a:chExt cx="812800" cy="812800"/>
          </a:xfrm>
        </p:grpSpPr>
        <p:sp>
          <p:nvSpPr>
            <p:cNvPr id="11" name="Freeform 11">
              <a:extLst>
                <a:ext uri="{FF2B5EF4-FFF2-40B4-BE49-F238E27FC236}">
                  <a16:creationId xmlns:a16="http://schemas.microsoft.com/office/drawing/2014/main" id="{4FB4B0FC-83F5-6728-6C06-51DB297B9A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a:extLst>
                <a:ext uri="{FF2B5EF4-FFF2-40B4-BE49-F238E27FC236}">
                  <a16:creationId xmlns:a16="http://schemas.microsoft.com/office/drawing/2014/main" id="{112B9C0E-BFFB-7F6A-542D-3E894317D0E0}"/>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3" name="Group 13">
            <a:extLst>
              <a:ext uri="{FF2B5EF4-FFF2-40B4-BE49-F238E27FC236}">
                <a16:creationId xmlns:a16="http://schemas.microsoft.com/office/drawing/2014/main" id="{308D1263-DFDF-0C26-C4CF-38203D2D64DB}"/>
              </a:ext>
            </a:extLst>
          </p:cNvPr>
          <p:cNvGrpSpPr/>
          <p:nvPr/>
        </p:nvGrpSpPr>
        <p:grpSpPr>
          <a:xfrm>
            <a:off x="264400" y="5627051"/>
            <a:ext cx="163741" cy="163741"/>
            <a:chOff x="0" y="0"/>
            <a:chExt cx="812800" cy="812800"/>
          </a:xfrm>
        </p:grpSpPr>
        <p:sp>
          <p:nvSpPr>
            <p:cNvPr id="14" name="Freeform 14">
              <a:extLst>
                <a:ext uri="{FF2B5EF4-FFF2-40B4-BE49-F238E27FC236}">
                  <a16:creationId xmlns:a16="http://schemas.microsoft.com/office/drawing/2014/main" id="{0D1B6DC6-4787-6E66-3104-498AAD6D9F8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a:extLst>
                <a:ext uri="{FF2B5EF4-FFF2-40B4-BE49-F238E27FC236}">
                  <a16:creationId xmlns:a16="http://schemas.microsoft.com/office/drawing/2014/main" id="{5E51782E-7479-B1E6-C03C-1145D889B893}"/>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6" name="Freeform 16">
            <a:extLst>
              <a:ext uri="{FF2B5EF4-FFF2-40B4-BE49-F238E27FC236}">
                <a16:creationId xmlns:a16="http://schemas.microsoft.com/office/drawing/2014/main" id="{5B369E4C-CC16-BD68-FABB-593DE2CCF907}"/>
              </a:ext>
            </a:extLst>
          </p:cNvPr>
          <p:cNvSpPr/>
          <p:nvPr/>
        </p:nvSpPr>
        <p:spPr>
          <a:xfrm rot="16811928">
            <a:off x="11412573" y="6170511"/>
            <a:ext cx="544416" cy="655205"/>
          </a:xfrm>
          <a:custGeom>
            <a:avLst/>
            <a:gdLst/>
            <a:ahLst/>
            <a:cxnLst/>
            <a:rect l="l" t="t" r="r" b="b"/>
            <a:pathLst>
              <a:path w="816624" h="982808">
                <a:moveTo>
                  <a:pt x="0" y="0"/>
                </a:moveTo>
                <a:lnTo>
                  <a:pt x="816623" y="0"/>
                </a:lnTo>
                <a:lnTo>
                  <a:pt x="816623"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a:extLst>
              <a:ext uri="{FF2B5EF4-FFF2-40B4-BE49-F238E27FC236}">
                <a16:creationId xmlns:a16="http://schemas.microsoft.com/office/drawing/2014/main" id="{0C8DF380-17AA-871E-8CAF-5DED9AB4D4CA}"/>
              </a:ext>
            </a:extLst>
          </p:cNvPr>
          <p:cNvSpPr/>
          <p:nvPr/>
        </p:nvSpPr>
        <p:spPr>
          <a:xfrm rot="16811928">
            <a:off x="953032" y="576546"/>
            <a:ext cx="544416" cy="655205"/>
          </a:xfrm>
          <a:custGeom>
            <a:avLst/>
            <a:gdLst/>
            <a:ahLst/>
            <a:cxnLst/>
            <a:rect l="l" t="t" r="r" b="b"/>
            <a:pathLst>
              <a:path w="816624" h="982808">
                <a:moveTo>
                  <a:pt x="0" y="0"/>
                </a:moveTo>
                <a:lnTo>
                  <a:pt x="816624" y="0"/>
                </a:lnTo>
                <a:lnTo>
                  <a:pt x="816624"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18">
            <a:extLst>
              <a:ext uri="{FF2B5EF4-FFF2-40B4-BE49-F238E27FC236}">
                <a16:creationId xmlns:a16="http://schemas.microsoft.com/office/drawing/2014/main" id="{AC7C08E4-AD30-8C77-6B7E-87D7A556C534}"/>
              </a:ext>
            </a:extLst>
          </p:cNvPr>
          <p:cNvSpPr txBox="1"/>
          <p:nvPr/>
        </p:nvSpPr>
        <p:spPr>
          <a:xfrm rot="5400000">
            <a:off x="11001251"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CDOY SATNFORD</a:t>
            </a:r>
          </a:p>
        </p:txBody>
      </p:sp>
      <p:sp>
        <p:nvSpPr>
          <p:cNvPr id="19" name="TextBox 19">
            <a:extLst>
              <a:ext uri="{FF2B5EF4-FFF2-40B4-BE49-F238E27FC236}">
                <a16:creationId xmlns:a16="http://schemas.microsoft.com/office/drawing/2014/main" id="{E51B6985-2BBB-09CE-82FD-F059F1801378}"/>
              </a:ext>
            </a:extLst>
          </p:cNvPr>
          <p:cNvSpPr txBox="1"/>
          <p:nvPr/>
        </p:nvSpPr>
        <p:spPr>
          <a:xfrm rot="5400000">
            <a:off x="11269580"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20" name="TextBox 20">
            <a:extLst>
              <a:ext uri="{FF2B5EF4-FFF2-40B4-BE49-F238E27FC236}">
                <a16:creationId xmlns:a16="http://schemas.microsoft.com/office/drawing/2014/main" id="{3BC10E64-4228-0A03-60B1-A136E29517B3}"/>
              </a:ext>
            </a:extLst>
          </p:cNvPr>
          <p:cNvSpPr txBox="1"/>
          <p:nvPr/>
        </p:nvSpPr>
        <p:spPr>
          <a:xfrm>
            <a:off x="609600" y="1503852"/>
            <a:ext cx="8390497" cy="517064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15" indent="-304815">
              <a:buFont typeface="Arial" panose="020B0604020202020204" pitchFamily="34" charset="0"/>
              <a:buChar char="•"/>
            </a:pPr>
            <a:r>
              <a:rPr lang="en-US" sz="2267" dirty="0">
                <a:effectLst/>
                <a:latin typeface="Open Sans" panose="020B0606030504020204" pitchFamily="34" charset="0"/>
                <a:ea typeface="Open Sans" panose="020B0606030504020204" pitchFamily="34" charset="0"/>
                <a:cs typeface="Open Sans" panose="020B0606030504020204" pitchFamily="34" charset="0"/>
              </a:rPr>
              <a:t>Weight stigma stems from the </a:t>
            </a:r>
            <a:r>
              <a:rPr lang="en-US" sz="2267" b="1" dirty="0">
                <a:effectLst/>
                <a:latin typeface="Open Sans" panose="020B0606030504020204" pitchFamily="34" charset="0"/>
                <a:ea typeface="Open Sans" panose="020B0606030504020204" pitchFamily="34" charset="0"/>
                <a:cs typeface="Open Sans" panose="020B0606030504020204" pitchFamily="34" charset="0"/>
              </a:rPr>
              <a:t>misconception that obesity is solely due to a lack of self-control</a:t>
            </a:r>
            <a:r>
              <a:rPr lang="en-US" sz="2267" dirty="0">
                <a:effectLst/>
                <a:latin typeface="Open Sans" panose="020B0606030504020204" pitchFamily="34" charset="0"/>
                <a:ea typeface="Open Sans" panose="020B0606030504020204" pitchFamily="34" charset="0"/>
                <a:cs typeface="Open Sans" panose="020B0606030504020204" pitchFamily="34" charset="0"/>
              </a:rPr>
              <a:t>, which is prevalent even among healthcare professionals, leading to reduced quality of care and negative health outcomes.</a:t>
            </a:r>
          </a:p>
          <a:p>
            <a:pPr marL="304815" indent="-304815">
              <a:buFont typeface="Arial" panose="020B0604020202020204" pitchFamily="34" charset="0"/>
              <a:buChar char="•"/>
            </a:pPr>
            <a:r>
              <a:rPr lang="en-US" sz="2267" dirty="0">
                <a:effectLst/>
                <a:latin typeface="Open Sans" panose="020B0606030504020204" pitchFamily="34" charset="0"/>
                <a:ea typeface="Open Sans" panose="020B0606030504020204" pitchFamily="34" charset="0"/>
                <a:cs typeface="Open Sans" panose="020B0606030504020204" pitchFamily="34" charset="0"/>
              </a:rPr>
              <a:t>Stigma increases patient </a:t>
            </a:r>
            <a:r>
              <a:rPr lang="en-US" sz="2267" b="1" dirty="0">
                <a:effectLst/>
                <a:latin typeface="Open Sans" panose="020B0606030504020204" pitchFamily="34" charset="0"/>
                <a:ea typeface="Open Sans" panose="020B0606030504020204" pitchFamily="34" charset="0"/>
                <a:cs typeface="Open Sans" panose="020B0606030504020204" pitchFamily="34" charset="0"/>
              </a:rPr>
              <a:t>avoidance of care, reduces clinician engagement</a:t>
            </a:r>
            <a:r>
              <a:rPr lang="en-US" sz="2267" dirty="0">
                <a:effectLst/>
                <a:latin typeface="Open Sans" panose="020B0606030504020204" pitchFamily="34" charset="0"/>
                <a:ea typeface="Open Sans" panose="020B0606030504020204" pitchFamily="34" charset="0"/>
                <a:cs typeface="Open Sans" panose="020B0606030504020204" pitchFamily="34" charset="0"/>
              </a:rPr>
              <a:t>, and is linked to increased risks of morbidity, mortality, and disordered eating behaviors.</a:t>
            </a:r>
          </a:p>
          <a:p>
            <a:pPr marL="304815" indent="-304815">
              <a:buFont typeface="Arial" panose="020B0604020202020204" pitchFamily="34" charset="0"/>
              <a:buChar char="•"/>
            </a:pPr>
            <a:r>
              <a:rPr lang="en-US" sz="2267" dirty="0">
                <a:latin typeface="Open Sans" panose="020B0606030504020204" pitchFamily="34" charset="0"/>
                <a:ea typeface="Open Sans" panose="020B0606030504020204" pitchFamily="34" charset="0"/>
                <a:cs typeface="Open Sans" panose="020B0606030504020204" pitchFamily="34" charset="0"/>
              </a:rPr>
              <a:t>A 2015 study suggests experiencing weight stigma is associated with a </a:t>
            </a:r>
            <a:r>
              <a:rPr lang="en-US" sz="2267" b="1" dirty="0">
                <a:latin typeface="Open Sans" panose="020B0606030504020204" pitchFamily="34" charset="0"/>
                <a:ea typeface="Open Sans" panose="020B0606030504020204" pitchFamily="34" charset="0"/>
                <a:cs typeface="Open Sans" panose="020B0606030504020204" pitchFamily="34" charset="0"/>
              </a:rPr>
              <a:t>nearly 60% increase in mortality risk</a:t>
            </a:r>
            <a:r>
              <a:rPr lang="en-US" sz="2267" dirty="0">
                <a:latin typeface="Open Sans" panose="020B0606030504020204" pitchFamily="34" charset="0"/>
                <a:ea typeface="Open Sans" panose="020B0606030504020204" pitchFamily="34" charset="0"/>
                <a:cs typeface="Open Sans" panose="020B0606030504020204" pitchFamily="34" charset="0"/>
              </a:rPr>
              <a:t>. Recent research furthermore intimates that stigma has been </a:t>
            </a:r>
            <a:r>
              <a:rPr lang="en-US" sz="2267" b="1" dirty="0">
                <a:latin typeface="Open Sans" panose="020B0606030504020204" pitchFamily="34" charset="0"/>
                <a:ea typeface="Open Sans" panose="020B0606030504020204" pitchFamily="34" charset="0"/>
                <a:cs typeface="Open Sans" panose="020B0606030504020204" pitchFamily="34" charset="0"/>
              </a:rPr>
              <a:t>associated</a:t>
            </a:r>
            <a:r>
              <a:rPr lang="en-US" sz="2267" dirty="0">
                <a:latin typeface="Open Sans" panose="020B0606030504020204" pitchFamily="34" charset="0"/>
                <a:ea typeface="Open Sans" panose="020B0606030504020204" pitchFamily="34" charset="0"/>
                <a:cs typeface="Open Sans" panose="020B0606030504020204" pitchFamily="34" charset="0"/>
              </a:rPr>
              <a:t> </a:t>
            </a:r>
            <a:r>
              <a:rPr lang="en-US" sz="2267" b="1" dirty="0">
                <a:latin typeface="Open Sans" panose="020B0606030504020204" pitchFamily="34" charset="0"/>
                <a:ea typeface="Open Sans" panose="020B0606030504020204" pitchFamily="34" charset="0"/>
                <a:cs typeface="Open Sans" panose="020B0606030504020204" pitchFamily="34" charset="0"/>
              </a:rPr>
              <a:t>with disordered eating and comfort eating</a:t>
            </a:r>
            <a:r>
              <a:rPr lang="en-US" sz="2267" dirty="0">
                <a:latin typeface="Open Sans" panose="020B0606030504020204" pitchFamily="34" charset="0"/>
                <a:ea typeface="Open Sans" panose="020B0606030504020204" pitchFamily="34" charset="0"/>
                <a:cs typeface="Open Sans" panose="020B0606030504020204" pitchFamily="34" charset="0"/>
              </a:rPr>
              <a:t>.</a:t>
            </a:r>
          </a:p>
          <a:p>
            <a:pPr marL="304815" indent="-304815">
              <a:buFont typeface="Arial" panose="020B0604020202020204" pitchFamily="34" charset="0"/>
              <a:buChar char="•"/>
            </a:pPr>
            <a:endParaRPr lang="en-US" sz="1333" dirty="0">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1333" b="0" i="0" dirty="0">
                <a:solidFill>
                  <a:srgbClr val="1C1D1E"/>
                </a:solidFill>
                <a:effectLst/>
                <a:latin typeface="Open Sans" panose="020B0606030504020204" pitchFamily="34" charset="0"/>
              </a:rPr>
              <a:t>Sutin AR, Stephan Y, </a:t>
            </a:r>
            <a:r>
              <a:rPr lang="en-US" sz="1333" b="0" i="0" dirty="0" err="1">
                <a:solidFill>
                  <a:srgbClr val="1C1D1E"/>
                </a:solidFill>
                <a:effectLst/>
                <a:latin typeface="Open Sans" panose="020B0606030504020204" pitchFamily="34" charset="0"/>
              </a:rPr>
              <a:t>Terracciano</a:t>
            </a:r>
            <a:r>
              <a:rPr lang="en-US" sz="1333" b="0" i="0" dirty="0">
                <a:solidFill>
                  <a:srgbClr val="1C1D1E"/>
                </a:solidFill>
                <a:effectLst/>
                <a:latin typeface="Open Sans" panose="020B0606030504020204" pitchFamily="34" charset="0"/>
              </a:rPr>
              <a:t> A. Weight discrimination and risk of mortality. </a:t>
            </a:r>
            <a:r>
              <a:rPr lang="en-US" sz="1333" b="0" i="1" dirty="0">
                <a:solidFill>
                  <a:srgbClr val="1C1D1E"/>
                </a:solidFill>
                <a:effectLst/>
                <a:latin typeface="Open Sans" panose="020B0606030504020204" pitchFamily="34" charset="0"/>
              </a:rPr>
              <a:t>Psychol Sci</a:t>
            </a:r>
            <a:r>
              <a:rPr lang="en-US" sz="1333" b="0" i="0" dirty="0">
                <a:solidFill>
                  <a:srgbClr val="1C1D1E"/>
                </a:solidFill>
                <a:effectLst/>
                <a:latin typeface="Open Sans" panose="020B0606030504020204" pitchFamily="34" charset="0"/>
              </a:rPr>
              <a:t>. 2015; </a:t>
            </a:r>
            <a:r>
              <a:rPr lang="en-US" sz="1333" b="1" i="0" dirty="0">
                <a:solidFill>
                  <a:srgbClr val="1C1D1E"/>
                </a:solidFill>
                <a:effectLst/>
                <a:latin typeface="Open Sans" panose="020B0606030504020204" pitchFamily="34" charset="0"/>
              </a:rPr>
              <a:t>26</a:t>
            </a:r>
            <a:r>
              <a:rPr lang="en-US" sz="1333" b="0" i="0" dirty="0">
                <a:solidFill>
                  <a:srgbClr val="1C1D1E"/>
                </a:solidFill>
                <a:effectLst/>
                <a:latin typeface="Open Sans" panose="020B0606030504020204" pitchFamily="34" charset="0"/>
              </a:rPr>
              <a:t>(11): 1803-1811.</a:t>
            </a:r>
            <a:endParaRPr lang="en-US" sz="1333" dirty="0">
              <a:effectLst/>
              <a:latin typeface="Open Sans" panose="020B0606030504020204" pitchFamily="34" charset="0"/>
              <a:ea typeface="Open Sans" panose="020B0606030504020204" pitchFamily="34" charset="0"/>
              <a:cs typeface="Open Sans" panose="020B0606030504020204" pitchFamily="34" charset="0"/>
            </a:endParaRPr>
          </a:p>
          <a:p>
            <a:pPr marL="304815" indent="-304815">
              <a:buFont typeface="Arial" panose="020B0604020202020204" pitchFamily="34" charset="0"/>
              <a:buChar char="•"/>
            </a:pPr>
            <a:endParaRPr lang="en-US" sz="24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266" name="Picture 2" descr="Mental Health Stigma and How to Overcome it | Lyra Health">
            <a:extLst>
              <a:ext uri="{FF2B5EF4-FFF2-40B4-BE49-F238E27FC236}">
                <a16:creationId xmlns:a16="http://schemas.microsoft.com/office/drawing/2014/main" id="{6CD28EF2-23C3-4E61-EF5A-1030922FA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3133" y="2105553"/>
            <a:ext cx="3715307" cy="371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122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a:extLst>
            <a:ext uri="{FF2B5EF4-FFF2-40B4-BE49-F238E27FC236}">
              <a16:creationId xmlns:a16="http://schemas.microsoft.com/office/drawing/2014/main" id="{6BF4BE58-55E4-E9C1-24D6-6A09048E1B7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A0B3534-8C89-2F1B-4039-944C79AEC0D8}"/>
              </a:ext>
            </a:extLst>
          </p:cNvPr>
          <p:cNvGrpSpPr/>
          <p:nvPr/>
        </p:nvGrpSpPr>
        <p:grpSpPr>
          <a:xfrm>
            <a:off x="11506201" y="94483"/>
            <a:ext cx="1142847" cy="1619331"/>
            <a:chOff x="0" y="0"/>
            <a:chExt cx="451495" cy="639735"/>
          </a:xfrm>
        </p:grpSpPr>
        <p:sp>
          <p:nvSpPr>
            <p:cNvPr id="3" name="Freeform 3">
              <a:extLst>
                <a:ext uri="{FF2B5EF4-FFF2-40B4-BE49-F238E27FC236}">
                  <a16:creationId xmlns:a16="http://schemas.microsoft.com/office/drawing/2014/main" id="{65CDFCE3-99A5-43F0-1A02-242B37549EC8}"/>
                </a:ext>
              </a:extLst>
            </p:cNvPr>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9445D37E-63A8-49A5-DBDD-10E4167D6F7C}"/>
                </a:ext>
              </a:extLst>
            </p:cNvPr>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a:extLst>
              <a:ext uri="{FF2B5EF4-FFF2-40B4-BE49-F238E27FC236}">
                <a16:creationId xmlns:a16="http://schemas.microsoft.com/office/drawing/2014/main" id="{7C4E7907-68D9-C154-EEE1-E9E95816219B}"/>
              </a:ext>
            </a:extLst>
          </p:cNvPr>
          <p:cNvGrpSpPr/>
          <p:nvPr/>
        </p:nvGrpSpPr>
        <p:grpSpPr>
          <a:xfrm>
            <a:off x="11865867" y="1875594"/>
            <a:ext cx="155731" cy="155731"/>
            <a:chOff x="0" y="0"/>
            <a:chExt cx="812800" cy="812800"/>
          </a:xfrm>
        </p:grpSpPr>
        <p:sp>
          <p:nvSpPr>
            <p:cNvPr id="6" name="Freeform 6">
              <a:extLst>
                <a:ext uri="{FF2B5EF4-FFF2-40B4-BE49-F238E27FC236}">
                  <a16:creationId xmlns:a16="http://schemas.microsoft.com/office/drawing/2014/main" id="{BBBAB34B-9C14-4FE6-8BB4-F3BAC9FD28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a:extLst>
                <a:ext uri="{FF2B5EF4-FFF2-40B4-BE49-F238E27FC236}">
                  <a16:creationId xmlns:a16="http://schemas.microsoft.com/office/drawing/2014/main" id="{6E90F45F-3955-C7F2-3D6D-D6987CF8280D}"/>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8" name="Freeform 8">
            <a:extLst>
              <a:ext uri="{FF2B5EF4-FFF2-40B4-BE49-F238E27FC236}">
                <a16:creationId xmlns:a16="http://schemas.microsoft.com/office/drawing/2014/main" id="{4DEF4B3B-6212-64D6-611B-F0995C798019}"/>
              </a:ext>
            </a:extLst>
          </p:cNvPr>
          <p:cNvSpPr/>
          <p:nvPr/>
        </p:nvSpPr>
        <p:spPr>
          <a:xfrm>
            <a:off x="4216916" y="94483"/>
            <a:ext cx="3758168" cy="1222532"/>
          </a:xfrm>
          <a:custGeom>
            <a:avLst/>
            <a:gdLst/>
            <a:ahLst/>
            <a:cxnLst/>
            <a:rect l="l" t="t" r="r" b="b"/>
            <a:pathLst>
              <a:path w="11126874" h="3532783">
                <a:moveTo>
                  <a:pt x="0" y="0"/>
                </a:moveTo>
                <a:lnTo>
                  <a:pt x="11126874" y="0"/>
                </a:lnTo>
                <a:lnTo>
                  <a:pt x="11126874" y="3532783"/>
                </a:lnTo>
                <a:lnTo>
                  <a:pt x="0" y="3532783"/>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D5F14D48-CE98-7E22-7AB8-420A1CBF0F8F}"/>
              </a:ext>
            </a:extLst>
          </p:cNvPr>
          <p:cNvSpPr txBox="1"/>
          <p:nvPr/>
        </p:nvSpPr>
        <p:spPr>
          <a:xfrm>
            <a:off x="4193996" y="231217"/>
            <a:ext cx="3781088" cy="9879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Weight</a:t>
            </a:r>
          </a:p>
          <a:p>
            <a:pPr algn="ctr">
              <a:lnSpc>
                <a:spcPts val="3960"/>
              </a:lnSpc>
            </a:pPr>
            <a:r>
              <a:rPr lang="en-US" sz="2667" spc="-112" dirty="0">
                <a:solidFill>
                  <a:srgbClr val="000000"/>
                </a:solidFill>
                <a:latin typeface="Montserrat Classic Bold"/>
                <a:ea typeface="Montserrat Classic Bold"/>
                <a:cs typeface="Montserrat Classic Bold"/>
                <a:sym typeface="Montserrat Classic Bold"/>
              </a:rPr>
              <a:t>Stigma</a:t>
            </a:r>
          </a:p>
        </p:txBody>
      </p:sp>
      <p:grpSp>
        <p:nvGrpSpPr>
          <p:cNvPr id="10" name="Group 10">
            <a:extLst>
              <a:ext uri="{FF2B5EF4-FFF2-40B4-BE49-F238E27FC236}">
                <a16:creationId xmlns:a16="http://schemas.microsoft.com/office/drawing/2014/main" id="{917FC86D-1C65-E740-0916-07919D42504E}"/>
              </a:ext>
            </a:extLst>
          </p:cNvPr>
          <p:cNvGrpSpPr/>
          <p:nvPr/>
        </p:nvGrpSpPr>
        <p:grpSpPr>
          <a:xfrm>
            <a:off x="264400" y="5940231"/>
            <a:ext cx="163741" cy="163741"/>
            <a:chOff x="0" y="0"/>
            <a:chExt cx="812800" cy="812800"/>
          </a:xfrm>
        </p:grpSpPr>
        <p:sp>
          <p:nvSpPr>
            <p:cNvPr id="11" name="Freeform 11">
              <a:extLst>
                <a:ext uri="{FF2B5EF4-FFF2-40B4-BE49-F238E27FC236}">
                  <a16:creationId xmlns:a16="http://schemas.microsoft.com/office/drawing/2014/main" id="{CD4F754D-A605-0A5A-1728-D60436BEF39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a:extLst>
                <a:ext uri="{FF2B5EF4-FFF2-40B4-BE49-F238E27FC236}">
                  <a16:creationId xmlns:a16="http://schemas.microsoft.com/office/drawing/2014/main" id="{C931BC19-BC0B-6B86-B8D0-B09F56DFD333}"/>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3" name="Group 13">
            <a:extLst>
              <a:ext uri="{FF2B5EF4-FFF2-40B4-BE49-F238E27FC236}">
                <a16:creationId xmlns:a16="http://schemas.microsoft.com/office/drawing/2014/main" id="{8A3133C4-1806-4044-82EB-DAEE0C003A36}"/>
              </a:ext>
            </a:extLst>
          </p:cNvPr>
          <p:cNvGrpSpPr/>
          <p:nvPr/>
        </p:nvGrpSpPr>
        <p:grpSpPr>
          <a:xfrm>
            <a:off x="264400" y="5627051"/>
            <a:ext cx="163741" cy="163741"/>
            <a:chOff x="0" y="0"/>
            <a:chExt cx="812800" cy="812800"/>
          </a:xfrm>
        </p:grpSpPr>
        <p:sp>
          <p:nvSpPr>
            <p:cNvPr id="14" name="Freeform 14">
              <a:extLst>
                <a:ext uri="{FF2B5EF4-FFF2-40B4-BE49-F238E27FC236}">
                  <a16:creationId xmlns:a16="http://schemas.microsoft.com/office/drawing/2014/main" id="{7EF0FF1C-A3F1-F195-62EF-ED4E4723E1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15">
              <a:extLst>
                <a:ext uri="{FF2B5EF4-FFF2-40B4-BE49-F238E27FC236}">
                  <a16:creationId xmlns:a16="http://schemas.microsoft.com/office/drawing/2014/main" id="{01E7B6F4-410B-7866-876A-A0CAD0193E9A}"/>
                </a:ext>
              </a:extLst>
            </p:cNvPr>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16" name="Freeform 16">
            <a:extLst>
              <a:ext uri="{FF2B5EF4-FFF2-40B4-BE49-F238E27FC236}">
                <a16:creationId xmlns:a16="http://schemas.microsoft.com/office/drawing/2014/main" id="{17E023B6-B939-8B50-64A9-9BF74297A02D}"/>
              </a:ext>
            </a:extLst>
          </p:cNvPr>
          <p:cNvSpPr/>
          <p:nvPr/>
        </p:nvSpPr>
        <p:spPr>
          <a:xfrm rot="16811928">
            <a:off x="11412573" y="6170511"/>
            <a:ext cx="544416" cy="655205"/>
          </a:xfrm>
          <a:custGeom>
            <a:avLst/>
            <a:gdLst/>
            <a:ahLst/>
            <a:cxnLst/>
            <a:rect l="l" t="t" r="r" b="b"/>
            <a:pathLst>
              <a:path w="816624" h="982808">
                <a:moveTo>
                  <a:pt x="0" y="0"/>
                </a:moveTo>
                <a:lnTo>
                  <a:pt x="816623" y="0"/>
                </a:lnTo>
                <a:lnTo>
                  <a:pt x="816623"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a:extLst>
              <a:ext uri="{FF2B5EF4-FFF2-40B4-BE49-F238E27FC236}">
                <a16:creationId xmlns:a16="http://schemas.microsoft.com/office/drawing/2014/main" id="{11DD2599-E01F-3B40-B1DB-BE2219A93614}"/>
              </a:ext>
            </a:extLst>
          </p:cNvPr>
          <p:cNvSpPr/>
          <p:nvPr/>
        </p:nvSpPr>
        <p:spPr>
          <a:xfrm rot="16811928">
            <a:off x="953032" y="576546"/>
            <a:ext cx="544416" cy="655205"/>
          </a:xfrm>
          <a:custGeom>
            <a:avLst/>
            <a:gdLst/>
            <a:ahLst/>
            <a:cxnLst/>
            <a:rect l="l" t="t" r="r" b="b"/>
            <a:pathLst>
              <a:path w="816624" h="982808">
                <a:moveTo>
                  <a:pt x="0" y="0"/>
                </a:moveTo>
                <a:lnTo>
                  <a:pt x="816624" y="0"/>
                </a:lnTo>
                <a:lnTo>
                  <a:pt x="816624" y="982808"/>
                </a:lnTo>
                <a:lnTo>
                  <a:pt x="0" y="9828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18">
            <a:extLst>
              <a:ext uri="{FF2B5EF4-FFF2-40B4-BE49-F238E27FC236}">
                <a16:creationId xmlns:a16="http://schemas.microsoft.com/office/drawing/2014/main" id="{EE047706-1855-2EC1-332A-3DB9A5D5BA86}"/>
              </a:ext>
            </a:extLst>
          </p:cNvPr>
          <p:cNvSpPr txBox="1"/>
          <p:nvPr/>
        </p:nvSpPr>
        <p:spPr>
          <a:xfrm rot="5400000">
            <a:off x="11001251" y="818599"/>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a:solidFill>
                  <a:srgbClr val="000000"/>
                </a:solidFill>
                <a:latin typeface="Montserrat Classic Bold"/>
                <a:ea typeface="Montserrat Classic Bold"/>
                <a:cs typeface="Montserrat Classic Bold"/>
                <a:sym typeface="Montserrat Classic Bold"/>
              </a:rPr>
              <a:t>FATIMA CDOY SATNFORD</a:t>
            </a:r>
          </a:p>
        </p:txBody>
      </p:sp>
      <p:sp>
        <p:nvSpPr>
          <p:cNvPr id="19" name="TextBox 19">
            <a:extLst>
              <a:ext uri="{FF2B5EF4-FFF2-40B4-BE49-F238E27FC236}">
                <a16:creationId xmlns:a16="http://schemas.microsoft.com/office/drawing/2014/main" id="{71746190-6615-5322-1A6F-FBBFA13EC90B}"/>
              </a:ext>
            </a:extLst>
          </p:cNvPr>
          <p:cNvSpPr txBox="1"/>
          <p:nvPr/>
        </p:nvSpPr>
        <p:spPr>
          <a:xfrm rot="5400000">
            <a:off x="11269580" y="945332"/>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a:solidFill>
                  <a:srgbClr val="000000"/>
                </a:solidFill>
                <a:latin typeface="Montserrat Classic"/>
                <a:ea typeface="Montserrat Classic"/>
                <a:cs typeface="Montserrat Classic"/>
                <a:sym typeface="Montserrat Classic"/>
              </a:rPr>
              <a:t>PRESENTED BY</a:t>
            </a:r>
          </a:p>
        </p:txBody>
      </p:sp>
      <p:sp>
        <p:nvSpPr>
          <p:cNvPr id="20" name="TextBox 20">
            <a:extLst>
              <a:ext uri="{FF2B5EF4-FFF2-40B4-BE49-F238E27FC236}">
                <a16:creationId xmlns:a16="http://schemas.microsoft.com/office/drawing/2014/main" id="{F86750FF-E710-EECB-6BEC-C7B495F2C949}"/>
              </a:ext>
            </a:extLst>
          </p:cNvPr>
          <p:cNvSpPr txBox="1"/>
          <p:nvPr/>
        </p:nvSpPr>
        <p:spPr>
          <a:xfrm>
            <a:off x="2844800" y="1561407"/>
            <a:ext cx="8822661" cy="45140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10" indent="-190510">
              <a:buFont typeface="Arial" panose="020B0604020202020204" pitchFamily="34" charset="0"/>
              <a:buChar char="•"/>
            </a:pPr>
            <a:r>
              <a:rPr lang="en-US" sz="2667" dirty="0">
                <a:effectLst/>
                <a:latin typeface="Open Sans" panose="020B0606030504020204" pitchFamily="34" charset="0"/>
                <a:ea typeface="Open Sans" panose="020B0606030504020204" pitchFamily="34" charset="0"/>
                <a:cs typeface="Open Sans" panose="020B0606030504020204" pitchFamily="34" charset="0"/>
              </a:rPr>
              <a:t>Effective policy change requires shifting the narrative around obesity, focusing on its </a:t>
            </a:r>
            <a:r>
              <a:rPr lang="en-US" sz="2667" b="1" dirty="0">
                <a:effectLst/>
                <a:latin typeface="Open Sans" panose="020B0606030504020204" pitchFamily="34" charset="0"/>
                <a:ea typeface="Open Sans" panose="020B0606030504020204" pitchFamily="34" charset="0"/>
                <a:cs typeface="Open Sans" panose="020B0606030504020204" pitchFamily="34" charset="0"/>
              </a:rPr>
              <a:t>complex causes, using person-first language, and treating it as a chronic disease </a:t>
            </a:r>
            <a:r>
              <a:rPr lang="en-US" sz="2667" dirty="0">
                <a:effectLst/>
                <a:latin typeface="Open Sans" panose="020B0606030504020204" pitchFamily="34" charset="0"/>
                <a:ea typeface="Open Sans" panose="020B0606030504020204" pitchFamily="34" charset="0"/>
                <a:cs typeface="Open Sans" panose="020B0606030504020204" pitchFamily="34" charset="0"/>
              </a:rPr>
              <a:t>rather than a result of poor lifestyle choices.</a:t>
            </a:r>
          </a:p>
          <a:p>
            <a:pPr marL="190510" indent="-190510">
              <a:buFont typeface="Arial" panose="020B0604020202020204" pitchFamily="34" charset="0"/>
              <a:buChar char="•"/>
            </a:pPr>
            <a:r>
              <a:rPr lang="en-US" sz="2667" dirty="0">
                <a:effectLst/>
                <a:latin typeface="Open Sans" panose="020B0606030504020204" pitchFamily="34" charset="0"/>
                <a:ea typeface="Open Sans" panose="020B0606030504020204" pitchFamily="34" charset="0"/>
                <a:cs typeface="Open Sans" panose="020B0606030504020204" pitchFamily="34" charset="0"/>
              </a:rPr>
              <a:t>Example: Say “</a:t>
            </a:r>
            <a:r>
              <a:rPr lang="en-US" sz="2667" b="1" dirty="0">
                <a:effectLst/>
                <a:latin typeface="Open Sans" panose="020B0606030504020204" pitchFamily="34" charset="0"/>
                <a:ea typeface="Open Sans" panose="020B0606030504020204" pitchFamily="34" charset="0"/>
                <a:cs typeface="Open Sans" panose="020B0606030504020204" pitchFamily="34" charset="0"/>
              </a:rPr>
              <a:t>people or patients with obesity</a:t>
            </a:r>
            <a:r>
              <a:rPr lang="en-US" sz="2667" dirty="0">
                <a:effectLst/>
                <a:latin typeface="Open Sans" panose="020B0606030504020204" pitchFamily="34" charset="0"/>
                <a:ea typeface="Open Sans" panose="020B0606030504020204" pitchFamily="34" charset="0"/>
                <a:cs typeface="Open Sans" panose="020B0606030504020204" pitchFamily="34" charset="0"/>
              </a:rPr>
              <a:t>” instead of using the adjective “obese”</a:t>
            </a:r>
          </a:p>
          <a:p>
            <a:pPr marL="190510" indent="-190510">
              <a:buFont typeface="Arial" panose="020B0604020202020204" pitchFamily="34" charset="0"/>
              <a:buChar char="•"/>
            </a:pPr>
            <a:r>
              <a:rPr lang="en-US" sz="2667" b="1" dirty="0">
                <a:effectLst/>
                <a:latin typeface="Open Sans" panose="020B0606030504020204" pitchFamily="34" charset="0"/>
                <a:ea typeface="Open Sans" panose="020B0606030504020204" pitchFamily="34" charset="0"/>
                <a:cs typeface="Open Sans" panose="020B0606030504020204" pitchFamily="34" charset="0"/>
              </a:rPr>
              <a:t>Clinicians, policymakers, and public health leaders </a:t>
            </a:r>
            <a:r>
              <a:rPr lang="en-US" sz="2667" dirty="0">
                <a:effectLst/>
                <a:latin typeface="Open Sans" panose="020B0606030504020204" pitchFamily="34" charset="0"/>
                <a:ea typeface="Open Sans" panose="020B0606030504020204" pitchFamily="34" charset="0"/>
                <a:cs typeface="Open Sans" panose="020B0606030504020204" pitchFamily="34" charset="0"/>
              </a:rPr>
              <a:t>must play a central role in reframing obesity care, promoting comprehensive treatment approaches, and reducing stigma to ensure equitable health policies.</a:t>
            </a:r>
          </a:p>
        </p:txBody>
      </p:sp>
      <p:sp>
        <p:nvSpPr>
          <p:cNvPr id="21" name="Freeform 2">
            <a:extLst>
              <a:ext uri="{FF2B5EF4-FFF2-40B4-BE49-F238E27FC236}">
                <a16:creationId xmlns:a16="http://schemas.microsoft.com/office/drawing/2014/main" id="{D18AEE57-7997-3313-AC1C-BF0BD8030447}"/>
              </a:ext>
            </a:extLst>
          </p:cNvPr>
          <p:cNvSpPr/>
          <p:nvPr/>
        </p:nvSpPr>
        <p:spPr>
          <a:xfrm>
            <a:off x="-1592659" y="1659891"/>
            <a:ext cx="5842000" cy="4796699"/>
          </a:xfrm>
          <a:custGeom>
            <a:avLst/>
            <a:gdLst/>
            <a:ahLst/>
            <a:cxnLst/>
            <a:rect l="l" t="t" r="r" b="b"/>
            <a:pathLst>
              <a:path w="7688744" h="5769388">
                <a:moveTo>
                  <a:pt x="0" y="0"/>
                </a:moveTo>
                <a:lnTo>
                  <a:pt x="7688744" y="0"/>
                </a:lnTo>
                <a:lnTo>
                  <a:pt x="7688744" y="5769388"/>
                </a:lnTo>
                <a:lnTo>
                  <a:pt x="0" y="5769388"/>
                </a:lnTo>
                <a:lnTo>
                  <a:pt x="0" y="0"/>
                </a:lnTo>
                <a:close/>
              </a:path>
            </a:pathLst>
          </a:custGeom>
          <a:blipFill>
            <a:blip r:embed="rId6">
              <a:extLst>
                <a:ext uri="{96DAC541-7B7A-43D3-8B79-37D633B846F1}">
                  <asvg:svgBlip xmlns:asvg="http://schemas.microsoft.com/office/drawing/2016/SVG/main" r:embed="rId7"/>
                </a:ext>
              </a:extLst>
            </a:blip>
            <a:stretch>
              <a:fillRect b="-28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800" dirty="0"/>
              <a:t>x</a:t>
            </a:r>
          </a:p>
        </p:txBody>
      </p:sp>
    </p:spTree>
    <p:extLst>
      <p:ext uri="{BB962C8B-B14F-4D97-AF65-F5344CB8AC3E}">
        <p14:creationId xmlns:p14="http://schemas.microsoft.com/office/powerpoint/2010/main" val="730372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0B6DE"/>
        </a:solidFill>
        <a:effectLst/>
      </p:bgPr>
    </p:bg>
    <p:spTree>
      <p:nvGrpSpPr>
        <p:cNvPr id="1" name=""/>
        <p:cNvGrpSpPr/>
        <p:nvPr/>
      </p:nvGrpSpPr>
      <p:grpSpPr>
        <a:xfrm>
          <a:off x="0" y="0"/>
          <a:ext cx="0" cy="0"/>
          <a:chOff x="0" y="0"/>
          <a:chExt cx="0" cy="0"/>
        </a:xfrm>
      </p:grpSpPr>
      <p:grpSp>
        <p:nvGrpSpPr>
          <p:cNvPr id="2" name="Group 2"/>
          <p:cNvGrpSpPr/>
          <p:nvPr/>
        </p:nvGrpSpPr>
        <p:grpSpPr>
          <a:xfrm>
            <a:off x="11506200" y="107183"/>
            <a:ext cx="965847" cy="1619331"/>
            <a:chOff x="0" y="0"/>
            <a:chExt cx="381569" cy="639735"/>
          </a:xfrm>
        </p:grpSpPr>
        <p:sp>
          <p:nvSpPr>
            <p:cNvPr id="3" name="Freeform 3"/>
            <p:cNvSpPr/>
            <p:nvPr/>
          </p:nvSpPr>
          <p:spPr>
            <a:xfrm>
              <a:off x="0" y="0"/>
              <a:ext cx="381569" cy="639735"/>
            </a:xfrm>
            <a:custGeom>
              <a:avLst/>
              <a:gdLst/>
              <a:ahLst/>
              <a:cxnLst/>
              <a:rect l="l" t="t" r="r" b="b"/>
              <a:pathLst>
                <a:path w="381569" h="639735">
                  <a:moveTo>
                    <a:pt x="190785" y="0"/>
                  </a:moveTo>
                  <a:lnTo>
                    <a:pt x="190785" y="0"/>
                  </a:lnTo>
                  <a:cubicBezTo>
                    <a:pt x="296152" y="0"/>
                    <a:pt x="381569" y="85417"/>
                    <a:pt x="381569" y="190785"/>
                  </a:cubicBezTo>
                  <a:lnTo>
                    <a:pt x="381569" y="448951"/>
                  </a:lnTo>
                  <a:cubicBezTo>
                    <a:pt x="381569" y="499550"/>
                    <a:pt x="361469" y="548077"/>
                    <a:pt x="325690" y="583856"/>
                  </a:cubicBezTo>
                  <a:cubicBezTo>
                    <a:pt x="289911" y="619635"/>
                    <a:pt x="241384" y="639735"/>
                    <a:pt x="190785" y="639735"/>
                  </a:cubicBezTo>
                  <a:lnTo>
                    <a:pt x="190785" y="639735"/>
                  </a:lnTo>
                  <a:cubicBezTo>
                    <a:pt x="140185" y="639735"/>
                    <a:pt x="91659" y="619635"/>
                    <a:pt x="55880" y="583856"/>
                  </a:cubicBezTo>
                  <a:cubicBezTo>
                    <a:pt x="20100" y="548077"/>
                    <a:pt x="0" y="499550"/>
                    <a:pt x="0" y="448951"/>
                  </a:cubicBezTo>
                  <a:lnTo>
                    <a:pt x="0" y="190785"/>
                  </a:lnTo>
                  <a:cubicBezTo>
                    <a:pt x="0" y="140185"/>
                    <a:pt x="20100" y="91659"/>
                    <a:pt x="55880" y="55880"/>
                  </a:cubicBezTo>
                  <a:cubicBezTo>
                    <a:pt x="91659" y="20100"/>
                    <a:pt x="140185" y="0"/>
                    <a:pt x="190785"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57150"/>
              <a:ext cx="381569"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p:cNvGrpSpPr/>
          <p:nvPr/>
        </p:nvGrpSpPr>
        <p:grpSpPr>
          <a:xfrm>
            <a:off x="9866278" y="5820419"/>
            <a:ext cx="155731" cy="15573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E9"/>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8" name="Group 8"/>
          <p:cNvGrpSpPr/>
          <p:nvPr/>
        </p:nvGrpSpPr>
        <p:grpSpPr>
          <a:xfrm>
            <a:off x="6018135" y="5858655"/>
            <a:ext cx="155731" cy="15573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D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1" name="Group 11"/>
          <p:cNvGrpSpPr/>
          <p:nvPr/>
        </p:nvGrpSpPr>
        <p:grpSpPr>
          <a:xfrm>
            <a:off x="2228359" y="5858655"/>
            <a:ext cx="155731" cy="15573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3"/>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4" name="Group 14"/>
          <p:cNvGrpSpPr/>
          <p:nvPr/>
        </p:nvGrpSpPr>
        <p:grpSpPr>
          <a:xfrm>
            <a:off x="2014387" y="2351293"/>
            <a:ext cx="4258122" cy="3297675"/>
            <a:chOff x="0" y="0"/>
            <a:chExt cx="1758768" cy="1362066"/>
          </a:xfrm>
        </p:grpSpPr>
        <p:sp>
          <p:nvSpPr>
            <p:cNvPr id="15" name="Freeform 15"/>
            <p:cNvSpPr/>
            <p:nvPr/>
          </p:nvSpPr>
          <p:spPr>
            <a:xfrm>
              <a:off x="0" y="0"/>
              <a:ext cx="1758768" cy="1362066"/>
            </a:xfrm>
            <a:custGeom>
              <a:avLst/>
              <a:gdLst/>
              <a:ahLst/>
              <a:cxnLst/>
              <a:rect l="l" t="t" r="r" b="b"/>
              <a:pathLst>
                <a:path w="1758768" h="1362066">
                  <a:moveTo>
                    <a:pt x="121210" y="0"/>
                  </a:moveTo>
                  <a:lnTo>
                    <a:pt x="1637558" y="0"/>
                  </a:lnTo>
                  <a:cubicBezTo>
                    <a:pt x="1669704" y="0"/>
                    <a:pt x="1700535" y="12770"/>
                    <a:pt x="1723266" y="35502"/>
                  </a:cubicBezTo>
                  <a:cubicBezTo>
                    <a:pt x="1745997" y="58233"/>
                    <a:pt x="1758768" y="89063"/>
                    <a:pt x="1758768" y="121210"/>
                  </a:cubicBezTo>
                  <a:lnTo>
                    <a:pt x="1758768" y="1240856"/>
                  </a:lnTo>
                  <a:cubicBezTo>
                    <a:pt x="1758768" y="1273003"/>
                    <a:pt x="1745997" y="1303833"/>
                    <a:pt x="1723266" y="1326564"/>
                  </a:cubicBezTo>
                  <a:cubicBezTo>
                    <a:pt x="1700535" y="1349296"/>
                    <a:pt x="1669704" y="1362066"/>
                    <a:pt x="1637558" y="1362066"/>
                  </a:cubicBezTo>
                  <a:lnTo>
                    <a:pt x="121210" y="1362066"/>
                  </a:lnTo>
                  <a:cubicBezTo>
                    <a:pt x="89063" y="1362066"/>
                    <a:pt x="58233" y="1349296"/>
                    <a:pt x="35502" y="1326564"/>
                  </a:cubicBezTo>
                  <a:cubicBezTo>
                    <a:pt x="12770" y="1303833"/>
                    <a:pt x="0" y="1273003"/>
                    <a:pt x="0" y="1240856"/>
                  </a:cubicBezTo>
                  <a:lnTo>
                    <a:pt x="0" y="121210"/>
                  </a:lnTo>
                  <a:cubicBezTo>
                    <a:pt x="0" y="89063"/>
                    <a:pt x="12770" y="58233"/>
                    <a:pt x="35502" y="35502"/>
                  </a:cubicBezTo>
                  <a:cubicBezTo>
                    <a:pt x="58233" y="12770"/>
                    <a:pt x="89063" y="0"/>
                    <a:pt x="12121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0" y="-57150"/>
              <a:ext cx="1758768" cy="141921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7" name="Group 17"/>
          <p:cNvGrpSpPr/>
          <p:nvPr/>
        </p:nvGrpSpPr>
        <p:grpSpPr>
          <a:xfrm>
            <a:off x="6276286" y="2335842"/>
            <a:ext cx="4171979" cy="3297675"/>
            <a:chOff x="0" y="0"/>
            <a:chExt cx="1723187" cy="1362066"/>
          </a:xfrm>
        </p:grpSpPr>
        <p:sp>
          <p:nvSpPr>
            <p:cNvPr id="18" name="Freeform 18"/>
            <p:cNvSpPr/>
            <p:nvPr/>
          </p:nvSpPr>
          <p:spPr>
            <a:xfrm>
              <a:off x="0" y="0"/>
              <a:ext cx="1723187" cy="1362066"/>
            </a:xfrm>
            <a:custGeom>
              <a:avLst/>
              <a:gdLst/>
              <a:ahLst/>
              <a:cxnLst/>
              <a:rect l="l" t="t" r="r" b="b"/>
              <a:pathLst>
                <a:path w="1723187" h="1362066">
                  <a:moveTo>
                    <a:pt x="123713" y="0"/>
                  </a:moveTo>
                  <a:lnTo>
                    <a:pt x="1599474" y="0"/>
                  </a:lnTo>
                  <a:cubicBezTo>
                    <a:pt x="1667799" y="0"/>
                    <a:pt x="1723187" y="55388"/>
                    <a:pt x="1723187" y="123713"/>
                  </a:cubicBezTo>
                  <a:lnTo>
                    <a:pt x="1723187" y="1238353"/>
                  </a:lnTo>
                  <a:cubicBezTo>
                    <a:pt x="1723187" y="1306678"/>
                    <a:pt x="1667799" y="1362066"/>
                    <a:pt x="1599474" y="1362066"/>
                  </a:cubicBezTo>
                  <a:lnTo>
                    <a:pt x="123713" y="1362066"/>
                  </a:lnTo>
                  <a:cubicBezTo>
                    <a:pt x="55388" y="1362066"/>
                    <a:pt x="0" y="1306678"/>
                    <a:pt x="0" y="1238353"/>
                  </a:cubicBezTo>
                  <a:lnTo>
                    <a:pt x="0" y="123713"/>
                  </a:lnTo>
                  <a:cubicBezTo>
                    <a:pt x="0" y="55388"/>
                    <a:pt x="55388" y="0"/>
                    <a:pt x="123713" y="0"/>
                  </a:cubicBezTo>
                  <a:close/>
                </a:path>
              </a:pathLst>
            </a:custGeom>
            <a:solidFill>
              <a:srgbClr val="FFF7D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TextBox 19"/>
            <p:cNvSpPr txBox="1"/>
            <p:nvPr/>
          </p:nvSpPr>
          <p:spPr>
            <a:xfrm>
              <a:off x="0" y="-57150"/>
              <a:ext cx="1723187" cy="141921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20" name="Freeform 20"/>
          <p:cNvSpPr/>
          <p:nvPr/>
        </p:nvSpPr>
        <p:spPr>
          <a:xfrm flipH="1">
            <a:off x="1035616" y="1094613"/>
            <a:ext cx="978771" cy="978771"/>
          </a:xfrm>
          <a:custGeom>
            <a:avLst/>
            <a:gdLst/>
            <a:ahLst/>
            <a:cxnLst/>
            <a:rect l="l" t="t" r="r" b="b"/>
            <a:pathLst>
              <a:path w="1468156" h="1468156">
                <a:moveTo>
                  <a:pt x="1468156" y="0"/>
                </a:moveTo>
                <a:lnTo>
                  <a:pt x="0" y="0"/>
                </a:lnTo>
                <a:lnTo>
                  <a:pt x="0" y="1468156"/>
                </a:lnTo>
                <a:lnTo>
                  <a:pt x="1468156" y="1468156"/>
                </a:lnTo>
                <a:lnTo>
                  <a:pt x="146815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Freeform 21"/>
          <p:cNvSpPr/>
          <p:nvPr/>
        </p:nvSpPr>
        <p:spPr>
          <a:xfrm>
            <a:off x="-376009" y="310645"/>
            <a:ext cx="1061809" cy="1277889"/>
          </a:xfrm>
          <a:custGeom>
            <a:avLst/>
            <a:gdLst/>
            <a:ahLst/>
            <a:cxnLst/>
            <a:rect l="l" t="t" r="r" b="b"/>
            <a:pathLst>
              <a:path w="1592714" h="1916833">
                <a:moveTo>
                  <a:pt x="0" y="0"/>
                </a:moveTo>
                <a:lnTo>
                  <a:pt x="1592714" y="0"/>
                </a:lnTo>
                <a:lnTo>
                  <a:pt x="1592714" y="1916833"/>
                </a:lnTo>
                <a:lnTo>
                  <a:pt x="0" y="1916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2" name="Freeform 22"/>
          <p:cNvSpPr/>
          <p:nvPr/>
        </p:nvSpPr>
        <p:spPr>
          <a:xfrm>
            <a:off x="848030" y="5750389"/>
            <a:ext cx="375173" cy="451521"/>
          </a:xfrm>
          <a:custGeom>
            <a:avLst/>
            <a:gdLst/>
            <a:ahLst/>
            <a:cxnLst/>
            <a:rect l="l" t="t" r="r" b="b"/>
            <a:pathLst>
              <a:path w="562760" h="677282">
                <a:moveTo>
                  <a:pt x="0" y="0"/>
                </a:moveTo>
                <a:lnTo>
                  <a:pt x="562760" y="0"/>
                </a:lnTo>
                <a:lnTo>
                  <a:pt x="562760" y="677282"/>
                </a:lnTo>
                <a:lnTo>
                  <a:pt x="0" y="6772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3" name="Freeform 23"/>
          <p:cNvSpPr/>
          <p:nvPr/>
        </p:nvSpPr>
        <p:spPr>
          <a:xfrm rot="4828715">
            <a:off x="10834556" y="5337205"/>
            <a:ext cx="1061809" cy="1277889"/>
          </a:xfrm>
          <a:custGeom>
            <a:avLst/>
            <a:gdLst/>
            <a:ahLst/>
            <a:cxnLst/>
            <a:rect l="l" t="t" r="r" b="b"/>
            <a:pathLst>
              <a:path w="1592714" h="1916833">
                <a:moveTo>
                  <a:pt x="0" y="0"/>
                </a:moveTo>
                <a:lnTo>
                  <a:pt x="1592714" y="0"/>
                </a:lnTo>
                <a:lnTo>
                  <a:pt x="1592714" y="1916833"/>
                </a:lnTo>
                <a:lnTo>
                  <a:pt x="0" y="1916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4" name="Freeform 24"/>
          <p:cNvSpPr/>
          <p:nvPr/>
        </p:nvSpPr>
        <p:spPr>
          <a:xfrm rot="20803071">
            <a:off x="97257" y="5166417"/>
            <a:ext cx="703144" cy="1463735"/>
          </a:xfrm>
          <a:custGeom>
            <a:avLst/>
            <a:gdLst/>
            <a:ahLst/>
            <a:cxnLst/>
            <a:rect l="l" t="t" r="r" b="b"/>
            <a:pathLst>
              <a:path w="1054716" h="2195603">
                <a:moveTo>
                  <a:pt x="0" y="0"/>
                </a:moveTo>
                <a:lnTo>
                  <a:pt x="1054716" y="0"/>
                </a:lnTo>
                <a:lnTo>
                  <a:pt x="1054716" y="2195602"/>
                </a:lnTo>
                <a:lnTo>
                  <a:pt x="0" y="21956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Freeform 25"/>
          <p:cNvSpPr/>
          <p:nvPr/>
        </p:nvSpPr>
        <p:spPr>
          <a:xfrm rot="551749">
            <a:off x="9708077" y="772345"/>
            <a:ext cx="1186848" cy="1290052"/>
          </a:xfrm>
          <a:custGeom>
            <a:avLst/>
            <a:gdLst/>
            <a:ahLst/>
            <a:cxnLst/>
            <a:rect l="l" t="t" r="r" b="b"/>
            <a:pathLst>
              <a:path w="1780272" h="1935078">
                <a:moveTo>
                  <a:pt x="0" y="0"/>
                </a:moveTo>
                <a:lnTo>
                  <a:pt x="1780272" y="0"/>
                </a:lnTo>
                <a:lnTo>
                  <a:pt x="1780272" y="1935078"/>
                </a:lnTo>
                <a:lnTo>
                  <a:pt x="0" y="19350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6" name="TextBox 26"/>
          <p:cNvSpPr txBox="1"/>
          <p:nvPr/>
        </p:nvSpPr>
        <p:spPr>
          <a:xfrm rot="21582737">
            <a:off x="2912724" y="2753198"/>
            <a:ext cx="2759062" cy="2987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1"/>
              </a:lnSpc>
            </a:pPr>
            <a:r>
              <a:rPr lang="en-US" sz="2161" spc="-65">
                <a:solidFill>
                  <a:srgbClr val="000000"/>
                </a:solidFill>
                <a:latin typeface="Montserrat Classic Bold"/>
                <a:ea typeface="Montserrat Classic Bold"/>
                <a:cs typeface="Montserrat Classic Bold"/>
                <a:sym typeface="Montserrat Classic Bold"/>
              </a:rPr>
              <a:t>Recommendations</a:t>
            </a:r>
          </a:p>
        </p:txBody>
      </p:sp>
      <p:sp>
        <p:nvSpPr>
          <p:cNvPr id="27" name="TextBox 27"/>
          <p:cNvSpPr txBox="1"/>
          <p:nvPr/>
        </p:nvSpPr>
        <p:spPr>
          <a:xfrm>
            <a:off x="3916881" y="1339216"/>
            <a:ext cx="4358239" cy="59493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582"/>
              </a:lnSpc>
            </a:pPr>
            <a:r>
              <a:rPr lang="en-US" sz="4322" spc="-129" dirty="0">
                <a:solidFill>
                  <a:srgbClr val="FFFFFF"/>
                </a:solidFill>
                <a:latin typeface="Montserrat Classic Bold"/>
                <a:ea typeface="Montserrat Classic Bold"/>
                <a:cs typeface="Montserrat Classic Bold"/>
                <a:sym typeface="Montserrat Classic Bold"/>
              </a:rPr>
              <a:t>Conclusions</a:t>
            </a:r>
          </a:p>
        </p:txBody>
      </p:sp>
      <p:sp>
        <p:nvSpPr>
          <p:cNvPr id="28" name="TextBox 28"/>
          <p:cNvSpPr txBox="1"/>
          <p:nvPr/>
        </p:nvSpPr>
        <p:spPr>
          <a:xfrm rot="21582737">
            <a:off x="6859133" y="2752576"/>
            <a:ext cx="3006411" cy="29879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91"/>
              </a:lnSpc>
            </a:pPr>
            <a:r>
              <a:rPr lang="en-US" sz="2161" spc="-65">
                <a:solidFill>
                  <a:srgbClr val="000000"/>
                </a:solidFill>
                <a:latin typeface="Montserrat Classic Bold"/>
                <a:ea typeface="Montserrat Classic Bold"/>
                <a:cs typeface="Montserrat Classic Bold"/>
                <a:sym typeface="Montserrat Classic Bold"/>
              </a:rPr>
              <a:t>Future Directions</a:t>
            </a:r>
          </a:p>
        </p:txBody>
      </p:sp>
      <p:sp>
        <p:nvSpPr>
          <p:cNvPr id="29" name="TextBox 29"/>
          <p:cNvSpPr txBox="1"/>
          <p:nvPr/>
        </p:nvSpPr>
        <p:spPr>
          <a:xfrm rot="21582737">
            <a:off x="2618925" y="3119057"/>
            <a:ext cx="3048759" cy="19574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38631" lvl="1" indent="-169316" algn="l">
              <a:lnSpc>
                <a:spcPts val="2195"/>
              </a:lnSpc>
              <a:spcBef>
                <a:spcPct val="0"/>
              </a:spcBef>
              <a:buFont typeface="Arial"/>
              <a:buChar char="•"/>
            </a:pPr>
            <a:r>
              <a:rPr lang="en-US" sz="1568">
                <a:solidFill>
                  <a:srgbClr val="000000"/>
                </a:solidFill>
                <a:latin typeface="Kollektif"/>
                <a:ea typeface="Kollektif"/>
                <a:cs typeface="Kollektif"/>
                <a:sym typeface="Kollektif"/>
              </a:rPr>
              <a:t>Improve understanding of obesity as a chronic disease.</a:t>
            </a:r>
          </a:p>
          <a:p>
            <a:pPr marL="338631" lvl="1" indent="-169316" algn="l">
              <a:lnSpc>
                <a:spcPts val="2195"/>
              </a:lnSpc>
              <a:spcBef>
                <a:spcPct val="0"/>
              </a:spcBef>
              <a:buFont typeface="Arial"/>
              <a:buChar char="•"/>
            </a:pPr>
            <a:r>
              <a:rPr lang="en-US" sz="1568">
                <a:solidFill>
                  <a:srgbClr val="000000"/>
                </a:solidFill>
                <a:latin typeface="Kollektif"/>
                <a:ea typeface="Kollektif"/>
                <a:cs typeface="Kollektif"/>
                <a:sym typeface="Kollektif"/>
              </a:rPr>
              <a:t>Enhance insurance coverage and reduce costs.</a:t>
            </a:r>
          </a:p>
          <a:p>
            <a:pPr marL="338631" lvl="1" indent="-169316" algn="l">
              <a:lnSpc>
                <a:spcPts val="2195"/>
              </a:lnSpc>
              <a:spcBef>
                <a:spcPct val="0"/>
              </a:spcBef>
              <a:buFont typeface="Arial"/>
              <a:buChar char="•"/>
            </a:pPr>
            <a:r>
              <a:rPr lang="en-US" sz="1568">
                <a:solidFill>
                  <a:srgbClr val="000000"/>
                </a:solidFill>
                <a:latin typeface="Kollektif"/>
                <a:ea typeface="Kollektif"/>
                <a:cs typeface="Kollektif"/>
                <a:sym typeface="Kollektif"/>
              </a:rPr>
              <a:t>Address societal biases and provider education.</a:t>
            </a:r>
          </a:p>
          <a:p>
            <a:pPr algn="l">
              <a:lnSpc>
                <a:spcPts val="2195"/>
              </a:lnSpc>
              <a:spcBef>
                <a:spcPct val="0"/>
              </a:spcBef>
            </a:pPr>
            <a:endParaRPr lang="en-US" sz="1568">
              <a:solidFill>
                <a:srgbClr val="000000"/>
              </a:solidFill>
              <a:latin typeface="Kollektif"/>
              <a:ea typeface="Kollektif"/>
              <a:cs typeface="Kollektif"/>
              <a:sym typeface="Kollektif"/>
            </a:endParaRPr>
          </a:p>
        </p:txBody>
      </p:sp>
      <p:sp>
        <p:nvSpPr>
          <p:cNvPr id="30" name="TextBox 30"/>
          <p:cNvSpPr txBox="1"/>
          <p:nvPr/>
        </p:nvSpPr>
        <p:spPr>
          <a:xfrm rot="21582737">
            <a:off x="6751474" y="3131296"/>
            <a:ext cx="3349329" cy="279384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38631" lvl="1" indent="-169316" algn="l">
              <a:lnSpc>
                <a:spcPts val="2195"/>
              </a:lnSpc>
              <a:buFont typeface="Arial"/>
              <a:buChar char="•"/>
            </a:pPr>
            <a:r>
              <a:rPr lang="en-US" sz="1467" dirty="0">
                <a:solidFill>
                  <a:srgbClr val="000000"/>
                </a:solidFill>
                <a:latin typeface="Kollektif"/>
                <a:ea typeface="Kollektif"/>
                <a:cs typeface="Kollektif"/>
                <a:sym typeface="Kollektif"/>
              </a:rPr>
              <a:t>Advocate for equitable access to GLP-1 receptor agonists.</a:t>
            </a:r>
          </a:p>
          <a:p>
            <a:pPr marL="338631" lvl="1" indent="-169316" algn="l">
              <a:lnSpc>
                <a:spcPts val="2195"/>
              </a:lnSpc>
              <a:buFont typeface="Arial"/>
              <a:buChar char="•"/>
            </a:pPr>
            <a:r>
              <a:rPr lang="en-US" sz="1467" dirty="0">
                <a:solidFill>
                  <a:srgbClr val="000000"/>
                </a:solidFill>
                <a:latin typeface="Kollektif"/>
                <a:ea typeface="Kollektif"/>
                <a:cs typeface="Kollektif"/>
                <a:sym typeface="Kollektif"/>
              </a:rPr>
              <a:t>Provide for pharmacogenomic research to improve precision, thereby improving equity in GLP-1s.</a:t>
            </a:r>
          </a:p>
          <a:p>
            <a:pPr marL="338631" lvl="1" indent="-169316" algn="l">
              <a:lnSpc>
                <a:spcPts val="2195"/>
              </a:lnSpc>
              <a:buFont typeface="Arial"/>
              <a:buChar char="•"/>
            </a:pPr>
            <a:r>
              <a:rPr lang="en-US" sz="1467" dirty="0">
                <a:solidFill>
                  <a:srgbClr val="000000"/>
                </a:solidFill>
                <a:latin typeface="Kollektif"/>
                <a:ea typeface="Kollektif"/>
                <a:cs typeface="Kollektif"/>
                <a:sym typeface="Kollektif"/>
              </a:rPr>
              <a:t>Integrate a multidisciplinary approach to obesity management.</a:t>
            </a:r>
          </a:p>
          <a:p>
            <a:pPr algn="l">
              <a:lnSpc>
                <a:spcPts val="2195"/>
              </a:lnSpc>
              <a:spcBef>
                <a:spcPct val="0"/>
              </a:spcBef>
            </a:pPr>
            <a:endParaRPr lang="en-US" sz="1467" dirty="0">
              <a:solidFill>
                <a:srgbClr val="000000"/>
              </a:solidFill>
              <a:latin typeface="Kollektif"/>
              <a:ea typeface="Kollektif"/>
              <a:cs typeface="Kollektif"/>
              <a:sym typeface="Kollektif"/>
            </a:endParaRPr>
          </a:p>
          <a:p>
            <a:pPr algn="l">
              <a:lnSpc>
                <a:spcPts val="2195"/>
              </a:lnSpc>
              <a:spcBef>
                <a:spcPct val="0"/>
              </a:spcBef>
            </a:pPr>
            <a:endParaRPr lang="en-US" sz="1467" dirty="0">
              <a:solidFill>
                <a:srgbClr val="000000"/>
              </a:solidFill>
              <a:latin typeface="Kollektif"/>
              <a:ea typeface="Kollektif"/>
              <a:cs typeface="Kollektif"/>
              <a:sym typeface="Kollektif"/>
            </a:endParaRPr>
          </a:p>
          <a:p>
            <a:pPr algn="l">
              <a:lnSpc>
                <a:spcPts val="2195"/>
              </a:lnSpc>
              <a:spcBef>
                <a:spcPct val="0"/>
              </a:spcBef>
            </a:pPr>
            <a:endParaRPr lang="en-US" sz="1467" dirty="0">
              <a:solidFill>
                <a:srgbClr val="000000"/>
              </a:solidFill>
              <a:latin typeface="Kollektif"/>
              <a:ea typeface="Kollektif"/>
              <a:cs typeface="Kollektif"/>
              <a:sym typeface="Kollektif"/>
            </a:endParaRPr>
          </a:p>
        </p:txBody>
      </p:sp>
      <p:sp>
        <p:nvSpPr>
          <p:cNvPr id="31" name="TextBox 31"/>
          <p:cNvSpPr txBox="1"/>
          <p:nvPr/>
        </p:nvSpPr>
        <p:spPr>
          <a:xfrm rot="5400000">
            <a:off x="11116074" y="927603"/>
            <a:ext cx="1444655" cy="2039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dirty="0">
                <a:solidFill>
                  <a:srgbClr val="000000"/>
                </a:solidFill>
                <a:latin typeface="Montserrat Classic Bold"/>
                <a:ea typeface="Montserrat Classic Bold"/>
                <a:cs typeface="Montserrat Classic Bold"/>
                <a:sym typeface="Montserrat Classic Bold"/>
              </a:rPr>
              <a:t>Fatima Cody Stanford</a:t>
            </a:r>
          </a:p>
        </p:txBody>
      </p:sp>
      <p:sp>
        <p:nvSpPr>
          <p:cNvPr id="32" name="TextBox 32"/>
          <p:cNvSpPr txBox="1"/>
          <p:nvPr/>
        </p:nvSpPr>
        <p:spPr>
          <a:xfrm rot="5400000">
            <a:off x="11397038" y="917474"/>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dirty="0">
                <a:solidFill>
                  <a:srgbClr val="000000"/>
                </a:solidFill>
                <a:latin typeface="Montserrat Classic"/>
                <a:ea typeface="Montserrat Classic"/>
                <a:cs typeface="Montserrat Classic"/>
                <a:sym typeface="Montserrat Classic"/>
              </a:rPr>
              <a:t>PRESENTED BY</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0B3"/>
        </a:solidFill>
        <a:effectLst/>
      </p:bgPr>
    </p:bg>
    <p:spTree>
      <p:nvGrpSpPr>
        <p:cNvPr id="1" name=""/>
        <p:cNvGrpSpPr/>
        <p:nvPr/>
      </p:nvGrpSpPr>
      <p:grpSpPr>
        <a:xfrm>
          <a:off x="0" y="0"/>
          <a:ext cx="0" cy="0"/>
          <a:chOff x="0" y="0"/>
          <a:chExt cx="0" cy="0"/>
        </a:xfrm>
      </p:grpSpPr>
      <p:grpSp>
        <p:nvGrpSpPr>
          <p:cNvPr id="2" name="Group 2"/>
          <p:cNvGrpSpPr/>
          <p:nvPr/>
        </p:nvGrpSpPr>
        <p:grpSpPr>
          <a:xfrm>
            <a:off x="11506201" y="2619335"/>
            <a:ext cx="1142847" cy="1619331"/>
            <a:chOff x="0" y="0"/>
            <a:chExt cx="451495" cy="639735"/>
          </a:xfrm>
        </p:grpSpPr>
        <p:sp>
          <p:nvSpPr>
            <p:cNvPr id="3" name="Freeform 3"/>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70B6D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5" name="Group 5"/>
          <p:cNvGrpSpPr/>
          <p:nvPr/>
        </p:nvGrpSpPr>
        <p:grpSpPr>
          <a:xfrm>
            <a:off x="-796577" y="2619335"/>
            <a:ext cx="1142847" cy="1619331"/>
            <a:chOff x="0" y="0"/>
            <a:chExt cx="451495" cy="639735"/>
          </a:xfrm>
        </p:grpSpPr>
        <p:sp>
          <p:nvSpPr>
            <p:cNvPr id="6" name="Freeform 6"/>
            <p:cNvSpPr/>
            <p:nvPr/>
          </p:nvSpPr>
          <p:spPr>
            <a:xfrm>
              <a:off x="0" y="0"/>
              <a:ext cx="451495" cy="639735"/>
            </a:xfrm>
            <a:custGeom>
              <a:avLst/>
              <a:gdLst/>
              <a:ahLst/>
              <a:cxnLst/>
              <a:rect l="l" t="t" r="r" b="b"/>
              <a:pathLst>
                <a:path w="451495" h="639735">
                  <a:moveTo>
                    <a:pt x="225748" y="0"/>
                  </a:moveTo>
                  <a:lnTo>
                    <a:pt x="225748" y="0"/>
                  </a:lnTo>
                  <a:cubicBezTo>
                    <a:pt x="350425" y="0"/>
                    <a:pt x="451495" y="101071"/>
                    <a:pt x="451495" y="225748"/>
                  </a:cubicBezTo>
                  <a:lnTo>
                    <a:pt x="451495" y="413988"/>
                  </a:lnTo>
                  <a:cubicBezTo>
                    <a:pt x="451495" y="538665"/>
                    <a:pt x="350425" y="639735"/>
                    <a:pt x="225748" y="639735"/>
                  </a:cubicBezTo>
                  <a:lnTo>
                    <a:pt x="225748" y="639735"/>
                  </a:lnTo>
                  <a:cubicBezTo>
                    <a:pt x="101071" y="639735"/>
                    <a:pt x="0" y="538665"/>
                    <a:pt x="0" y="413988"/>
                  </a:cubicBezTo>
                  <a:lnTo>
                    <a:pt x="0" y="225748"/>
                  </a:lnTo>
                  <a:cubicBezTo>
                    <a:pt x="0" y="101071"/>
                    <a:pt x="101071" y="0"/>
                    <a:pt x="225748" y="0"/>
                  </a:cubicBezTo>
                  <a:close/>
                </a:path>
              </a:pathLst>
            </a:custGeom>
            <a:solidFill>
              <a:srgbClr val="70B6D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0" y="-57150"/>
              <a:ext cx="451495" cy="6968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8" name="Group 8"/>
          <p:cNvGrpSpPr/>
          <p:nvPr/>
        </p:nvGrpSpPr>
        <p:grpSpPr>
          <a:xfrm>
            <a:off x="11865867" y="1875594"/>
            <a:ext cx="155731" cy="15573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1" name="Group 11"/>
          <p:cNvGrpSpPr/>
          <p:nvPr/>
        </p:nvGrpSpPr>
        <p:grpSpPr>
          <a:xfrm>
            <a:off x="264400" y="5940231"/>
            <a:ext cx="163741" cy="16374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3"/>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4" name="Group 14"/>
          <p:cNvGrpSpPr/>
          <p:nvPr/>
        </p:nvGrpSpPr>
        <p:grpSpPr>
          <a:xfrm>
            <a:off x="264400" y="5627051"/>
            <a:ext cx="163741" cy="16374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17" name="Group 17"/>
          <p:cNvGrpSpPr/>
          <p:nvPr/>
        </p:nvGrpSpPr>
        <p:grpSpPr>
          <a:xfrm>
            <a:off x="3422582" y="6583714"/>
            <a:ext cx="5346837" cy="680170"/>
            <a:chOff x="0" y="0"/>
            <a:chExt cx="2112331" cy="268709"/>
          </a:xfrm>
        </p:grpSpPr>
        <p:sp>
          <p:nvSpPr>
            <p:cNvPr id="18" name="Freeform 18"/>
            <p:cNvSpPr/>
            <p:nvPr/>
          </p:nvSpPr>
          <p:spPr>
            <a:xfrm>
              <a:off x="0" y="0"/>
              <a:ext cx="2112331" cy="268709"/>
            </a:xfrm>
            <a:custGeom>
              <a:avLst/>
              <a:gdLst/>
              <a:ahLst/>
              <a:cxnLst/>
              <a:rect l="l" t="t" r="r" b="b"/>
              <a:pathLst>
                <a:path w="2112331" h="268709">
                  <a:moveTo>
                    <a:pt x="49230" y="0"/>
                  </a:moveTo>
                  <a:lnTo>
                    <a:pt x="2063101" y="0"/>
                  </a:lnTo>
                  <a:cubicBezTo>
                    <a:pt x="2076157" y="0"/>
                    <a:pt x="2088679" y="5187"/>
                    <a:pt x="2097912" y="14419"/>
                  </a:cubicBezTo>
                  <a:cubicBezTo>
                    <a:pt x="2107144" y="23652"/>
                    <a:pt x="2112331" y="36173"/>
                    <a:pt x="2112331" y="49230"/>
                  </a:cubicBezTo>
                  <a:lnTo>
                    <a:pt x="2112331" y="219479"/>
                  </a:lnTo>
                  <a:cubicBezTo>
                    <a:pt x="2112331" y="232536"/>
                    <a:pt x="2107144" y="245058"/>
                    <a:pt x="2097912" y="254290"/>
                  </a:cubicBezTo>
                  <a:cubicBezTo>
                    <a:pt x="2088679" y="263522"/>
                    <a:pt x="2076157" y="268709"/>
                    <a:pt x="2063101" y="268709"/>
                  </a:cubicBezTo>
                  <a:lnTo>
                    <a:pt x="49230" y="268709"/>
                  </a:lnTo>
                  <a:cubicBezTo>
                    <a:pt x="22041" y="268709"/>
                    <a:pt x="0" y="246668"/>
                    <a:pt x="0" y="219479"/>
                  </a:cubicBezTo>
                  <a:lnTo>
                    <a:pt x="0" y="49230"/>
                  </a:lnTo>
                  <a:cubicBezTo>
                    <a:pt x="0" y="22041"/>
                    <a:pt x="22041" y="0"/>
                    <a:pt x="49230" y="0"/>
                  </a:cubicBezTo>
                  <a:close/>
                </a:path>
              </a:pathLst>
            </a:custGeom>
            <a:solidFill>
              <a:srgbClr val="70B6D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TextBox 19"/>
            <p:cNvSpPr txBox="1"/>
            <p:nvPr/>
          </p:nvSpPr>
          <p:spPr>
            <a:xfrm>
              <a:off x="0" y="-57150"/>
              <a:ext cx="2112331" cy="32585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20" name="Group 20"/>
          <p:cNvGrpSpPr/>
          <p:nvPr/>
        </p:nvGrpSpPr>
        <p:grpSpPr>
          <a:xfrm>
            <a:off x="3277405" y="-402274"/>
            <a:ext cx="5346837" cy="680170"/>
            <a:chOff x="0" y="0"/>
            <a:chExt cx="2112331" cy="268709"/>
          </a:xfrm>
        </p:grpSpPr>
        <p:sp>
          <p:nvSpPr>
            <p:cNvPr id="21" name="Freeform 21"/>
            <p:cNvSpPr/>
            <p:nvPr/>
          </p:nvSpPr>
          <p:spPr>
            <a:xfrm>
              <a:off x="0" y="0"/>
              <a:ext cx="2112331" cy="268709"/>
            </a:xfrm>
            <a:custGeom>
              <a:avLst/>
              <a:gdLst/>
              <a:ahLst/>
              <a:cxnLst/>
              <a:rect l="l" t="t" r="r" b="b"/>
              <a:pathLst>
                <a:path w="2112331" h="268709">
                  <a:moveTo>
                    <a:pt x="49230" y="0"/>
                  </a:moveTo>
                  <a:lnTo>
                    <a:pt x="2063101" y="0"/>
                  </a:lnTo>
                  <a:cubicBezTo>
                    <a:pt x="2076157" y="0"/>
                    <a:pt x="2088679" y="5187"/>
                    <a:pt x="2097912" y="14419"/>
                  </a:cubicBezTo>
                  <a:cubicBezTo>
                    <a:pt x="2107144" y="23652"/>
                    <a:pt x="2112331" y="36173"/>
                    <a:pt x="2112331" y="49230"/>
                  </a:cubicBezTo>
                  <a:lnTo>
                    <a:pt x="2112331" y="219479"/>
                  </a:lnTo>
                  <a:cubicBezTo>
                    <a:pt x="2112331" y="232536"/>
                    <a:pt x="2107144" y="245058"/>
                    <a:pt x="2097912" y="254290"/>
                  </a:cubicBezTo>
                  <a:cubicBezTo>
                    <a:pt x="2088679" y="263522"/>
                    <a:pt x="2076157" y="268709"/>
                    <a:pt x="2063101" y="268709"/>
                  </a:cubicBezTo>
                  <a:lnTo>
                    <a:pt x="49230" y="268709"/>
                  </a:lnTo>
                  <a:cubicBezTo>
                    <a:pt x="22041" y="268709"/>
                    <a:pt x="0" y="246668"/>
                    <a:pt x="0" y="219479"/>
                  </a:cubicBezTo>
                  <a:lnTo>
                    <a:pt x="0" y="49230"/>
                  </a:lnTo>
                  <a:cubicBezTo>
                    <a:pt x="0" y="22041"/>
                    <a:pt x="22041" y="0"/>
                    <a:pt x="49230" y="0"/>
                  </a:cubicBezTo>
                  <a:close/>
                </a:path>
              </a:pathLst>
            </a:custGeom>
            <a:solidFill>
              <a:srgbClr val="70B6D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2" name="TextBox 22"/>
            <p:cNvSpPr txBox="1"/>
            <p:nvPr/>
          </p:nvSpPr>
          <p:spPr>
            <a:xfrm>
              <a:off x="0" y="-57150"/>
              <a:ext cx="2112331" cy="32585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23" name="Freeform 23"/>
          <p:cNvSpPr/>
          <p:nvPr/>
        </p:nvSpPr>
        <p:spPr>
          <a:xfrm>
            <a:off x="3277405" y="2534096"/>
            <a:ext cx="5637191" cy="1789808"/>
          </a:xfrm>
          <a:custGeom>
            <a:avLst/>
            <a:gdLst/>
            <a:ahLst/>
            <a:cxnLst/>
            <a:rect l="l" t="t" r="r" b="b"/>
            <a:pathLst>
              <a:path w="8455786" h="2684712">
                <a:moveTo>
                  <a:pt x="0" y="0"/>
                </a:moveTo>
                <a:lnTo>
                  <a:pt x="8455786" y="0"/>
                </a:lnTo>
                <a:lnTo>
                  <a:pt x="8455786" y="2684712"/>
                </a:lnTo>
                <a:lnTo>
                  <a:pt x="0" y="2684712"/>
                </a:lnTo>
                <a:lnTo>
                  <a:pt x="0" y="0"/>
                </a:lnTo>
                <a:close/>
              </a:path>
            </a:pathLst>
          </a:custGeom>
          <a:blipFill>
            <a:blip r:embed="rId2">
              <a:alphaModFix amt="83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4" name="TextBox 24"/>
          <p:cNvSpPr txBox="1"/>
          <p:nvPr/>
        </p:nvSpPr>
        <p:spPr>
          <a:xfrm>
            <a:off x="2924214" y="3027180"/>
            <a:ext cx="6343572" cy="8798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669"/>
              </a:lnSpc>
            </a:pPr>
            <a:r>
              <a:rPr lang="en-US" sz="6292" spc="-189">
                <a:solidFill>
                  <a:srgbClr val="000000"/>
                </a:solidFill>
                <a:latin typeface="Montserrat Classic Bold"/>
                <a:ea typeface="Montserrat Classic Bold"/>
                <a:cs typeface="Montserrat Classic Bold"/>
                <a:sym typeface="Montserrat Classic Bold"/>
              </a:rPr>
              <a:t>thank you</a:t>
            </a:r>
          </a:p>
        </p:txBody>
      </p:sp>
      <p:sp>
        <p:nvSpPr>
          <p:cNvPr id="25" name="Freeform 25"/>
          <p:cNvSpPr/>
          <p:nvPr/>
        </p:nvSpPr>
        <p:spPr>
          <a:xfrm>
            <a:off x="8747603" y="2367104"/>
            <a:ext cx="333985" cy="333985"/>
          </a:xfrm>
          <a:custGeom>
            <a:avLst/>
            <a:gdLst/>
            <a:ahLst/>
            <a:cxnLst/>
            <a:rect l="l" t="t" r="r" b="b"/>
            <a:pathLst>
              <a:path w="500978" h="500978">
                <a:moveTo>
                  <a:pt x="0" y="0"/>
                </a:moveTo>
                <a:lnTo>
                  <a:pt x="500978" y="0"/>
                </a:lnTo>
                <a:lnTo>
                  <a:pt x="500978" y="500978"/>
                </a:lnTo>
                <a:lnTo>
                  <a:pt x="0" y="5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6" name="Freeform 26"/>
          <p:cNvSpPr/>
          <p:nvPr/>
        </p:nvSpPr>
        <p:spPr>
          <a:xfrm>
            <a:off x="3422582" y="4156912"/>
            <a:ext cx="333985" cy="333985"/>
          </a:xfrm>
          <a:custGeom>
            <a:avLst/>
            <a:gdLst/>
            <a:ahLst/>
            <a:cxnLst/>
            <a:rect l="l" t="t" r="r" b="b"/>
            <a:pathLst>
              <a:path w="500978" h="500978">
                <a:moveTo>
                  <a:pt x="0" y="0"/>
                </a:moveTo>
                <a:lnTo>
                  <a:pt x="500978" y="0"/>
                </a:lnTo>
                <a:lnTo>
                  <a:pt x="500978" y="500978"/>
                </a:lnTo>
                <a:lnTo>
                  <a:pt x="0" y="500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Freeform 27"/>
          <p:cNvSpPr/>
          <p:nvPr/>
        </p:nvSpPr>
        <p:spPr>
          <a:xfrm>
            <a:off x="3065590" y="3073151"/>
            <a:ext cx="211815" cy="211815"/>
          </a:xfrm>
          <a:custGeom>
            <a:avLst/>
            <a:gdLst/>
            <a:ahLst/>
            <a:cxnLst/>
            <a:rect l="l" t="t" r="r" b="b"/>
            <a:pathLst>
              <a:path w="317722" h="317722">
                <a:moveTo>
                  <a:pt x="0" y="0"/>
                </a:moveTo>
                <a:lnTo>
                  <a:pt x="317722" y="0"/>
                </a:lnTo>
                <a:lnTo>
                  <a:pt x="317722" y="317722"/>
                </a:lnTo>
                <a:lnTo>
                  <a:pt x="0" y="3177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8" name="Freeform 28"/>
          <p:cNvSpPr/>
          <p:nvPr/>
        </p:nvSpPr>
        <p:spPr>
          <a:xfrm>
            <a:off x="8869773" y="3718016"/>
            <a:ext cx="211815" cy="211815"/>
          </a:xfrm>
          <a:custGeom>
            <a:avLst/>
            <a:gdLst/>
            <a:ahLst/>
            <a:cxnLst/>
            <a:rect l="l" t="t" r="r" b="b"/>
            <a:pathLst>
              <a:path w="317722" h="317722">
                <a:moveTo>
                  <a:pt x="0" y="0"/>
                </a:moveTo>
                <a:lnTo>
                  <a:pt x="317722" y="0"/>
                </a:lnTo>
                <a:lnTo>
                  <a:pt x="317722" y="317721"/>
                </a:lnTo>
                <a:lnTo>
                  <a:pt x="0" y="3177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Freeform 29"/>
          <p:cNvSpPr/>
          <p:nvPr/>
        </p:nvSpPr>
        <p:spPr>
          <a:xfrm>
            <a:off x="4355892" y="1769687"/>
            <a:ext cx="449726" cy="449726"/>
          </a:xfrm>
          <a:custGeom>
            <a:avLst/>
            <a:gdLst/>
            <a:ahLst/>
            <a:cxnLst/>
            <a:rect l="l" t="t" r="r" b="b"/>
            <a:pathLst>
              <a:path w="674589" h="674589">
                <a:moveTo>
                  <a:pt x="0" y="0"/>
                </a:moveTo>
                <a:lnTo>
                  <a:pt x="674589" y="0"/>
                </a:lnTo>
                <a:lnTo>
                  <a:pt x="674589" y="674588"/>
                </a:lnTo>
                <a:lnTo>
                  <a:pt x="0" y="674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0" name="Group 30"/>
          <p:cNvGrpSpPr/>
          <p:nvPr/>
        </p:nvGrpSpPr>
        <p:grpSpPr>
          <a:xfrm>
            <a:off x="4925810" y="4940562"/>
            <a:ext cx="110909" cy="11090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B6D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2" name="TextBox 32"/>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grpSp>
        <p:nvGrpSpPr>
          <p:cNvPr id="33" name="Group 33"/>
          <p:cNvGrpSpPr/>
          <p:nvPr/>
        </p:nvGrpSpPr>
        <p:grpSpPr>
          <a:xfrm>
            <a:off x="7155282" y="4940562"/>
            <a:ext cx="110909" cy="110909"/>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B6D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5" name="TextBox 35"/>
            <p:cNvSpPr txBox="1"/>
            <p:nvPr/>
          </p:nvSpPr>
          <p:spPr>
            <a:xfrm>
              <a:off x="76200" y="19050"/>
              <a:ext cx="660400" cy="7175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5"/>
                </a:lnSpc>
              </a:pPr>
              <a:endParaRPr sz="800"/>
            </a:p>
          </p:txBody>
        </p:sp>
      </p:grpSp>
      <p:sp>
        <p:nvSpPr>
          <p:cNvPr id="36" name="TextBox 36"/>
          <p:cNvSpPr txBox="1"/>
          <p:nvPr/>
        </p:nvSpPr>
        <p:spPr>
          <a:xfrm>
            <a:off x="1943584" y="4839247"/>
            <a:ext cx="8635910" cy="2794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79"/>
              </a:lnSpc>
              <a:spcBef>
                <a:spcPct val="0"/>
              </a:spcBef>
            </a:pPr>
            <a:r>
              <a:rPr lang="en-US" sz="1628">
                <a:solidFill>
                  <a:srgbClr val="000000"/>
                </a:solidFill>
                <a:latin typeface="Montserrat Classic Bold"/>
                <a:ea typeface="Montserrat Classic Bold"/>
                <a:cs typeface="Montserrat Classic Bold"/>
                <a:sym typeface="Montserrat Classic Bold"/>
              </a:rPr>
              <a:t>FATIMA CODY STANFORD, MD, MPH, MPA, MBA, FAAP, FACP, FAHA, FAMWA, FTOS</a:t>
            </a:r>
          </a:p>
        </p:txBody>
      </p:sp>
      <p:sp>
        <p:nvSpPr>
          <p:cNvPr id="37" name="TextBox 37"/>
          <p:cNvSpPr txBox="1"/>
          <p:nvPr/>
        </p:nvSpPr>
        <p:spPr>
          <a:xfrm>
            <a:off x="5112475" y="4641129"/>
            <a:ext cx="1967051" cy="2362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06"/>
              </a:lnSpc>
              <a:spcBef>
                <a:spcPct val="0"/>
              </a:spcBef>
            </a:pPr>
            <a:r>
              <a:rPr lang="en-US" sz="1361">
                <a:solidFill>
                  <a:srgbClr val="000000"/>
                </a:solidFill>
                <a:latin typeface="Montserrat Classic"/>
                <a:ea typeface="Montserrat Classic"/>
                <a:cs typeface="Montserrat Classic"/>
                <a:sym typeface="Montserrat Classic"/>
              </a:rPr>
              <a:t>PRESENTED BY</a:t>
            </a:r>
          </a:p>
        </p:txBody>
      </p:sp>
      <p:sp>
        <p:nvSpPr>
          <p:cNvPr id="38" name="TextBox 38"/>
          <p:cNvSpPr txBox="1"/>
          <p:nvPr/>
        </p:nvSpPr>
        <p:spPr>
          <a:xfrm rot="5400000">
            <a:off x="11110212" y="3337101"/>
            <a:ext cx="1444655" cy="4219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4"/>
              </a:lnSpc>
              <a:spcBef>
                <a:spcPct val="0"/>
              </a:spcBef>
            </a:pPr>
            <a:r>
              <a:rPr lang="en-US" sz="1196" dirty="0">
                <a:solidFill>
                  <a:srgbClr val="FFFFFF"/>
                </a:solidFill>
                <a:latin typeface="Montserrat Classic Bold"/>
                <a:ea typeface="Montserrat Classic Bold"/>
                <a:cs typeface="Montserrat Classic Bold"/>
                <a:sym typeface="Montserrat Classic Bold"/>
              </a:rPr>
              <a:t>FATIMA CODY STANFORD</a:t>
            </a:r>
          </a:p>
        </p:txBody>
      </p:sp>
      <p:sp>
        <p:nvSpPr>
          <p:cNvPr id="39" name="TextBox 39"/>
          <p:cNvSpPr txBox="1"/>
          <p:nvPr/>
        </p:nvSpPr>
        <p:spPr>
          <a:xfrm rot="5400000">
            <a:off x="11431575" y="3463834"/>
            <a:ext cx="1444655" cy="1685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00"/>
              </a:lnSpc>
              <a:spcBef>
                <a:spcPct val="0"/>
              </a:spcBef>
            </a:pPr>
            <a:r>
              <a:rPr lang="en-US" sz="1000" dirty="0">
                <a:solidFill>
                  <a:srgbClr val="FFFFFF"/>
                </a:solidFill>
                <a:latin typeface="Montserrat Classic"/>
                <a:ea typeface="Montserrat Classic"/>
                <a:cs typeface="Montserrat Classic"/>
                <a:sym typeface="Montserrat Classic"/>
              </a:rPr>
              <a:t>PRESENTED BY</a:t>
            </a:r>
          </a:p>
        </p:txBody>
      </p:sp>
      <p:sp>
        <p:nvSpPr>
          <p:cNvPr id="41" name="TextBox 40">
            <a:extLst>
              <a:ext uri="{FF2B5EF4-FFF2-40B4-BE49-F238E27FC236}">
                <a16:creationId xmlns:a16="http://schemas.microsoft.com/office/drawing/2014/main" id="{0D9068DA-84F3-C27A-1C0F-2E2AC3100E92}"/>
              </a:ext>
            </a:extLst>
          </p:cNvPr>
          <p:cNvSpPr txBox="1"/>
          <p:nvPr/>
        </p:nvSpPr>
        <p:spPr>
          <a:xfrm>
            <a:off x="6854463" y="5542389"/>
            <a:ext cx="2359175" cy="37965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67" dirty="0"/>
              <a:t>@</a:t>
            </a:r>
            <a:r>
              <a:rPr lang="en-US" sz="1867" dirty="0" err="1"/>
              <a:t>askdrfatima</a:t>
            </a:r>
            <a:endParaRPr lang="en-US" sz="1867" dirty="0"/>
          </a:p>
        </p:txBody>
      </p:sp>
      <p:pic>
        <p:nvPicPr>
          <p:cNvPr id="42" name="Picture 41" descr="A picture containing clipart&#10;&#10;Description generated with very high confidence">
            <a:extLst>
              <a:ext uri="{FF2B5EF4-FFF2-40B4-BE49-F238E27FC236}">
                <a16:creationId xmlns:a16="http://schemas.microsoft.com/office/drawing/2014/main" id="{27A46636-9B43-2C7C-27FA-704F7B25FB01}"/>
              </a:ext>
            </a:extLst>
          </p:cNvPr>
          <p:cNvPicPr>
            <a:picLocks noChangeAspect="1"/>
          </p:cNvPicPr>
          <p:nvPr/>
        </p:nvPicPr>
        <p:blipFill>
          <a:blip r:embed="rId6"/>
          <a:stretch>
            <a:fillRect/>
          </a:stretch>
        </p:blipFill>
        <p:spPr>
          <a:xfrm>
            <a:off x="5026321" y="5365233"/>
            <a:ext cx="766351" cy="766351"/>
          </a:xfrm>
          <a:prstGeom prst="rect">
            <a:avLst/>
          </a:prstGeom>
        </p:spPr>
      </p:pic>
      <p:pic>
        <p:nvPicPr>
          <p:cNvPr id="43" name="Picture 42" descr="A picture containing food, drawing, light&#10;&#10;Description automatically generated">
            <a:extLst>
              <a:ext uri="{FF2B5EF4-FFF2-40B4-BE49-F238E27FC236}">
                <a16:creationId xmlns:a16="http://schemas.microsoft.com/office/drawing/2014/main" id="{900E4074-E2F2-CE83-E722-7CADF89FCC5A}"/>
              </a:ext>
            </a:extLst>
          </p:cNvPr>
          <p:cNvPicPr>
            <a:picLocks noChangeAspect="1"/>
          </p:cNvPicPr>
          <p:nvPr/>
        </p:nvPicPr>
        <p:blipFill>
          <a:blip r:embed="rId7"/>
          <a:stretch>
            <a:fillRect/>
          </a:stretch>
        </p:blipFill>
        <p:spPr>
          <a:xfrm>
            <a:off x="4203679" y="5349147"/>
            <a:ext cx="766351" cy="762945"/>
          </a:xfrm>
          <a:prstGeom prst="rect">
            <a:avLst/>
          </a:prstGeom>
        </p:spPr>
      </p:pic>
      <p:pic>
        <p:nvPicPr>
          <p:cNvPr id="44" name="Picture 43" descr="A white x in a black square&#10;&#10;Description automatically generated">
            <a:extLst>
              <a:ext uri="{FF2B5EF4-FFF2-40B4-BE49-F238E27FC236}">
                <a16:creationId xmlns:a16="http://schemas.microsoft.com/office/drawing/2014/main" id="{D766E9C2-6BD9-2ADE-CCFA-F42F9B3244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3564" y="5357906"/>
            <a:ext cx="901455" cy="7629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DD313-D842-DB25-ADC5-E349BFF57ABC}"/>
              </a:ext>
            </a:extLst>
          </p:cNvPr>
          <p:cNvSpPr>
            <a:spLocks noGrp="1"/>
          </p:cNvSpPr>
          <p:nvPr>
            <p:ph type="title"/>
          </p:nvPr>
        </p:nvSpPr>
        <p:spPr/>
        <p:txBody>
          <a:bodyPr/>
          <a:lstStyle/>
          <a:p>
            <a:r>
              <a:rPr lang="en-US" b="1">
                <a:latin typeface="Georgia"/>
                <a:cs typeface="Arial"/>
              </a:rPr>
              <a:t>Moderated Discussion and Q&amp;A </a:t>
            </a:r>
            <a:endParaRPr lang="en-US" b="1">
              <a:latin typeface="Georgia"/>
            </a:endParaRPr>
          </a:p>
        </p:txBody>
      </p:sp>
    </p:spTree>
    <p:extLst>
      <p:ext uri="{BB962C8B-B14F-4D97-AF65-F5344CB8AC3E}">
        <p14:creationId xmlns:p14="http://schemas.microsoft.com/office/powerpoint/2010/main" val="166419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14CBE7F2-5483-094E-96FD-A868A485D13F}"/>
              </a:ext>
            </a:extLst>
          </p:cNvPr>
          <p:cNvSpPr>
            <a:spLocks noGrp="1" noChangeArrowheads="1"/>
          </p:cNvSpPr>
          <p:nvPr>
            <p:ph type="ctrTitle"/>
          </p:nvPr>
        </p:nvSpPr>
        <p:spPr>
          <a:xfrm>
            <a:off x="1005738" y="1821189"/>
            <a:ext cx="10180524" cy="1730963"/>
          </a:xfrm>
        </p:spPr>
        <p:txBody>
          <a:bodyPr/>
          <a:lstStyle/>
          <a:p>
            <a:r>
              <a:rPr lang="en-US" altLang="en-US" sz="4400">
                <a:latin typeface="Georgia"/>
              </a:rPr>
              <a:t>Thank you for listening </a:t>
            </a:r>
          </a:p>
        </p:txBody>
      </p:sp>
    </p:spTree>
    <p:extLst>
      <p:ext uri="{BB962C8B-B14F-4D97-AF65-F5344CB8AC3E}">
        <p14:creationId xmlns:p14="http://schemas.microsoft.com/office/powerpoint/2010/main" val="79062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65B0-A206-C3C5-3E4B-46B9DBF931EB}"/>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00556CE-57C3-8053-0D6A-322150E55764}"/>
              </a:ext>
            </a:extLst>
          </p:cNvPr>
          <p:cNvSpPr>
            <a:spLocks noGrp="1"/>
          </p:cNvSpPr>
          <p:nvPr>
            <p:ph idx="1"/>
          </p:nvPr>
        </p:nvSpPr>
        <p:spPr/>
        <p:txBody>
          <a:bodyPr/>
          <a:lstStyle/>
          <a:p>
            <a:pPr marL="468630" indent="-742950">
              <a:buFont typeface="+mj-lt"/>
              <a:buAutoNum type="arabicPeriod"/>
            </a:pPr>
            <a:r>
              <a:rPr lang="en-US" dirty="0"/>
              <a:t>Obesity appears to be influencing our population health trends in now </a:t>
            </a:r>
            <a:r>
              <a:rPr lang="en-US" b="1" dirty="0"/>
              <a:t>fundamental</a:t>
            </a:r>
            <a:r>
              <a:rPr lang="en-US" dirty="0"/>
              <a:t> ways</a:t>
            </a:r>
          </a:p>
          <a:p>
            <a:pPr marL="468630" indent="-742950">
              <a:buFont typeface="+mj-lt"/>
              <a:buAutoNum type="arabicPeriod"/>
            </a:pPr>
            <a:r>
              <a:rPr lang="en-US" dirty="0"/>
              <a:t>Promise of public policy, yet </a:t>
            </a:r>
            <a:r>
              <a:rPr lang="en-US" b="1" dirty="0"/>
              <a:t>no example</a:t>
            </a:r>
            <a:r>
              <a:rPr lang="en-US" dirty="0"/>
              <a:t> of society that has been successful</a:t>
            </a:r>
          </a:p>
          <a:p>
            <a:pPr marL="468630" indent="-742950">
              <a:buFont typeface="+mj-lt"/>
              <a:buAutoNum type="arabicPeriod"/>
            </a:pPr>
            <a:r>
              <a:rPr lang="en-US" dirty="0"/>
              <a:t>Critical juncture in public health</a:t>
            </a:r>
            <a:r>
              <a:rPr lang="en-US" b="1" dirty="0"/>
              <a:t> </a:t>
            </a:r>
            <a:r>
              <a:rPr lang="en-US" dirty="0"/>
              <a:t>with the advent of </a:t>
            </a:r>
            <a:r>
              <a:rPr lang="en-US" b="1" dirty="0"/>
              <a:t>novel therapeutics</a:t>
            </a:r>
            <a:r>
              <a:rPr lang="en-US" dirty="0"/>
              <a:t>       </a:t>
            </a:r>
          </a:p>
          <a:p>
            <a:pPr marL="468630" indent="-742950">
              <a:buFont typeface="+mj-lt"/>
              <a:buAutoNum type="arabicPeriod"/>
            </a:pPr>
            <a:endParaRPr lang="en-US" sz="3200" dirty="0">
              <a:latin typeface="+mn-lt"/>
            </a:endParaRPr>
          </a:p>
        </p:txBody>
      </p:sp>
      <p:sp>
        <p:nvSpPr>
          <p:cNvPr id="4" name="Date Placeholder 3">
            <a:extLst>
              <a:ext uri="{FF2B5EF4-FFF2-40B4-BE49-F238E27FC236}">
                <a16:creationId xmlns:a16="http://schemas.microsoft.com/office/drawing/2014/main" id="{ACD4873F-7AED-46E4-F2B0-D661012A968C}"/>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F981EC73-7C55-A6E6-D85F-4ABA8B91FDD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0111A24-9B97-D47E-0E5F-A67B8371F9D2}"/>
              </a:ext>
            </a:extLst>
          </p:cNvPr>
          <p:cNvSpPr>
            <a:spLocks noGrp="1"/>
          </p:cNvSpPr>
          <p:nvPr>
            <p:ph type="sldNum" sz="quarter" idx="12"/>
          </p:nvPr>
        </p:nvSpPr>
        <p:spPr/>
        <p:txBody>
          <a:bodyPr/>
          <a:lstStyle/>
          <a:p>
            <a:fld id="{B91D16A5-EAE4-490E-BDF8-48A808507D2C}" type="slidenum">
              <a:rPr lang="en-GB" smtClean="0"/>
              <a:pPr/>
              <a:t>4</a:t>
            </a:fld>
            <a:endParaRPr lang="en-GB" dirty="0"/>
          </a:p>
        </p:txBody>
      </p:sp>
    </p:spTree>
    <p:extLst>
      <p:ext uri="{BB962C8B-B14F-4D97-AF65-F5344CB8AC3E}">
        <p14:creationId xmlns:p14="http://schemas.microsoft.com/office/powerpoint/2010/main" val="2731974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617B-6661-A24F-10A0-771E9692D54C}"/>
              </a:ext>
            </a:extLst>
          </p:cNvPr>
          <p:cNvSpPr>
            <a:spLocks noGrp="1"/>
          </p:cNvSpPr>
          <p:nvPr>
            <p:ph type="title"/>
          </p:nvPr>
        </p:nvSpPr>
        <p:spPr/>
        <p:txBody>
          <a:bodyPr/>
          <a:lstStyle/>
          <a:p>
            <a:r>
              <a:rPr lang="en-US" dirty="0"/>
              <a:t>Obesity</a:t>
            </a:r>
          </a:p>
        </p:txBody>
      </p:sp>
      <p:sp>
        <p:nvSpPr>
          <p:cNvPr id="4" name="Date Placeholder 3">
            <a:extLst>
              <a:ext uri="{FF2B5EF4-FFF2-40B4-BE49-F238E27FC236}">
                <a16:creationId xmlns:a16="http://schemas.microsoft.com/office/drawing/2014/main" id="{1BDC9CF7-B5FF-691F-016A-D907D428CD96}"/>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D4DAA0B2-2F42-607F-DD32-2C6D9AC5659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560314-B86D-39F7-67B8-8C875C456A10}"/>
              </a:ext>
            </a:extLst>
          </p:cNvPr>
          <p:cNvSpPr>
            <a:spLocks noGrp="1"/>
          </p:cNvSpPr>
          <p:nvPr>
            <p:ph type="sldNum" sz="quarter" idx="12"/>
          </p:nvPr>
        </p:nvSpPr>
        <p:spPr/>
        <p:txBody>
          <a:bodyPr/>
          <a:lstStyle/>
          <a:p>
            <a:fld id="{B91D16A5-EAE4-490E-BDF8-48A808507D2C}" type="slidenum">
              <a:rPr lang="en-GB" smtClean="0"/>
              <a:pPr/>
              <a:t>5</a:t>
            </a:fld>
            <a:endParaRPr lang="en-GB" dirty="0"/>
          </a:p>
        </p:txBody>
      </p:sp>
      <p:pic>
        <p:nvPicPr>
          <p:cNvPr id="7" name="Content Placeholder 6" descr="A graph with numbers and a red line&#10;&#10;Description automatically generated">
            <a:extLst>
              <a:ext uri="{FF2B5EF4-FFF2-40B4-BE49-F238E27FC236}">
                <a16:creationId xmlns:a16="http://schemas.microsoft.com/office/drawing/2014/main" id="{76746AAF-F4EC-16AD-D147-BD06DF537F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47823" y="1846686"/>
            <a:ext cx="5348177" cy="4337739"/>
          </a:xfrm>
          <a:prstGeom prst="rect">
            <a:avLst/>
          </a:prstGeom>
          <a:noFill/>
        </p:spPr>
      </p:pic>
      <p:pic>
        <p:nvPicPr>
          <p:cNvPr id="8" name="Content Placeholder 3" descr="A graph of birth cohort&#10;&#10;Description automatically generated">
            <a:extLst>
              <a:ext uri="{FF2B5EF4-FFF2-40B4-BE49-F238E27FC236}">
                <a16:creationId xmlns:a16="http://schemas.microsoft.com/office/drawing/2014/main" id="{D2C4A9BD-EB6E-6B4B-9BF6-082C19FFE0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439282"/>
            <a:ext cx="5948831" cy="3458933"/>
          </a:xfrm>
          <a:prstGeom prst="rect">
            <a:avLst/>
          </a:prstGeom>
          <a:noFill/>
        </p:spPr>
      </p:pic>
      <p:sp>
        <p:nvSpPr>
          <p:cNvPr id="10" name="TextBox 9">
            <a:extLst>
              <a:ext uri="{FF2B5EF4-FFF2-40B4-BE49-F238E27FC236}">
                <a16:creationId xmlns:a16="http://schemas.microsoft.com/office/drawing/2014/main" id="{C59C0C6D-4B73-3F6E-CDEE-AE17AFFE3D73}"/>
              </a:ext>
            </a:extLst>
          </p:cNvPr>
          <p:cNvSpPr txBox="1"/>
          <p:nvPr/>
        </p:nvSpPr>
        <p:spPr>
          <a:xfrm>
            <a:off x="6642691" y="5856654"/>
            <a:ext cx="1959049" cy="369332"/>
          </a:xfrm>
          <a:prstGeom prst="rect">
            <a:avLst/>
          </a:prstGeom>
          <a:noFill/>
        </p:spPr>
        <p:txBody>
          <a:bodyPr wrap="square">
            <a:spAutoFit/>
          </a:bodyPr>
          <a:lstStyle/>
          <a:p>
            <a:r>
              <a:rPr lang="en-US" sz="1800" dirty="0"/>
              <a:t>Source: NHANES</a:t>
            </a:r>
          </a:p>
        </p:txBody>
      </p:sp>
    </p:spTree>
    <p:extLst>
      <p:ext uri="{BB962C8B-B14F-4D97-AF65-F5344CB8AC3E}">
        <p14:creationId xmlns:p14="http://schemas.microsoft.com/office/powerpoint/2010/main" val="2628971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3E125-DEFF-0AEB-ABD4-C1EFC997701A}"/>
              </a:ext>
            </a:extLst>
          </p:cNvPr>
          <p:cNvSpPr>
            <a:spLocks noGrp="1"/>
          </p:cNvSpPr>
          <p:nvPr>
            <p:ph type="title"/>
          </p:nvPr>
        </p:nvSpPr>
        <p:spPr/>
        <p:txBody>
          <a:bodyPr/>
          <a:lstStyle/>
          <a:p>
            <a:r>
              <a:rPr lang="en-US" dirty="0"/>
              <a:t>Obesity and Population Health</a:t>
            </a:r>
          </a:p>
        </p:txBody>
      </p:sp>
      <p:sp>
        <p:nvSpPr>
          <p:cNvPr id="3" name="Content Placeholder 2">
            <a:extLst>
              <a:ext uri="{FF2B5EF4-FFF2-40B4-BE49-F238E27FC236}">
                <a16:creationId xmlns:a16="http://schemas.microsoft.com/office/drawing/2014/main" id="{D796A125-CBBC-E9F3-9841-EB78D464CB51}"/>
              </a:ext>
            </a:extLst>
          </p:cNvPr>
          <p:cNvSpPr>
            <a:spLocks noGrp="1"/>
          </p:cNvSpPr>
          <p:nvPr>
            <p:ph idx="1"/>
          </p:nvPr>
        </p:nvSpPr>
        <p:spPr/>
        <p:txBody>
          <a:bodyPr/>
          <a:lstStyle/>
          <a:p>
            <a:r>
              <a:rPr lang="en-US" dirty="0"/>
              <a:t> </a:t>
            </a:r>
          </a:p>
        </p:txBody>
      </p:sp>
      <p:sp>
        <p:nvSpPr>
          <p:cNvPr id="7" name="Text Placeholder 6">
            <a:extLst>
              <a:ext uri="{FF2B5EF4-FFF2-40B4-BE49-F238E27FC236}">
                <a16:creationId xmlns:a16="http://schemas.microsoft.com/office/drawing/2014/main" id="{95D1B71B-B429-7C02-A166-5101D64B98D1}"/>
              </a:ext>
            </a:extLst>
          </p:cNvPr>
          <p:cNvSpPr>
            <a:spLocks noGrp="1"/>
          </p:cNvSpPr>
          <p:nvPr>
            <p:ph type="body" sz="half" idx="2"/>
          </p:nvPr>
        </p:nvSpPr>
        <p:spPr/>
        <p:txBody>
          <a:bodyPr/>
          <a:lstStyle/>
          <a:p>
            <a:r>
              <a:rPr lang="en-US" sz="2400" dirty="0"/>
              <a:t>Robust evidence that obesity and related cardio-metabolic factors are influencing population health in </a:t>
            </a:r>
            <a:r>
              <a:rPr lang="en-US" sz="2400" b="1" dirty="0"/>
              <a:t>fundamental</a:t>
            </a:r>
            <a:r>
              <a:rPr lang="en-US" sz="2400" dirty="0"/>
              <a:t> ways.</a:t>
            </a:r>
            <a:r>
              <a:rPr lang="en-US" dirty="0"/>
              <a:t>    </a:t>
            </a:r>
          </a:p>
        </p:txBody>
      </p:sp>
      <p:sp>
        <p:nvSpPr>
          <p:cNvPr id="4" name="Date Placeholder 3">
            <a:extLst>
              <a:ext uri="{FF2B5EF4-FFF2-40B4-BE49-F238E27FC236}">
                <a16:creationId xmlns:a16="http://schemas.microsoft.com/office/drawing/2014/main" id="{42F70CA9-1994-0E1C-A5D8-912384A3A8F5}"/>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E96D17D4-8805-BBFC-CDA4-0FAC0E12284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D884AB6-243D-A55F-FC31-69ACC346B0C0}"/>
              </a:ext>
            </a:extLst>
          </p:cNvPr>
          <p:cNvSpPr>
            <a:spLocks noGrp="1"/>
          </p:cNvSpPr>
          <p:nvPr>
            <p:ph type="sldNum" sz="quarter" idx="12"/>
          </p:nvPr>
        </p:nvSpPr>
        <p:spPr/>
        <p:txBody>
          <a:bodyPr/>
          <a:lstStyle/>
          <a:p>
            <a:fld id="{B91D16A5-EAE4-490E-BDF8-48A808507D2C}" type="slidenum">
              <a:rPr lang="en-GB" smtClean="0"/>
              <a:pPr/>
              <a:t>6</a:t>
            </a:fld>
            <a:endParaRPr lang="en-GB" dirty="0"/>
          </a:p>
        </p:txBody>
      </p:sp>
      <p:pic>
        <p:nvPicPr>
          <p:cNvPr id="8" name="Content Placeholder 12">
            <a:extLst>
              <a:ext uri="{FF2B5EF4-FFF2-40B4-BE49-F238E27FC236}">
                <a16:creationId xmlns:a16="http://schemas.microsoft.com/office/drawing/2014/main" id="{EF6DEF26-6798-7BC7-2D4F-452FC10D5889}"/>
              </a:ext>
            </a:extLst>
          </p:cNvPr>
          <p:cNvPicPr>
            <a:picLocks noChangeAspect="1"/>
          </p:cNvPicPr>
          <p:nvPr/>
        </p:nvPicPr>
        <p:blipFill>
          <a:blip r:embed="rId2"/>
          <a:stretch>
            <a:fillRect/>
          </a:stretch>
        </p:blipFill>
        <p:spPr>
          <a:xfrm>
            <a:off x="4479792" y="763408"/>
            <a:ext cx="7061627" cy="4999617"/>
          </a:xfrm>
          <a:prstGeom prst="rect">
            <a:avLst/>
          </a:prstGeom>
        </p:spPr>
      </p:pic>
    </p:spTree>
    <p:extLst>
      <p:ext uri="{BB962C8B-B14F-4D97-AF65-F5344CB8AC3E}">
        <p14:creationId xmlns:p14="http://schemas.microsoft.com/office/powerpoint/2010/main" val="2903069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35BC3-9007-A389-6C32-84F818B8004E}"/>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r>
              <a:rPr lang="en-US" dirty="0"/>
              <a:t>U.S. life expectancy stalls due to cardiovascular disease, not drug deaths</a:t>
            </a:r>
          </a:p>
        </p:txBody>
      </p:sp>
      <p:sp>
        <p:nvSpPr>
          <p:cNvPr id="4" name="Date Placeholder 3">
            <a:extLst>
              <a:ext uri="{FF2B5EF4-FFF2-40B4-BE49-F238E27FC236}">
                <a16:creationId xmlns:a16="http://schemas.microsoft.com/office/drawing/2014/main" id="{30EFACDB-383F-1200-9E27-C5BE63B956DE}"/>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18D44F8B-E843-39D1-19EF-C669ABA33FC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6BB9639-897D-5578-10D9-A41A9A065004}"/>
              </a:ext>
            </a:extLst>
          </p:cNvPr>
          <p:cNvSpPr>
            <a:spLocks noGrp="1"/>
          </p:cNvSpPr>
          <p:nvPr>
            <p:ph type="sldNum" sz="quarter" idx="12"/>
          </p:nvPr>
        </p:nvSpPr>
        <p:spPr/>
        <p:txBody>
          <a:bodyPr/>
          <a:lstStyle/>
          <a:p>
            <a:fld id="{B91D16A5-EAE4-490E-BDF8-48A808507D2C}" type="slidenum">
              <a:rPr lang="en-GB" smtClean="0"/>
              <a:pPr/>
              <a:t>7</a:t>
            </a:fld>
            <a:endParaRPr lang="en-GB" dirty="0"/>
          </a:p>
        </p:txBody>
      </p:sp>
      <p:pic>
        <p:nvPicPr>
          <p:cNvPr id="8" name="Picture 2">
            <a:extLst>
              <a:ext uri="{FF2B5EF4-FFF2-40B4-BE49-F238E27FC236}">
                <a16:creationId xmlns:a16="http://schemas.microsoft.com/office/drawing/2014/main" id="{01D5FEBC-D089-D3AF-0D9A-B9FC2126E1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07" t="17999" r="23259" b="28773"/>
          <a:stretch/>
        </p:blipFill>
        <p:spPr bwMode="auto">
          <a:xfrm>
            <a:off x="5992621" y="1852780"/>
            <a:ext cx="3753191" cy="3980097"/>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6">
            <a:extLst>
              <a:ext uri="{FF2B5EF4-FFF2-40B4-BE49-F238E27FC236}">
                <a16:creationId xmlns:a16="http://schemas.microsoft.com/office/drawing/2014/main" id="{270161BE-D973-5A53-A807-A439E48BF233}"/>
              </a:ext>
            </a:extLst>
          </p:cNvPr>
          <p:cNvPicPr>
            <a:picLocks noGrp="1" noChangeAspect="1"/>
          </p:cNvPicPr>
          <p:nvPr>
            <p:ph idx="1"/>
          </p:nvPr>
        </p:nvPicPr>
        <p:blipFill rotWithShape="1">
          <a:blip r:embed="rId4"/>
          <a:srcRect l="21977" t="24131" r="51191" b="24742"/>
          <a:stretch/>
        </p:blipFill>
        <p:spPr>
          <a:xfrm>
            <a:off x="1097280" y="1840080"/>
            <a:ext cx="3753190" cy="4022725"/>
          </a:xfrm>
          <a:prstGeom prst="rect">
            <a:avLst/>
          </a:prstGeom>
        </p:spPr>
      </p:pic>
      <p:sp>
        <p:nvSpPr>
          <p:cNvPr id="14" name="Text Placeholder 8">
            <a:extLst>
              <a:ext uri="{FF2B5EF4-FFF2-40B4-BE49-F238E27FC236}">
                <a16:creationId xmlns:a16="http://schemas.microsoft.com/office/drawing/2014/main" id="{C7F9F290-2F5E-214A-C5A8-02743176B3ED}"/>
              </a:ext>
            </a:extLst>
          </p:cNvPr>
          <p:cNvSpPr txBox="1">
            <a:spLocks/>
          </p:cNvSpPr>
          <p:nvPr/>
        </p:nvSpPr>
        <p:spPr>
          <a:xfrm>
            <a:off x="1384042" y="5892902"/>
            <a:ext cx="9484876" cy="365126"/>
          </a:xfrm>
          <a:prstGeom prst="rect">
            <a:avLst/>
          </a:prstGeom>
        </p:spPr>
        <p:txBody>
          <a:bodyPr>
            <a:normAutofit/>
          </a:bodyPr>
          <a:lstStyle>
            <a:lvl1pPr marL="91440" indent="-36576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Ø"/>
              <a:defRPr sz="3200" kern="1200">
                <a:solidFill>
                  <a:schemeClr val="tx1">
                    <a:lumMod val="75000"/>
                    <a:lumOff val="25000"/>
                  </a:schemeClr>
                </a:solidFill>
                <a:latin typeface="+mj-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tx1">
                    <a:lumMod val="75000"/>
                    <a:lumOff val="25000"/>
                  </a:schemeClr>
                </a:solidFill>
                <a:latin typeface="+mj-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75000"/>
                    <a:lumOff val="25000"/>
                  </a:schemeClr>
                </a:solidFill>
                <a:latin typeface="+mj-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75000"/>
                    <a:lumOff val="25000"/>
                  </a:schemeClr>
                </a:solidFill>
                <a:latin typeface="+mj-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1600" kern="1200">
                <a:solidFill>
                  <a:schemeClr val="tx1">
                    <a:lumMod val="75000"/>
                    <a:lumOff val="25000"/>
                  </a:schemeClr>
                </a:solidFill>
                <a:latin typeface="+mj-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800" dirty="0"/>
              <a:t>Mehta, Abrams, Myrskyla (2020) </a:t>
            </a:r>
            <a:r>
              <a:rPr lang="en-US" sz="1800" i="1" dirty="0"/>
              <a:t>Proceedings of the National Academy of Sciences</a:t>
            </a:r>
            <a:r>
              <a:rPr lang="en-US" sz="1800" dirty="0"/>
              <a:t> </a:t>
            </a:r>
          </a:p>
        </p:txBody>
      </p:sp>
    </p:spTree>
    <p:extLst>
      <p:ext uri="{BB962C8B-B14F-4D97-AF65-F5344CB8AC3E}">
        <p14:creationId xmlns:p14="http://schemas.microsoft.com/office/powerpoint/2010/main" val="1466621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0768-BF2E-2C28-4473-A89B28CDCC25}"/>
              </a:ext>
            </a:extLst>
          </p:cNvPr>
          <p:cNvSpPr>
            <a:spLocks noGrp="1"/>
          </p:cNvSpPr>
          <p:nvPr>
            <p:ph type="title"/>
          </p:nvPr>
        </p:nvSpPr>
        <p:spPr/>
        <p:txBody>
          <a:bodyPr/>
          <a:lstStyle/>
          <a:p>
            <a:r>
              <a:rPr lang="en-US" dirty="0"/>
              <a:t>Reversal of disability trends among U.S. adults</a:t>
            </a:r>
          </a:p>
        </p:txBody>
      </p:sp>
      <p:sp>
        <p:nvSpPr>
          <p:cNvPr id="3" name="Content Placeholder 2">
            <a:extLst>
              <a:ext uri="{FF2B5EF4-FFF2-40B4-BE49-F238E27FC236}">
                <a16:creationId xmlns:a16="http://schemas.microsoft.com/office/drawing/2014/main" id="{79371B6C-EC18-C5B2-BFB1-9580905E2A01}"/>
              </a:ext>
            </a:extLst>
          </p:cNvPr>
          <p:cNvSpPr>
            <a:spLocks noGrp="1"/>
          </p:cNvSpPr>
          <p:nvPr>
            <p:ph idx="1"/>
          </p:nvPr>
        </p:nvSpPr>
        <p:spPr/>
        <p:txBody>
          <a:bodyPr/>
          <a:lstStyle/>
          <a:p>
            <a:r>
              <a:rPr lang="en-US" sz="2400" dirty="0"/>
              <a:t> </a:t>
            </a:r>
            <a:r>
              <a:rPr lang="en-US" sz="2400" dirty="0">
                <a:effectLst/>
                <a:latin typeface="Aptos" panose="020B0004020202020204" pitchFamily="34" charset="0"/>
                <a:ea typeface="Aptos" panose="020B0004020202020204" pitchFamily="34" charset="0"/>
                <a:cs typeface="Times New Roman" panose="02020603050405020304" pitchFamily="18" charset="0"/>
              </a:rPr>
              <a:t>Disability levels were improving in the 1980s and 1990s</a:t>
            </a:r>
          </a:p>
          <a:p>
            <a:r>
              <a:rPr lang="en-US" sz="2400" dirty="0">
                <a:latin typeface="Aptos" panose="020B0004020202020204" pitchFamily="34" charset="0"/>
                <a:cs typeface="Times New Roman" panose="02020603050405020304" pitchFamily="18" charset="0"/>
              </a:rPr>
              <a:t> </a:t>
            </a:r>
            <a:r>
              <a:rPr lang="en-US" sz="2400" dirty="0">
                <a:effectLst/>
                <a:latin typeface="Aptos" panose="020B0004020202020204" pitchFamily="34" charset="0"/>
                <a:ea typeface="Aptos" panose="020B0004020202020204" pitchFamily="34" charset="0"/>
                <a:cs typeface="Times New Roman" panose="02020603050405020304" pitchFamily="18" charset="0"/>
              </a:rPr>
              <a:t>Reversal or stagnation in the decline in the early 2000s among the working-age </a:t>
            </a:r>
            <a:r>
              <a:rPr lang="en-US" sz="2000" dirty="0">
                <a:effectLst/>
                <a:latin typeface="Aptos" panose="020B0004020202020204" pitchFamily="34" charset="0"/>
                <a:ea typeface="Aptos" panose="020B0004020202020204" pitchFamily="34" charset="0"/>
                <a:cs typeface="Times New Roman" panose="02020603050405020304" pitchFamily="18" charset="0"/>
              </a:rPr>
              <a:t>(e.g., Freedman et al. 2012; Martin et al. 2010)</a:t>
            </a:r>
          </a:p>
          <a:p>
            <a:endParaRPr lang="en-US" dirty="0"/>
          </a:p>
        </p:txBody>
      </p:sp>
      <p:sp>
        <p:nvSpPr>
          <p:cNvPr id="8" name="Text Placeholder 7">
            <a:extLst>
              <a:ext uri="{FF2B5EF4-FFF2-40B4-BE49-F238E27FC236}">
                <a16:creationId xmlns:a16="http://schemas.microsoft.com/office/drawing/2014/main" id="{0B86F4AB-0A48-68ED-D850-53E0A4814805}"/>
              </a:ext>
            </a:extLst>
          </p:cNvPr>
          <p:cNvSpPr>
            <a:spLocks noGrp="1"/>
          </p:cNvSpPr>
          <p:nvPr>
            <p:ph type="body" sz="half" idx="2"/>
          </p:nvPr>
        </p:nvSpPr>
        <p:spPr/>
        <p:txBody>
          <a:bodyPr>
            <a:normAutofit/>
          </a:bodyPr>
          <a:lstStyle/>
          <a:p>
            <a:r>
              <a:rPr lang="en-US" sz="1600" dirty="0"/>
              <a:t>National surveillance and trends studies</a:t>
            </a:r>
          </a:p>
        </p:txBody>
      </p:sp>
      <p:sp>
        <p:nvSpPr>
          <p:cNvPr id="4" name="Date Placeholder 3">
            <a:extLst>
              <a:ext uri="{FF2B5EF4-FFF2-40B4-BE49-F238E27FC236}">
                <a16:creationId xmlns:a16="http://schemas.microsoft.com/office/drawing/2014/main" id="{BACA3FAF-637B-0C1C-CA1E-C5971C4760C3}"/>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13028189-FAE1-75E0-426E-418A9E95707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58CF0B6-419B-346A-BA31-8BE25991CEC8}"/>
              </a:ext>
            </a:extLst>
          </p:cNvPr>
          <p:cNvSpPr>
            <a:spLocks noGrp="1"/>
          </p:cNvSpPr>
          <p:nvPr>
            <p:ph type="sldNum" sz="quarter" idx="12"/>
          </p:nvPr>
        </p:nvSpPr>
        <p:spPr/>
        <p:txBody>
          <a:bodyPr/>
          <a:lstStyle/>
          <a:p>
            <a:fld id="{B91D16A5-EAE4-490E-BDF8-48A808507D2C}" type="slidenum">
              <a:rPr lang="en-GB" smtClean="0"/>
              <a:pPr/>
              <a:t>8</a:t>
            </a:fld>
            <a:endParaRPr lang="en-GB" dirty="0"/>
          </a:p>
        </p:txBody>
      </p:sp>
      <p:pic>
        <p:nvPicPr>
          <p:cNvPr id="7" name="Picture 6" descr="A graph of different colored lines&#10;&#10;Description automatically generated">
            <a:extLst>
              <a:ext uri="{FF2B5EF4-FFF2-40B4-BE49-F238E27FC236}">
                <a16:creationId xmlns:a16="http://schemas.microsoft.com/office/drawing/2014/main" id="{AB96F008-D43A-FFEA-5C31-023E8DBEBF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022" y="2983892"/>
            <a:ext cx="6232820" cy="3321312"/>
          </a:xfrm>
          <a:prstGeom prst="rect">
            <a:avLst/>
          </a:prstGeom>
          <a:noFill/>
          <a:ln>
            <a:noFill/>
          </a:ln>
        </p:spPr>
      </p:pic>
    </p:spTree>
    <p:extLst>
      <p:ext uri="{BB962C8B-B14F-4D97-AF65-F5344CB8AC3E}">
        <p14:creationId xmlns:p14="http://schemas.microsoft.com/office/powerpoint/2010/main" val="1445144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FD506-8606-B90D-201A-1BA16D2543C8}"/>
              </a:ext>
            </a:extLst>
          </p:cNvPr>
          <p:cNvSpPr>
            <a:spLocks noGrp="1"/>
          </p:cNvSpPr>
          <p:nvPr>
            <p:ph type="title"/>
          </p:nvPr>
        </p:nvSpPr>
        <p:spPr/>
        <p:txBody>
          <a:bodyPr/>
          <a:lstStyle/>
          <a:p>
            <a:r>
              <a:rPr lang="en-US" dirty="0"/>
              <a:t>Why has public health “failed”? </a:t>
            </a:r>
          </a:p>
        </p:txBody>
      </p:sp>
      <p:sp>
        <p:nvSpPr>
          <p:cNvPr id="3" name="Content Placeholder 2">
            <a:extLst>
              <a:ext uri="{FF2B5EF4-FFF2-40B4-BE49-F238E27FC236}">
                <a16:creationId xmlns:a16="http://schemas.microsoft.com/office/drawing/2014/main" id="{E8834F6C-FBE0-BE31-F61E-2DA5134DB6B6}"/>
              </a:ext>
            </a:extLst>
          </p:cNvPr>
          <p:cNvSpPr>
            <a:spLocks noGrp="1"/>
          </p:cNvSpPr>
          <p:nvPr>
            <p:ph idx="1"/>
          </p:nvPr>
        </p:nvSpPr>
        <p:spPr/>
        <p:txBody>
          <a:bodyPr/>
          <a:lstStyle/>
          <a:p>
            <a:pPr marL="468630" indent="-742950">
              <a:buFont typeface="+mj-lt"/>
              <a:buAutoNum type="arabicPeriod"/>
            </a:pPr>
            <a:r>
              <a:rPr lang="en-US" sz="3200" i="1" dirty="0"/>
              <a:t>Biology of obesity</a:t>
            </a:r>
            <a:r>
              <a:rPr lang="en-US" sz="3200" dirty="0"/>
              <a:t> </a:t>
            </a:r>
            <a:r>
              <a:rPr lang="en-US" sz="3200" dirty="0">
                <a:sym typeface="Wingdings" panose="05000000000000000000" pitchFamily="2" charset="2"/>
              </a:rPr>
              <a:t> dependencies among caloric intake, adipose accumulation, basal expenditures, appetite signaling  not just “calories in, calories out”</a:t>
            </a:r>
          </a:p>
          <a:p>
            <a:pPr marL="468630" indent="-742950">
              <a:buFont typeface="+mj-lt"/>
              <a:buAutoNum type="arabicPeriod"/>
            </a:pPr>
            <a:r>
              <a:rPr lang="en-US" sz="3200" i="1" dirty="0">
                <a:sym typeface="Wingdings" panose="05000000000000000000" pitchFamily="2" charset="2"/>
              </a:rPr>
              <a:t>Structural nature </a:t>
            </a:r>
            <a:r>
              <a:rPr lang="en-US" sz="3200" dirty="0">
                <a:sym typeface="Wingdings" panose="05000000000000000000" pitchFamily="2" charset="2"/>
              </a:rPr>
              <a:t> fundamental features of our economy and society</a:t>
            </a:r>
          </a:p>
          <a:p>
            <a:pPr marL="468630" indent="-742950">
              <a:buFont typeface="+mj-lt"/>
              <a:buAutoNum type="arabicPeriod"/>
            </a:pPr>
            <a:r>
              <a:rPr lang="en-US" sz="3200" i="1" dirty="0">
                <a:sym typeface="Wingdings" panose="05000000000000000000" pitchFamily="2" charset="2"/>
              </a:rPr>
              <a:t>Political </a:t>
            </a:r>
            <a:r>
              <a:rPr lang="en-US" sz="3200" dirty="0">
                <a:sym typeface="Wingdings" panose="05000000000000000000" pitchFamily="2" charset="2"/>
              </a:rPr>
              <a:t> national/international coordination  many stakeholder and self-interested parties</a:t>
            </a:r>
          </a:p>
          <a:p>
            <a:pPr marL="468630" indent="-742950">
              <a:buFont typeface="+mj-lt"/>
              <a:buAutoNum type="arabicPeriod"/>
            </a:pPr>
            <a:endParaRPr lang="en-US" sz="3200" i="1" dirty="0">
              <a:sym typeface="Wingdings" panose="05000000000000000000" pitchFamily="2" charset="2"/>
            </a:endParaRPr>
          </a:p>
          <a:p>
            <a:pPr marL="468630" indent="-742950">
              <a:buFont typeface="+mj-lt"/>
              <a:buAutoNum type="arabicPeriod"/>
            </a:pPr>
            <a:endParaRPr lang="en-US" dirty="0">
              <a:sym typeface="Wingdings" panose="05000000000000000000" pitchFamily="2" charset="2"/>
            </a:endParaRPr>
          </a:p>
          <a:p>
            <a:pPr marL="468630" indent="-742950">
              <a:buFont typeface="+mj-lt"/>
              <a:buAutoNum type="arabicPeriod"/>
            </a:pPr>
            <a:endParaRPr lang="en-US" dirty="0">
              <a:sym typeface="Wingdings" panose="05000000000000000000" pitchFamily="2" charset="2"/>
            </a:endParaRPr>
          </a:p>
          <a:p>
            <a:pPr marL="468630" indent="-742950">
              <a:buFont typeface="+mj-lt"/>
              <a:buAutoNum type="arabicPeriod"/>
            </a:pPr>
            <a:endParaRPr lang="en-US" dirty="0"/>
          </a:p>
        </p:txBody>
      </p:sp>
      <p:sp>
        <p:nvSpPr>
          <p:cNvPr id="4" name="Date Placeholder 3">
            <a:extLst>
              <a:ext uri="{FF2B5EF4-FFF2-40B4-BE49-F238E27FC236}">
                <a16:creationId xmlns:a16="http://schemas.microsoft.com/office/drawing/2014/main" id="{36BE9CF7-78BC-F8D1-0DB3-BC20FE5516AC}"/>
              </a:ext>
            </a:extLst>
          </p:cNvPr>
          <p:cNvSpPr>
            <a:spLocks noGrp="1"/>
          </p:cNvSpPr>
          <p:nvPr>
            <p:ph type="dt" sz="half" idx="10"/>
          </p:nvPr>
        </p:nvSpPr>
        <p:spPr/>
        <p:txBody>
          <a:bodyPr/>
          <a:lstStyle/>
          <a:p>
            <a:fld id="{FC719552-FD24-4F61-8302-8936DA4ECD00}" type="datetime1">
              <a:rPr lang="en-US" smtClean="0"/>
              <a:t>10/30/2024</a:t>
            </a:fld>
            <a:endParaRPr lang="en-GB" dirty="0"/>
          </a:p>
        </p:txBody>
      </p:sp>
      <p:sp>
        <p:nvSpPr>
          <p:cNvPr id="5" name="Footer Placeholder 4">
            <a:extLst>
              <a:ext uri="{FF2B5EF4-FFF2-40B4-BE49-F238E27FC236}">
                <a16:creationId xmlns:a16="http://schemas.microsoft.com/office/drawing/2014/main" id="{19D1712B-D963-3213-5BAC-C7257372B8E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48D68D-5699-14F0-4452-F44132BC0F8A}"/>
              </a:ext>
            </a:extLst>
          </p:cNvPr>
          <p:cNvSpPr>
            <a:spLocks noGrp="1"/>
          </p:cNvSpPr>
          <p:nvPr>
            <p:ph type="sldNum" sz="quarter" idx="12"/>
          </p:nvPr>
        </p:nvSpPr>
        <p:spPr/>
        <p:txBody>
          <a:bodyPr/>
          <a:lstStyle/>
          <a:p>
            <a:fld id="{B91D16A5-EAE4-490E-BDF8-48A808507D2C}" type="slidenum">
              <a:rPr lang="en-GB" smtClean="0"/>
              <a:pPr/>
              <a:t>9</a:t>
            </a:fld>
            <a:endParaRPr lang="en-GB" dirty="0"/>
          </a:p>
        </p:txBody>
      </p:sp>
    </p:spTree>
    <p:extLst>
      <p:ext uri="{BB962C8B-B14F-4D97-AF65-F5344CB8AC3E}">
        <p14:creationId xmlns:p14="http://schemas.microsoft.com/office/powerpoint/2010/main" val="228913626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Milbank Quarterly">
  <a:themeElements>
    <a:clrScheme name="Milbank 1">
      <a:dk1>
        <a:srgbClr val="000000"/>
      </a:dk1>
      <a:lt1>
        <a:srgbClr val="FFFFFF"/>
      </a:lt1>
      <a:dk2>
        <a:srgbClr val="00599E"/>
      </a:dk2>
      <a:lt2>
        <a:srgbClr val="E7E6E6"/>
      </a:lt2>
      <a:accent1>
        <a:srgbClr val="0071BC"/>
      </a:accent1>
      <a:accent2>
        <a:srgbClr val="009566"/>
      </a:accent2>
      <a:accent3>
        <a:srgbClr val="636466"/>
      </a:accent3>
      <a:accent4>
        <a:srgbClr val="FFC000"/>
      </a:accent4>
      <a:accent5>
        <a:srgbClr val="5B9BD5"/>
      </a:accent5>
      <a:accent6>
        <a:srgbClr val="70AD47"/>
      </a:accent6>
      <a:hlink>
        <a:srgbClr val="0563C1"/>
      </a:hlink>
      <a:folHlink>
        <a:srgbClr val="954F72"/>
      </a:folHlink>
    </a:clrScheme>
    <a:fontScheme name="Custom 3">
      <a:majorFont>
        <a:latin typeface="Georgi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bank_Quarterly_template_v4_alt_font_Arial  -  Compatibility Mode" id="{02ABE273-0E68-443E-A1E9-3120D73AB999}" vid="{910A2CCA-A9C2-4325-81DF-48BC0901AD59}"/>
    </a:ext>
  </a:extLst>
</a:theme>
</file>

<file path=ppt/theme/theme2.xml><?xml version="1.0" encoding="utf-8"?>
<a:theme xmlns:a="http://schemas.openxmlformats.org/drawingml/2006/main" name="MQ Title Alt">
  <a:themeElements>
    <a:clrScheme name="Milbank">
      <a:dk1>
        <a:srgbClr val="000000"/>
      </a:dk1>
      <a:lt1>
        <a:srgbClr val="FFFFFF"/>
      </a:lt1>
      <a:dk2>
        <a:srgbClr val="00599E"/>
      </a:dk2>
      <a:lt2>
        <a:srgbClr val="E7E6E6"/>
      </a:lt2>
      <a:accent1>
        <a:srgbClr val="636466"/>
      </a:accent1>
      <a:accent2>
        <a:srgbClr val="00956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bank_Quarterly_template_v4_alt_font_Arial  -  Compatibility Mode" id="{02ABE273-0E68-443E-A1E9-3120D73AB999}" vid="{5189C567-5440-430E-A75A-8CD711098A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sh">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5.xml><?xml version="1.0" encoding="utf-8"?>
<a:theme xmlns:a="http://schemas.openxmlformats.org/drawingml/2006/main" name="1_UW_Signature">
  <a:themeElements>
    <a:clrScheme name="UW">
      <a:dk1>
        <a:srgbClr val="39275B"/>
      </a:dk1>
      <a:lt1>
        <a:srgbClr val="FFFFFF"/>
      </a:lt1>
      <a:dk2>
        <a:srgbClr val="39275B"/>
      </a:dk2>
      <a:lt2>
        <a:srgbClr val="FFFFFF"/>
      </a:lt2>
      <a:accent1>
        <a:srgbClr val="39275B"/>
      </a:accent1>
      <a:accent2>
        <a:srgbClr val="DEB408"/>
      </a:accent2>
      <a:accent3>
        <a:srgbClr val="DEB408"/>
      </a:accent3>
      <a:accent4>
        <a:srgbClr val="DEB408"/>
      </a:accent4>
      <a:accent5>
        <a:srgbClr val="DEB408"/>
      </a:accent5>
      <a:accent6>
        <a:srgbClr val="DEB408"/>
      </a:accent6>
      <a:hlink>
        <a:srgbClr val="DEB408"/>
      </a:hlink>
      <a:folHlink>
        <a:srgbClr val="DEB4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raft_APHA_110318 (1)" id="{62193895-8569-4F07-90BA-35D09BECE8B7}" vid="{1DAF1EE7-1D71-4D57-A9CD-F066568B89C2}"/>
    </a:ext>
  </a:extLst>
</a:theme>
</file>

<file path=ppt/theme/theme6.xml><?xml version="1.0" encoding="utf-8"?>
<a:theme xmlns:a="http://schemas.openxmlformats.org/drawingml/2006/main" name="UW_Signature">
  <a:themeElements>
    <a:clrScheme name="UW">
      <a:dk1>
        <a:srgbClr val="39275B"/>
      </a:dk1>
      <a:lt1>
        <a:srgbClr val="FFFFFF"/>
      </a:lt1>
      <a:dk2>
        <a:srgbClr val="39275B"/>
      </a:dk2>
      <a:lt2>
        <a:srgbClr val="FFFFFF"/>
      </a:lt2>
      <a:accent1>
        <a:srgbClr val="39275B"/>
      </a:accent1>
      <a:accent2>
        <a:srgbClr val="DEB408"/>
      </a:accent2>
      <a:accent3>
        <a:srgbClr val="DEB408"/>
      </a:accent3>
      <a:accent4>
        <a:srgbClr val="DEB408"/>
      </a:accent4>
      <a:accent5>
        <a:srgbClr val="DEB408"/>
      </a:accent5>
      <a:accent6>
        <a:srgbClr val="DEB408"/>
      </a:accent6>
      <a:hlink>
        <a:srgbClr val="DEB408"/>
      </a:hlink>
      <a:folHlink>
        <a:srgbClr val="DEB4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WC presentation purple 090222" id="{A763C99F-F3CF-414C-8C5F-03A5B7AB0505}" vid="{49919981-AC58-42AA-9080-0F0C701089E3}"/>
    </a:ext>
  </a:extLst>
</a:theme>
</file>

<file path=ppt/theme/theme7.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ehta - talk.potx" id="{D809F37C-BDE5-4849-869F-B14A92C2F8EB}" vid="{EAA66005-9A34-4B85-904D-2CF0AEEEB75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330C3064AAAD44BFC99F2BE7F69716" ma:contentTypeVersion="18" ma:contentTypeDescription="Create a new document." ma:contentTypeScope="" ma:versionID="cf389292b7defba03163f773bc307747">
  <xsd:schema xmlns:xsd="http://www.w3.org/2001/XMLSchema" xmlns:xs="http://www.w3.org/2001/XMLSchema" xmlns:p="http://schemas.microsoft.com/office/2006/metadata/properties" xmlns:ns2="3fe8c01c-8e2e-4ca3-adb9-0310725dded3" xmlns:ns3="91675e45-69af-4ec1-806c-16a0e3ce0510" targetNamespace="http://schemas.microsoft.com/office/2006/metadata/properties" ma:root="true" ma:fieldsID="c885d53352bc3d1dce5520ee2baa09eb" ns2:_="" ns3:_="">
    <xsd:import namespace="3fe8c01c-8e2e-4ca3-adb9-0310725dded3"/>
    <xsd:import namespace="91675e45-69af-4ec1-806c-16a0e3ce05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e8c01c-8e2e-4ca3-adb9-0310725dd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96e855a-3fe1-4ce5-99ee-430cc33a3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675e45-69af-4ec1-806c-16a0e3ce05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857f1bb-3180-4eba-adc2-6d4046042544}" ma:internalName="TaxCatchAll" ma:showField="CatchAllData" ma:web="91675e45-69af-4ec1-806c-16a0e3ce05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e8c01c-8e2e-4ca3-adb9-0310725dded3">
      <Terms xmlns="http://schemas.microsoft.com/office/infopath/2007/PartnerControls"/>
    </lcf76f155ced4ddcb4097134ff3c332f>
    <TaxCatchAll xmlns="91675e45-69af-4ec1-806c-16a0e3ce0510" xsi:nil="true"/>
  </documentManagement>
</p:properti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3CED1339-477D-4508-BB0B-77C158311763}">
  <ds:schemaRefs>
    <ds:schemaRef ds:uri="3fe8c01c-8e2e-4ca3-adb9-0310725dded3"/>
    <ds:schemaRef ds:uri="91675e45-69af-4ec1-806c-16a0e3ce05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3833995-8D76-4A77-8C5F-4586755025D7}">
  <ds:schemaRefs>
    <ds:schemaRef ds:uri="http://schemas.microsoft.com/sharepoint/v3/contenttype/forms"/>
  </ds:schemaRefs>
</ds:datastoreItem>
</file>

<file path=customXml/itemProps3.xml><?xml version="1.0" encoding="utf-8"?>
<ds:datastoreItem xmlns:ds="http://schemas.openxmlformats.org/officeDocument/2006/customXml" ds:itemID="{1D818F05-2A2C-4F5F-84AA-B099ED3C9D6F}">
  <ds:schemaRefs>
    <ds:schemaRef ds:uri="3fe8c01c-8e2e-4ca3-adb9-0310725dded3"/>
    <ds:schemaRef ds:uri="91675e45-69af-4ec1-806c-16a0e3ce0510"/>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F5CA6A6A-3EAD-412C-A7B4-BC90034ED6FB}">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Milbank Quarterly</Template>
  <Application>Microsoft Office PowerPoint</Application>
  <PresentationFormat>Widescreen</PresentationFormat>
  <Slides>39</Slides>
  <Notes>13</Notes>
  <HiddenSlides>0</HiddenSlides>
  <ScaleCrop>false</ScaleCrop>
  <HeadingPairs>
    <vt:vector size="4" baseType="variant">
      <vt:variant>
        <vt:lpstr>Theme</vt:lpstr>
      </vt:variant>
      <vt:variant>
        <vt:i4>8</vt:i4>
      </vt:variant>
      <vt:variant>
        <vt:lpstr>Slide Titles</vt:lpstr>
      </vt:variant>
      <vt:variant>
        <vt:i4>39</vt:i4>
      </vt:variant>
    </vt:vector>
  </HeadingPairs>
  <TitlesOfParts>
    <vt:vector size="47" baseType="lpstr">
      <vt:lpstr>Milbank Quarterly</vt:lpstr>
      <vt:lpstr>MQ Title Alt</vt:lpstr>
      <vt:lpstr>Office Theme</vt:lpstr>
      <vt:lpstr>Mesh</vt:lpstr>
      <vt:lpstr>1_UW_Signature</vt:lpstr>
      <vt:lpstr>UW_Signature</vt:lpstr>
      <vt:lpstr>Retrospect</vt:lpstr>
      <vt:lpstr>Office Theme</vt:lpstr>
      <vt:lpstr>PowerPoint Presentation</vt:lpstr>
      <vt:lpstr>Panelists</vt:lpstr>
      <vt:lpstr>Obesity as a Main Threat to Future Improvements in Population Health: Policy Opportunities and Challenges</vt:lpstr>
      <vt:lpstr>Objectives</vt:lpstr>
      <vt:lpstr>Obesity</vt:lpstr>
      <vt:lpstr>Obesity and Population Health</vt:lpstr>
      <vt:lpstr>      U.S. life expectancy stalls due to cardiovascular disease, not drug deaths</vt:lpstr>
      <vt:lpstr>Reversal of disability trends among U.S. adults</vt:lpstr>
      <vt:lpstr>Why has public health “failed”? </vt:lpstr>
      <vt:lpstr>Three Populations: Different Policy Needs</vt:lpstr>
      <vt:lpstr>Adult Cohorts</vt:lpstr>
      <vt:lpstr>Children and Future Cohorts </vt:lpstr>
      <vt:lpstr>Where do we go from here?</vt:lpstr>
      <vt:lpstr>Novel Weight Loss Drugs: Allies or Adversaries?</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Moderated Discussion and Q&amp;A </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Louise Gilburg</dc:creator>
  <cp:revision>23</cp:revision>
  <dcterms:created xsi:type="dcterms:W3CDTF">2023-06-15T16:40:46Z</dcterms:created>
  <dcterms:modified xsi:type="dcterms:W3CDTF">2024-10-30T18:04:48Z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Christine Haran</vt:lpwstr>
  </property>
  <property fmtid="{D5CDD505-2E9C-101B-9397-08002B2CF9AE}" pid="3" name="Order">
    <vt:lpwstr>575800.000000000</vt:lpwstr>
  </property>
  <property fmtid="{D5CDD505-2E9C-101B-9397-08002B2CF9AE}" pid="4" name="display_urn:schemas-microsoft-com:office:office#Author">
    <vt:lpwstr>Christine Haran</vt:lpwstr>
  </property>
  <property fmtid="{D5CDD505-2E9C-101B-9397-08002B2CF9AE}" pid="5" name="ContentTypeId">
    <vt:lpwstr>0x010100FD330C3064AAAD44BFC99F2BE7F69716</vt:lpwstr>
  </property>
  <property fmtid="{D5CDD505-2E9C-101B-9397-08002B2CF9AE}" pid="6" name="MediaServiceImageTags">
    <vt:lpwstr/>
  </property>
</Properties>
</file>