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6" r:id="rId4"/>
  </p:sldMasterIdLst>
  <p:notesMasterIdLst>
    <p:notesMasterId r:id="rId19"/>
  </p:notesMasterIdLst>
  <p:handoutMasterIdLst>
    <p:handoutMasterId r:id="rId20"/>
  </p:handoutMasterIdLst>
  <p:sldIdLst>
    <p:sldId id="853" r:id="rId5"/>
    <p:sldId id="924" r:id="rId6"/>
    <p:sldId id="2053842424" r:id="rId7"/>
    <p:sldId id="922" r:id="rId8"/>
    <p:sldId id="2053842439" r:id="rId9"/>
    <p:sldId id="918" r:id="rId10"/>
    <p:sldId id="920" r:id="rId11"/>
    <p:sldId id="923" r:id="rId12"/>
    <p:sldId id="595" r:id="rId13"/>
    <p:sldId id="893" r:id="rId14"/>
    <p:sldId id="919" r:id="rId15"/>
    <p:sldId id="917" r:id="rId16"/>
    <p:sldId id="921" r:id="rId17"/>
    <p:sldId id="856" r:id="rId18"/>
  </p:sldIdLst>
  <p:sldSz cx="12192000" cy="6858000"/>
  <p:notesSz cx="7102475" cy="9388475"/>
  <p:defaultTextStyle>
    <a:defPPr>
      <a:defRPr lang="en-US"/>
    </a:defPPr>
    <a:lvl1pPr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Helvetica" panose="020B0604020202020204" pitchFamily="34" charset="0"/>
        <a:ea typeface="+mn-ea"/>
        <a:cs typeface="+mn-cs"/>
      </a:defRPr>
    </a:lvl5pPr>
    <a:lvl6pPr marL="2286000" algn="l" defTabSz="914400" rtl="0" eaLnBrk="1" latinLnBrk="0" hangingPunct="1">
      <a:defRPr kern="1200">
        <a:solidFill>
          <a:schemeClr val="tx1"/>
        </a:solidFill>
        <a:latin typeface="Helvetica" panose="020B0604020202020204" pitchFamily="34" charset="0"/>
        <a:ea typeface="+mn-ea"/>
        <a:cs typeface="+mn-cs"/>
      </a:defRPr>
    </a:lvl6pPr>
    <a:lvl7pPr marL="2743200" algn="l" defTabSz="914400" rtl="0" eaLnBrk="1" latinLnBrk="0" hangingPunct="1">
      <a:defRPr kern="1200">
        <a:solidFill>
          <a:schemeClr val="tx1"/>
        </a:solidFill>
        <a:latin typeface="Helvetica" panose="020B0604020202020204" pitchFamily="34" charset="0"/>
        <a:ea typeface="+mn-ea"/>
        <a:cs typeface="+mn-cs"/>
      </a:defRPr>
    </a:lvl7pPr>
    <a:lvl8pPr marL="3200400" algn="l" defTabSz="914400" rtl="0" eaLnBrk="1" latinLnBrk="0" hangingPunct="1">
      <a:defRPr kern="1200">
        <a:solidFill>
          <a:schemeClr val="tx1"/>
        </a:solidFill>
        <a:latin typeface="Helvetica" panose="020B0604020202020204" pitchFamily="34" charset="0"/>
        <a:ea typeface="+mn-ea"/>
        <a:cs typeface="+mn-cs"/>
      </a:defRPr>
    </a:lvl8pPr>
    <a:lvl9pPr marL="3657600" algn="l" defTabSz="914400" rtl="0" eaLnBrk="1" latinLnBrk="0" hangingPunct="1">
      <a:defRPr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4296" userDrawn="1">
          <p15:clr>
            <a:srgbClr val="A4A3A4"/>
          </p15:clr>
        </p15:guide>
        <p15:guide id="2" pos="352" userDrawn="1">
          <p15:clr>
            <a:srgbClr val="A4A3A4"/>
          </p15:clr>
        </p15:guide>
        <p15:guide id="3" pos="7680" userDrawn="1">
          <p15:clr>
            <a:srgbClr val="A4A3A4"/>
          </p15:clr>
        </p15:guide>
        <p15:guide id="4" userDrawn="1">
          <p15:clr>
            <a:srgbClr val="A4A3A4"/>
          </p15:clr>
        </p15:guide>
        <p15:guide id="5" orient="horz"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209837-9E08-AF05-D3A2-CA36AA07021D}" name="Corinne Pickus" initials="CP" userId="S::corinne.pickus@burness.com::394e9295-32b2-47bd-bf8c-739d2ee2f9c7" providerId="AD"/>
  <p188:author id="{59DE0753-BEE0-913B-F0BE-179C390F4533}" name="Christine Haran" initials="" userId="S::charan@milbank.org::624dad94-073b-4a47-9cfa-5c88a1bc8d11" providerId="AD"/>
  <p188:author id="{7F37CE83-20B0-4C32-A2CB-26A7121AA924}" name="Michael Bailit" initials="MB" userId="S::mbailit@bailit-health.com::6e5c4604-85bf-41ef-8e97-4724b7d56589" providerId="AD"/>
  <p188:author id="{52476085-446D-4C96-F23F-CFDFCBE40E34}" name="Guest User" initials="GU" userId="S::urn:spo:anon#573c057301bcdfd924a1edc41552f095ad955fcc1b8b1365c6e1218189540b75::" providerId="AD"/>
  <p188:author id="{2F9154CF-FE2F-BA31-27EA-76E8A1616E77}" name="Rachel Block" initials="RB" userId="S::rblock@milbank.org::3c6b038a-ee1b-4085-9fe8-741792909c42" providerId="AD"/>
  <p188:author id="{588FE5DD-1481-E697-8E66-90E98A907CFD}" name="Sarah Kinsler" initials="SK" userId="S::skinsler@bailit-health.com::8b018613-257b-440b-9fb4-0b846cc6070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 Koller" initials="CK" lastIdx="32" clrIdx="0"/>
  <p:cmAuthor id="2" name="Gail Cambridge" initials="GC" lastIdx="7" clrIdx="1">
    <p:extLst>
      <p:ext uri="{19B8F6BF-5375-455C-9EA6-DF929625EA0E}">
        <p15:presenceInfo xmlns:p15="http://schemas.microsoft.com/office/powerpoint/2012/main" userId="S::cambridge@milbank.org::5334bb7a-d6e7-43ae-95c6-69762e3358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834"/>
    <a:srgbClr val="009E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B214EB-51FC-8B47-B642-618B07A3EECC}" v="106" dt="2024-07-25T19:08:43.7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98"/>
  </p:normalViewPr>
  <p:slideViewPr>
    <p:cSldViewPr snapToGrid="0">
      <p:cViewPr varScale="1">
        <p:scale>
          <a:sx n="93" d="100"/>
          <a:sy n="93" d="100"/>
        </p:scale>
        <p:origin x="216" y="392"/>
      </p:cViewPr>
      <p:guideLst>
        <p:guide orient="horz" pos="4296"/>
        <p:guide pos="352"/>
        <p:guide pos="7680"/>
        <p:guide/>
        <p:guide orient="horz"/>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5CE683-2957-43C4-A30B-9721C8E67E89}"/>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1E47FAF3-CD94-48CE-8DF0-33DAEDEBFA81}"/>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501BBDF1-C283-49D5-A4C1-0A410625B278}" type="datetimeFigureOut">
              <a:rPr lang="en-US" smtClean="0"/>
              <a:t>9/27/24</a:t>
            </a:fld>
            <a:endParaRPr lang="en-US"/>
          </a:p>
        </p:txBody>
      </p:sp>
      <p:sp>
        <p:nvSpPr>
          <p:cNvPr id="4" name="Footer Placeholder 3">
            <a:extLst>
              <a:ext uri="{FF2B5EF4-FFF2-40B4-BE49-F238E27FC236}">
                <a16:creationId xmlns:a16="http://schemas.microsoft.com/office/drawing/2014/main" id="{BE4D7201-075A-42D3-A923-D55E9A09D627}"/>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275CAA3-F890-44B5-9C7A-CE82CFB17586}"/>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F85E2926-4CD8-4753-BF51-BB96D2DF3B01}" type="slidenum">
              <a:rPr lang="en-US" smtClean="0"/>
              <a:t>‹#›</a:t>
            </a:fld>
            <a:endParaRPr lang="en-US"/>
          </a:p>
        </p:txBody>
      </p:sp>
    </p:spTree>
    <p:extLst>
      <p:ext uri="{BB962C8B-B14F-4D97-AF65-F5344CB8AC3E}">
        <p14:creationId xmlns:p14="http://schemas.microsoft.com/office/powerpoint/2010/main" val="507705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EFB08E-A50C-F844-8D4E-0512E58CA693}"/>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eaLnBrk="1" fontAlgn="auto" hangingPunct="1">
              <a:spcBef>
                <a:spcPts val="0"/>
              </a:spcBef>
              <a:spcAft>
                <a:spcPts val="0"/>
              </a:spcAft>
              <a:defRPr sz="1200">
                <a:latin typeface="Helvetica" panose="020B0604020202020204" pitchFamily="34" charset="0"/>
              </a:defRPr>
            </a:lvl1pPr>
          </a:lstStyle>
          <a:p>
            <a:pPr>
              <a:defRPr/>
            </a:pPr>
            <a:endParaRPr lang="en-US"/>
          </a:p>
        </p:txBody>
      </p:sp>
      <p:sp>
        <p:nvSpPr>
          <p:cNvPr id="3" name="Date Placeholder 2">
            <a:extLst>
              <a:ext uri="{FF2B5EF4-FFF2-40B4-BE49-F238E27FC236}">
                <a16:creationId xmlns:a16="http://schemas.microsoft.com/office/drawing/2014/main" id="{49AB5174-E3E7-7242-B07D-7FFBBB88E288}"/>
              </a:ext>
            </a:extLst>
          </p:cNvPr>
          <p:cNvSpPr>
            <a:spLocks noGrp="1"/>
          </p:cNvSpPr>
          <p:nvPr>
            <p:ph type="dt" idx="1"/>
          </p:nvPr>
        </p:nvSpPr>
        <p:spPr>
          <a:xfrm>
            <a:off x="4023092" y="0"/>
            <a:ext cx="3077739" cy="471054"/>
          </a:xfrm>
          <a:prstGeom prst="rect">
            <a:avLst/>
          </a:prstGeom>
        </p:spPr>
        <p:txBody>
          <a:bodyPr vert="horz" lIns="94229" tIns="47114" rIns="94229" bIns="47114" rtlCol="0"/>
          <a:lstStyle>
            <a:lvl1pPr algn="r" eaLnBrk="1" fontAlgn="auto" hangingPunct="1">
              <a:spcBef>
                <a:spcPts val="0"/>
              </a:spcBef>
              <a:spcAft>
                <a:spcPts val="0"/>
              </a:spcAft>
              <a:defRPr sz="1200">
                <a:latin typeface="Helvetica" panose="020B0604020202020204" pitchFamily="34" charset="0"/>
              </a:defRPr>
            </a:lvl1pPr>
          </a:lstStyle>
          <a:p>
            <a:pPr>
              <a:defRPr/>
            </a:pPr>
            <a:fld id="{DA035CE1-B314-4D8E-BB28-885F3866F04C}" type="datetimeFigureOut">
              <a:rPr lang="en-US"/>
              <a:pPr>
                <a:defRPr/>
              </a:pPr>
              <a:t>9/27/24</a:t>
            </a:fld>
            <a:endParaRPr lang="en-US"/>
          </a:p>
        </p:txBody>
      </p:sp>
      <p:sp>
        <p:nvSpPr>
          <p:cNvPr id="4" name="Slide Image Placeholder 3">
            <a:extLst>
              <a:ext uri="{FF2B5EF4-FFF2-40B4-BE49-F238E27FC236}">
                <a16:creationId xmlns:a16="http://schemas.microsoft.com/office/drawing/2014/main" id="{C9C44EC9-E8F3-9344-A937-7FF5F47FAE9F}"/>
              </a:ext>
            </a:extLst>
          </p:cNvPr>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a:extLst>
              <a:ext uri="{FF2B5EF4-FFF2-40B4-BE49-F238E27FC236}">
                <a16:creationId xmlns:a16="http://schemas.microsoft.com/office/drawing/2014/main" id="{931825B1-13C4-B242-B444-6CC55AF23DD1}"/>
              </a:ext>
            </a:extLst>
          </p:cNvPr>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D32BD50-C4CE-6341-A948-6C37F81E18A0}"/>
              </a:ext>
            </a:extLst>
          </p:cNvPr>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eaLnBrk="1" fontAlgn="auto" hangingPunct="1">
              <a:spcBef>
                <a:spcPts val="0"/>
              </a:spcBef>
              <a:spcAft>
                <a:spcPts val="0"/>
              </a:spcAft>
              <a:defRPr sz="1200">
                <a:latin typeface="Helvetica" panose="020B060402020202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ADA8DDD5-3194-314C-8099-DD0BB08386A4}"/>
              </a:ext>
            </a:extLst>
          </p:cNvPr>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eaLnBrk="1" fontAlgn="auto" hangingPunct="1">
              <a:spcBef>
                <a:spcPts val="0"/>
              </a:spcBef>
              <a:spcAft>
                <a:spcPts val="0"/>
              </a:spcAft>
              <a:defRPr sz="1200">
                <a:latin typeface="Helvetica" panose="020B0604020202020204" pitchFamily="34" charset="0"/>
              </a:defRPr>
            </a:lvl1pPr>
          </a:lstStyle>
          <a:p>
            <a:pPr>
              <a:defRPr/>
            </a:pPr>
            <a:fld id="{4992FD44-D8CF-4BF3-99B8-FFAB8AB094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Helvetica"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endParaRPr lang="en-US" dirty="0"/>
          </a:p>
          <a:p>
            <a:pPr marR="0" lvl="0" defTabSz="914400" rtl="0" eaLnBrk="1" fontAlgn="auto" latinLnBrk="0" hangingPunct="1">
              <a:lnSpc>
                <a:spcPct val="100000"/>
              </a:lnSpc>
              <a:spcBef>
                <a:spcPts val="0"/>
              </a:spcBef>
              <a:spcAft>
                <a:spcPts val="500"/>
              </a:spcAft>
              <a:buClrTx/>
              <a:buSzTx/>
              <a:tabLst/>
              <a:defRPr/>
            </a:pPr>
            <a:r>
              <a:rPr lang="en-US" sz="1200" kern="0" dirty="0">
                <a:solidFill>
                  <a:srgbClr val="000000"/>
                </a:solidFill>
                <a:latin typeface="Arial" panose="020B0604020202020204" pitchFamily="34" charset="0"/>
                <a:cs typeface="Arial" panose="020B0604020202020204" pitchFamily="34" charset="0"/>
              </a:rPr>
              <a:t>Each data source </a:t>
            </a:r>
            <a:r>
              <a:rPr lang="en-US" sz="1200" dirty="0">
                <a:effectLst/>
                <a:latin typeface="Arial" panose="020B0604020202020204" pitchFamily="34" charset="0"/>
                <a:ea typeface="Times New Roman" panose="02020603050405020304" pitchFamily="18" charset="0"/>
                <a:cs typeface="Arial" panose="020B0604020202020204" pitchFamily="34" charset="0"/>
              </a:rPr>
              <a:t>has strengths and weaknesses, depending on the type of analysis of interest.</a:t>
            </a:r>
            <a:r>
              <a:rPr lang="en-US" sz="1200" b="1" i="1" kern="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200" b="1" i="1" kern="0" noProof="0" dirty="0">
                <a:solidFill>
                  <a:srgbClr val="000000"/>
                </a:solidFill>
                <a:latin typeface="Arial" panose="020B0604020202020204" pitchFamily="34" charset="0"/>
                <a:cs typeface="Arial" panose="020B0604020202020204" pitchFamily="34" charset="0"/>
              </a:rPr>
              <a:t>For each data source the Guide: </a:t>
            </a:r>
            <a:endParaRPr kumimoji="0" lang="en-US" sz="1200" b="1" i="1"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500"/>
              </a:spcAft>
              <a:buClr>
                <a:schemeClr val="accent2"/>
              </a:buClr>
              <a:buSzTx/>
              <a:buFont typeface="Wingdings"/>
              <a:buChar char="§"/>
              <a:tabLst/>
              <a:defRPr/>
            </a:pPr>
            <a:r>
              <a:rPr lang="en-US" sz="1200" b="0" i="0" dirty="0">
                <a:solidFill>
                  <a:srgbClr val="000000"/>
                </a:solidFill>
                <a:effectLst/>
                <a:latin typeface="Arial" panose="020B0604020202020204" pitchFamily="34" charset="0"/>
                <a:cs typeface="Arial" panose="020B0604020202020204" pitchFamily="34" charset="0"/>
              </a:rPr>
              <a:t>Discusses strengths, limitations, and considerations for use;</a:t>
            </a:r>
          </a:p>
          <a:p>
            <a:pPr marL="285750" marR="0" lvl="0" indent="-285750" algn="l" defTabSz="914400" rtl="0" eaLnBrk="1" fontAlgn="auto" latinLnBrk="0" hangingPunct="1">
              <a:lnSpc>
                <a:spcPct val="100000"/>
              </a:lnSpc>
              <a:spcBef>
                <a:spcPts val="0"/>
              </a:spcBef>
              <a:spcAft>
                <a:spcPts val="500"/>
              </a:spcAft>
              <a:buClr>
                <a:schemeClr val="accent2"/>
              </a:buClr>
              <a:buSzTx/>
              <a:buFont typeface="Wingdings"/>
              <a:buChar char="§"/>
              <a:tabLst/>
              <a:defRPr/>
            </a:pPr>
            <a:r>
              <a:rPr lang="en-US" sz="1200" dirty="0">
                <a:solidFill>
                  <a:srgbClr val="000000"/>
                </a:solidFill>
                <a:latin typeface="Arial" panose="020B0604020202020204" pitchFamily="34" charset="0"/>
                <a:cs typeface="Arial" panose="020B0604020202020204" pitchFamily="34" charset="0"/>
              </a:rPr>
              <a:t>Summarizes key metrics and instructions for analysis; and</a:t>
            </a:r>
          </a:p>
          <a:p>
            <a:pPr marL="285750" marR="0" lvl="0" indent="-285750" algn="l" defTabSz="914400" rtl="0" eaLnBrk="1" fontAlgn="auto" latinLnBrk="0" hangingPunct="1">
              <a:lnSpc>
                <a:spcPct val="100000"/>
              </a:lnSpc>
              <a:spcBef>
                <a:spcPts val="0"/>
              </a:spcBef>
              <a:spcAft>
                <a:spcPts val="500"/>
              </a:spcAft>
              <a:buClr>
                <a:schemeClr val="accent2"/>
              </a:buClr>
              <a:buSzTx/>
              <a:buFont typeface="Wingdings"/>
              <a:buChar char="§"/>
              <a:tabLst/>
              <a:defRPr/>
            </a:pPr>
            <a:r>
              <a:rPr lang="en-US" sz="1200" b="0" i="0" dirty="0">
                <a:solidFill>
                  <a:srgbClr val="000000"/>
                </a:solidFill>
                <a:effectLst/>
                <a:latin typeface="Arial" panose="020B0604020202020204" pitchFamily="34" charset="0"/>
                <a:cs typeface="Arial" panose="020B0604020202020204" pitchFamily="34" charset="0"/>
              </a:rPr>
              <a:t>Provides analytic examples and suggested areas for additional analysis.</a:t>
            </a:r>
          </a:p>
          <a:p>
            <a:endParaRPr lang="en-US" dirty="0"/>
          </a:p>
        </p:txBody>
      </p:sp>
      <p:sp>
        <p:nvSpPr>
          <p:cNvPr id="4" name="Slide Number Placeholder 3"/>
          <p:cNvSpPr>
            <a:spLocks noGrp="1"/>
          </p:cNvSpPr>
          <p:nvPr>
            <p:ph type="sldNum" sz="quarter" idx="5"/>
          </p:nvPr>
        </p:nvSpPr>
        <p:spPr/>
        <p:txBody>
          <a:bodyPr/>
          <a:lstStyle/>
          <a:p>
            <a:pPr>
              <a:defRPr/>
            </a:pPr>
            <a:fld id="{4992FD44-D8CF-4BF3-99B8-FFAB8AB094CB}" type="slidenum">
              <a:rPr lang="en-US" smtClean="0"/>
              <a:pPr>
                <a:defRPr/>
              </a:pPr>
              <a:t>9</a:t>
            </a:fld>
            <a:endParaRPr lang="en-US"/>
          </a:p>
        </p:txBody>
      </p:sp>
    </p:spTree>
    <p:extLst>
      <p:ext uri="{BB962C8B-B14F-4D97-AF65-F5344CB8AC3E}">
        <p14:creationId xmlns:p14="http://schemas.microsoft.com/office/powerpoint/2010/main" val="3395976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992FD44-D8CF-4BF3-99B8-FFAB8AB094CB}" type="slidenum">
              <a:rPr lang="en-US" smtClean="0"/>
              <a:pPr>
                <a:defRPr/>
              </a:pPr>
              <a:t>13</a:t>
            </a:fld>
            <a:endParaRPr lang="en-US"/>
          </a:p>
        </p:txBody>
      </p:sp>
    </p:spTree>
    <p:extLst>
      <p:ext uri="{BB962C8B-B14F-4D97-AF65-F5344CB8AC3E}">
        <p14:creationId xmlns:p14="http://schemas.microsoft.com/office/powerpoint/2010/main" val="3219857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6E55922A-3990-4143-A0A8-D1B0676E298E}"/>
              </a:ext>
            </a:extLst>
          </p:cNvPr>
          <p:cNvSpPr>
            <a:spLocks noGrp="1"/>
          </p:cNvSpPr>
          <p:nvPr>
            <p:ph type="sldNum" sz="quarter" idx="4"/>
          </p:nvPr>
        </p:nvSpPr>
        <p:spPr>
          <a:xfrm>
            <a:off x="3557625" y="6607175"/>
            <a:ext cx="897467" cy="177800"/>
          </a:xfrm>
          <a:prstGeom prst="rect">
            <a:avLst/>
          </a:prstGeom>
        </p:spPr>
        <p:txBody>
          <a:bodyPr vert="horz" wrap="square" lIns="91440" tIns="45720" rIns="91440" bIns="45720" numCol="1" anchor="t" anchorCtr="0" compatLnSpc="1">
            <a:prstTxWarp prst="textNoShape">
              <a:avLst/>
            </a:prstTxWarp>
          </a:bodyPr>
          <a:lstStyle>
            <a:lvl1pPr eaLnBrk="1" hangingPunct="1">
              <a:buFont typeface="+mj-lt"/>
              <a:buNone/>
              <a:defRPr sz="600">
                <a:solidFill>
                  <a:schemeClr val="accent1"/>
                </a:solidFill>
                <a:latin typeface="Helvetica" pitchFamily="2" charset="0"/>
              </a:defRPr>
            </a:lvl1pPr>
          </a:lstStyle>
          <a:p>
            <a:r>
              <a:rPr lang="en-US" altLang="en-US"/>
              <a:t>PAGE </a:t>
            </a:r>
            <a:fld id="{553ECE2F-7978-9444-AA67-308148914C57}" type="slidenum">
              <a:rPr lang="en-US" altLang="en-US" smtClean="0"/>
              <a:pPr/>
              <a:t>‹#›</a:t>
            </a:fld>
            <a:endParaRPr lang="en-US" altLang="en-US"/>
          </a:p>
        </p:txBody>
      </p:sp>
      <p:sp>
        <p:nvSpPr>
          <p:cNvPr id="15" name="Footer Placeholder 3">
            <a:extLst>
              <a:ext uri="{FF2B5EF4-FFF2-40B4-BE49-F238E27FC236}">
                <a16:creationId xmlns:a16="http://schemas.microsoft.com/office/drawing/2014/main" id="{6A8DBEC3-3D74-394C-8340-6006CF532A1C}"/>
              </a:ext>
            </a:extLst>
          </p:cNvPr>
          <p:cNvSpPr>
            <a:spLocks noGrp="1"/>
          </p:cNvSpPr>
          <p:nvPr>
            <p:ph type="ftr" sz="quarter" idx="4294967295"/>
          </p:nvPr>
        </p:nvSpPr>
        <p:spPr>
          <a:xfrm>
            <a:off x="9754571" y="6607175"/>
            <a:ext cx="2257144" cy="203200"/>
          </a:xfrm>
          <a:prstGeom prst="rect">
            <a:avLst/>
          </a:prstGeom>
        </p:spPr>
        <p:txBody>
          <a:bodyPr/>
          <a:lstStyle>
            <a:lvl1pPr algn="ctr">
              <a:defRPr sz="900">
                <a:solidFill>
                  <a:schemeClr val="accent1"/>
                </a:solidFill>
              </a:defRPr>
            </a:lvl1pPr>
          </a:lstStyle>
          <a:p>
            <a:pPr>
              <a:defRPr/>
            </a:pPr>
            <a:r>
              <a:rPr lang="en-US" err="1"/>
              <a:t>www.milbank.org</a:t>
            </a:r>
            <a:endParaRPr lang="en-US"/>
          </a:p>
        </p:txBody>
      </p:sp>
      <p:sp>
        <p:nvSpPr>
          <p:cNvPr id="17" name="Title 16">
            <a:extLst>
              <a:ext uri="{FF2B5EF4-FFF2-40B4-BE49-F238E27FC236}">
                <a16:creationId xmlns:a16="http://schemas.microsoft.com/office/drawing/2014/main" id="{AA296FB2-A106-F44A-9689-02259BB8F5E6}"/>
              </a:ext>
            </a:extLst>
          </p:cNvPr>
          <p:cNvSpPr>
            <a:spLocks noGrp="1"/>
          </p:cNvSpPr>
          <p:nvPr>
            <p:ph type="title"/>
          </p:nvPr>
        </p:nvSpPr>
        <p:spPr>
          <a:xfrm>
            <a:off x="607907" y="645429"/>
            <a:ext cx="10515600" cy="1325563"/>
          </a:xfrm>
          <a:prstGeom prst="rect">
            <a:avLst/>
          </a:prstGeom>
        </p:spPr>
        <p:txBody>
          <a:bodyPr/>
          <a:lstStyle>
            <a:lvl1pPr>
              <a:defRPr sz="3600" b="1" i="0">
                <a:solidFill>
                  <a:srgbClr val="017834"/>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9" name="Text Placeholder 18">
            <a:extLst>
              <a:ext uri="{FF2B5EF4-FFF2-40B4-BE49-F238E27FC236}">
                <a16:creationId xmlns:a16="http://schemas.microsoft.com/office/drawing/2014/main" id="{B0055324-4697-0E47-A70E-D3AC071D7CAE}"/>
              </a:ext>
            </a:extLst>
          </p:cNvPr>
          <p:cNvSpPr>
            <a:spLocks noGrp="1"/>
          </p:cNvSpPr>
          <p:nvPr>
            <p:ph type="body" sz="quarter" idx="10"/>
          </p:nvPr>
        </p:nvSpPr>
        <p:spPr>
          <a:xfrm>
            <a:off x="607907" y="2062163"/>
            <a:ext cx="10515600" cy="3708400"/>
          </a:xfrm>
          <a:prstGeom prst="rect">
            <a:avLst/>
          </a:prstGeom>
        </p:spPr>
        <p:txBody>
          <a:bodyPr/>
          <a:lstStyle>
            <a:lvl1pPr marL="0" indent="0">
              <a:buNone/>
              <a:defRPr sz="2000" b="0" i="0">
                <a:latin typeface="Arial" panose="020B0604020202020204" pitchFamily="34" charset="0"/>
                <a:cs typeface="Arial" panose="020B0604020202020204" pitchFamily="34" charset="0"/>
              </a:defRPr>
            </a:lvl1pPr>
            <a:lvl2pPr>
              <a:defRPr sz="1600" b="0" i="0">
                <a:latin typeface="Arial" panose="020B0604020202020204" pitchFamily="34" charset="0"/>
                <a:cs typeface="Arial" panose="020B0604020202020204" pitchFamily="34" charset="0"/>
              </a:defRPr>
            </a:lvl2pPr>
            <a:lvl3pPr>
              <a:defRPr sz="1600" b="0" i="0">
                <a:latin typeface="Arial" panose="020B0604020202020204" pitchFamily="34" charset="0"/>
                <a:cs typeface="Arial" panose="020B0604020202020204" pitchFamily="34" charset="0"/>
              </a:defRPr>
            </a:lvl3pPr>
            <a:lvl4pPr>
              <a:defRPr sz="1600" b="0" i="0">
                <a:latin typeface="Arial" panose="020B0604020202020204" pitchFamily="34" charset="0"/>
                <a:cs typeface="Arial" panose="020B0604020202020204" pitchFamily="34" charset="0"/>
              </a:defRPr>
            </a:lvl4pPr>
            <a:lvl5pPr>
              <a:defRPr sz="1600" b="0" i="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64220407"/>
      </p:ext>
    </p:extLst>
  </p:cSld>
  <p:clrMapOvr>
    <a:masterClrMapping/>
  </p:clrMapOvr>
  <p:extLst>
    <p:ext uri="{DCECCB84-F9BA-43D5-87BE-67443E8EF086}">
      <p15:sldGuideLst xmlns:p15="http://schemas.microsoft.com/office/powerpoint/2012/main">
        <p15:guide id="1" pos="384">
          <p15:clr>
            <a:srgbClr val="FBAE40"/>
          </p15:clr>
        </p15:guide>
        <p15:guide id="2" orient="horz" pos="427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778CAB4E-3C1C-8FE1-F80E-55C21E86C2AF}"/>
              </a:ext>
            </a:extLst>
          </p:cNvPr>
          <p:cNvSpPr>
            <a:spLocks noGrp="1"/>
          </p:cNvSpPr>
          <p:nvPr>
            <p:ph type="body" sz="quarter" idx="11" hasCustomPrompt="1"/>
          </p:nvPr>
        </p:nvSpPr>
        <p:spPr>
          <a:xfrm>
            <a:off x="607907" y="2062163"/>
            <a:ext cx="10515600" cy="3708399"/>
          </a:xfrm>
          <a:prstGeom prst="rect">
            <a:avLst/>
          </a:prstGeom>
        </p:spPr>
        <p:txBody>
          <a:bodyPr/>
          <a:lstStyle>
            <a:lvl1pPr marL="347472" indent="-347472" algn="l" defTabSz="457178" rtl="0" eaLnBrk="1" latinLnBrk="0" hangingPunct="1">
              <a:lnSpc>
                <a:spcPct val="110000"/>
              </a:lnSpc>
              <a:spcBef>
                <a:spcPts val="672"/>
              </a:spcBef>
              <a:buClr>
                <a:srgbClr val="008000"/>
              </a:buClr>
              <a:tabLst>
                <a:tab pos="3092296" algn="l"/>
              </a:tabLst>
              <a:defRPr lang="en-US" sz="2800" b="0" i="0" kern="1200" dirty="0" smtClean="0">
                <a:solidFill>
                  <a:schemeClr val="tx1">
                    <a:lumMod val="75000"/>
                    <a:lumOff val="25000"/>
                  </a:schemeClr>
                </a:solidFill>
                <a:latin typeface="Arial" panose="020B0604020202020204" pitchFamily="34" charset="0"/>
                <a:ea typeface="Helvetica Neue" panose="02000503000000020004" pitchFamily="2" charset="0"/>
                <a:cs typeface="Arial" panose="020B0604020202020204" pitchFamily="34" charset="0"/>
              </a:defRPr>
            </a:lvl1pPr>
            <a:lvl2pPr marL="640080" indent="-274320" algn="l" defTabSz="457178" rtl="0" eaLnBrk="1" latinLnBrk="0" hangingPunct="1">
              <a:lnSpc>
                <a:spcPct val="110000"/>
              </a:lnSpc>
              <a:spcBef>
                <a:spcPts val="576"/>
              </a:spcBef>
              <a:buClr>
                <a:srgbClr val="52CA7F"/>
              </a:buClr>
              <a:buFont typeface="Arial" panose="020B0604020202020204" pitchFamily="34" charset="0"/>
              <a:buChar char="•"/>
              <a:tabLst>
                <a:tab pos="3092296" algn="l"/>
              </a:tabLst>
              <a:defRPr lang="en-US" sz="2400" b="0" i="0" kern="1200" dirty="0" smtClean="0">
                <a:solidFill>
                  <a:schemeClr val="tx1">
                    <a:lumMod val="75000"/>
                    <a:lumOff val="25000"/>
                  </a:schemeClr>
                </a:solidFill>
                <a:latin typeface="+mn-lt"/>
                <a:ea typeface="+mn-ea"/>
                <a:cs typeface="Arial" panose="020B0604020202020204" pitchFamily="34" charset="0"/>
              </a:defRPr>
            </a:lvl2pPr>
            <a:lvl3pPr marL="914400" indent="-274320" algn="l" defTabSz="457178" rtl="0" eaLnBrk="1" latinLnBrk="0" hangingPunct="1">
              <a:lnSpc>
                <a:spcPct val="110000"/>
              </a:lnSpc>
              <a:spcBef>
                <a:spcPts val="24"/>
              </a:spcBef>
              <a:buClr>
                <a:srgbClr val="80CE98"/>
              </a:buClr>
              <a:tabLst>
                <a:tab pos="3092296" algn="l"/>
              </a:tabLst>
              <a:defRPr lang="en-US" sz="2000" b="0" i="0" kern="1200" dirty="0" smtClean="0">
                <a:solidFill>
                  <a:schemeClr val="tx1">
                    <a:lumMod val="75000"/>
                    <a:lumOff val="25000"/>
                  </a:schemeClr>
                </a:solidFill>
                <a:latin typeface="+mn-lt"/>
                <a:ea typeface="+mn-ea"/>
                <a:cs typeface="Arial" panose="020B0604020202020204" pitchFamily="34" charset="0"/>
              </a:defRPr>
            </a:lvl3pPr>
          </a:lstStyle>
          <a:p>
            <a:pPr lvl="0">
              <a:lnSpc>
                <a:spcPct val="120000"/>
              </a:lnSpc>
              <a:buFont typeface="Wingdings" panose="05000000000000000000" pitchFamily="2" charset="2"/>
              <a:buChar char="§"/>
              <a:tabLst>
                <a:tab pos="3092296" algn="l"/>
              </a:tabLst>
            </a:pPr>
            <a:r>
              <a:rPr lang="en-US" dirty="0"/>
              <a:t>Level one message goes here. </a:t>
            </a:r>
          </a:p>
          <a:p>
            <a:pPr lvl="0">
              <a:lnSpc>
                <a:spcPct val="120000"/>
              </a:lnSpc>
              <a:buFont typeface="Wingdings" panose="05000000000000000000" pitchFamily="2" charset="2"/>
              <a:buChar char="§"/>
              <a:tabLst>
                <a:tab pos="3092296" algn="l"/>
              </a:tabLst>
            </a:pPr>
            <a:r>
              <a:rPr lang="en-US" dirty="0"/>
              <a:t>Level one message point 2 goes here.</a:t>
            </a:r>
          </a:p>
          <a:p>
            <a:pPr lvl="1">
              <a:lnSpc>
                <a:spcPct val="120000"/>
              </a:lnSpc>
              <a:tabLst>
                <a:tab pos="3092296" algn="l"/>
              </a:tabLst>
            </a:pPr>
            <a:r>
              <a:rPr lang="en-US" dirty="0"/>
              <a:t>Level two message goes here. </a:t>
            </a:r>
          </a:p>
          <a:p>
            <a:pPr lvl="1">
              <a:lnSpc>
                <a:spcPct val="120000"/>
              </a:lnSpc>
              <a:tabLst>
                <a:tab pos="3092296" algn="l"/>
              </a:tabLst>
            </a:pPr>
            <a:r>
              <a:rPr lang="en-US" dirty="0"/>
              <a:t>Level two, point two message goes here. </a:t>
            </a:r>
          </a:p>
          <a:p>
            <a:pPr lvl="2">
              <a:lnSpc>
                <a:spcPct val="120000"/>
              </a:lnSpc>
              <a:buFont typeface="Wingdings" panose="05000000000000000000" pitchFamily="2" charset="2"/>
              <a:buChar char="§"/>
              <a:tabLst>
                <a:tab pos="3092296" algn="l"/>
              </a:tabLst>
            </a:pPr>
            <a:r>
              <a:rPr lang="en-US" dirty="0"/>
              <a:t> Level three message goes here.</a:t>
            </a:r>
          </a:p>
          <a:p>
            <a:pPr lvl="0">
              <a:lnSpc>
                <a:spcPct val="120000"/>
              </a:lnSpc>
              <a:buFont typeface="Wingdings" panose="05000000000000000000" pitchFamily="2" charset="2"/>
              <a:buChar char="§"/>
              <a:tabLst>
                <a:tab pos="3092296" algn="l"/>
              </a:tabLst>
            </a:pPr>
            <a:r>
              <a:rPr lang="en-US" dirty="0"/>
              <a:t>Level one message point 3 goes here.</a:t>
            </a:r>
          </a:p>
          <a:p>
            <a:pPr lvl="1">
              <a:lnSpc>
                <a:spcPct val="120000"/>
              </a:lnSpc>
              <a:tabLst>
                <a:tab pos="3092296" algn="l"/>
              </a:tabLst>
            </a:pPr>
            <a:r>
              <a:rPr lang="en-US" dirty="0"/>
              <a:t>Level two message goes here. </a:t>
            </a:r>
          </a:p>
        </p:txBody>
      </p:sp>
      <p:sp>
        <p:nvSpPr>
          <p:cNvPr id="10" name="Slide Number Placeholder 5">
            <a:extLst>
              <a:ext uri="{FF2B5EF4-FFF2-40B4-BE49-F238E27FC236}">
                <a16:creationId xmlns:a16="http://schemas.microsoft.com/office/drawing/2014/main" id="{6E55922A-3990-4143-A0A8-D1B0676E298E}"/>
              </a:ext>
            </a:extLst>
          </p:cNvPr>
          <p:cNvSpPr>
            <a:spLocks noGrp="1"/>
          </p:cNvSpPr>
          <p:nvPr>
            <p:ph type="sldNum" sz="quarter" idx="4"/>
          </p:nvPr>
        </p:nvSpPr>
        <p:spPr>
          <a:xfrm>
            <a:off x="3557625" y="6607175"/>
            <a:ext cx="897467" cy="177800"/>
          </a:xfrm>
          <a:prstGeom prst="rect">
            <a:avLst/>
          </a:prstGeom>
        </p:spPr>
        <p:txBody>
          <a:bodyPr vert="horz" wrap="square" lIns="91440" tIns="45720" rIns="91440" bIns="45720" numCol="1" anchor="t" anchorCtr="0" compatLnSpc="1">
            <a:prstTxWarp prst="textNoShape">
              <a:avLst/>
            </a:prstTxWarp>
          </a:bodyPr>
          <a:lstStyle>
            <a:lvl1pPr eaLnBrk="1" hangingPunct="1">
              <a:buFont typeface="+mj-lt"/>
              <a:buNone/>
              <a:defRPr sz="600">
                <a:solidFill>
                  <a:schemeClr val="accent1"/>
                </a:solidFill>
                <a:latin typeface="Helvetica" pitchFamily="2" charset="0"/>
              </a:defRPr>
            </a:lvl1pPr>
          </a:lstStyle>
          <a:p>
            <a:r>
              <a:rPr lang="en-US" altLang="en-US"/>
              <a:t>PAGE </a:t>
            </a:r>
            <a:fld id="{553ECE2F-7978-9444-AA67-308148914C57}" type="slidenum">
              <a:rPr lang="en-US" altLang="en-US" smtClean="0"/>
              <a:pPr/>
              <a:t>‹#›</a:t>
            </a:fld>
            <a:endParaRPr lang="en-US" altLang="en-US"/>
          </a:p>
        </p:txBody>
      </p:sp>
      <p:sp>
        <p:nvSpPr>
          <p:cNvPr id="15" name="Footer Placeholder 3">
            <a:extLst>
              <a:ext uri="{FF2B5EF4-FFF2-40B4-BE49-F238E27FC236}">
                <a16:creationId xmlns:a16="http://schemas.microsoft.com/office/drawing/2014/main" id="{6A8DBEC3-3D74-394C-8340-6006CF532A1C}"/>
              </a:ext>
            </a:extLst>
          </p:cNvPr>
          <p:cNvSpPr>
            <a:spLocks noGrp="1"/>
          </p:cNvSpPr>
          <p:nvPr>
            <p:ph type="ftr" sz="quarter" idx="4294967295"/>
          </p:nvPr>
        </p:nvSpPr>
        <p:spPr>
          <a:xfrm>
            <a:off x="9754571" y="6607175"/>
            <a:ext cx="2257144" cy="203200"/>
          </a:xfrm>
          <a:prstGeom prst="rect">
            <a:avLst/>
          </a:prstGeom>
        </p:spPr>
        <p:txBody>
          <a:bodyPr/>
          <a:lstStyle>
            <a:lvl1pPr algn="ctr">
              <a:defRPr sz="900">
                <a:solidFill>
                  <a:schemeClr val="accent1"/>
                </a:solidFill>
              </a:defRPr>
            </a:lvl1pPr>
          </a:lstStyle>
          <a:p>
            <a:pPr>
              <a:defRPr/>
            </a:pPr>
            <a:r>
              <a:rPr lang="en-US" err="1"/>
              <a:t>www.milbank.org</a:t>
            </a:r>
            <a:endParaRPr lang="en-US"/>
          </a:p>
        </p:txBody>
      </p:sp>
      <p:sp>
        <p:nvSpPr>
          <p:cNvPr id="17" name="Title 16">
            <a:extLst>
              <a:ext uri="{FF2B5EF4-FFF2-40B4-BE49-F238E27FC236}">
                <a16:creationId xmlns:a16="http://schemas.microsoft.com/office/drawing/2014/main" id="{AA296FB2-A106-F44A-9689-02259BB8F5E6}"/>
              </a:ext>
            </a:extLst>
          </p:cNvPr>
          <p:cNvSpPr>
            <a:spLocks noGrp="1"/>
          </p:cNvSpPr>
          <p:nvPr>
            <p:ph type="title" hasCustomPrompt="1"/>
          </p:nvPr>
        </p:nvSpPr>
        <p:spPr>
          <a:xfrm>
            <a:off x="607907" y="645429"/>
            <a:ext cx="10515600" cy="1325563"/>
          </a:xfrm>
          <a:prstGeom prst="rect">
            <a:avLst/>
          </a:prstGeom>
        </p:spPr>
        <p:txBody>
          <a:bodyPr/>
          <a:lstStyle>
            <a:lvl1pPr>
              <a:defRPr sz="3600" b="1" i="0">
                <a:solidFill>
                  <a:srgbClr val="017834"/>
                </a:solidFill>
                <a:latin typeface="Georgia" panose="02040502050405020303" pitchFamily="18" charset="0"/>
              </a:defRPr>
            </a:lvl1pPr>
          </a:lstStyle>
          <a:p>
            <a:r>
              <a:rPr lang="en-US" dirty="0"/>
              <a:t>Content slide title, one column</a:t>
            </a:r>
          </a:p>
        </p:txBody>
      </p:sp>
      <p:sp>
        <p:nvSpPr>
          <p:cNvPr id="4" name="Rectangle 3">
            <a:extLst>
              <a:ext uri="{FF2B5EF4-FFF2-40B4-BE49-F238E27FC236}">
                <a16:creationId xmlns:a16="http://schemas.microsoft.com/office/drawing/2014/main" id="{1E544FCF-C096-8558-E74D-081921641F47}"/>
              </a:ext>
            </a:extLst>
          </p:cNvPr>
          <p:cNvSpPr/>
          <p:nvPr userDrawn="1"/>
        </p:nvSpPr>
        <p:spPr bwMode="auto">
          <a:xfrm>
            <a:off x="0" y="5934075"/>
            <a:ext cx="12192000" cy="914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4">
            <a:extLst>
              <a:ext uri="{FF2B5EF4-FFF2-40B4-BE49-F238E27FC236}">
                <a16:creationId xmlns:a16="http://schemas.microsoft.com/office/drawing/2014/main" id="{F48F388F-70D4-BC93-7A64-D5B8593DE3A7}"/>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628987821"/>
      </p:ext>
    </p:extLst>
  </p:cSld>
  <p:clrMapOvr>
    <a:masterClrMapping/>
  </p:clrMapOvr>
  <p:extLst>
    <p:ext uri="{DCECCB84-F9BA-43D5-87BE-67443E8EF086}">
      <p15:sldGuideLst xmlns:p15="http://schemas.microsoft.com/office/powerpoint/2012/main">
        <p15:guide id="1" pos="384">
          <p15:clr>
            <a:srgbClr val="FBAE40"/>
          </p15:clr>
        </p15:guide>
        <p15:guide id="2" orient="horz" pos="427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3BC91E-5FDC-961D-394C-64CD796D0D41}"/>
              </a:ext>
            </a:extLst>
          </p:cNvPr>
          <p:cNvSpPr/>
          <p:nvPr userDrawn="1"/>
        </p:nvSpPr>
        <p:spPr bwMode="auto">
          <a:xfrm>
            <a:off x="0" y="0"/>
            <a:ext cx="12192000" cy="68484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5F1C2C5C-4D5C-6E0F-50CB-51A1C478580D}"/>
              </a:ext>
            </a:extLst>
          </p:cNvPr>
          <p:cNvSpPr>
            <a:spLocks noGrp="1"/>
          </p:cNvSpPr>
          <p:nvPr>
            <p:ph type="ctrTitle"/>
          </p:nvPr>
        </p:nvSpPr>
        <p:spPr>
          <a:xfrm>
            <a:off x="1524000" y="1122363"/>
            <a:ext cx="9144000" cy="2387600"/>
          </a:xfrm>
        </p:spPr>
        <p:txBody>
          <a:bodyPr anchor="b"/>
          <a:lstStyle>
            <a:lvl1pPr algn="ctr">
              <a:defRPr sz="6000">
                <a:solidFill>
                  <a:schemeClr val="bg1"/>
                </a:solidFill>
                <a:latin typeface="Georgia" panose="02040502050405020303"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00045889-73E4-2413-FCC6-26CCECE465E6}"/>
              </a:ext>
            </a:extLst>
          </p:cNvPr>
          <p:cNvSpPr>
            <a:spLocks noGrp="1"/>
          </p:cNvSpPr>
          <p:nvPr>
            <p:ph type="subTitle" idx="1"/>
          </p:nvPr>
        </p:nvSpPr>
        <p:spPr>
          <a:xfrm>
            <a:off x="1524000" y="3602038"/>
            <a:ext cx="9144000" cy="1655762"/>
          </a:xfrm>
        </p:spPr>
        <p:txBody>
          <a:bodyPr/>
          <a:lstStyle>
            <a:lvl1pPr marL="0" indent="0" algn="ctr">
              <a:buNone/>
              <a:defRPr sz="2400" b="0" i="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70D46B9B-BDCF-B941-B831-888E4AB3B423}"/>
              </a:ext>
            </a:extLst>
          </p:cNvPr>
          <p:cNvSpPr>
            <a:spLocks noGrp="1"/>
          </p:cNvSpPr>
          <p:nvPr>
            <p:ph type="dt" sz="half" idx="10"/>
          </p:nvPr>
        </p:nvSpPr>
        <p:spPr/>
        <p:txBody>
          <a:bodyPr/>
          <a:lstStyle/>
          <a:p>
            <a:r>
              <a:rPr lang="en-US" dirty="0"/>
              <a:t>08/31/23</a:t>
            </a:r>
          </a:p>
        </p:txBody>
      </p:sp>
      <p:sp>
        <p:nvSpPr>
          <p:cNvPr id="5" name="Footer Placeholder 4">
            <a:extLst>
              <a:ext uri="{FF2B5EF4-FFF2-40B4-BE49-F238E27FC236}">
                <a16:creationId xmlns:a16="http://schemas.microsoft.com/office/drawing/2014/main" id="{88FB48F1-4006-3762-F4E6-000A81D1E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041E6-8800-3971-E4CA-5ECF171E73F7}"/>
              </a:ext>
            </a:extLst>
          </p:cNvPr>
          <p:cNvSpPr>
            <a:spLocks noGrp="1"/>
          </p:cNvSpPr>
          <p:nvPr>
            <p:ph type="sldNum" sz="quarter" idx="12"/>
          </p:nvPr>
        </p:nvSpPr>
        <p:spPr/>
        <p:txBody>
          <a:bodyPr/>
          <a:lstStyle/>
          <a:p>
            <a:fld id="{5B6BD602-96D2-C346-AA63-7CD668EBCA94}" type="slidenum">
              <a:rPr lang="en-US" smtClean="0"/>
              <a:t>‹#›</a:t>
            </a:fld>
            <a:endParaRPr lang="en-US"/>
          </a:p>
        </p:txBody>
      </p:sp>
      <p:pic>
        <p:nvPicPr>
          <p:cNvPr id="9" name="Picture 8">
            <a:extLst>
              <a:ext uri="{FF2B5EF4-FFF2-40B4-BE49-F238E27FC236}">
                <a16:creationId xmlns:a16="http://schemas.microsoft.com/office/drawing/2014/main" id="{F06AAC90-8FF7-7CFA-2602-1B1DE6881FC2}"/>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215386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F43FA88-CB8A-B7EC-4F76-39FA65C7B265}"/>
              </a:ext>
            </a:extLst>
          </p:cNvPr>
          <p:cNvSpPr/>
          <p:nvPr userDrawn="1"/>
        </p:nvSpPr>
        <p:spPr bwMode="auto">
          <a:xfrm>
            <a:off x="0" y="5934075"/>
            <a:ext cx="12192000" cy="914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a:extLst>
              <a:ext uri="{FF2B5EF4-FFF2-40B4-BE49-F238E27FC236}">
                <a16:creationId xmlns:a16="http://schemas.microsoft.com/office/drawing/2014/main" id="{C43BC91E-5FDC-961D-394C-64CD796D0D41}"/>
              </a:ext>
            </a:extLst>
          </p:cNvPr>
          <p:cNvSpPr/>
          <p:nvPr userDrawn="1"/>
        </p:nvSpPr>
        <p:spPr bwMode="auto">
          <a:xfrm>
            <a:off x="0" y="1122363"/>
            <a:ext cx="457200" cy="33046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id="{5F1C2C5C-4D5C-6E0F-50CB-51A1C478580D}"/>
              </a:ext>
            </a:extLst>
          </p:cNvPr>
          <p:cNvSpPr>
            <a:spLocks noGrp="1"/>
          </p:cNvSpPr>
          <p:nvPr>
            <p:ph type="ctrTitle"/>
          </p:nvPr>
        </p:nvSpPr>
        <p:spPr>
          <a:xfrm>
            <a:off x="1524000" y="1122363"/>
            <a:ext cx="9144000" cy="2387600"/>
          </a:xfrm>
        </p:spPr>
        <p:txBody>
          <a:bodyPr anchor="b"/>
          <a:lstStyle>
            <a:lvl1pPr algn="l">
              <a:defRPr sz="4800">
                <a:solidFill>
                  <a:schemeClr val="tx2"/>
                </a:solidFill>
                <a:latin typeface="Georgia" panose="02040502050405020303"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00045889-73E4-2413-FCC6-26CCECE465E6}"/>
              </a:ext>
            </a:extLst>
          </p:cNvPr>
          <p:cNvSpPr>
            <a:spLocks noGrp="1"/>
          </p:cNvSpPr>
          <p:nvPr>
            <p:ph type="subTitle" idx="1"/>
          </p:nvPr>
        </p:nvSpPr>
        <p:spPr>
          <a:xfrm>
            <a:off x="1524000" y="3602038"/>
            <a:ext cx="9144000" cy="1655762"/>
          </a:xfrm>
        </p:spPr>
        <p:txBody>
          <a:bodyPr/>
          <a:lstStyle>
            <a:lvl1pPr marL="0" indent="0" algn="l">
              <a:buNone/>
              <a:defRPr sz="2400" b="0" i="0">
                <a:solidFill>
                  <a:srgbClr val="017834"/>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70D46B9B-BDCF-B941-B831-888E4AB3B423}"/>
              </a:ext>
            </a:extLst>
          </p:cNvPr>
          <p:cNvSpPr>
            <a:spLocks noGrp="1"/>
          </p:cNvSpPr>
          <p:nvPr>
            <p:ph type="dt" sz="half" idx="10"/>
          </p:nvPr>
        </p:nvSpPr>
        <p:spPr/>
        <p:txBody>
          <a:bodyPr/>
          <a:lstStyle/>
          <a:p>
            <a:r>
              <a:rPr lang="en-US" dirty="0"/>
              <a:t>08/31/23</a:t>
            </a:r>
          </a:p>
        </p:txBody>
      </p:sp>
      <p:sp>
        <p:nvSpPr>
          <p:cNvPr id="5" name="Footer Placeholder 4">
            <a:extLst>
              <a:ext uri="{FF2B5EF4-FFF2-40B4-BE49-F238E27FC236}">
                <a16:creationId xmlns:a16="http://schemas.microsoft.com/office/drawing/2014/main" id="{88FB48F1-4006-3762-F4E6-000A81D1E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041E6-8800-3971-E4CA-5ECF171E73F7}"/>
              </a:ext>
            </a:extLst>
          </p:cNvPr>
          <p:cNvSpPr>
            <a:spLocks noGrp="1"/>
          </p:cNvSpPr>
          <p:nvPr>
            <p:ph type="sldNum" sz="quarter" idx="12"/>
          </p:nvPr>
        </p:nvSpPr>
        <p:spPr/>
        <p:txBody>
          <a:bodyPr/>
          <a:lstStyle/>
          <a:p>
            <a:fld id="{5B6BD602-96D2-C346-AA63-7CD668EBCA94}" type="slidenum">
              <a:rPr lang="en-US" smtClean="0"/>
              <a:t>‹#›</a:t>
            </a:fld>
            <a:endParaRPr lang="en-US"/>
          </a:p>
        </p:txBody>
      </p:sp>
      <p:pic>
        <p:nvPicPr>
          <p:cNvPr id="9" name="Picture 8">
            <a:extLst>
              <a:ext uri="{FF2B5EF4-FFF2-40B4-BE49-F238E27FC236}">
                <a16:creationId xmlns:a16="http://schemas.microsoft.com/office/drawing/2014/main" id="{F06AAC90-8FF7-7CFA-2602-1B1DE6881FC2}"/>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14503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enter Content Slide, On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137160"/>
            <a:ext cx="9119616" cy="914400"/>
          </a:xfrm>
        </p:spPr>
        <p:txBody>
          <a:bodyPr/>
          <a:lstStyle>
            <a:lvl1pPr>
              <a:defRPr baseline="0">
                <a:solidFill>
                  <a:schemeClr val="tx2"/>
                </a:solidFill>
                <a:latin typeface="Georgia" panose="02040502050405020303" pitchFamily="18" charset="0"/>
              </a:defRPr>
            </a:lvl1pPr>
          </a:lstStyle>
          <a:p>
            <a:r>
              <a:rPr lang="en-US" dirty="0"/>
              <a:t>Content slide title, one column</a:t>
            </a:r>
          </a:p>
        </p:txBody>
      </p:sp>
      <p:sp>
        <p:nvSpPr>
          <p:cNvPr id="8" name="Text Placeholder 7"/>
          <p:cNvSpPr>
            <a:spLocks noGrp="1"/>
          </p:cNvSpPr>
          <p:nvPr>
            <p:ph type="body" sz="quarter" idx="11" hasCustomPrompt="1"/>
          </p:nvPr>
        </p:nvSpPr>
        <p:spPr>
          <a:xfrm>
            <a:off x="914400" y="1600201"/>
            <a:ext cx="10356851" cy="4525963"/>
          </a:xfrm>
          <a:prstGeom prst="rect">
            <a:avLst/>
          </a:prstGeom>
        </p:spPr>
        <p:txBody>
          <a:bodyPr/>
          <a:lstStyle>
            <a:lvl1pPr marL="347472" indent="-347472" algn="l" defTabSz="457178" rtl="0" eaLnBrk="1" latinLnBrk="0" hangingPunct="1">
              <a:lnSpc>
                <a:spcPct val="110000"/>
              </a:lnSpc>
              <a:spcBef>
                <a:spcPts val="672"/>
              </a:spcBef>
              <a:buClr>
                <a:srgbClr val="008000"/>
              </a:buClr>
              <a:tabLst>
                <a:tab pos="3092296" algn="l"/>
              </a:tabLst>
              <a:defRPr lang="en-US" sz="2800" kern="1200" dirty="0" smtClean="0">
                <a:solidFill>
                  <a:schemeClr val="tx1">
                    <a:lumMod val="75000"/>
                    <a:lumOff val="2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640080" indent="-274320" algn="l" defTabSz="457178" rtl="0" eaLnBrk="1" latinLnBrk="0" hangingPunct="1">
              <a:lnSpc>
                <a:spcPct val="110000"/>
              </a:lnSpc>
              <a:spcBef>
                <a:spcPts val="576"/>
              </a:spcBef>
              <a:buClr>
                <a:srgbClr val="52CA7F"/>
              </a:buClr>
              <a:buFont typeface="Arial" panose="020B0604020202020204" pitchFamily="34" charset="0"/>
              <a:buChar char="•"/>
              <a:tabLst>
                <a:tab pos="3092296" algn="l"/>
              </a:tabLst>
              <a:defRPr lang="en-US" sz="2400" kern="1200" dirty="0" smtClean="0">
                <a:solidFill>
                  <a:schemeClr val="tx1">
                    <a:lumMod val="75000"/>
                    <a:lumOff val="25000"/>
                  </a:schemeClr>
                </a:solidFill>
                <a:latin typeface="+mn-lt"/>
                <a:ea typeface="+mn-ea"/>
                <a:cs typeface="Arial" panose="020B0604020202020204" pitchFamily="34" charset="0"/>
              </a:defRPr>
            </a:lvl2pPr>
            <a:lvl3pPr marL="914400" indent="-274320" algn="l" defTabSz="457178" rtl="0" eaLnBrk="1" latinLnBrk="0" hangingPunct="1">
              <a:lnSpc>
                <a:spcPct val="110000"/>
              </a:lnSpc>
              <a:spcBef>
                <a:spcPts val="24"/>
              </a:spcBef>
              <a:buClr>
                <a:srgbClr val="80CE98"/>
              </a:buClr>
              <a:tabLst>
                <a:tab pos="3092296" algn="l"/>
              </a:tabLst>
              <a:defRPr lang="en-US" sz="2000" kern="1200" dirty="0" smtClean="0">
                <a:solidFill>
                  <a:schemeClr val="tx1">
                    <a:lumMod val="75000"/>
                    <a:lumOff val="25000"/>
                  </a:schemeClr>
                </a:solidFill>
                <a:latin typeface="+mn-lt"/>
                <a:ea typeface="+mn-ea"/>
                <a:cs typeface="Arial" panose="020B0604020202020204" pitchFamily="34" charset="0"/>
              </a:defRPr>
            </a:lvl3pPr>
          </a:lstStyle>
          <a:p>
            <a:pPr lvl="0">
              <a:lnSpc>
                <a:spcPct val="120000"/>
              </a:lnSpc>
              <a:buFont typeface="Wingdings" panose="05000000000000000000" pitchFamily="2" charset="2"/>
              <a:buChar char="§"/>
              <a:tabLst>
                <a:tab pos="3092296" algn="l"/>
              </a:tabLst>
            </a:pPr>
            <a:r>
              <a:rPr lang="en-US" dirty="0"/>
              <a:t>Level one message goes here. </a:t>
            </a:r>
          </a:p>
          <a:p>
            <a:pPr lvl="0">
              <a:lnSpc>
                <a:spcPct val="120000"/>
              </a:lnSpc>
              <a:buFont typeface="Wingdings" panose="05000000000000000000" pitchFamily="2" charset="2"/>
              <a:buChar char="§"/>
              <a:tabLst>
                <a:tab pos="3092296" algn="l"/>
              </a:tabLst>
            </a:pPr>
            <a:r>
              <a:rPr lang="en-US" dirty="0"/>
              <a:t>Level one message point 2 goes here.</a:t>
            </a:r>
          </a:p>
          <a:p>
            <a:pPr lvl="1">
              <a:lnSpc>
                <a:spcPct val="120000"/>
              </a:lnSpc>
              <a:tabLst>
                <a:tab pos="3092296" algn="l"/>
              </a:tabLst>
            </a:pPr>
            <a:r>
              <a:rPr lang="en-US" dirty="0"/>
              <a:t>Level two message goes here. </a:t>
            </a:r>
          </a:p>
          <a:p>
            <a:pPr lvl="1">
              <a:lnSpc>
                <a:spcPct val="120000"/>
              </a:lnSpc>
              <a:tabLst>
                <a:tab pos="3092296" algn="l"/>
              </a:tabLst>
            </a:pPr>
            <a:r>
              <a:rPr lang="en-US" dirty="0"/>
              <a:t>Level two, point two message goes here. </a:t>
            </a:r>
          </a:p>
          <a:p>
            <a:pPr lvl="2">
              <a:lnSpc>
                <a:spcPct val="120000"/>
              </a:lnSpc>
              <a:buFont typeface="Wingdings" panose="05000000000000000000" pitchFamily="2" charset="2"/>
              <a:buChar char="§"/>
              <a:tabLst>
                <a:tab pos="3092296" algn="l"/>
              </a:tabLst>
            </a:pPr>
            <a:r>
              <a:rPr lang="en-US" dirty="0"/>
              <a:t> Level three message goes here.</a:t>
            </a:r>
          </a:p>
          <a:p>
            <a:pPr lvl="0">
              <a:lnSpc>
                <a:spcPct val="120000"/>
              </a:lnSpc>
              <a:buFont typeface="Wingdings" panose="05000000000000000000" pitchFamily="2" charset="2"/>
              <a:buChar char="§"/>
              <a:tabLst>
                <a:tab pos="3092296" algn="l"/>
              </a:tabLst>
            </a:pPr>
            <a:r>
              <a:rPr lang="en-US" dirty="0"/>
              <a:t>Level one message point 3 goes here.</a:t>
            </a:r>
          </a:p>
          <a:p>
            <a:pPr lvl="1">
              <a:lnSpc>
                <a:spcPct val="120000"/>
              </a:lnSpc>
              <a:tabLst>
                <a:tab pos="3092296" algn="l"/>
              </a:tabLst>
            </a:pPr>
            <a:r>
              <a:rPr lang="en-US" dirty="0"/>
              <a:t>Level two message goes here. </a:t>
            </a:r>
          </a:p>
        </p:txBody>
      </p:sp>
      <p:sp>
        <p:nvSpPr>
          <p:cNvPr id="4" name="Slide Number Placeholder 3"/>
          <p:cNvSpPr>
            <a:spLocks noGrp="1"/>
          </p:cNvSpPr>
          <p:nvPr>
            <p:ph type="sldNum" sz="quarter" idx="12"/>
          </p:nvPr>
        </p:nvSpPr>
        <p:spPr/>
        <p:txBody>
          <a:bodyPr/>
          <a:lstStyle/>
          <a:p>
            <a:fld id="{1CA9A8B5-2F46-45D5-BFD6-50DBD399472D}" type="slidenum">
              <a:rPr lang="en-US" smtClean="0"/>
              <a:pPr/>
              <a:t>‹#›</a:t>
            </a:fld>
            <a:endParaRPr lang="en-US"/>
          </a:p>
        </p:txBody>
      </p:sp>
      <p:sp>
        <p:nvSpPr>
          <p:cNvPr id="3" name="Rectangle 2">
            <a:extLst>
              <a:ext uri="{FF2B5EF4-FFF2-40B4-BE49-F238E27FC236}">
                <a16:creationId xmlns:a16="http://schemas.microsoft.com/office/drawing/2014/main" id="{0DAC64D9-F103-00E2-E9AE-16F5BEAC3B17}"/>
              </a:ext>
            </a:extLst>
          </p:cNvPr>
          <p:cNvSpPr/>
          <p:nvPr userDrawn="1"/>
        </p:nvSpPr>
        <p:spPr bwMode="auto">
          <a:xfrm>
            <a:off x="0" y="5934075"/>
            <a:ext cx="12192000" cy="914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4">
            <a:extLst>
              <a:ext uri="{FF2B5EF4-FFF2-40B4-BE49-F238E27FC236}">
                <a16:creationId xmlns:a16="http://schemas.microsoft.com/office/drawing/2014/main" id="{130D941E-2117-2AA2-2DAD-98FE74B5B9BC}"/>
              </a:ext>
            </a:extLst>
          </p:cNvPr>
          <p:cNvPicPr>
            <a:picLocks noChangeAspect="1"/>
          </p:cNvPicPr>
          <p:nvPr userDrawn="1"/>
        </p:nvPicPr>
        <p:blipFill>
          <a:blip r:embed="rId2"/>
          <a:stretch>
            <a:fillRect/>
          </a:stretch>
        </p:blipFill>
        <p:spPr>
          <a:xfrm>
            <a:off x="8095323" y="5974787"/>
            <a:ext cx="3855085" cy="817245"/>
          </a:xfrm>
          <a:prstGeom prst="rect">
            <a:avLst/>
          </a:prstGeom>
        </p:spPr>
      </p:pic>
    </p:spTree>
    <p:extLst>
      <p:ext uri="{BB962C8B-B14F-4D97-AF65-F5344CB8AC3E}">
        <p14:creationId xmlns:p14="http://schemas.microsoft.com/office/powerpoint/2010/main" val="12136628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Slide Number Placeholder 5">
            <a:extLst>
              <a:ext uri="{FF2B5EF4-FFF2-40B4-BE49-F238E27FC236}">
                <a16:creationId xmlns:a16="http://schemas.microsoft.com/office/drawing/2014/main" id="{79620901-F2D2-024E-9F1A-42F0EA398A84}"/>
              </a:ext>
            </a:extLst>
          </p:cNvPr>
          <p:cNvSpPr>
            <a:spLocks noGrp="1"/>
          </p:cNvSpPr>
          <p:nvPr>
            <p:ph type="sldNum" sz="quarter" idx="4"/>
          </p:nvPr>
        </p:nvSpPr>
        <p:spPr>
          <a:xfrm>
            <a:off x="3787921" y="6607175"/>
            <a:ext cx="897467" cy="177800"/>
          </a:xfrm>
          <a:prstGeom prst="rect">
            <a:avLst/>
          </a:prstGeom>
        </p:spPr>
        <p:txBody>
          <a:bodyPr vert="horz" wrap="square" lIns="91440" tIns="45720" rIns="91440" bIns="45720" numCol="1" anchor="t" anchorCtr="0" compatLnSpc="1">
            <a:prstTxWarp prst="textNoShape">
              <a:avLst/>
            </a:prstTxWarp>
          </a:bodyPr>
          <a:lstStyle>
            <a:lvl1pPr eaLnBrk="1" hangingPunct="1">
              <a:buFont typeface="+mj-lt"/>
              <a:buNone/>
              <a:defRPr sz="600">
                <a:solidFill>
                  <a:schemeClr val="accent1"/>
                </a:solidFill>
                <a:latin typeface="Helvetica" pitchFamily="2" charset="0"/>
              </a:defRPr>
            </a:lvl1pPr>
          </a:lstStyle>
          <a:p>
            <a:r>
              <a:rPr lang="en-US" altLang="en-US"/>
              <a:t>PAGE </a:t>
            </a:r>
            <a:fld id="{553ECE2F-7978-9444-AA67-308148914C57}" type="slidenum">
              <a:rPr lang="en-US" altLang="en-US" smtClean="0"/>
              <a:pPr/>
              <a:t>‹#›</a:t>
            </a:fld>
            <a:endParaRPr lang="en-US" altLang="en-US"/>
          </a:p>
        </p:txBody>
      </p:sp>
      <p:sp>
        <p:nvSpPr>
          <p:cNvPr id="22" name="Footer Placeholder 3">
            <a:extLst>
              <a:ext uri="{FF2B5EF4-FFF2-40B4-BE49-F238E27FC236}">
                <a16:creationId xmlns:a16="http://schemas.microsoft.com/office/drawing/2014/main" id="{8B6152E9-1863-424D-B94A-E5F09C6D3764}"/>
              </a:ext>
            </a:extLst>
          </p:cNvPr>
          <p:cNvSpPr>
            <a:spLocks noGrp="1"/>
          </p:cNvSpPr>
          <p:nvPr>
            <p:ph type="ftr" sz="quarter" idx="3"/>
          </p:nvPr>
        </p:nvSpPr>
        <p:spPr>
          <a:xfrm>
            <a:off x="8433155" y="6616383"/>
            <a:ext cx="2257144" cy="203200"/>
          </a:xfrm>
          <a:prstGeom prst="rect">
            <a:avLst/>
          </a:prstGeom>
        </p:spPr>
        <p:txBody>
          <a:bodyPr/>
          <a:lstStyle>
            <a:lvl1pPr algn="ctr">
              <a:defRPr sz="800">
                <a:solidFill>
                  <a:schemeClr val="accent1"/>
                </a:solidFill>
              </a:defRPr>
            </a:lvl1pPr>
          </a:lstStyle>
          <a:p>
            <a:pPr>
              <a:defRPr/>
            </a:pPr>
            <a:r>
              <a:rPr lang="en-US"/>
              <a:t>www.milbank.org</a:t>
            </a:r>
          </a:p>
        </p:txBody>
      </p:sp>
    </p:spTree>
  </p:cSld>
  <p:clrMap bg1="lt1" tx1="dk1" bg2="lt2" tx2="dk2" accent1="accent1" accent2="accent2" accent3="accent3" accent4="accent4" accent5="accent5" accent6="accent6" hlink="hlink" folHlink="folHlink"/>
  <p:sldLayoutIdLst>
    <p:sldLayoutId id="2147483747" r:id="rId1"/>
    <p:sldLayoutId id="2147483774" r:id="rId2"/>
    <p:sldLayoutId id="2147483771" r:id="rId3"/>
    <p:sldLayoutId id="2147483775" r:id="rId4"/>
    <p:sldLayoutId id="2147483773" r:id="rId5"/>
  </p:sldLayoutIdLst>
  <p:hf sldNum="0"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189"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377"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566"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754"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594" indent="-228594"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783" indent="-228594"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2971" indent="-228594"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160" indent="-228594"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349" indent="-228594"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F85A-BC26-4758-C5F9-E62E8845B802}"/>
              </a:ext>
            </a:extLst>
          </p:cNvPr>
          <p:cNvSpPr>
            <a:spLocks noGrp="1"/>
          </p:cNvSpPr>
          <p:nvPr>
            <p:ph type="ctrTitle"/>
          </p:nvPr>
        </p:nvSpPr>
        <p:spPr>
          <a:xfrm>
            <a:off x="1524000" y="1472686"/>
            <a:ext cx="9569824" cy="2387600"/>
          </a:xfrm>
        </p:spPr>
        <p:txBody>
          <a:bodyPr lIns="91440" tIns="45720" rIns="91440" bIns="45720" anchor="b">
            <a:normAutofit/>
          </a:bodyPr>
          <a:lstStyle/>
          <a:p>
            <a:r>
              <a:rPr lang="en-US" dirty="0">
                <a:latin typeface="Georgia"/>
              </a:rPr>
              <a:t>What Legislators Need to Know About Hospital Spending and Health Care Affordability</a:t>
            </a:r>
          </a:p>
        </p:txBody>
      </p:sp>
      <p:sp>
        <p:nvSpPr>
          <p:cNvPr id="3" name="Subtitle 2">
            <a:extLst>
              <a:ext uri="{FF2B5EF4-FFF2-40B4-BE49-F238E27FC236}">
                <a16:creationId xmlns:a16="http://schemas.microsoft.com/office/drawing/2014/main" id="{378680EC-771D-D4F9-6239-A616C890FD05}"/>
              </a:ext>
            </a:extLst>
          </p:cNvPr>
          <p:cNvSpPr>
            <a:spLocks noGrp="1"/>
          </p:cNvSpPr>
          <p:nvPr/>
        </p:nvSpPr>
        <p:spPr>
          <a:xfrm>
            <a:off x="1524000" y="3860286"/>
            <a:ext cx="9144000" cy="1655762"/>
          </a:xfrm>
        </p:spPr>
        <p:txBody>
          <a:bodyPr/>
          <a:lstStyle>
            <a:lvl1pPr marL="0" indent="0" algn="l" rtl="0" eaLnBrk="0" fontAlgn="base" hangingPunct="0">
              <a:lnSpc>
                <a:spcPct val="90000"/>
              </a:lnSpc>
              <a:spcBef>
                <a:spcPts val="1000"/>
              </a:spcBef>
              <a:spcAft>
                <a:spcPct val="0"/>
              </a:spcAft>
              <a:buFont typeface="Arial" panose="020B0604020202020204" pitchFamily="34" charset="0"/>
              <a:buNone/>
              <a:defRPr sz="2400" b="0" i="0" kern="1200">
                <a:solidFill>
                  <a:srgbClr val="017834"/>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kern="1200">
                <a:solidFill>
                  <a:schemeClr val="tx1"/>
                </a:solidFill>
                <a:latin typeface="+mn-lt"/>
                <a:ea typeface="+mn-ea"/>
                <a:cs typeface="+mn-cs"/>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kern="1200">
                <a:solidFill>
                  <a:schemeClr val="tx1"/>
                </a:solidFill>
                <a:latin typeface="+mn-lt"/>
                <a:ea typeface="+mn-ea"/>
                <a:cs typeface="+mn-cs"/>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kern="1200">
                <a:solidFill>
                  <a:schemeClr val="tx1"/>
                </a:solidFill>
                <a:latin typeface="+mn-lt"/>
                <a:ea typeface="+mn-ea"/>
                <a:cs typeface="+mn-cs"/>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kern="1200">
                <a:solidFill>
                  <a:schemeClr val="tx1"/>
                </a:solidFill>
                <a:latin typeface="+mn-lt"/>
                <a:ea typeface="+mn-ea"/>
                <a:cs typeface="+mn-cs"/>
              </a:defRPr>
            </a:lvl5pPr>
            <a:lvl6pPr marL="228600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157312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541AE9E-F797-C171-AE13-AD745D4EEBB3}"/>
              </a:ext>
            </a:extLst>
          </p:cNvPr>
          <p:cNvSpPr>
            <a:spLocks noGrp="1"/>
          </p:cNvSpPr>
          <p:nvPr>
            <p:ph type="body" sz="quarter" idx="11"/>
          </p:nvPr>
        </p:nvSpPr>
        <p:spPr>
          <a:xfrm>
            <a:off x="496695" y="2319912"/>
            <a:ext cx="10919017" cy="3373395"/>
          </a:xfrm>
        </p:spPr>
        <p:txBody>
          <a:bodyPr>
            <a:normAutofit lnSpcReduction="10000"/>
          </a:bodyPr>
          <a:lstStyle/>
          <a:p>
            <a:r>
              <a:rPr lang="en-US" sz="2400" dirty="0"/>
              <a:t>Audited Financial Statements are useful for analyzing a comprehensive set of financial metrics at the health system level. </a:t>
            </a:r>
          </a:p>
          <a:p>
            <a:r>
              <a:rPr lang="en-US" sz="2400" dirty="0"/>
              <a:t>Case studies provided with the Guide draw data from the Audited Financial Statements of three actual health systems from different regions of the country. </a:t>
            </a:r>
          </a:p>
          <a:p>
            <a:r>
              <a:rPr lang="en-US" sz="2400" dirty="0"/>
              <a:t>Each case study summarizes the state of the health systems’ finances using eight key financial indicators of profitability, liquidity, and more, and comparing performance on those metrics to reference ranges.</a:t>
            </a:r>
          </a:p>
        </p:txBody>
      </p:sp>
      <p:sp>
        <p:nvSpPr>
          <p:cNvPr id="3" name="Footer Placeholder 2">
            <a:extLst>
              <a:ext uri="{FF2B5EF4-FFF2-40B4-BE49-F238E27FC236}">
                <a16:creationId xmlns:a16="http://schemas.microsoft.com/office/drawing/2014/main" id="{A7DE8F6F-BEF5-A1BC-8C80-0512A7371BD5}"/>
              </a:ext>
            </a:extLst>
          </p:cNvPr>
          <p:cNvSpPr>
            <a:spLocks noGrp="1"/>
          </p:cNvSpPr>
          <p:nvPr>
            <p:ph type="ftr" sz="quarter" idx="4294967295"/>
          </p:nvPr>
        </p:nvSpPr>
        <p:spPr>
          <a:xfrm>
            <a:off x="9754571" y="6607175"/>
            <a:ext cx="2257144" cy="203200"/>
          </a:xfrm>
        </p:spPr>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a:ln>
                  <a:noFill/>
                </a:ln>
                <a:solidFill>
                  <a:srgbClr val="636466"/>
                </a:solidFill>
                <a:effectLst/>
                <a:uLnTx/>
                <a:uFillTx/>
                <a:latin typeface="Helvetica" panose="020B0604020202020204" pitchFamily="34" charset="0"/>
                <a:ea typeface="+mn-ea"/>
                <a:cs typeface="+mn-cs"/>
              </a:rPr>
              <a:t>www.milbank.org</a:t>
            </a:r>
          </a:p>
        </p:txBody>
      </p:sp>
      <p:sp>
        <p:nvSpPr>
          <p:cNvPr id="4" name="Title 3">
            <a:extLst>
              <a:ext uri="{FF2B5EF4-FFF2-40B4-BE49-F238E27FC236}">
                <a16:creationId xmlns:a16="http://schemas.microsoft.com/office/drawing/2014/main" id="{6213C796-2E30-11A1-B400-88F212A23264}"/>
              </a:ext>
            </a:extLst>
          </p:cNvPr>
          <p:cNvSpPr>
            <a:spLocks noGrp="1"/>
          </p:cNvSpPr>
          <p:nvPr>
            <p:ph type="title"/>
          </p:nvPr>
        </p:nvSpPr>
        <p:spPr>
          <a:xfrm>
            <a:off x="607906" y="645429"/>
            <a:ext cx="10693507" cy="1325563"/>
          </a:xfrm>
        </p:spPr>
        <p:txBody>
          <a:bodyPr/>
          <a:lstStyle/>
          <a:p>
            <a:r>
              <a:rPr lang="en-US" dirty="0"/>
              <a:t>Interpreting Audited Financial Statements: </a:t>
            </a:r>
            <a:r>
              <a:rPr lang="en-US" i="1" dirty="0"/>
              <a:t>Case Studies</a:t>
            </a:r>
            <a:endParaRPr lang="en-US" dirty="0"/>
          </a:p>
        </p:txBody>
      </p:sp>
    </p:spTree>
    <p:extLst>
      <p:ext uri="{BB962C8B-B14F-4D97-AF65-F5344CB8AC3E}">
        <p14:creationId xmlns:p14="http://schemas.microsoft.com/office/powerpoint/2010/main" val="2887545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B651085-4A5B-8386-A438-6D0AB430159E}"/>
              </a:ext>
            </a:extLst>
          </p:cNvPr>
          <p:cNvSpPr>
            <a:spLocks noGrp="1"/>
          </p:cNvSpPr>
          <p:nvPr>
            <p:ph type="body" sz="quarter" idx="11"/>
          </p:nvPr>
        </p:nvSpPr>
        <p:spPr>
          <a:xfrm>
            <a:off x="457200" y="1368430"/>
            <a:ext cx="10542740" cy="4396774"/>
          </a:xfrm>
        </p:spPr>
        <p:txBody>
          <a:bodyPr/>
          <a:lstStyle/>
          <a:p>
            <a:r>
              <a:rPr lang="en-US" sz="2000" dirty="0"/>
              <a:t>Health System A’s </a:t>
            </a:r>
            <a:r>
              <a:rPr lang="en-US" sz="2000" b="1" dirty="0"/>
              <a:t>profitability </a:t>
            </a:r>
            <a:r>
              <a:rPr lang="en-US" sz="2000" dirty="0"/>
              <a:t>was very favorable compared to the reference range, as was </a:t>
            </a:r>
            <a:r>
              <a:rPr lang="en-US" sz="2000" b="1" dirty="0"/>
              <a:t>its liquidity. </a:t>
            </a:r>
            <a:r>
              <a:rPr lang="en-US" sz="2000" dirty="0"/>
              <a:t>Performance on these metrics is reinforced by its favorable </a:t>
            </a:r>
            <a:r>
              <a:rPr lang="en-US" sz="2000" b="1" dirty="0"/>
              <a:t>debt capacity</a:t>
            </a:r>
            <a:r>
              <a:rPr lang="en-US" sz="2000" dirty="0"/>
              <a:t>, which suggests that the entity was managing cash and debt well. </a:t>
            </a:r>
          </a:p>
          <a:p>
            <a:r>
              <a:rPr lang="en-US" sz="2000" dirty="0"/>
              <a:t>Its performance on the </a:t>
            </a:r>
            <a:r>
              <a:rPr lang="en-US" sz="2000" b="1" dirty="0"/>
              <a:t>capital investment </a:t>
            </a:r>
            <a:r>
              <a:rPr lang="en-US" sz="2000" dirty="0"/>
              <a:t>measure indicates that the health system made significant investments in its property, plant, and equipment.</a:t>
            </a:r>
          </a:p>
          <a:p>
            <a:r>
              <a:rPr lang="en-US" sz="2000" dirty="0"/>
              <a:t>Performance on </a:t>
            </a:r>
            <a:r>
              <a:rPr lang="en-US" sz="2000" b="1" dirty="0"/>
              <a:t>the age of its facilities </a:t>
            </a:r>
            <a:r>
              <a:rPr lang="en-US" sz="2000" dirty="0"/>
              <a:t>and </a:t>
            </a:r>
            <a:r>
              <a:rPr lang="en-US" sz="2000" b="1" dirty="0"/>
              <a:t>financial burden </a:t>
            </a:r>
            <a:r>
              <a:rPr lang="en-US" sz="2000" dirty="0"/>
              <a:t>were within the median range. The financial health of the system is also confirmed by the significant accumulation of unrestricted </a:t>
            </a:r>
            <a:r>
              <a:rPr lang="en-US" sz="2000" b="1" dirty="0"/>
              <a:t>net assets of approximately $15 billion</a:t>
            </a:r>
            <a:r>
              <a:rPr lang="en-US" sz="2000" dirty="0"/>
              <a:t>. </a:t>
            </a:r>
          </a:p>
          <a:p>
            <a:r>
              <a:rPr lang="en-US" sz="2000" dirty="0"/>
              <a:t>These findings suggest that it’s </a:t>
            </a:r>
            <a:r>
              <a:rPr lang="en-US" sz="2000" b="1" dirty="0"/>
              <a:t>unlikely that state cost growth mitigation policies </a:t>
            </a:r>
            <a:r>
              <a:rPr lang="en-US" sz="2000" dirty="0"/>
              <a:t>designed to slow the growth of hospital prices </a:t>
            </a:r>
            <a:r>
              <a:rPr lang="en-US" sz="2000" b="1" dirty="0"/>
              <a:t>would threaten Health System A’s financial viability.</a:t>
            </a:r>
          </a:p>
        </p:txBody>
      </p:sp>
      <p:sp>
        <p:nvSpPr>
          <p:cNvPr id="3" name="Footer Placeholder 2">
            <a:extLst>
              <a:ext uri="{FF2B5EF4-FFF2-40B4-BE49-F238E27FC236}">
                <a16:creationId xmlns:a16="http://schemas.microsoft.com/office/drawing/2014/main" id="{D5CF8F51-8DCF-8824-818C-57CBAC940554}"/>
              </a:ext>
            </a:extLst>
          </p:cNvPr>
          <p:cNvSpPr>
            <a:spLocks noGrp="1"/>
          </p:cNvSpPr>
          <p:nvPr>
            <p:ph type="ftr" sz="quarter" idx="4294967295"/>
          </p:nvPr>
        </p:nvSpPr>
        <p:spPr>
          <a:xfrm>
            <a:off x="9754571" y="6607175"/>
            <a:ext cx="2257144" cy="203200"/>
          </a:xfrm>
        </p:spPr>
        <p:txBody>
          <a:bodyPr/>
          <a:lstStyle/>
          <a:p>
            <a:pPr>
              <a:defRPr/>
            </a:pPr>
            <a:r>
              <a:rPr lang="en-US"/>
              <a:t>www.milbank.org</a:t>
            </a:r>
          </a:p>
        </p:txBody>
      </p:sp>
      <p:sp>
        <p:nvSpPr>
          <p:cNvPr id="4" name="Title 3">
            <a:extLst>
              <a:ext uri="{FF2B5EF4-FFF2-40B4-BE49-F238E27FC236}">
                <a16:creationId xmlns:a16="http://schemas.microsoft.com/office/drawing/2014/main" id="{FD5D51FD-1F3A-ADAA-E2D3-DB41284E8A75}"/>
              </a:ext>
            </a:extLst>
          </p:cNvPr>
          <p:cNvSpPr>
            <a:spLocks noGrp="1"/>
          </p:cNvSpPr>
          <p:nvPr>
            <p:ph type="title"/>
          </p:nvPr>
        </p:nvSpPr>
        <p:spPr>
          <a:xfrm>
            <a:off x="623074" y="520734"/>
            <a:ext cx="10320318" cy="580121"/>
          </a:xfrm>
        </p:spPr>
        <p:txBody>
          <a:bodyPr/>
          <a:lstStyle/>
          <a:p>
            <a:r>
              <a:rPr lang="en-US" dirty="0"/>
              <a:t>Case Study: Health System A</a:t>
            </a:r>
          </a:p>
        </p:txBody>
      </p:sp>
    </p:spTree>
    <p:extLst>
      <p:ext uri="{BB962C8B-B14F-4D97-AF65-F5344CB8AC3E}">
        <p14:creationId xmlns:p14="http://schemas.microsoft.com/office/powerpoint/2010/main" val="3666524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CFE6C1-5DD7-3CDE-FABD-37C9D6549627}"/>
              </a:ext>
            </a:extLst>
          </p:cNvPr>
          <p:cNvSpPr>
            <a:spLocks noGrp="1"/>
          </p:cNvSpPr>
          <p:nvPr>
            <p:ph type="body" sz="quarter" idx="11"/>
          </p:nvPr>
        </p:nvSpPr>
        <p:spPr>
          <a:xfrm>
            <a:off x="323801" y="1258575"/>
            <a:ext cx="4096298" cy="38846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lIns="91440" tIns="45720" rIns="91440" bIns="45720" anchor="t"/>
          <a:lstStyle/>
          <a:p>
            <a:pPr marL="0" indent="0">
              <a:buNone/>
            </a:pPr>
            <a:r>
              <a:rPr lang="en-US" sz="1800" dirty="0">
                <a:latin typeface="Arial"/>
                <a:cs typeface="Arial"/>
              </a:rPr>
              <a:t>Health care consolidation is contributing to rising hospital costs. </a:t>
            </a:r>
            <a:r>
              <a:rPr lang="en-US" sz="1800" b="1" dirty="0">
                <a:latin typeface="Arial"/>
                <a:cs typeface="Arial"/>
              </a:rPr>
              <a:t>Stronger market oversight </a:t>
            </a:r>
            <a:r>
              <a:rPr lang="en-US" sz="1800" dirty="0">
                <a:latin typeface="Arial"/>
                <a:cs typeface="Arial"/>
              </a:rPr>
              <a:t>legislation may include:</a:t>
            </a:r>
          </a:p>
          <a:p>
            <a:pPr lvl="1"/>
            <a:r>
              <a:rPr lang="en-US" sz="1800" dirty="0">
                <a:latin typeface="Arial" panose="020B0604020202020204" pitchFamily="34" charset="0"/>
              </a:rPr>
              <a:t>Review and approval of proposed mergers involving hospitals</a:t>
            </a:r>
          </a:p>
          <a:p>
            <a:pPr lvl="1">
              <a:spcAft>
                <a:spcPts val="1200"/>
              </a:spcAft>
            </a:pPr>
            <a:r>
              <a:rPr lang="en-US" sz="1800" dirty="0">
                <a:latin typeface="Arial" panose="020B0604020202020204" pitchFamily="34" charset="0"/>
              </a:rPr>
              <a:t>Monitoring of conditions placed on approved transactions involving hospitals </a:t>
            </a:r>
            <a:br>
              <a:rPr lang="en-US" sz="1800" dirty="0">
                <a:latin typeface="Arial" panose="020B0604020202020204" pitchFamily="34" charset="0"/>
              </a:rPr>
            </a:br>
            <a:endParaRPr lang="en-US" sz="1800" dirty="0">
              <a:latin typeface="Arial" panose="020B0604020202020204" pitchFamily="34" charset="0"/>
            </a:endParaRPr>
          </a:p>
          <a:p>
            <a:pPr marL="365760" lvl="1" indent="0">
              <a:buNone/>
            </a:pPr>
            <a:endParaRPr lang="en-US" sz="1800" dirty="0">
              <a:latin typeface="Arial" panose="020B0604020202020204" pitchFamily="34" charset="0"/>
            </a:endParaRPr>
          </a:p>
        </p:txBody>
      </p:sp>
      <p:sp>
        <p:nvSpPr>
          <p:cNvPr id="3" name="Footer Placeholder 2">
            <a:extLst>
              <a:ext uri="{FF2B5EF4-FFF2-40B4-BE49-F238E27FC236}">
                <a16:creationId xmlns:a16="http://schemas.microsoft.com/office/drawing/2014/main" id="{D91F7445-E267-CED1-E61F-D5D8EB6178B9}"/>
              </a:ext>
            </a:extLst>
          </p:cNvPr>
          <p:cNvSpPr>
            <a:spLocks noGrp="1"/>
          </p:cNvSpPr>
          <p:nvPr>
            <p:ph type="ftr" sz="quarter" idx="4294967295"/>
          </p:nvPr>
        </p:nvSpPr>
        <p:spPr>
          <a:xfrm>
            <a:off x="9754571" y="6607175"/>
            <a:ext cx="2257144" cy="203200"/>
          </a:xfrm>
        </p:spPr>
        <p:txBody>
          <a:bodyPr/>
          <a:lstStyle/>
          <a:p>
            <a:pPr>
              <a:defRPr/>
            </a:pPr>
            <a:r>
              <a:rPr lang="en-US"/>
              <a:t>www.milbank.org</a:t>
            </a:r>
          </a:p>
        </p:txBody>
      </p:sp>
      <p:sp>
        <p:nvSpPr>
          <p:cNvPr id="4" name="Title 3">
            <a:extLst>
              <a:ext uri="{FF2B5EF4-FFF2-40B4-BE49-F238E27FC236}">
                <a16:creationId xmlns:a16="http://schemas.microsoft.com/office/drawing/2014/main" id="{0376EC77-3D9C-E6A4-1C3F-0B6B61B678D9}"/>
              </a:ext>
            </a:extLst>
          </p:cNvPr>
          <p:cNvSpPr>
            <a:spLocks noGrp="1"/>
          </p:cNvSpPr>
          <p:nvPr>
            <p:ph type="title"/>
          </p:nvPr>
        </p:nvSpPr>
        <p:spPr>
          <a:xfrm>
            <a:off x="342616" y="248144"/>
            <a:ext cx="10406815" cy="701457"/>
          </a:xfrm>
        </p:spPr>
        <p:txBody>
          <a:bodyPr lIns="91440" tIns="45720" rIns="91440" bIns="45720" anchor="t"/>
          <a:lstStyle/>
          <a:p>
            <a:r>
              <a:rPr lang="en-US" dirty="0">
                <a:latin typeface="Georgia"/>
              </a:rPr>
              <a:t>Policies to Target Rising Hospital Costs</a:t>
            </a:r>
          </a:p>
        </p:txBody>
      </p:sp>
      <p:sp>
        <p:nvSpPr>
          <p:cNvPr id="5" name="TextBox 4">
            <a:extLst>
              <a:ext uri="{FF2B5EF4-FFF2-40B4-BE49-F238E27FC236}">
                <a16:creationId xmlns:a16="http://schemas.microsoft.com/office/drawing/2014/main" id="{C7E61976-0A2F-2BAA-666B-226464F57594}"/>
              </a:ext>
            </a:extLst>
          </p:cNvPr>
          <p:cNvSpPr txBox="1"/>
          <p:nvPr/>
        </p:nvSpPr>
        <p:spPr>
          <a:xfrm>
            <a:off x="4643112" y="1259850"/>
            <a:ext cx="3128791" cy="2472408"/>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p:spPr>
        <p:txBody>
          <a:bodyPr wrap="square" rtlCol="0">
            <a:spAutoFit/>
          </a:bodyPr>
          <a:lstStyle/>
          <a:p>
            <a:pPr indent="-347345"/>
            <a:r>
              <a:rPr lang="en-US" dirty="0">
                <a:latin typeface="Arial"/>
                <a:cs typeface="Arial"/>
              </a:rPr>
              <a:t>Legislation to </a:t>
            </a:r>
            <a:r>
              <a:rPr lang="en-US" b="1" dirty="0">
                <a:latin typeface="Arial"/>
                <a:cs typeface="Arial"/>
              </a:rPr>
              <a:t>bring down commercial prices </a:t>
            </a:r>
            <a:r>
              <a:rPr lang="en-US" dirty="0">
                <a:latin typeface="Arial"/>
                <a:cs typeface="Arial"/>
              </a:rPr>
              <a:t>may include:   </a:t>
            </a:r>
            <a:br>
              <a:rPr lang="en-US" dirty="0">
                <a:latin typeface="Arial"/>
                <a:cs typeface="Arial"/>
              </a:rPr>
            </a:br>
            <a:endParaRPr lang="en-US" dirty="0">
              <a:latin typeface="Arial"/>
              <a:cs typeface="Arial"/>
            </a:endParaRPr>
          </a:p>
          <a:p>
            <a:pPr marL="640080" indent="-274320">
              <a:lnSpc>
                <a:spcPct val="110000"/>
              </a:lnSpc>
              <a:spcBef>
                <a:spcPts val="576"/>
              </a:spcBef>
              <a:buFont typeface="Arial" panose="020B0604020202020204" pitchFamily="34" charset="0"/>
              <a:buChar char="•"/>
            </a:pPr>
            <a:r>
              <a:rPr lang="en-US" dirty="0">
                <a:latin typeface="Arial" panose="020B0604020202020204" pitchFamily="34" charset="0"/>
              </a:rPr>
              <a:t>Hospital price caps or limits on commercial cost growth (Oregon)</a:t>
            </a:r>
            <a:br>
              <a:rPr lang="en-US" dirty="0">
                <a:latin typeface="Arial" panose="020B0604020202020204" pitchFamily="34" charset="0"/>
              </a:rPr>
            </a:br>
            <a:endParaRPr lang="en-US" dirty="0">
              <a:latin typeface="Arial" panose="020B0604020202020204" pitchFamily="34" charset="0"/>
            </a:endParaRPr>
          </a:p>
        </p:txBody>
      </p:sp>
      <p:sp>
        <p:nvSpPr>
          <p:cNvPr id="6" name="TextBox 5">
            <a:extLst>
              <a:ext uri="{FF2B5EF4-FFF2-40B4-BE49-F238E27FC236}">
                <a16:creationId xmlns:a16="http://schemas.microsoft.com/office/drawing/2014/main" id="{21FDABF3-0C0E-C650-E2B1-84BB5B6ED1F9}"/>
              </a:ext>
            </a:extLst>
          </p:cNvPr>
          <p:cNvSpPr txBox="1"/>
          <p:nvPr/>
        </p:nvSpPr>
        <p:spPr>
          <a:xfrm>
            <a:off x="8217994" y="1258575"/>
            <a:ext cx="3529506" cy="3423438"/>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rtlCol="0">
            <a:spAutoFit/>
          </a:bodyPr>
          <a:lstStyle/>
          <a:p>
            <a:pPr indent="-457200">
              <a:lnSpc>
                <a:spcPct val="110000"/>
              </a:lnSpc>
              <a:spcBef>
                <a:spcPts val="576"/>
              </a:spcBef>
            </a:pPr>
            <a:r>
              <a:rPr lang="en-US" b="1" dirty="0">
                <a:latin typeface="Arial"/>
                <a:cs typeface="Arial"/>
              </a:rPr>
              <a:t>Hospital budget review and payment policies </a:t>
            </a:r>
            <a:r>
              <a:rPr lang="en-US" dirty="0">
                <a:latin typeface="Arial"/>
                <a:cs typeface="Arial"/>
              </a:rPr>
              <a:t>may include:</a:t>
            </a:r>
            <a:endParaRPr lang="en-US" dirty="0">
              <a:latin typeface="Arial" panose="020B0604020202020204" pitchFamily="34" charset="0"/>
            </a:endParaRPr>
          </a:p>
          <a:p>
            <a:pPr marL="640080" lvl="1" indent="-274320">
              <a:lnSpc>
                <a:spcPct val="110000"/>
              </a:lnSpc>
              <a:spcBef>
                <a:spcPts val="576"/>
              </a:spcBef>
              <a:spcAft>
                <a:spcPts val="1200"/>
              </a:spcAft>
              <a:buFont typeface="Arial" panose="020B0604020202020204" pitchFamily="34" charset="0"/>
              <a:buChar char="•"/>
            </a:pPr>
            <a:r>
              <a:rPr lang="en-US" dirty="0">
                <a:latin typeface="Arial" panose="020B0604020202020204" pitchFamily="34" charset="0"/>
              </a:rPr>
              <a:t>State review of hospital budgets (Vermont)</a:t>
            </a:r>
          </a:p>
          <a:p>
            <a:pPr marL="640080" lvl="1" indent="-457200">
              <a:lnSpc>
                <a:spcPct val="110000"/>
              </a:lnSpc>
              <a:spcBef>
                <a:spcPts val="576"/>
              </a:spcBef>
              <a:buFont typeface="Arial" panose="020B0604020202020204" pitchFamily="34" charset="0"/>
              <a:buChar char="•"/>
            </a:pPr>
            <a:r>
              <a:rPr lang="en-US" dirty="0">
                <a:latin typeface="Arial" panose="020B0604020202020204" pitchFamily="34" charset="0"/>
              </a:rPr>
              <a:t>State board that ensures that any changes to hospital budgets align with the state’s health care spending benchmarks (Delaware)</a:t>
            </a:r>
          </a:p>
        </p:txBody>
      </p:sp>
    </p:spTree>
    <p:extLst>
      <p:ext uri="{BB962C8B-B14F-4D97-AF65-F5344CB8AC3E}">
        <p14:creationId xmlns:p14="http://schemas.microsoft.com/office/powerpoint/2010/main" val="78457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9E141C-FAB3-E984-7F5B-1A37D09E3BB4}"/>
              </a:ext>
            </a:extLst>
          </p:cNvPr>
          <p:cNvSpPr>
            <a:spLocks noGrp="1"/>
          </p:cNvSpPr>
          <p:nvPr>
            <p:ph type="body" sz="quarter" idx="11"/>
          </p:nvPr>
        </p:nvSpPr>
        <p:spPr>
          <a:xfrm>
            <a:off x="672252" y="1328094"/>
            <a:ext cx="10386907" cy="4201812"/>
          </a:xfrm>
        </p:spPr>
        <p:txBody>
          <a:bodyPr lIns="91440" tIns="45720" rIns="91440" bIns="45720" anchor="t"/>
          <a:lstStyle/>
          <a:p>
            <a:pPr marL="0" indent="0">
              <a:buNone/>
            </a:pPr>
            <a:r>
              <a:rPr lang="en-US" dirty="0">
                <a:latin typeface="Arial"/>
                <a:cs typeface="Arial"/>
              </a:rPr>
              <a:t>Given that health care is increasing unaffordable — and that rising hospital spending is a major cost growth driver:</a:t>
            </a:r>
            <a:endParaRPr lang="en-US" dirty="0"/>
          </a:p>
          <a:p>
            <a:pPr marL="347345" indent="-347345"/>
            <a:r>
              <a:rPr lang="en-US" dirty="0">
                <a:latin typeface="Arial"/>
                <a:cs typeface="Arial"/>
              </a:rPr>
              <a:t>Failure to implement affordability policies will increase the health care cost burden on your state and its residents and employers and limit investment in other sectors like primary care and behavioral health </a:t>
            </a:r>
          </a:p>
          <a:p>
            <a:pPr marL="347345" indent="-347345"/>
            <a:r>
              <a:rPr lang="en-US" dirty="0">
                <a:latin typeface="Arial"/>
                <a:cs typeface="Arial"/>
              </a:rPr>
              <a:t>When deciding what evidence-informed actions to take, conduct financial analysis of your state health systems using the tools described</a:t>
            </a:r>
            <a:endParaRPr lang="en-US" dirty="0"/>
          </a:p>
        </p:txBody>
      </p:sp>
      <p:sp>
        <p:nvSpPr>
          <p:cNvPr id="3" name="Footer Placeholder 2">
            <a:extLst>
              <a:ext uri="{FF2B5EF4-FFF2-40B4-BE49-F238E27FC236}">
                <a16:creationId xmlns:a16="http://schemas.microsoft.com/office/drawing/2014/main" id="{57023A73-E769-7E1C-E761-E1FFAB6607E3}"/>
              </a:ext>
            </a:extLst>
          </p:cNvPr>
          <p:cNvSpPr>
            <a:spLocks noGrp="1"/>
          </p:cNvSpPr>
          <p:nvPr>
            <p:ph type="ftr" sz="quarter" idx="4294967295"/>
          </p:nvPr>
        </p:nvSpPr>
        <p:spPr>
          <a:xfrm>
            <a:off x="9754571" y="6607175"/>
            <a:ext cx="2257144" cy="203200"/>
          </a:xfrm>
        </p:spPr>
        <p:txBody>
          <a:bodyPr/>
          <a:lstStyle/>
          <a:p>
            <a:pPr>
              <a:defRPr/>
            </a:pPr>
            <a:r>
              <a:rPr lang="en-US"/>
              <a:t>www.milbank.org</a:t>
            </a:r>
          </a:p>
        </p:txBody>
      </p:sp>
      <p:sp>
        <p:nvSpPr>
          <p:cNvPr id="4" name="Title 3">
            <a:extLst>
              <a:ext uri="{FF2B5EF4-FFF2-40B4-BE49-F238E27FC236}">
                <a16:creationId xmlns:a16="http://schemas.microsoft.com/office/drawing/2014/main" id="{76AA8A51-4BD5-0531-950E-4D9AD11B49A3}"/>
              </a:ext>
            </a:extLst>
          </p:cNvPr>
          <p:cNvSpPr>
            <a:spLocks noGrp="1"/>
          </p:cNvSpPr>
          <p:nvPr>
            <p:ph type="title"/>
          </p:nvPr>
        </p:nvSpPr>
        <p:spPr>
          <a:xfrm>
            <a:off x="607906" y="270971"/>
            <a:ext cx="10515600" cy="1325563"/>
          </a:xfrm>
        </p:spPr>
        <p:txBody>
          <a:bodyPr/>
          <a:lstStyle/>
          <a:p>
            <a:r>
              <a:rPr lang="en-US" dirty="0"/>
              <a:t>Call to Action for Legislators</a:t>
            </a:r>
          </a:p>
        </p:txBody>
      </p:sp>
    </p:spTree>
    <p:extLst>
      <p:ext uri="{BB962C8B-B14F-4D97-AF65-F5344CB8AC3E}">
        <p14:creationId xmlns:p14="http://schemas.microsoft.com/office/powerpoint/2010/main" val="4201540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F85A-BC26-4758-C5F9-E62E8845B802}"/>
              </a:ext>
            </a:extLst>
          </p:cNvPr>
          <p:cNvSpPr>
            <a:spLocks noGrp="1"/>
          </p:cNvSpPr>
          <p:nvPr>
            <p:ph type="ctrTitle"/>
          </p:nvPr>
        </p:nvSpPr>
        <p:spPr>
          <a:xfrm>
            <a:off x="1815353" y="860617"/>
            <a:ext cx="9143999" cy="3630706"/>
          </a:xfrm>
        </p:spPr>
        <p:txBody>
          <a:bodyPr>
            <a:normAutofit fontScale="90000"/>
          </a:bodyPr>
          <a:lstStyle/>
          <a:p>
            <a:br>
              <a:rPr lang="en-US" sz="5400" dirty="0"/>
            </a:br>
            <a:br>
              <a:rPr lang="en-US" sz="5400" dirty="0"/>
            </a:br>
            <a:r>
              <a:rPr lang="en-US" sz="5400" dirty="0"/>
              <a:t>Read the guide and case studies at:</a:t>
            </a:r>
            <a:br>
              <a:rPr lang="en-US" sz="5400" dirty="0"/>
            </a:br>
            <a:r>
              <a:rPr lang="en-US" sz="5400" dirty="0"/>
              <a:t>milbank.org/</a:t>
            </a:r>
            <a:r>
              <a:rPr lang="en-US" sz="5400" dirty="0" err="1"/>
              <a:t>cgt</a:t>
            </a:r>
            <a:endParaRPr lang="en-US" sz="5400" dirty="0"/>
          </a:p>
        </p:txBody>
      </p:sp>
    </p:spTree>
    <p:extLst>
      <p:ext uri="{BB962C8B-B14F-4D97-AF65-F5344CB8AC3E}">
        <p14:creationId xmlns:p14="http://schemas.microsoft.com/office/powerpoint/2010/main" val="4076465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4E5D059-AD43-0F22-82A8-1AC23B04B4DE}"/>
              </a:ext>
            </a:extLst>
          </p:cNvPr>
          <p:cNvSpPr>
            <a:spLocks noGrp="1"/>
          </p:cNvSpPr>
          <p:nvPr>
            <p:ph type="ftr" sz="quarter" idx="4294967295"/>
          </p:nvPr>
        </p:nvSpPr>
        <p:spPr>
          <a:xfrm>
            <a:off x="9754571" y="6607175"/>
            <a:ext cx="2257144" cy="203200"/>
          </a:xfrm>
        </p:spPr>
        <p:txBody>
          <a:bodyPr/>
          <a:lstStyle/>
          <a:p>
            <a:pPr>
              <a:defRPr/>
            </a:pPr>
            <a:r>
              <a:rPr lang="en-US"/>
              <a:t>www.milbank.org</a:t>
            </a:r>
          </a:p>
        </p:txBody>
      </p:sp>
      <p:sp>
        <p:nvSpPr>
          <p:cNvPr id="4" name="Title 3">
            <a:extLst>
              <a:ext uri="{FF2B5EF4-FFF2-40B4-BE49-F238E27FC236}">
                <a16:creationId xmlns:a16="http://schemas.microsoft.com/office/drawing/2014/main" id="{AD603ABE-AA5F-E65B-D421-B0F204C6E0AB}"/>
              </a:ext>
            </a:extLst>
          </p:cNvPr>
          <p:cNvSpPr>
            <a:spLocks noGrp="1"/>
          </p:cNvSpPr>
          <p:nvPr>
            <p:ph type="title"/>
          </p:nvPr>
        </p:nvSpPr>
        <p:spPr>
          <a:xfrm>
            <a:off x="457201" y="425761"/>
            <a:ext cx="11910114" cy="1352239"/>
          </a:xfrm>
        </p:spPr>
        <p:txBody>
          <a:bodyPr/>
          <a:lstStyle/>
          <a:p>
            <a:pPr indent="-347345"/>
            <a:r>
              <a:rPr lang="en-US" dirty="0">
                <a:latin typeface="Arial"/>
                <a:cs typeface="Arial"/>
              </a:rPr>
              <a:t>Health Care Affordability Has Reached Crisis Levels</a:t>
            </a:r>
          </a:p>
        </p:txBody>
      </p:sp>
      <p:sp>
        <p:nvSpPr>
          <p:cNvPr id="2" name="TextBox 1">
            <a:extLst>
              <a:ext uri="{FF2B5EF4-FFF2-40B4-BE49-F238E27FC236}">
                <a16:creationId xmlns:a16="http://schemas.microsoft.com/office/drawing/2014/main" id="{4E672E74-4427-A357-D9D4-962C956AE7EB}"/>
              </a:ext>
            </a:extLst>
          </p:cNvPr>
          <p:cNvSpPr txBox="1"/>
          <p:nvPr/>
        </p:nvSpPr>
        <p:spPr>
          <a:xfrm>
            <a:off x="723143" y="1536174"/>
            <a:ext cx="10160000" cy="3785652"/>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Catalina Hernandez, who has worked for Hyatt Regency Monterey for nearly 20 years, and her family </a:t>
            </a:r>
            <a:r>
              <a:rPr lang="en-US" sz="2000" b="1" dirty="0">
                <a:latin typeface="Arial" panose="020B0604020202020204" pitchFamily="34" charset="0"/>
                <a:cs typeface="Arial" panose="020B0604020202020204" pitchFamily="34" charset="0"/>
              </a:rPr>
              <a:t>faced $</a:t>
            </a:r>
            <a:r>
              <a:rPr lang="en-US" sz="2000" b="1" dirty="0">
                <a:effectLst/>
                <a:latin typeface="Arial" panose="020B0604020202020204" pitchFamily="34" charset="0"/>
                <a:cs typeface="Arial" panose="020B0604020202020204" pitchFamily="34" charset="0"/>
              </a:rPr>
              <a:t>20,000 in hospital bi</a:t>
            </a:r>
            <a:r>
              <a:rPr lang="en-US" sz="2000" dirty="0">
                <a:effectLst/>
                <a:latin typeface="Arial" panose="020B0604020202020204" pitchFamily="34" charset="0"/>
                <a:cs typeface="Arial" panose="020B0604020202020204" pitchFamily="34" charset="0"/>
              </a:rPr>
              <a:t>lls after her husband’s cancer surgery. Over the three years it took to pay the bill, her family had to limit groceries, basic household items, and maintenance for the car that she used to commute to work. – Testimony, California Department of Health Care Access Hearing, December 2023</a:t>
            </a:r>
          </a:p>
          <a:p>
            <a:endParaRPr lang="en-US" sz="2000" dirty="0">
              <a:effectLst/>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Over 80% of employers support both hospital reforms and pharmacy benefit manager  reforms</a:t>
            </a:r>
            <a:r>
              <a:rPr lang="en-US" sz="2000" dirty="0">
                <a:latin typeface="Arial" panose="020B0604020202020204" pitchFamily="34" charset="0"/>
                <a:cs typeface="Arial" panose="020B0604020202020204" pitchFamily="34" charset="0"/>
              </a:rPr>
              <a:t>. Interest in policy reform surged from 2022 to 2023, with the greatest gains for hospital rate regulation (up 20%), hospital price transparency (up 11%) and surprise billing regulation (up 7%). </a:t>
            </a:r>
            <a:r>
              <a:rPr lang="en-US" sz="2000" dirty="0">
                <a:effectLst/>
                <a:latin typeface="Arial" panose="020B0604020202020204" pitchFamily="34" charset="0"/>
                <a:cs typeface="Arial" panose="020B0604020202020204" pitchFamily="34" charset="0"/>
              </a:rPr>
              <a:t>– National Alliance of Health Care Purchaser Coalitions’ 2023 </a:t>
            </a:r>
            <a:r>
              <a:rPr lang="en-US" sz="2000" i="1" dirty="0">
                <a:effectLst/>
                <a:latin typeface="Arial" panose="020B0604020202020204" pitchFamily="34" charset="0"/>
                <a:cs typeface="Arial" panose="020B0604020202020204" pitchFamily="34" charset="0"/>
              </a:rPr>
              <a:t>Pulse of the Purchaser </a:t>
            </a:r>
            <a:r>
              <a:rPr lang="en-US" sz="2000" dirty="0">
                <a:effectLst/>
                <a:latin typeface="Arial" panose="020B0604020202020204" pitchFamily="34" charset="0"/>
                <a:cs typeface="Arial" panose="020B0604020202020204" pitchFamily="34" charset="0"/>
              </a:rPr>
              <a:t>Survey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1779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4F8C8909-AC1F-D3FF-B5F3-1AFB5D7FC2F5}"/>
              </a:ext>
            </a:extLst>
          </p:cNvPr>
          <p:cNvSpPr txBox="1">
            <a:spLocks noGrp="1"/>
          </p:cNvSpPr>
          <p:nvPr>
            <p:ph type="title"/>
          </p:nvPr>
        </p:nvSpPr>
        <p:spPr>
          <a:xfrm>
            <a:off x="609600" y="381000"/>
            <a:ext cx="9279841" cy="502974"/>
          </a:xfrm>
          <a:prstGeom prst="rect">
            <a:avLst/>
          </a:prstGeom>
        </p:spPr>
        <p:txBody>
          <a:bodyPr vert="horz" wrap="square" lIns="0" tIns="10430" rIns="0" bIns="0" rtlCol="0">
            <a:spAutoFit/>
          </a:bodyPr>
          <a:lstStyle/>
          <a:p>
            <a:pPr marL="10431">
              <a:lnSpc>
                <a:spcPct val="100000"/>
              </a:lnSpc>
              <a:spcBef>
                <a:spcPts val="82"/>
              </a:spcBef>
            </a:pPr>
            <a:r>
              <a:rPr lang="en-US" sz="3200" dirty="0">
                <a:cs typeface="Arial" panose="020B0604020202020204" pitchFamily="34" charset="0"/>
              </a:rPr>
              <a:t>Health Care Growing</a:t>
            </a:r>
            <a:r>
              <a:rPr sz="3200" dirty="0">
                <a:cs typeface="Arial" panose="020B0604020202020204" pitchFamily="34" charset="0"/>
              </a:rPr>
              <a:t> Affordability Crisis</a:t>
            </a:r>
          </a:p>
        </p:txBody>
      </p:sp>
      <p:sp>
        <p:nvSpPr>
          <p:cNvPr id="3" name="object 3">
            <a:extLst>
              <a:ext uri="{FF2B5EF4-FFF2-40B4-BE49-F238E27FC236}">
                <a16:creationId xmlns:a16="http://schemas.microsoft.com/office/drawing/2014/main" id="{C1CFFD62-6EFB-0509-39A4-0DB7DAB47CC8}"/>
              </a:ext>
            </a:extLst>
          </p:cNvPr>
          <p:cNvSpPr txBox="1"/>
          <p:nvPr/>
        </p:nvSpPr>
        <p:spPr>
          <a:xfrm>
            <a:off x="8393299" y="1111558"/>
            <a:ext cx="2496521" cy="4198088"/>
          </a:xfrm>
          <a:prstGeom prst="rect">
            <a:avLst/>
          </a:prstGeom>
        </p:spPr>
        <p:txBody>
          <a:bodyPr vert="horz" wrap="square" lIns="0" tIns="10430" rIns="0" bIns="0" rtlCol="0">
            <a:spAutoFit/>
          </a:bodyPr>
          <a:lstStyle/>
          <a:p>
            <a:pPr marL="291533" marR="4172" indent="-281624">
              <a:lnSpc>
                <a:spcPct val="123000"/>
              </a:lnSpc>
              <a:spcBef>
                <a:spcPts val="82"/>
              </a:spcBef>
              <a:buFont typeface="Arial" panose="020B0604020202020204" pitchFamily="34" charset="0"/>
              <a:buChar char="•"/>
            </a:pPr>
            <a:r>
              <a:rPr sz="1848" dirty="0">
                <a:latin typeface="Helvetica Neue" panose="02000503000000020004" pitchFamily="2" charset="0"/>
                <a:ea typeface="Helvetica Neue" panose="02000503000000020004" pitchFamily="2" charset="0"/>
                <a:cs typeface="Helvetica Neue" panose="02000503000000020004" pitchFamily="2" charset="0"/>
              </a:rPr>
              <a:t>Health care costs have grown faster than the economy for decades</a:t>
            </a:r>
            <a:endParaRPr lang="en-US" sz="1848" dirty="0">
              <a:latin typeface="Helvetica Neue" panose="02000503000000020004" pitchFamily="2" charset="0"/>
              <a:ea typeface="Helvetica Neue" panose="02000503000000020004" pitchFamily="2" charset="0"/>
              <a:cs typeface="Helvetica Neue" panose="02000503000000020004" pitchFamily="2" charset="0"/>
            </a:endParaRPr>
          </a:p>
          <a:p>
            <a:pPr marL="291533" marR="4172" indent="-281624">
              <a:lnSpc>
                <a:spcPct val="123000"/>
              </a:lnSpc>
              <a:spcBef>
                <a:spcPts val="82"/>
              </a:spcBef>
              <a:buFont typeface="Arial" panose="020B0604020202020204" pitchFamily="34" charset="0"/>
              <a:buChar char="•"/>
            </a:pPr>
            <a:r>
              <a:rPr sz="1848" dirty="0">
                <a:latin typeface="Helvetica Neue" panose="02000503000000020004" pitchFamily="2" charset="0"/>
                <a:ea typeface="Helvetica Neue" panose="02000503000000020004" pitchFamily="2" charset="0"/>
                <a:cs typeface="Helvetica Neue" panose="02000503000000020004" pitchFamily="2" charset="0"/>
              </a:rPr>
              <a:t>Rising costs burden </a:t>
            </a:r>
            <a:r>
              <a:rPr lang="en-US" sz="1848" dirty="0" err="1">
                <a:latin typeface="Helvetica Neue" panose="02000503000000020004" pitchFamily="2" charset="0"/>
                <a:ea typeface="Helvetica Neue" panose="02000503000000020004" pitchFamily="2" charset="0"/>
                <a:cs typeface="Helvetica Neue" panose="02000503000000020004" pitchFamily="2" charset="0"/>
              </a:rPr>
              <a:t>pn</a:t>
            </a:r>
            <a:r>
              <a:rPr lang="en-US" sz="1848" dirty="0">
                <a:latin typeface="Helvetica Neue" panose="02000503000000020004" pitchFamily="2" charset="0"/>
                <a:ea typeface="Helvetica Neue" panose="02000503000000020004" pitchFamily="2" charset="0"/>
                <a:cs typeface="Helvetica Neue" panose="02000503000000020004" pitchFamily="2" charset="0"/>
              </a:rPr>
              <a:t> </a:t>
            </a:r>
            <a:r>
              <a:rPr sz="1848" dirty="0">
                <a:latin typeface="Helvetica Neue" panose="02000503000000020004" pitchFamily="2" charset="0"/>
                <a:ea typeface="Helvetica Neue" panose="02000503000000020004" pitchFamily="2" charset="0"/>
                <a:cs typeface="Helvetica Neue" panose="02000503000000020004" pitchFamily="2" charset="0"/>
              </a:rPr>
              <a:t>states, employers, and families</a:t>
            </a:r>
            <a:endParaRPr lang="en-US" sz="1848" dirty="0">
              <a:latin typeface="Helvetica Neue" panose="02000503000000020004" pitchFamily="2" charset="0"/>
              <a:ea typeface="Helvetica Neue" panose="02000503000000020004" pitchFamily="2" charset="0"/>
              <a:cs typeface="Helvetica Neue" panose="02000503000000020004" pitchFamily="2" charset="0"/>
            </a:endParaRPr>
          </a:p>
          <a:p>
            <a:pPr marL="291533" marR="4172" indent="-281624">
              <a:lnSpc>
                <a:spcPct val="123000"/>
              </a:lnSpc>
              <a:spcBef>
                <a:spcPts val="82"/>
              </a:spcBef>
              <a:buFont typeface="Arial" panose="020B0604020202020204" pitchFamily="34" charset="0"/>
              <a:buChar char="•"/>
            </a:pPr>
            <a:r>
              <a:rPr sz="1848" dirty="0">
                <a:latin typeface="Helvetica Neue" panose="02000503000000020004" pitchFamily="2" charset="0"/>
                <a:ea typeface="Helvetica Neue" panose="02000503000000020004" pitchFamily="2" charset="0"/>
                <a:cs typeface="Helvetica Neue" panose="02000503000000020004" pitchFamily="2" charset="0"/>
              </a:rPr>
              <a:t>COVID reinforced the need to rein in health care cost growth</a:t>
            </a:r>
          </a:p>
        </p:txBody>
      </p:sp>
      <p:pic>
        <p:nvPicPr>
          <p:cNvPr id="4" name="object 4">
            <a:extLst>
              <a:ext uri="{FF2B5EF4-FFF2-40B4-BE49-F238E27FC236}">
                <a16:creationId xmlns:a16="http://schemas.microsoft.com/office/drawing/2014/main" id="{A9CFFE0D-F8EE-79DC-7BA3-F73470CD2D96}"/>
              </a:ext>
            </a:extLst>
          </p:cNvPr>
          <p:cNvPicPr/>
          <p:nvPr/>
        </p:nvPicPr>
        <p:blipFill>
          <a:blip r:embed="rId2" cstate="print"/>
          <a:stretch>
            <a:fillRect/>
          </a:stretch>
        </p:blipFill>
        <p:spPr>
          <a:xfrm>
            <a:off x="1302180" y="990600"/>
            <a:ext cx="6553200" cy="4558748"/>
          </a:xfrm>
          <a:prstGeom prst="rect">
            <a:avLst/>
          </a:prstGeom>
        </p:spPr>
      </p:pic>
    </p:spTree>
    <p:extLst>
      <p:ext uri="{BB962C8B-B14F-4D97-AF65-F5344CB8AC3E}">
        <p14:creationId xmlns:p14="http://schemas.microsoft.com/office/powerpoint/2010/main" val="2375461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4E5D059-AD43-0F22-82A8-1AC23B04B4DE}"/>
              </a:ext>
            </a:extLst>
          </p:cNvPr>
          <p:cNvSpPr>
            <a:spLocks noGrp="1"/>
          </p:cNvSpPr>
          <p:nvPr>
            <p:ph type="ftr" sz="quarter" idx="4294967295"/>
          </p:nvPr>
        </p:nvSpPr>
        <p:spPr>
          <a:xfrm>
            <a:off x="9754571" y="6607175"/>
            <a:ext cx="2257144" cy="203200"/>
          </a:xfrm>
        </p:spPr>
        <p:txBody>
          <a:bodyPr/>
          <a:lstStyle/>
          <a:p>
            <a:pPr>
              <a:defRPr/>
            </a:pPr>
            <a:r>
              <a:rPr lang="en-US"/>
              <a:t>www.milbank.org</a:t>
            </a:r>
          </a:p>
        </p:txBody>
      </p:sp>
      <p:sp>
        <p:nvSpPr>
          <p:cNvPr id="4" name="Title 3">
            <a:extLst>
              <a:ext uri="{FF2B5EF4-FFF2-40B4-BE49-F238E27FC236}">
                <a16:creationId xmlns:a16="http://schemas.microsoft.com/office/drawing/2014/main" id="{AD603ABE-AA5F-E65B-D421-B0F204C6E0AB}"/>
              </a:ext>
            </a:extLst>
          </p:cNvPr>
          <p:cNvSpPr>
            <a:spLocks noGrp="1"/>
          </p:cNvSpPr>
          <p:nvPr>
            <p:ph type="title"/>
          </p:nvPr>
        </p:nvSpPr>
        <p:spPr>
          <a:xfrm>
            <a:off x="621763" y="349561"/>
            <a:ext cx="3309184" cy="5277577"/>
          </a:xfrm>
        </p:spPr>
        <p:txBody>
          <a:bodyPr/>
          <a:lstStyle/>
          <a:p>
            <a:r>
              <a:rPr lang="en-US" dirty="0"/>
              <a:t>Hospital Spending Comprises the Largest Share of Per-Person US Health Care Spending</a:t>
            </a:r>
          </a:p>
        </p:txBody>
      </p:sp>
      <p:pic>
        <p:nvPicPr>
          <p:cNvPr id="8" name="Picture 7" descr="A screenshot of a chart&#10;&#10;Description automatically generated">
            <a:extLst>
              <a:ext uri="{FF2B5EF4-FFF2-40B4-BE49-F238E27FC236}">
                <a16:creationId xmlns:a16="http://schemas.microsoft.com/office/drawing/2014/main" id="{30B0056A-9636-A8F7-B0BE-5711C03E8195}"/>
              </a:ext>
            </a:extLst>
          </p:cNvPr>
          <p:cNvPicPr>
            <a:picLocks noChangeAspect="1"/>
          </p:cNvPicPr>
          <p:nvPr/>
        </p:nvPicPr>
        <p:blipFill>
          <a:blip r:embed="rId2"/>
          <a:stretch>
            <a:fillRect/>
          </a:stretch>
        </p:blipFill>
        <p:spPr>
          <a:xfrm>
            <a:off x="4882766" y="114086"/>
            <a:ext cx="5631688" cy="5748528"/>
          </a:xfrm>
          <a:prstGeom prst="rect">
            <a:avLst/>
          </a:prstGeom>
        </p:spPr>
      </p:pic>
    </p:spTree>
    <p:extLst>
      <p:ext uri="{BB962C8B-B14F-4D97-AF65-F5344CB8AC3E}">
        <p14:creationId xmlns:p14="http://schemas.microsoft.com/office/powerpoint/2010/main" val="180027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2E9EE3-47DC-A350-E795-C9812009BE50}"/>
              </a:ext>
            </a:extLst>
          </p:cNvPr>
          <p:cNvSpPr>
            <a:spLocks noGrp="1"/>
          </p:cNvSpPr>
          <p:nvPr>
            <p:ph type="title"/>
          </p:nvPr>
        </p:nvSpPr>
        <p:spPr>
          <a:xfrm>
            <a:off x="607907" y="225654"/>
            <a:ext cx="10515600" cy="1107996"/>
          </a:xfrm>
        </p:spPr>
        <p:txBody>
          <a:bodyPr/>
          <a:lstStyle/>
          <a:p>
            <a:r>
              <a:rPr lang="en-US" dirty="0"/>
              <a:t>Price Driving Increased Spending by Service Category</a:t>
            </a:r>
          </a:p>
        </p:txBody>
      </p:sp>
      <p:pic>
        <p:nvPicPr>
          <p:cNvPr id="5" name="Picture 4" descr="A graph of a graph of a graph&#10;&#10;Description automatically generated with medium confidence">
            <a:extLst>
              <a:ext uri="{FF2B5EF4-FFF2-40B4-BE49-F238E27FC236}">
                <a16:creationId xmlns:a16="http://schemas.microsoft.com/office/drawing/2014/main" id="{8B9F466E-402C-600F-8540-5268550BAF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907" y="1524001"/>
            <a:ext cx="10669693" cy="4246562"/>
          </a:xfrm>
          <a:prstGeom prst="rect">
            <a:avLst/>
          </a:prstGeom>
        </p:spPr>
      </p:pic>
      <p:sp>
        <p:nvSpPr>
          <p:cNvPr id="6" name="TextBox 5">
            <a:extLst>
              <a:ext uri="{FF2B5EF4-FFF2-40B4-BE49-F238E27FC236}">
                <a16:creationId xmlns:a16="http://schemas.microsoft.com/office/drawing/2014/main" id="{8D123CA1-1A9E-B2B0-EBCF-5404707EFAD6}"/>
              </a:ext>
            </a:extLst>
          </p:cNvPr>
          <p:cNvSpPr txBox="1"/>
          <p:nvPr/>
        </p:nvSpPr>
        <p:spPr>
          <a:xfrm>
            <a:off x="851770" y="6263014"/>
            <a:ext cx="748923" cy="369332"/>
          </a:xfrm>
          <a:prstGeom prst="rect">
            <a:avLst/>
          </a:prstGeom>
          <a:noFill/>
        </p:spPr>
        <p:txBody>
          <a:bodyPr wrap="none" rtlCol="0">
            <a:spAutoFit/>
          </a:bodyPr>
          <a:lstStyle/>
          <a:p>
            <a:r>
              <a:rPr lang="en-US" dirty="0">
                <a:solidFill>
                  <a:schemeClr val="bg1"/>
                </a:solidFill>
              </a:rPr>
              <a:t>HCCI</a:t>
            </a:r>
          </a:p>
        </p:txBody>
      </p:sp>
    </p:spTree>
    <p:extLst>
      <p:ext uri="{BB962C8B-B14F-4D97-AF65-F5344CB8AC3E}">
        <p14:creationId xmlns:p14="http://schemas.microsoft.com/office/powerpoint/2010/main" val="335196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1F2E9C-9BD0-6E0B-6E61-E2EE8EAAC330}"/>
              </a:ext>
            </a:extLst>
          </p:cNvPr>
          <p:cNvSpPr>
            <a:spLocks noGrp="1"/>
          </p:cNvSpPr>
          <p:nvPr>
            <p:ph type="body" sz="quarter" idx="11"/>
          </p:nvPr>
        </p:nvSpPr>
        <p:spPr>
          <a:xfrm>
            <a:off x="607907" y="2174536"/>
            <a:ext cx="10515600" cy="3708399"/>
          </a:xfrm>
        </p:spPr>
        <p:txBody>
          <a:bodyPr lIns="91440" tIns="45720" rIns="91440" bIns="45720" anchor="t"/>
          <a:lstStyle/>
          <a:p>
            <a:r>
              <a:rPr lang="en-US" dirty="0">
                <a:latin typeface="Arial"/>
                <a:cs typeface="Arial"/>
              </a:rPr>
              <a:t>Cost driver analysis uses all-payer claims data to identify the major factors contributing to cost growth. This in turn can suggest policy opportunities to slow that growth.</a:t>
            </a:r>
            <a:endParaRPr lang="en-US" dirty="0"/>
          </a:p>
          <a:p>
            <a:endParaRPr lang="en-US" dirty="0">
              <a:latin typeface="Arial" panose="020B0604020202020204" pitchFamily="34" charset="0"/>
            </a:endParaRPr>
          </a:p>
          <a:p>
            <a:r>
              <a:rPr lang="en-US" dirty="0">
                <a:latin typeface="Arial"/>
                <a:cs typeface="Arial"/>
              </a:rPr>
              <a:t>States have identified hospital spending and prices as major contributors to cost growth using these analysis.</a:t>
            </a:r>
            <a:endParaRPr lang="en-US" dirty="0"/>
          </a:p>
          <a:p>
            <a:pPr marL="0" indent="0">
              <a:buNone/>
            </a:pPr>
            <a:endParaRPr lang="en-US" dirty="0"/>
          </a:p>
        </p:txBody>
      </p:sp>
      <p:sp>
        <p:nvSpPr>
          <p:cNvPr id="3" name="Footer Placeholder 2">
            <a:extLst>
              <a:ext uri="{FF2B5EF4-FFF2-40B4-BE49-F238E27FC236}">
                <a16:creationId xmlns:a16="http://schemas.microsoft.com/office/drawing/2014/main" id="{4999612A-2D73-6516-A648-57161849628A}"/>
              </a:ext>
            </a:extLst>
          </p:cNvPr>
          <p:cNvSpPr>
            <a:spLocks noGrp="1"/>
          </p:cNvSpPr>
          <p:nvPr>
            <p:ph type="ftr" sz="quarter" idx="4294967295"/>
          </p:nvPr>
        </p:nvSpPr>
        <p:spPr>
          <a:xfrm>
            <a:off x="9755188" y="6607175"/>
            <a:ext cx="2255837" cy="203200"/>
          </a:xfrm>
        </p:spPr>
        <p:txBody>
          <a:bodyPr/>
          <a:lstStyle/>
          <a:p>
            <a:r>
              <a:rPr lang="en-US"/>
              <a:t>www.milbank.org</a:t>
            </a:r>
          </a:p>
        </p:txBody>
      </p:sp>
      <p:sp>
        <p:nvSpPr>
          <p:cNvPr id="4" name="Title 3">
            <a:extLst>
              <a:ext uri="{FF2B5EF4-FFF2-40B4-BE49-F238E27FC236}">
                <a16:creationId xmlns:a16="http://schemas.microsoft.com/office/drawing/2014/main" id="{060D9A29-C26E-3E2E-413C-F675DFE9A6C6}"/>
              </a:ext>
            </a:extLst>
          </p:cNvPr>
          <p:cNvSpPr>
            <a:spLocks noGrp="1"/>
          </p:cNvSpPr>
          <p:nvPr>
            <p:ph type="title"/>
          </p:nvPr>
        </p:nvSpPr>
        <p:spPr>
          <a:xfrm>
            <a:off x="607906" y="645429"/>
            <a:ext cx="10982731" cy="1065337"/>
          </a:xfrm>
        </p:spPr>
        <p:txBody>
          <a:bodyPr lIns="91440" tIns="45720" rIns="91440" bIns="45720" anchor="t"/>
          <a:lstStyle/>
          <a:p>
            <a:r>
              <a:rPr lang="en-US" dirty="0">
                <a:latin typeface="Georgia"/>
              </a:rPr>
              <a:t>How Do We Know Hospital Spending Growth Contributes to States’ Overall Health Costs?</a:t>
            </a:r>
          </a:p>
        </p:txBody>
      </p:sp>
    </p:spTree>
    <p:extLst>
      <p:ext uri="{BB962C8B-B14F-4D97-AF65-F5344CB8AC3E}">
        <p14:creationId xmlns:p14="http://schemas.microsoft.com/office/powerpoint/2010/main" val="334070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5DDFA6-4C49-6A29-C3CB-785D34E2DF8B}"/>
              </a:ext>
            </a:extLst>
          </p:cNvPr>
          <p:cNvSpPr>
            <a:spLocks noGrp="1"/>
          </p:cNvSpPr>
          <p:nvPr>
            <p:ph type="title"/>
          </p:nvPr>
        </p:nvSpPr>
        <p:spPr>
          <a:xfrm>
            <a:off x="296561" y="998838"/>
            <a:ext cx="3392523" cy="4013068"/>
          </a:xfrm>
        </p:spPr>
        <p:txBody>
          <a:bodyPr lIns="91440" tIns="45720" rIns="91440" bIns="45720" anchor="t"/>
          <a:lstStyle/>
          <a:p>
            <a:r>
              <a:rPr lang="en-US" sz="2800" dirty="0">
                <a:latin typeface="Georgia"/>
              </a:rPr>
              <a:t>Cost Drivers Analysis by Service Category in Rhode Island Shows Hospital</a:t>
            </a:r>
            <a:br>
              <a:rPr lang="en-US" sz="2800" dirty="0"/>
            </a:br>
            <a:r>
              <a:rPr lang="en-US" sz="2800" dirty="0">
                <a:latin typeface="Georgia"/>
              </a:rPr>
              <a:t>Outpatient Spending Was the Leading Commercial Insurance Market Driver</a:t>
            </a:r>
          </a:p>
        </p:txBody>
      </p:sp>
      <p:pic>
        <p:nvPicPr>
          <p:cNvPr id="6" name="Picture 5" descr="A chart showing the cost of a health care service&#10;&#10;Description automatically generated with medium confidence">
            <a:extLst>
              <a:ext uri="{FF2B5EF4-FFF2-40B4-BE49-F238E27FC236}">
                <a16:creationId xmlns:a16="http://schemas.microsoft.com/office/drawing/2014/main" id="{CB1B357F-1501-90C9-93FA-941E5B8950FB}"/>
              </a:ext>
            </a:extLst>
          </p:cNvPr>
          <p:cNvPicPr>
            <a:picLocks noChangeAspect="1"/>
          </p:cNvPicPr>
          <p:nvPr/>
        </p:nvPicPr>
        <p:blipFill>
          <a:blip r:embed="rId2"/>
          <a:stretch>
            <a:fillRect/>
          </a:stretch>
        </p:blipFill>
        <p:spPr>
          <a:xfrm>
            <a:off x="4000430" y="900434"/>
            <a:ext cx="7691628" cy="4480560"/>
          </a:xfrm>
          <a:prstGeom prst="rect">
            <a:avLst/>
          </a:prstGeom>
        </p:spPr>
      </p:pic>
      <p:sp>
        <p:nvSpPr>
          <p:cNvPr id="7" name="TextBox 6">
            <a:extLst>
              <a:ext uri="{FF2B5EF4-FFF2-40B4-BE49-F238E27FC236}">
                <a16:creationId xmlns:a16="http://schemas.microsoft.com/office/drawing/2014/main" id="{FEACEAD4-9F3A-12B1-8AA3-E0A3D16EC9C4}"/>
              </a:ext>
            </a:extLst>
          </p:cNvPr>
          <p:cNvSpPr txBox="1"/>
          <p:nvPr/>
        </p:nvSpPr>
        <p:spPr>
          <a:xfrm>
            <a:off x="32951" y="6129733"/>
            <a:ext cx="9230498" cy="307777"/>
          </a:xfrm>
          <a:prstGeom prst="rect">
            <a:avLst/>
          </a:prstGeom>
          <a:noFill/>
        </p:spPr>
        <p:txBody>
          <a:bodyPr wrap="square" rtlCol="0">
            <a:spAutoFit/>
          </a:bodyPr>
          <a:lstStyle/>
          <a:p>
            <a:r>
              <a:rPr lang="en-US" sz="1400" dirty="0">
                <a:solidFill>
                  <a:schemeClr val="bg1"/>
                </a:solidFill>
                <a:latin typeface="Arial" panose="020B0604020202020204" pitchFamily="34" charset="0"/>
                <a:cs typeface="Arial" panose="020B0604020202020204" pitchFamily="34" charset="0"/>
              </a:rPr>
              <a:t>Source: OHIC. 2024 Annual Report: Health Care Quality and Spending in Rhode Island.</a:t>
            </a:r>
          </a:p>
        </p:txBody>
      </p:sp>
      <p:sp>
        <p:nvSpPr>
          <p:cNvPr id="5" name="Left Arrow 4">
            <a:extLst>
              <a:ext uri="{FF2B5EF4-FFF2-40B4-BE49-F238E27FC236}">
                <a16:creationId xmlns:a16="http://schemas.microsoft.com/office/drawing/2014/main" id="{9B997317-54E3-3526-B1CE-E49FA4E4FAF0}"/>
              </a:ext>
            </a:extLst>
          </p:cNvPr>
          <p:cNvSpPr/>
          <p:nvPr/>
        </p:nvSpPr>
        <p:spPr>
          <a:xfrm>
            <a:off x="8686800" y="2763056"/>
            <a:ext cx="978408" cy="484632"/>
          </a:xfrm>
          <a:prstGeom prst="left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8179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C16E32A-37FA-C23C-35EF-F9BAEF2EFA49}"/>
              </a:ext>
            </a:extLst>
          </p:cNvPr>
          <p:cNvSpPr>
            <a:spLocks noGrp="1"/>
          </p:cNvSpPr>
          <p:nvPr>
            <p:ph type="body" sz="quarter" idx="11"/>
          </p:nvPr>
        </p:nvSpPr>
        <p:spPr>
          <a:xfrm>
            <a:off x="607907" y="1806843"/>
            <a:ext cx="10515600" cy="3708399"/>
          </a:xfrm>
        </p:spPr>
        <p:txBody>
          <a:bodyPr lIns="91440" tIns="45720" rIns="91440" bIns="45720" anchor="t"/>
          <a:lstStyle/>
          <a:p>
            <a:pPr marL="0" indent="0">
              <a:buNone/>
            </a:pPr>
            <a:r>
              <a:rPr lang="en-US" dirty="0">
                <a:latin typeface="Arial"/>
                <a:cs typeface="Arial"/>
              </a:rPr>
              <a:t>Hospital financial analysis can:</a:t>
            </a:r>
          </a:p>
          <a:p>
            <a:pPr lvl="1"/>
            <a:r>
              <a:rPr lang="en-US" dirty="0">
                <a:latin typeface="Arial"/>
                <a:cs typeface="Arial"/>
              </a:rPr>
              <a:t>Identify hospitals that are performing better or worse regarding cost growth, community benefit spending, and more</a:t>
            </a:r>
          </a:p>
          <a:p>
            <a:pPr lvl="1"/>
            <a:r>
              <a:rPr lang="en-US" dirty="0">
                <a:latin typeface="Arial"/>
                <a:cs typeface="Arial"/>
              </a:rPr>
              <a:t>Inform implementation of policies like enhanced health care merger review or hospital cost/price growth caps</a:t>
            </a:r>
          </a:p>
          <a:p>
            <a:pPr lvl="1"/>
            <a:r>
              <a:rPr lang="en-US" dirty="0">
                <a:latin typeface="Arial" panose="020B0604020202020204" pitchFamily="34" charset="0"/>
              </a:rPr>
              <a:t>Assess the potential impact of affordability policies on a hospital’s financial health</a:t>
            </a:r>
          </a:p>
          <a:p>
            <a:pPr marL="347345" indent="-347345"/>
            <a:endParaRPr lang="en-US" dirty="0"/>
          </a:p>
        </p:txBody>
      </p:sp>
      <p:sp>
        <p:nvSpPr>
          <p:cNvPr id="3" name="Footer Placeholder 2">
            <a:extLst>
              <a:ext uri="{FF2B5EF4-FFF2-40B4-BE49-F238E27FC236}">
                <a16:creationId xmlns:a16="http://schemas.microsoft.com/office/drawing/2014/main" id="{25F4EB69-FDBB-B886-737F-B74667BCDEE1}"/>
              </a:ext>
            </a:extLst>
          </p:cNvPr>
          <p:cNvSpPr>
            <a:spLocks noGrp="1"/>
          </p:cNvSpPr>
          <p:nvPr>
            <p:ph type="ftr" sz="quarter" idx="4294967295"/>
          </p:nvPr>
        </p:nvSpPr>
        <p:spPr>
          <a:xfrm>
            <a:off x="9754571" y="6607175"/>
            <a:ext cx="2257144" cy="203200"/>
          </a:xfrm>
        </p:spPr>
        <p:txBody>
          <a:bodyPr/>
          <a:lstStyle/>
          <a:p>
            <a:pPr>
              <a:defRPr/>
            </a:pPr>
            <a:r>
              <a:rPr lang="en-US"/>
              <a:t>www.milbank.org</a:t>
            </a:r>
          </a:p>
        </p:txBody>
      </p:sp>
      <p:sp>
        <p:nvSpPr>
          <p:cNvPr id="4" name="Title 3">
            <a:extLst>
              <a:ext uri="{FF2B5EF4-FFF2-40B4-BE49-F238E27FC236}">
                <a16:creationId xmlns:a16="http://schemas.microsoft.com/office/drawing/2014/main" id="{9FE92A16-E3EE-EABE-E8A6-F74AA4935A5C}"/>
              </a:ext>
            </a:extLst>
          </p:cNvPr>
          <p:cNvSpPr>
            <a:spLocks noGrp="1"/>
          </p:cNvSpPr>
          <p:nvPr>
            <p:ph type="title"/>
          </p:nvPr>
        </p:nvSpPr>
        <p:spPr>
          <a:xfrm>
            <a:off x="510988" y="696229"/>
            <a:ext cx="11592112" cy="1578098"/>
          </a:xfrm>
        </p:spPr>
        <p:txBody>
          <a:bodyPr lIns="91440" tIns="45720" rIns="91440" bIns="45720" anchor="t"/>
          <a:lstStyle/>
          <a:p>
            <a:r>
              <a:rPr lang="en-US" dirty="0">
                <a:latin typeface="Georgia"/>
              </a:rPr>
              <a:t>Understanding Hospital Finances in Your State</a:t>
            </a:r>
          </a:p>
        </p:txBody>
      </p:sp>
    </p:spTree>
    <p:extLst>
      <p:ext uri="{BB962C8B-B14F-4D97-AF65-F5344CB8AC3E}">
        <p14:creationId xmlns:p14="http://schemas.microsoft.com/office/powerpoint/2010/main" val="309143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1FC1F58-1A70-D0E9-D031-F2E078A7AA92}"/>
              </a:ext>
            </a:extLst>
          </p:cNvPr>
          <p:cNvSpPr>
            <a:spLocks noGrp="1"/>
          </p:cNvSpPr>
          <p:nvPr>
            <p:ph type="body" sz="quarter" idx="11"/>
          </p:nvPr>
        </p:nvSpPr>
        <p:spPr>
          <a:xfrm>
            <a:off x="0" y="1385976"/>
            <a:ext cx="12192000" cy="486103"/>
          </a:xfrm>
          <a:solidFill>
            <a:srgbClr val="00599E"/>
          </a:solidFill>
        </p:spPr>
        <p:txBody>
          <a:bodyPr anchor="ctr">
            <a:normAutofit/>
          </a:bodyPr>
          <a:lstStyle/>
          <a:p>
            <a:pPr marL="0" indent="0" algn="ctr">
              <a:buNone/>
            </a:pPr>
            <a:r>
              <a:rPr lang="en-US" sz="1800" b="1" dirty="0">
                <a:solidFill>
                  <a:schemeClr val="bg1"/>
                </a:solidFill>
              </a:rPr>
              <a:t>The Guide profiles three publicly available data sources and considerations for use.</a:t>
            </a:r>
          </a:p>
        </p:txBody>
      </p:sp>
      <p:sp>
        <p:nvSpPr>
          <p:cNvPr id="2" name="Title 1">
            <a:extLst>
              <a:ext uri="{FF2B5EF4-FFF2-40B4-BE49-F238E27FC236}">
                <a16:creationId xmlns:a16="http://schemas.microsoft.com/office/drawing/2014/main" id="{220F7BBA-1D66-A976-D5D8-FC9060DCDF9C}"/>
              </a:ext>
            </a:extLst>
          </p:cNvPr>
          <p:cNvSpPr>
            <a:spLocks noGrp="1"/>
          </p:cNvSpPr>
          <p:nvPr>
            <p:ph type="title"/>
          </p:nvPr>
        </p:nvSpPr>
        <p:spPr>
          <a:xfrm>
            <a:off x="643185" y="306763"/>
            <a:ext cx="10515600" cy="641584"/>
          </a:xfrm>
        </p:spPr>
        <p:txBody>
          <a:bodyPr lIns="91440" tIns="45720" rIns="91440" bIns="45720" anchor="t">
            <a:normAutofit fontScale="90000"/>
          </a:bodyPr>
          <a:lstStyle/>
          <a:p>
            <a:r>
              <a:rPr lang="en-US" dirty="0">
                <a:latin typeface="Georgia"/>
              </a:rPr>
              <a:t>What Are the Best Public Data Sources for Hospital Financial Analysis?</a:t>
            </a:r>
          </a:p>
        </p:txBody>
      </p:sp>
      <p:sp>
        <p:nvSpPr>
          <p:cNvPr id="10" name="Rectangle 9">
            <a:extLst>
              <a:ext uri="{FF2B5EF4-FFF2-40B4-BE49-F238E27FC236}">
                <a16:creationId xmlns:a16="http://schemas.microsoft.com/office/drawing/2014/main" id="{982B41B4-6EB5-0852-F5E7-5DDA07CA684E}"/>
              </a:ext>
            </a:extLst>
          </p:cNvPr>
          <p:cNvSpPr/>
          <p:nvPr/>
        </p:nvSpPr>
        <p:spPr bwMode="auto">
          <a:xfrm>
            <a:off x="6059534" y="2599814"/>
            <a:ext cx="1762045" cy="3092585"/>
          </a:xfrm>
          <a:prstGeom prst="rect">
            <a:avLst/>
          </a:prstGeom>
          <a:solidFill>
            <a:schemeClr val="tx2">
              <a:lumMod val="50000"/>
            </a:schemeClr>
          </a:solidFill>
          <a:ln>
            <a:noFill/>
          </a:ln>
          <a:effectLst/>
        </p:spPr>
        <p:txBody>
          <a:bodyPr lIns="182880" tIns="182880" rIns="182880" bIns="182880" rtlCol="0" anchor="ctr" anchorCtr="0">
            <a:noAutofit/>
          </a:bodyPr>
          <a:lstStyle/>
          <a:p>
            <a:pPr algn="ctr" eaLnBrk="1" hangingPunct="1">
              <a:lnSpc>
                <a:spcPts val="2600"/>
              </a:lnSpc>
            </a:pPr>
            <a:r>
              <a:rPr lang="en-US" b="1" dirty="0">
                <a:solidFill>
                  <a:schemeClr val="bg1"/>
                </a:solidFill>
                <a:latin typeface="Arial" panose="020B0604020202020204" pitchFamily="34" charset="0"/>
                <a:cs typeface="Arial" panose="020B0604020202020204" pitchFamily="34" charset="0"/>
              </a:rPr>
              <a:t>Audited Financial Statements</a:t>
            </a:r>
          </a:p>
        </p:txBody>
      </p:sp>
      <p:sp>
        <p:nvSpPr>
          <p:cNvPr id="11" name="Rectangle 10">
            <a:extLst>
              <a:ext uri="{FF2B5EF4-FFF2-40B4-BE49-F238E27FC236}">
                <a16:creationId xmlns:a16="http://schemas.microsoft.com/office/drawing/2014/main" id="{62F28D47-2911-DFBA-2332-DA570C8D03E8}"/>
              </a:ext>
            </a:extLst>
          </p:cNvPr>
          <p:cNvSpPr/>
          <p:nvPr/>
        </p:nvSpPr>
        <p:spPr bwMode="auto">
          <a:xfrm>
            <a:off x="7955451" y="2599814"/>
            <a:ext cx="1762045" cy="3092585"/>
          </a:xfrm>
          <a:prstGeom prst="rect">
            <a:avLst/>
          </a:prstGeom>
          <a:solidFill>
            <a:schemeClr val="bg1">
              <a:lumMod val="75000"/>
            </a:schemeClr>
          </a:solidFill>
          <a:ln>
            <a:noFill/>
          </a:ln>
          <a:effectLst/>
        </p:spPr>
        <p:txBody>
          <a:bodyPr lIns="182880" tIns="182880" rIns="182880" bIns="182880" rtlCol="0" anchor="ctr" anchorCtr="0">
            <a:noAutofit/>
          </a:bodyPr>
          <a:lstStyle/>
          <a:p>
            <a:pPr algn="ctr" eaLnBrk="1" hangingPunct="1">
              <a:lnSpc>
                <a:spcPts val="2600"/>
              </a:lnSpc>
            </a:pPr>
            <a:r>
              <a:rPr lang="en-US" b="1" dirty="0">
                <a:solidFill>
                  <a:schemeClr val="bg1"/>
                </a:solidFill>
                <a:latin typeface="Arial" panose="020B0604020202020204" pitchFamily="34" charset="0"/>
                <a:cs typeface="Arial" panose="020B0604020202020204" pitchFamily="34" charset="0"/>
              </a:rPr>
              <a:t>IRS Form 990 Filings </a:t>
            </a:r>
          </a:p>
        </p:txBody>
      </p:sp>
      <p:sp>
        <p:nvSpPr>
          <p:cNvPr id="14" name="Rectangle 13">
            <a:extLst>
              <a:ext uri="{FF2B5EF4-FFF2-40B4-BE49-F238E27FC236}">
                <a16:creationId xmlns:a16="http://schemas.microsoft.com/office/drawing/2014/main" id="{15A6AAA9-8756-DDFA-EB93-A67AE8AEFD9B}"/>
              </a:ext>
            </a:extLst>
          </p:cNvPr>
          <p:cNvSpPr/>
          <p:nvPr/>
        </p:nvSpPr>
        <p:spPr bwMode="auto">
          <a:xfrm>
            <a:off x="2383482" y="2599814"/>
            <a:ext cx="3523788" cy="945258"/>
          </a:xfrm>
          <a:prstGeom prst="rect">
            <a:avLst/>
          </a:prstGeom>
          <a:solidFill>
            <a:schemeClr val="accent2"/>
          </a:solidFill>
          <a:ln>
            <a:noFill/>
          </a:ln>
          <a:effectLst/>
        </p:spPr>
        <p:txBody>
          <a:bodyPr lIns="182880" tIns="182880" rIns="182880" bIns="182880" rtlCol="0" anchor="ctr" anchorCtr="0">
            <a:noAutofit/>
          </a:bodyPr>
          <a:lstStyle/>
          <a:p>
            <a:pPr algn="ctr" eaLnBrk="1" hangingPunct="1">
              <a:lnSpc>
                <a:spcPts val="2600"/>
              </a:lnSpc>
            </a:pPr>
            <a:r>
              <a:rPr lang="en-US" b="1" dirty="0">
                <a:solidFill>
                  <a:schemeClr val="bg1"/>
                </a:solidFill>
                <a:latin typeface="Arial" panose="020B0604020202020204" pitchFamily="34" charset="0"/>
                <a:cs typeface="Arial" panose="020B0604020202020204" pitchFamily="34" charset="0"/>
              </a:rPr>
              <a:t>Medicare Cost Reports </a:t>
            </a:r>
            <a:r>
              <a:rPr lang="en-US" b="1" i="1" dirty="0">
                <a:solidFill>
                  <a:schemeClr val="bg1"/>
                </a:solidFill>
                <a:latin typeface="Arial" panose="020B0604020202020204" pitchFamily="34" charset="0"/>
                <a:cs typeface="Arial" panose="020B0604020202020204" pitchFamily="34" charset="0"/>
              </a:rPr>
              <a:t>accessible via: </a:t>
            </a:r>
            <a:endParaRPr lang="en-US" sz="1600" b="1" i="1" dirty="0">
              <a:solidFill>
                <a:schemeClr val="bg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062D3A26-63C4-C122-8AA5-4B991FC7048C}"/>
              </a:ext>
            </a:extLst>
          </p:cNvPr>
          <p:cNvSpPr/>
          <p:nvPr/>
        </p:nvSpPr>
        <p:spPr bwMode="auto">
          <a:xfrm>
            <a:off x="2383482" y="4076729"/>
            <a:ext cx="1761743" cy="1607066"/>
          </a:xfrm>
          <a:prstGeom prst="rect">
            <a:avLst/>
          </a:prstGeom>
          <a:solidFill>
            <a:schemeClr val="accent5"/>
          </a:solidFill>
          <a:ln>
            <a:noFill/>
          </a:ln>
          <a:effectLst/>
        </p:spPr>
        <p:txBody>
          <a:bodyPr lIns="182880" tIns="182880" rIns="182880" bIns="182880" rtlCol="0" anchor="ctr" anchorCtr="0">
            <a:noAutofit/>
          </a:bodyPr>
          <a:lstStyle/>
          <a:p>
            <a:pPr algn="ctr" eaLnBrk="1" hangingPunct="1"/>
            <a:r>
              <a:rPr lang="en-US" sz="1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CMS Healthcare Provider Cost Reporting Information System (HCRIS)</a:t>
            </a:r>
            <a:endParaRPr lang="en-US" sz="1400" b="1" dirty="0">
              <a:solidFill>
                <a:schemeClr val="bg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681FD76D-4842-8D54-4E67-62D8652A8F9A}"/>
              </a:ext>
            </a:extLst>
          </p:cNvPr>
          <p:cNvSpPr/>
          <p:nvPr/>
        </p:nvSpPr>
        <p:spPr bwMode="auto">
          <a:xfrm>
            <a:off x="4219019" y="4074160"/>
            <a:ext cx="1688251" cy="1607065"/>
          </a:xfrm>
          <a:prstGeom prst="rect">
            <a:avLst/>
          </a:prstGeom>
          <a:solidFill>
            <a:schemeClr val="accent6"/>
          </a:solidFill>
          <a:ln>
            <a:noFill/>
          </a:ln>
          <a:effectLst/>
        </p:spPr>
        <p:txBody>
          <a:bodyPr lIns="182880" tIns="182880" rIns="182880" bIns="182880" rtlCol="0" anchor="ctr" anchorCtr="0">
            <a:noAutofit/>
          </a:bodyPr>
          <a:lstStyle/>
          <a:p>
            <a:pPr algn="ctr" eaLnBrk="1" hangingPunct="1"/>
            <a:r>
              <a:rPr lang="en-US" sz="1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National Academy for State Health Policy (NASHP) Hospital Cost Tool (HCT)</a:t>
            </a:r>
            <a:endParaRPr lang="en-US" sz="1400" b="1" dirty="0">
              <a:solidFill>
                <a:schemeClr val="bg1"/>
              </a:solidFill>
              <a:latin typeface="Arial" panose="020B0604020202020204" pitchFamily="34" charset="0"/>
              <a:cs typeface="Arial" panose="020B0604020202020204" pitchFamily="34" charset="0"/>
            </a:endParaRPr>
          </a:p>
        </p:txBody>
      </p:sp>
      <p:sp>
        <p:nvSpPr>
          <p:cNvPr id="24" name="Oval 23">
            <a:extLst>
              <a:ext uri="{FF2B5EF4-FFF2-40B4-BE49-F238E27FC236}">
                <a16:creationId xmlns:a16="http://schemas.microsoft.com/office/drawing/2014/main" id="{BB5F6B5C-A93F-1146-A3C1-229C1252D8D7}"/>
              </a:ext>
            </a:extLst>
          </p:cNvPr>
          <p:cNvSpPr/>
          <p:nvPr/>
        </p:nvSpPr>
        <p:spPr bwMode="auto">
          <a:xfrm>
            <a:off x="5975409" y="2535682"/>
            <a:ext cx="292608" cy="292608"/>
          </a:xfrm>
          <a:prstGeom prst="ellipse">
            <a:avLst/>
          </a:prstGeom>
          <a:solidFill>
            <a:schemeClr val="bg1"/>
          </a:solidFill>
          <a:ln w="28575">
            <a:solidFill>
              <a:schemeClr val="accent1"/>
            </a:solidFill>
          </a:ln>
          <a:effectLst/>
        </p:spPr>
        <p:txBody>
          <a:bodyPr lIns="182880" tIns="182880" rIns="182880" bIns="18288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4157"/>
                </a:solidFill>
                <a:effectLst/>
                <a:uLnTx/>
                <a:uFillTx/>
                <a:latin typeface="Arial" panose="020B0604020202020204" pitchFamily="34" charset="0"/>
                <a:cs typeface="Arial" panose="020B0604020202020204" pitchFamily="34" charset="0"/>
              </a:rPr>
              <a:t>2</a:t>
            </a:r>
          </a:p>
        </p:txBody>
      </p:sp>
      <p:sp>
        <p:nvSpPr>
          <p:cNvPr id="25" name="Oval 24">
            <a:extLst>
              <a:ext uri="{FF2B5EF4-FFF2-40B4-BE49-F238E27FC236}">
                <a16:creationId xmlns:a16="http://schemas.microsoft.com/office/drawing/2014/main" id="{6ACA0F1D-D2E9-D7E9-6A05-222FA653C42A}"/>
              </a:ext>
            </a:extLst>
          </p:cNvPr>
          <p:cNvSpPr/>
          <p:nvPr/>
        </p:nvSpPr>
        <p:spPr bwMode="auto">
          <a:xfrm>
            <a:off x="7879319" y="2535682"/>
            <a:ext cx="292608" cy="292608"/>
          </a:xfrm>
          <a:prstGeom prst="ellipse">
            <a:avLst/>
          </a:prstGeom>
          <a:solidFill>
            <a:schemeClr val="bg1"/>
          </a:solidFill>
          <a:ln w="28575">
            <a:solidFill>
              <a:schemeClr val="accent1"/>
            </a:solidFill>
          </a:ln>
          <a:effectLst/>
        </p:spPr>
        <p:txBody>
          <a:bodyPr lIns="182880" tIns="182880" rIns="182880" bIns="18288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4157"/>
                </a:solidFill>
                <a:effectLst/>
                <a:uLnTx/>
                <a:uFillTx/>
                <a:latin typeface="Arial" panose="020B0604020202020204" pitchFamily="34" charset="0"/>
                <a:cs typeface="Arial" panose="020B0604020202020204" pitchFamily="34" charset="0"/>
              </a:rPr>
              <a:t>3</a:t>
            </a:r>
          </a:p>
        </p:txBody>
      </p:sp>
      <p:sp>
        <p:nvSpPr>
          <p:cNvPr id="26" name="Oval 25">
            <a:extLst>
              <a:ext uri="{FF2B5EF4-FFF2-40B4-BE49-F238E27FC236}">
                <a16:creationId xmlns:a16="http://schemas.microsoft.com/office/drawing/2014/main" id="{D454CFE4-A945-5A16-B733-C25B85D689F1}"/>
              </a:ext>
            </a:extLst>
          </p:cNvPr>
          <p:cNvSpPr/>
          <p:nvPr/>
        </p:nvSpPr>
        <p:spPr bwMode="auto">
          <a:xfrm>
            <a:off x="2315343" y="2518475"/>
            <a:ext cx="292608" cy="292608"/>
          </a:xfrm>
          <a:prstGeom prst="ellipse">
            <a:avLst/>
          </a:prstGeom>
          <a:solidFill>
            <a:schemeClr val="bg1"/>
          </a:solidFill>
          <a:ln w="28575">
            <a:solidFill>
              <a:schemeClr val="accent1"/>
            </a:solidFill>
          </a:ln>
          <a:effectLst/>
        </p:spPr>
        <p:txBody>
          <a:bodyPr lIns="182880" tIns="182880" rIns="182880" bIns="18288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4157"/>
                </a:solidFill>
                <a:effectLst/>
                <a:uLnTx/>
                <a:uFillTx/>
                <a:latin typeface="Arial" panose="020B0604020202020204" pitchFamily="34" charset="0"/>
                <a:cs typeface="Arial" panose="020B0604020202020204" pitchFamily="34" charset="0"/>
              </a:rPr>
              <a:t>1</a:t>
            </a:r>
          </a:p>
        </p:txBody>
      </p:sp>
      <p:sp>
        <p:nvSpPr>
          <p:cNvPr id="4" name="Arrow: Down 3">
            <a:extLst>
              <a:ext uri="{FF2B5EF4-FFF2-40B4-BE49-F238E27FC236}">
                <a16:creationId xmlns:a16="http://schemas.microsoft.com/office/drawing/2014/main" id="{D03455D8-3D31-14AB-1280-45C5C2FD8B13}"/>
              </a:ext>
            </a:extLst>
          </p:cNvPr>
          <p:cNvSpPr/>
          <p:nvPr/>
        </p:nvSpPr>
        <p:spPr>
          <a:xfrm>
            <a:off x="3122114" y="3657600"/>
            <a:ext cx="284477" cy="325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87831D92-779B-F249-DB13-5607254526F5}"/>
              </a:ext>
            </a:extLst>
          </p:cNvPr>
          <p:cNvSpPr/>
          <p:nvPr/>
        </p:nvSpPr>
        <p:spPr>
          <a:xfrm>
            <a:off x="4920905" y="3657600"/>
            <a:ext cx="284477" cy="325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E084AA5-FBA5-5821-203F-8F2172662A13}"/>
              </a:ext>
            </a:extLst>
          </p:cNvPr>
          <p:cNvSpPr/>
          <p:nvPr/>
        </p:nvSpPr>
        <p:spPr bwMode="auto">
          <a:xfrm>
            <a:off x="408868" y="2125452"/>
            <a:ext cx="11373207" cy="292608"/>
          </a:xfrm>
          <a:prstGeom prst="rect">
            <a:avLst/>
          </a:prstGeom>
          <a:solidFill>
            <a:schemeClr val="bg1"/>
          </a:solidFill>
          <a:ln>
            <a:noFill/>
          </a:ln>
          <a:effectLst/>
        </p:spPr>
        <p:txBody>
          <a:bodyPr lIns="182880" tIns="182880" rIns="182880" bIns="18288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effectLst/>
                <a:uLnTx/>
                <a:uFillTx/>
                <a:latin typeface="Arial" panose="020B0604020202020204" pitchFamily="34" charset="0"/>
                <a:cs typeface="Arial" panose="020B0604020202020204" pitchFamily="34" charset="0"/>
              </a:rPr>
              <a:t>Hospital Financial Data Source Options</a:t>
            </a:r>
          </a:p>
        </p:txBody>
      </p:sp>
      <p:sp>
        <p:nvSpPr>
          <p:cNvPr id="7" name="TextBox 6">
            <a:extLst>
              <a:ext uri="{FF2B5EF4-FFF2-40B4-BE49-F238E27FC236}">
                <a16:creationId xmlns:a16="http://schemas.microsoft.com/office/drawing/2014/main" id="{131E102C-9244-DA6E-258C-509DFC6334F9}"/>
              </a:ext>
            </a:extLst>
          </p:cNvPr>
          <p:cNvSpPr txBox="1"/>
          <p:nvPr/>
        </p:nvSpPr>
        <p:spPr>
          <a:xfrm>
            <a:off x="318120" y="6054262"/>
            <a:ext cx="7503459" cy="646331"/>
          </a:xfrm>
          <a:prstGeom prst="rect">
            <a:avLst/>
          </a:prstGeom>
          <a:noFill/>
        </p:spPr>
        <p:txBody>
          <a:bodyPr wrap="square" rtlCol="0">
            <a:spAutoFit/>
          </a:bodyPr>
          <a:lstStyle/>
          <a:p>
            <a:r>
              <a:rPr lang="en-US" dirty="0">
                <a:solidFill>
                  <a:schemeClr val="bg1"/>
                </a:solidFill>
                <a:latin typeface="Arial" panose="020B0604020202020204" pitchFamily="34" charset="0"/>
                <a:cs typeface="Arial" panose="020B0604020202020204" pitchFamily="34" charset="0"/>
              </a:rPr>
              <a:t>Source: </a:t>
            </a:r>
            <a:r>
              <a:rPr lang="en-US" i="1" dirty="0">
                <a:solidFill>
                  <a:schemeClr val="bg1"/>
                </a:solidFill>
                <a:latin typeface="Arial" panose="020B0604020202020204" pitchFamily="34" charset="0"/>
                <a:cs typeface="Arial" panose="020B0604020202020204" pitchFamily="34" charset="0"/>
              </a:rPr>
              <a:t>Guide to Understanding Hospital Spending through Financial Analysis. </a:t>
            </a:r>
            <a:r>
              <a:rPr lang="en-US" dirty="0">
                <a:solidFill>
                  <a:schemeClr val="bg1"/>
                </a:solidFill>
                <a:latin typeface="Arial" panose="020B0604020202020204" pitchFamily="34" charset="0"/>
                <a:cs typeface="Arial" panose="020B0604020202020204" pitchFamily="34" charset="0"/>
              </a:rPr>
              <a:t>Milbank Memorial Fund. April 2024.</a:t>
            </a:r>
          </a:p>
        </p:txBody>
      </p:sp>
    </p:spTree>
    <p:extLst>
      <p:ext uri="{BB962C8B-B14F-4D97-AF65-F5344CB8AC3E}">
        <p14:creationId xmlns:p14="http://schemas.microsoft.com/office/powerpoint/2010/main" val="3954681995"/>
      </p:ext>
    </p:extLst>
  </p:cSld>
  <p:clrMapOvr>
    <a:masterClrMapping/>
  </p:clrMapOvr>
</p:sld>
</file>

<file path=ppt/theme/theme1.xml><?xml version="1.0" encoding="utf-8"?>
<a:theme xmlns:a="http://schemas.openxmlformats.org/drawingml/2006/main" name="Custom Design">
  <a:themeElements>
    <a:clrScheme name="Milbank">
      <a:dk1>
        <a:srgbClr val="000000"/>
      </a:dk1>
      <a:lt1>
        <a:srgbClr val="FFFFFF"/>
      </a:lt1>
      <a:dk2>
        <a:srgbClr val="00599E"/>
      </a:dk2>
      <a:lt2>
        <a:srgbClr val="E7E6E6"/>
      </a:lt2>
      <a:accent1>
        <a:srgbClr val="636466"/>
      </a:accent1>
      <a:accent2>
        <a:srgbClr val="009566"/>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lbank_Fund_template_v9" id="{A3417AAA-A287-274C-A55A-C6533BE3ACA6}" vid="{12A3A761-3D54-7742-B0E1-E7B5D5A93B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dbe4ed3-1661-4874-bac3-05a4ed3746ea">
      <UserInfo>
        <DisplayName>SharingLinks.8570d26d-d247-4859-bc40-549f0272c910.Flexible.6559bbcf-3f1d-44a5-8bf9-4055c97274fc</DisplayName>
        <AccountId>43</AccountId>
        <AccountType/>
      </UserInfo>
      <UserInfo>
        <DisplayName>Rachel Block</DisplayName>
        <AccountId>12</AccountId>
        <AccountType/>
      </UserInfo>
    </SharedWithUsers>
    <TaxCatchAll xmlns="5dbe4ed3-1661-4874-bac3-05a4ed3746ea" xsi:nil="true"/>
    <lcf76f155ced4ddcb4097134ff3c332f xmlns="e95a3b2f-76d8-40c8-a51b-e4d3adbdb58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B65C764CF6B540BEE3A7E85BDA8661" ma:contentTypeVersion="17" ma:contentTypeDescription="Create a new document." ma:contentTypeScope="" ma:versionID="73f25bb2d00cbc2373ee6b526d70589b">
  <xsd:schema xmlns:xsd="http://www.w3.org/2001/XMLSchema" xmlns:xs="http://www.w3.org/2001/XMLSchema" xmlns:p="http://schemas.microsoft.com/office/2006/metadata/properties" xmlns:ns2="e95a3b2f-76d8-40c8-a51b-e4d3adbdb583" xmlns:ns3="5dbe4ed3-1661-4874-bac3-05a4ed3746ea" targetNamespace="http://schemas.microsoft.com/office/2006/metadata/properties" ma:root="true" ma:fieldsID="529909b34e5ac22e6b221174e625ad73" ns2:_="" ns3:_="">
    <xsd:import namespace="e95a3b2f-76d8-40c8-a51b-e4d3adbdb583"/>
    <xsd:import namespace="5dbe4ed3-1661-4874-bac3-05a4ed3746e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5a3b2f-76d8-40c8-a51b-e4d3adbdb5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96e855a-3fe1-4ce5-99ee-430cc33a3e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DateTaken" ma:index="23" nillable="true" ma:displayName="MediaServiceDateTaken" ma:hidden="true" ma:indexed="true" ma:internalName="MediaServiceDateTake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be4ed3-1661-4874-bac3-05a4ed3746e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0ea9f9e-ebfb-4a93-a639-91edec4ff675}" ma:internalName="TaxCatchAll" ma:showField="CatchAllData" ma:web="5dbe4ed3-1661-4874-bac3-05a4ed3746e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E00DFD-55E5-4511-AC64-A47711CCD95A}">
  <ds:schemaRefs>
    <ds:schemaRef ds:uri="http://schemas.microsoft.com/sharepoint/v3/contenttype/forms"/>
  </ds:schemaRefs>
</ds:datastoreItem>
</file>

<file path=customXml/itemProps2.xml><?xml version="1.0" encoding="utf-8"?>
<ds:datastoreItem xmlns:ds="http://schemas.openxmlformats.org/officeDocument/2006/customXml" ds:itemID="{4F8940E9-9FE7-4C7F-872B-74556FB5B7B3}">
  <ds:schemaRefs>
    <ds:schemaRef ds:uri="http://schemas.microsoft.com/office/2006/documentManagement/types"/>
    <ds:schemaRef ds:uri="http://schemas.openxmlformats.org/package/2006/metadata/core-properties"/>
    <ds:schemaRef ds:uri="http://purl.org/dc/elements/1.1/"/>
    <ds:schemaRef ds:uri="5dbe4ed3-1661-4874-bac3-05a4ed3746ea"/>
    <ds:schemaRef ds:uri="http://purl.org/dc/dcmitype/"/>
    <ds:schemaRef ds:uri="http://schemas.microsoft.com/office/infopath/2007/PartnerControls"/>
    <ds:schemaRef ds:uri="http://www.w3.org/XML/1998/namespace"/>
    <ds:schemaRef ds:uri="e95a3b2f-76d8-40c8-a51b-e4d3adbdb583"/>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EF4CD28-F56E-4A13-9C52-5C7C8826C8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5a3b2f-76d8-40c8-a51b-e4d3adbdb583"/>
    <ds:schemaRef ds:uri="5dbe4ed3-1661-4874-bac3-05a4ed3746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Milbank_Fund_template_v9</Template>
  <TotalTime>13390</TotalTime>
  <Words>982</Words>
  <Application>Microsoft Macintosh PowerPoint</Application>
  <PresentationFormat>Widescreen</PresentationFormat>
  <Paragraphs>75</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 Light</vt:lpstr>
      <vt:lpstr>Georgia</vt:lpstr>
      <vt:lpstr>Helvetica</vt:lpstr>
      <vt:lpstr>Helvetica Neue</vt:lpstr>
      <vt:lpstr>Wingdings</vt:lpstr>
      <vt:lpstr>Custom Design</vt:lpstr>
      <vt:lpstr>What Legislators Need to Know About Hospital Spending and Health Care Affordability</vt:lpstr>
      <vt:lpstr>Health Care Affordability Has Reached Crisis Levels</vt:lpstr>
      <vt:lpstr>Health Care Growing Affordability Crisis</vt:lpstr>
      <vt:lpstr>Hospital Spending Comprises the Largest Share of Per-Person US Health Care Spending</vt:lpstr>
      <vt:lpstr>Price Driving Increased Spending by Service Category</vt:lpstr>
      <vt:lpstr>How Do We Know Hospital Spending Growth Contributes to States’ Overall Health Costs?</vt:lpstr>
      <vt:lpstr>Cost Drivers Analysis by Service Category in Rhode Island Shows Hospital Outpatient Spending Was the Leading Commercial Insurance Market Driver</vt:lpstr>
      <vt:lpstr>Understanding Hospital Finances in Your State</vt:lpstr>
      <vt:lpstr>What Are the Best Public Data Sources for Hospital Financial Analysis?</vt:lpstr>
      <vt:lpstr>Interpreting Audited Financial Statements: Case Studies</vt:lpstr>
      <vt:lpstr>Case Study: Health System A</vt:lpstr>
      <vt:lpstr>Policies to Target Rising Hospital Costs</vt:lpstr>
      <vt:lpstr>Call to Action for Legislators</vt:lpstr>
      <vt:lpstr>  Read the guide and case studies at: milbank.org/cgt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Milbank Communications Agenda</dc:title>
  <dc:creator>Christine Haran</dc:creator>
  <cp:lastModifiedBy>Christine Haran</cp:lastModifiedBy>
  <cp:revision>18</cp:revision>
  <cp:lastPrinted>2021-05-14T14:40:09Z</cp:lastPrinted>
  <dcterms:created xsi:type="dcterms:W3CDTF">2019-10-24T16:16:24Z</dcterms:created>
  <dcterms:modified xsi:type="dcterms:W3CDTF">2024-09-27T15:24:57Z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113400</vt:r8>
  </property>
  <property fmtid="{D5CDD505-2E9C-101B-9397-08002B2CF9AE}" pid="3" name="MediaServiceImageTags">
    <vt:lpwstr/>
  </property>
  <property fmtid="{D5CDD505-2E9C-101B-9397-08002B2CF9AE}" pid="4" name="ContentTypeId">
    <vt:lpwstr>0x010100B0B65C764CF6B540BEE3A7E85BDA8661</vt:lpwstr>
  </property>
</Properties>
</file>