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Lst>
  <p:sldSz cx="14287500" cy="8350250"/>
  <p:notesSz cx="14287500" cy="83502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p:cViewPr varScale="1">
        <p:scale>
          <a:sx n="86" d="100"/>
          <a:sy n="86" d="100"/>
        </p:scale>
        <p:origin x="103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2038" y="2588577"/>
            <a:ext cx="12149773" cy="415498"/>
          </a:xfrm>
          <a:prstGeom prst="rect">
            <a:avLst/>
          </a:prstGeom>
        </p:spPr>
        <p:txBody>
          <a:bodyPr wrap="square" lIns="0" tIns="0" rIns="0" bIns="0">
            <a:spAutoFit/>
          </a:bodyPr>
          <a:lstStyle>
            <a:lvl1pPr>
              <a:defRPr sz="2700" b="1" i="0">
                <a:solidFill>
                  <a:srgbClr val="00599D"/>
                </a:solidFill>
                <a:latin typeface="Georgia" panose="02040502050405020303" pitchFamily="18" charset="0"/>
                <a:cs typeface="Arial"/>
              </a:defRPr>
            </a:lvl1pPr>
          </a:lstStyle>
          <a:p>
            <a:endParaRPr dirty="0"/>
          </a:p>
        </p:txBody>
      </p:sp>
      <p:sp>
        <p:nvSpPr>
          <p:cNvPr id="3" name="Holder 3"/>
          <p:cNvSpPr>
            <a:spLocks noGrp="1"/>
          </p:cNvSpPr>
          <p:nvPr>
            <p:ph type="subTitle" idx="4"/>
          </p:nvPr>
        </p:nvSpPr>
        <p:spPr>
          <a:xfrm>
            <a:off x="2144077" y="4676140"/>
            <a:ext cx="10005695" cy="415498"/>
          </a:xfrm>
          <a:prstGeom prst="rect">
            <a:avLst/>
          </a:prstGeom>
        </p:spPr>
        <p:txBody>
          <a:bodyPr wrap="square" lIns="0" tIns="0" rIns="0" bIns="0">
            <a:spAutoFit/>
          </a:bodyPr>
          <a:lstStyle>
            <a:lvl1pPr>
              <a:defRPr sz="2700" b="0" i="1">
                <a:solidFill>
                  <a:srgbClr val="454545"/>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99D"/>
                </a:solidFill>
                <a:latin typeface="Georgia" panose="02040502050405020303" pitchFamily="18" charset="0"/>
                <a:cs typeface="Arial"/>
              </a:defRPr>
            </a:lvl1pPr>
          </a:lstStyle>
          <a:p>
            <a:endParaRPr dirty="0"/>
          </a:p>
        </p:txBody>
      </p:sp>
      <p:sp>
        <p:nvSpPr>
          <p:cNvPr id="3" name="Holder 3"/>
          <p:cNvSpPr>
            <a:spLocks noGrp="1"/>
          </p:cNvSpPr>
          <p:nvPr>
            <p:ph type="body" idx="1"/>
          </p:nvPr>
        </p:nvSpPr>
        <p:spPr/>
        <p:txBody>
          <a:bodyPr lIns="0" tIns="0" rIns="0" bIns="0"/>
          <a:lstStyle>
            <a:lvl1pPr>
              <a:defRPr sz="2700" b="0" i="1">
                <a:solidFill>
                  <a:srgbClr val="454545"/>
                </a:solidFill>
                <a:latin typeface="Helvetica Neue" panose="02000503000000020004" pitchFamily="2" charset="0"/>
                <a:ea typeface="Helvetica Neue" panose="02000503000000020004" pitchFamily="2" charset="0"/>
                <a:cs typeface="Helvetica Neue" panose="02000503000000020004" pitchFamily="2" charset="0"/>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99D"/>
                </a:solidFill>
                <a:latin typeface="Arial"/>
                <a:cs typeface="Arial"/>
              </a:defRPr>
            </a:lvl1pPr>
          </a:lstStyle>
          <a:p>
            <a:endParaRPr/>
          </a:p>
        </p:txBody>
      </p:sp>
      <p:sp>
        <p:nvSpPr>
          <p:cNvPr id="3" name="Holder 3"/>
          <p:cNvSpPr>
            <a:spLocks noGrp="1"/>
          </p:cNvSpPr>
          <p:nvPr>
            <p:ph sz="half" idx="2"/>
          </p:nvPr>
        </p:nvSpPr>
        <p:spPr>
          <a:xfrm>
            <a:off x="714692" y="1920557"/>
            <a:ext cx="6217825" cy="551116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61332" y="1920557"/>
            <a:ext cx="6217825" cy="551116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00599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10/6/23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2600" y="694496"/>
            <a:ext cx="12297410" cy="415498"/>
          </a:xfrm>
          <a:prstGeom prst="rect">
            <a:avLst/>
          </a:prstGeom>
        </p:spPr>
        <p:txBody>
          <a:bodyPr wrap="square" lIns="0" tIns="0" rIns="0" bIns="0">
            <a:spAutoFit/>
          </a:bodyPr>
          <a:lstStyle>
            <a:lvl1pPr>
              <a:defRPr sz="2700" b="1" i="0">
                <a:solidFill>
                  <a:srgbClr val="00599D"/>
                </a:solidFill>
                <a:latin typeface="Arial"/>
                <a:cs typeface="Arial"/>
              </a:defRPr>
            </a:lvl1pPr>
          </a:lstStyle>
          <a:p>
            <a:endParaRPr dirty="0"/>
          </a:p>
        </p:txBody>
      </p:sp>
      <p:sp>
        <p:nvSpPr>
          <p:cNvPr id="3" name="Holder 3"/>
          <p:cNvSpPr>
            <a:spLocks noGrp="1"/>
          </p:cNvSpPr>
          <p:nvPr>
            <p:ph type="body" idx="1"/>
          </p:nvPr>
        </p:nvSpPr>
        <p:spPr>
          <a:xfrm>
            <a:off x="6445249" y="2524188"/>
            <a:ext cx="6567169" cy="415498"/>
          </a:xfrm>
          <a:prstGeom prst="rect">
            <a:avLst/>
          </a:prstGeom>
        </p:spPr>
        <p:txBody>
          <a:bodyPr wrap="square" lIns="0" tIns="0" rIns="0" bIns="0">
            <a:spAutoFit/>
          </a:bodyPr>
          <a:lstStyle>
            <a:lvl1pPr>
              <a:defRPr sz="2700" b="0" i="1">
                <a:solidFill>
                  <a:srgbClr val="454545"/>
                </a:solidFill>
                <a:latin typeface="Trebuchet MS"/>
                <a:cs typeface="Trebuchet MS"/>
              </a:defRPr>
            </a:lvl1pPr>
          </a:lstStyle>
          <a:p>
            <a:endParaRPr dirty="0"/>
          </a:p>
        </p:txBody>
      </p:sp>
      <p:sp>
        <p:nvSpPr>
          <p:cNvPr id="4" name="Holder 4"/>
          <p:cNvSpPr>
            <a:spLocks noGrp="1"/>
          </p:cNvSpPr>
          <p:nvPr>
            <p:ph type="ftr" sz="quarter" idx="5"/>
          </p:nvPr>
        </p:nvSpPr>
        <p:spPr>
          <a:xfrm>
            <a:off x="4859909" y="7765732"/>
            <a:ext cx="4574032" cy="41751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4692" y="7765732"/>
            <a:ext cx="3287585" cy="41751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10/6/23</a:t>
            </a:fld>
            <a:endParaRPr lang="en-US"/>
          </a:p>
        </p:txBody>
      </p:sp>
      <p:sp>
        <p:nvSpPr>
          <p:cNvPr id="6" name="Holder 6"/>
          <p:cNvSpPr>
            <a:spLocks noGrp="1"/>
          </p:cNvSpPr>
          <p:nvPr>
            <p:ph type="sldNum" sz="quarter" idx="7"/>
          </p:nvPr>
        </p:nvSpPr>
        <p:spPr>
          <a:xfrm>
            <a:off x="10291572" y="7765732"/>
            <a:ext cx="3287585" cy="41751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1" i="0">
          <a:latin typeface="Georgia" panose="02040502050405020303" pitchFamily="18" charset="0"/>
          <a:ea typeface="+mj-ea"/>
          <a:cs typeface="+mj-cs"/>
        </a:defRPr>
      </a:lvl1pPr>
    </p:titleStyle>
    <p:bodyStyle>
      <a:lvl1pPr marL="0">
        <a:defRPr>
          <a:latin typeface="Helvetica Neue" panose="02000503000000020004" pitchFamily="2" charset="0"/>
          <a:ea typeface="Helvetica Neue" panose="02000503000000020004" pitchFamily="2" charset="0"/>
          <a:cs typeface="Helvetica Neue" panose="02000503000000020004" pitchFamily="2"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lbank.org/focus-areas/total-cost-of-care/peterson-milbank/" TargetMode="External"/><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hyperlink" Target="https://www.milbank.org/publications/making-health-care-more-affordable-a-playbook-for-implementing-a-state-cost-growth-targ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milbank.org/publications/making-health-care-more-affordable-a-playbook-for-implementing-a-state-cost-growth-targe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4287500" cy="8343900"/>
            <a:chOff x="0" y="0"/>
            <a:chExt cx="14287500" cy="8343900"/>
          </a:xfrm>
        </p:grpSpPr>
        <p:pic>
          <p:nvPicPr>
            <p:cNvPr id="3" name="object 3"/>
            <p:cNvPicPr/>
            <p:nvPr/>
          </p:nvPicPr>
          <p:blipFill>
            <a:blip r:embed="rId2" cstate="print"/>
            <a:stretch>
              <a:fillRect/>
            </a:stretch>
          </p:blipFill>
          <p:spPr>
            <a:xfrm>
              <a:off x="0" y="0"/>
              <a:ext cx="14287499" cy="8343899"/>
            </a:xfrm>
            <a:prstGeom prst="rect">
              <a:avLst/>
            </a:prstGeom>
          </p:spPr>
        </p:pic>
        <p:pic>
          <p:nvPicPr>
            <p:cNvPr id="4" name="object 4"/>
            <p:cNvPicPr/>
            <p:nvPr/>
          </p:nvPicPr>
          <p:blipFill>
            <a:blip r:embed="rId3" cstate="print"/>
            <a:stretch>
              <a:fillRect/>
            </a:stretch>
          </p:blipFill>
          <p:spPr>
            <a:xfrm>
              <a:off x="114300" y="5553074"/>
              <a:ext cx="6067424" cy="1790699"/>
            </a:xfrm>
            <a:prstGeom prst="rect">
              <a:avLst/>
            </a:prstGeom>
          </p:spPr>
        </p:pic>
      </p:grpSp>
      <p:sp>
        <p:nvSpPr>
          <p:cNvPr id="5" name="object 5"/>
          <p:cNvSpPr txBox="1">
            <a:spLocks noGrp="1"/>
          </p:cNvSpPr>
          <p:nvPr>
            <p:ph type="title"/>
          </p:nvPr>
        </p:nvSpPr>
        <p:spPr>
          <a:xfrm>
            <a:off x="2190750" y="2503254"/>
            <a:ext cx="9982199" cy="1445895"/>
          </a:xfrm>
          <a:prstGeom prst="rect">
            <a:avLst/>
          </a:prstGeom>
        </p:spPr>
        <p:txBody>
          <a:bodyPr vert="horz" wrap="square" lIns="0" tIns="40640" rIns="0" bIns="0" rtlCol="0">
            <a:spAutoFit/>
          </a:bodyPr>
          <a:lstStyle/>
          <a:p>
            <a:pPr marL="2365375" marR="5080" indent="-2353310" algn="l">
              <a:lnSpc>
                <a:spcPts val="5530"/>
              </a:lnSpc>
              <a:spcBef>
                <a:spcPts val="320"/>
              </a:spcBef>
            </a:pPr>
            <a:r>
              <a:rPr sz="5400" dirty="0"/>
              <a:t>Making Health Care</a:t>
            </a:r>
            <a:r>
              <a:rPr lang="en-US" sz="5400" dirty="0"/>
              <a:t> </a:t>
            </a:r>
            <a:r>
              <a:rPr sz="5400" dirty="0"/>
              <a:t>More Affordable</a:t>
            </a:r>
          </a:p>
        </p:txBody>
      </p:sp>
      <p:sp>
        <p:nvSpPr>
          <p:cNvPr id="6" name="object 6"/>
          <p:cNvSpPr txBox="1"/>
          <p:nvPr/>
        </p:nvSpPr>
        <p:spPr>
          <a:xfrm>
            <a:off x="11169649" y="6569075"/>
            <a:ext cx="2541270" cy="490220"/>
          </a:xfrm>
          <a:prstGeom prst="rect">
            <a:avLst/>
          </a:prstGeom>
        </p:spPr>
        <p:txBody>
          <a:bodyPr vert="horz" wrap="square" lIns="0" tIns="12700" rIns="0" bIns="0" rtlCol="0">
            <a:spAutoFit/>
          </a:bodyPr>
          <a:lstStyle/>
          <a:p>
            <a:pPr marL="12700">
              <a:lnSpc>
                <a:spcPct val="100000"/>
              </a:lnSpc>
              <a:spcBef>
                <a:spcPts val="100"/>
              </a:spcBef>
            </a:pPr>
            <a:r>
              <a:rPr sz="3050" b="1" spc="110" dirty="0">
                <a:solidFill>
                  <a:srgbClr val="00599D"/>
                </a:solidFill>
                <a:latin typeface="Arial"/>
                <a:cs typeface="Arial"/>
              </a:rPr>
              <a:t>Bailit</a:t>
            </a:r>
            <a:r>
              <a:rPr sz="3050" b="1" spc="105" dirty="0">
                <a:solidFill>
                  <a:srgbClr val="00599D"/>
                </a:solidFill>
                <a:latin typeface="Arial"/>
                <a:cs typeface="Arial"/>
              </a:rPr>
              <a:t> </a:t>
            </a:r>
            <a:r>
              <a:rPr sz="3050" b="1" spc="204" dirty="0">
                <a:solidFill>
                  <a:srgbClr val="00599D"/>
                </a:solidFill>
                <a:latin typeface="Arial"/>
                <a:cs typeface="Arial"/>
              </a:rPr>
              <a:t>Health</a:t>
            </a:r>
            <a:endParaRPr sz="3050">
              <a:latin typeface="Arial"/>
              <a:cs typeface="Arial"/>
            </a:endParaRPr>
          </a:p>
        </p:txBody>
      </p:sp>
      <p:sp>
        <p:nvSpPr>
          <p:cNvPr id="7" name="object 7"/>
          <p:cNvSpPr txBox="1"/>
          <p:nvPr/>
        </p:nvSpPr>
        <p:spPr>
          <a:xfrm>
            <a:off x="2666206" y="4121149"/>
            <a:ext cx="8964930" cy="425450"/>
          </a:xfrm>
          <a:prstGeom prst="rect">
            <a:avLst/>
          </a:prstGeom>
        </p:spPr>
        <p:txBody>
          <a:bodyPr vert="horz" wrap="square" lIns="0" tIns="15875" rIns="0" bIns="0" rtlCol="0">
            <a:spAutoFit/>
          </a:bodyPr>
          <a:lstStyle/>
          <a:p>
            <a:pPr marL="12700" algn="ctr">
              <a:lnSpc>
                <a:spcPct val="100000"/>
              </a:lnSpc>
              <a:spcBef>
                <a:spcPts val="125"/>
              </a:spcBef>
            </a:pPr>
            <a:r>
              <a:rPr sz="2600" b="1" dirty="0">
                <a:solidFill>
                  <a:srgbClr val="00599D"/>
                </a:solidFill>
                <a:latin typeface="Helvetica Neue" panose="02000503000000020004" pitchFamily="2" charset="0"/>
                <a:ea typeface="Helvetica Neue" panose="02000503000000020004" pitchFamily="2" charset="0"/>
                <a:cs typeface="Helvetica Neue" panose="02000503000000020004" pitchFamily="2" charset="0"/>
              </a:rPr>
              <a:t>The State Health Care Cost Growth Target Playbook</a:t>
            </a:r>
            <a:endParaRPr sz="26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8" name="object 8"/>
          <p:cNvGrpSpPr/>
          <p:nvPr/>
        </p:nvGrpSpPr>
        <p:grpSpPr>
          <a:xfrm>
            <a:off x="0" y="7791449"/>
            <a:ext cx="14287500" cy="552450"/>
            <a:chOff x="0" y="7791449"/>
            <a:chExt cx="14287500" cy="552450"/>
          </a:xfrm>
        </p:grpSpPr>
        <p:sp>
          <p:nvSpPr>
            <p:cNvPr id="9" name="object 9"/>
            <p:cNvSpPr/>
            <p:nvPr/>
          </p:nvSpPr>
          <p:spPr>
            <a:xfrm>
              <a:off x="0" y="7791449"/>
              <a:ext cx="14287500" cy="552450"/>
            </a:xfrm>
            <a:custGeom>
              <a:avLst/>
              <a:gdLst/>
              <a:ahLst/>
              <a:cxnLst/>
              <a:rect l="l" t="t" r="r" b="b"/>
              <a:pathLst>
                <a:path w="14287500" h="552450">
                  <a:moveTo>
                    <a:pt x="0" y="0"/>
                  </a:moveTo>
                  <a:lnTo>
                    <a:pt x="14287498" y="0"/>
                  </a:lnTo>
                  <a:lnTo>
                    <a:pt x="14287498" y="552450"/>
                  </a:lnTo>
                  <a:lnTo>
                    <a:pt x="0" y="552450"/>
                  </a:lnTo>
                  <a:lnTo>
                    <a:pt x="0" y="0"/>
                  </a:lnTo>
                  <a:close/>
                </a:path>
              </a:pathLst>
            </a:custGeom>
            <a:solidFill>
              <a:srgbClr val="626466"/>
            </a:solidFill>
          </p:spPr>
          <p:txBody>
            <a:bodyPr wrap="square" lIns="0" tIns="0" rIns="0" bIns="0" rtlCol="0"/>
            <a:lstStyle/>
            <a:p>
              <a:endParaRPr/>
            </a:p>
          </p:txBody>
        </p:sp>
        <p:pic>
          <p:nvPicPr>
            <p:cNvPr id="10" name="object 10"/>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961554" y="1973853"/>
            <a:ext cx="9969459" cy="1655170"/>
          </a:xfrm>
          <a:prstGeom prst="rect">
            <a:avLst/>
          </a:prstGeom>
        </p:spPr>
      </p:pic>
      <p:pic>
        <p:nvPicPr>
          <p:cNvPr id="3" name="object 3"/>
          <p:cNvPicPr/>
          <p:nvPr/>
        </p:nvPicPr>
        <p:blipFill>
          <a:blip r:embed="rId3" cstate="print"/>
          <a:stretch>
            <a:fillRect/>
          </a:stretch>
        </p:blipFill>
        <p:spPr>
          <a:xfrm>
            <a:off x="1745027" y="4286249"/>
            <a:ext cx="11180396" cy="1790699"/>
          </a:xfrm>
          <a:prstGeom prst="rect">
            <a:avLst/>
          </a:prstGeom>
        </p:spPr>
      </p:pic>
      <p:sp>
        <p:nvSpPr>
          <p:cNvPr id="4" name="object 4"/>
          <p:cNvSpPr txBox="1">
            <a:spLocks noGrp="1"/>
          </p:cNvSpPr>
          <p:nvPr>
            <p:ph type="title"/>
          </p:nvPr>
        </p:nvSpPr>
        <p:spPr>
          <a:xfrm>
            <a:off x="482600" y="694496"/>
            <a:ext cx="13519150" cy="615669"/>
          </a:xfrm>
          <a:prstGeom prst="rect">
            <a:avLst/>
          </a:prstGeom>
        </p:spPr>
        <p:txBody>
          <a:bodyPr vert="horz" wrap="square" lIns="0" tIns="198235" rIns="0" bIns="0" rtlCol="0">
            <a:spAutoFit/>
          </a:bodyPr>
          <a:lstStyle/>
          <a:p>
            <a:pPr marL="431800">
              <a:lnSpc>
                <a:spcPct val="100000"/>
              </a:lnSpc>
              <a:spcBef>
                <a:spcPts val="100"/>
              </a:spcBef>
            </a:pPr>
            <a:r>
              <a:rPr dirty="0">
                <a:latin typeface="Georgia" panose="02040502050405020303" pitchFamily="18" charset="0"/>
              </a:rPr>
              <a:t>Six Activities and Steps to Implement a Health Care Cost Growth Target</a:t>
            </a:r>
          </a:p>
        </p:txBody>
      </p:sp>
      <p:grpSp>
        <p:nvGrpSpPr>
          <p:cNvPr id="5" name="object 5"/>
          <p:cNvGrpSpPr/>
          <p:nvPr/>
        </p:nvGrpSpPr>
        <p:grpSpPr>
          <a:xfrm>
            <a:off x="0" y="7791444"/>
            <a:ext cx="14287500" cy="552450"/>
            <a:chOff x="0" y="7791444"/>
            <a:chExt cx="14287500" cy="552450"/>
          </a:xfrm>
        </p:grpSpPr>
        <p:sp>
          <p:nvSpPr>
            <p:cNvPr id="6" name="object 6"/>
            <p:cNvSpPr/>
            <p:nvPr/>
          </p:nvSpPr>
          <p:spPr>
            <a:xfrm>
              <a:off x="0" y="7791444"/>
              <a:ext cx="14287500" cy="552450"/>
            </a:xfrm>
            <a:custGeom>
              <a:avLst/>
              <a:gdLst/>
              <a:ahLst/>
              <a:cxnLst/>
              <a:rect l="l" t="t" r="r" b="b"/>
              <a:pathLst>
                <a:path w="14287500" h="552450">
                  <a:moveTo>
                    <a:pt x="0" y="0"/>
                  </a:moveTo>
                  <a:lnTo>
                    <a:pt x="14287498" y="0"/>
                  </a:lnTo>
                  <a:lnTo>
                    <a:pt x="14287498" y="552453"/>
                  </a:lnTo>
                  <a:lnTo>
                    <a:pt x="0" y="552453"/>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8758" y="3036404"/>
            <a:ext cx="11853392" cy="950260"/>
          </a:xfrm>
          <a:prstGeom prst="rect">
            <a:avLst/>
          </a:prstGeom>
        </p:spPr>
        <p:txBody>
          <a:bodyPr vert="horz" wrap="square" lIns="0" tIns="11430" rIns="0" bIns="0" rtlCol="0">
            <a:spAutoFit/>
          </a:bodyPr>
          <a:lstStyle/>
          <a:p>
            <a:pPr marL="12700">
              <a:lnSpc>
                <a:spcPct val="100000"/>
              </a:lnSpc>
              <a:spcBef>
                <a:spcPts val="90"/>
              </a:spcBef>
            </a:pPr>
            <a:r>
              <a:rPr sz="6100" dirty="0">
                <a:latin typeface="Georgia" panose="02040502050405020303" pitchFamily="18" charset="0"/>
              </a:rPr>
              <a:t>Overview of Implementation</a:t>
            </a:r>
          </a:p>
        </p:txBody>
      </p:sp>
      <p:grpSp>
        <p:nvGrpSpPr>
          <p:cNvPr id="3" name="object 3"/>
          <p:cNvGrpSpPr/>
          <p:nvPr/>
        </p:nvGrpSpPr>
        <p:grpSpPr>
          <a:xfrm>
            <a:off x="0" y="7791444"/>
            <a:ext cx="14287500" cy="552450"/>
            <a:chOff x="0" y="7791444"/>
            <a:chExt cx="14287500" cy="552450"/>
          </a:xfrm>
        </p:grpSpPr>
        <p:sp>
          <p:nvSpPr>
            <p:cNvPr id="4" name="object 4"/>
            <p:cNvSpPr/>
            <p:nvPr/>
          </p:nvSpPr>
          <p:spPr>
            <a:xfrm>
              <a:off x="0" y="7791444"/>
              <a:ext cx="14287500" cy="552450"/>
            </a:xfrm>
            <a:custGeom>
              <a:avLst/>
              <a:gdLst/>
              <a:ahLst/>
              <a:cxnLst/>
              <a:rect l="l" t="t" r="r" b="b"/>
              <a:pathLst>
                <a:path w="14287500" h="552450">
                  <a:moveTo>
                    <a:pt x="0" y="0"/>
                  </a:moveTo>
                  <a:lnTo>
                    <a:pt x="14287498" y="0"/>
                  </a:lnTo>
                  <a:lnTo>
                    <a:pt x="14287498" y="552453"/>
                  </a:lnTo>
                  <a:lnTo>
                    <a:pt x="0" y="552453"/>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823916"/>
          </a:xfrm>
          <a:prstGeom prst="rect">
            <a:avLst/>
          </a:prstGeom>
        </p:spPr>
        <p:txBody>
          <a:bodyPr vert="horz" wrap="square" lIns="0" tIns="404468" rIns="0" bIns="0" rtlCol="0">
            <a:spAutoFit/>
          </a:bodyPr>
          <a:lstStyle/>
          <a:p>
            <a:pPr marL="154940">
              <a:lnSpc>
                <a:spcPct val="100000"/>
              </a:lnSpc>
              <a:spcBef>
                <a:spcPts val="100"/>
              </a:spcBef>
            </a:pPr>
            <a:r>
              <a:rPr dirty="0"/>
              <a:t>1. Program Planning, Development &amp; Sustainability</a:t>
            </a:r>
          </a:p>
        </p:txBody>
      </p:sp>
      <p:sp>
        <p:nvSpPr>
          <p:cNvPr id="3" name="object 3"/>
          <p:cNvSpPr txBox="1"/>
          <p:nvPr/>
        </p:nvSpPr>
        <p:spPr>
          <a:xfrm>
            <a:off x="3749675" y="2263775"/>
            <a:ext cx="7158990" cy="311150"/>
          </a:xfrm>
          <a:prstGeom prst="rect">
            <a:avLst/>
          </a:prstGeom>
        </p:spPr>
        <p:txBody>
          <a:bodyPr vert="horz" wrap="square" lIns="0" tIns="15875" rIns="0" bIns="0" rtlCol="0">
            <a:spAutoFit/>
          </a:bodyPr>
          <a:lstStyle/>
          <a:p>
            <a:pPr marL="12700">
              <a:lnSpc>
                <a:spcPct val="100000"/>
              </a:lnSpc>
              <a:spcBef>
                <a:spcPts val="125"/>
              </a:spcBef>
            </a:pPr>
            <a:r>
              <a:rPr sz="18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Approaches to Authorizing a Cost Growth Target Program</a:t>
            </a:r>
            <a:endParaRPr sz="185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object 4"/>
          <p:cNvPicPr/>
          <p:nvPr/>
        </p:nvPicPr>
        <p:blipFill>
          <a:blip r:embed="rId2" cstate="print"/>
          <a:stretch>
            <a:fillRect/>
          </a:stretch>
        </p:blipFill>
        <p:spPr>
          <a:xfrm>
            <a:off x="1576207" y="2924510"/>
            <a:ext cx="11081343" cy="1333164"/>
          </a:xfrm>
          <a:prstGeom prst="rect">
            <a:avLst/>
          </a:prstGeom>
        </p:spPr>
      </p:pic>
      <p:sp>
        <p:nvSpPr>
          <p:cNvPr id="5" name="object 5"/>
          <p:cNvSpPr txBox="1"/>
          <p:nvPr/>
        </p:nvSpPr>
        <p:spPr>
          <a:xfrm>
            <a:off x="838200" y="4772024"/>
            <a:ext cx="12449175" cy="2154436"/>
          </a:xfrm>
          <a:prstGeom prst="rect">
            <a:avLst/>
          </a:prstGeom>
          <a:solidFill>
            <a:srgbClr val="999999">
              <a:alpha val="45028"/>
            </a:srgbClr>
          </a:solidFill>
        </p:spPr>
        <p:txBody>
          <a:bodyPr vert="horz" wrap="square" lIns="0" tIns="190500" rIns="0" bIns="0" rtlCol="0">
            <a:spAutoFit/>
          </a:bodyPr>
          <a:lstStyle/>
          <a:p>
            <a:pPr marL="513715" indent="-342900">
              <a:lnSpc>
                <a:spcPct val="100000"/>
              </a:lnSpc>
              <a:spcBef>
                <a:spcPts val="1500"/>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Determine the appropriate vehicle for authorizing the program</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513715" indent="-342900">
              <a:lnSpc>
                <a:spcPct val="100000"/>
              </a:lnSpc>
              <a:spcBef>
                <a:spcPts val="1500"/>
              </a:spcBef>
              <a:buFont typeface="Arial" panose="020B0604020202020204" pitchFamily="34" charset="0"/>
              <a:buChar char="•"/>
            </a:pPr>
            <a:r>
              <a:rPr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Seek participation </a:t>
            </a: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from all sectors to guide policy and program administration</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513715" indent="-342900">
              <a:lnSpc>
                <a:spcPct val="100000"/>
              </a:lnSpc>
              <a:spcBef>
                <a:spcPts val="1500"/>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Build a core </a:t>
            </a:r>
            <a:r>
              <a:rPr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program management team</a:t>
            </a:r>
            <a:endParaRPr lang="en-US" sz="2250" b="1" dirty="0">
              <a:latin typeface="Helvetica Neue" panose="02000503000000020004" pitchFamily="2" charset="0"/>
              <a:ea typeface="Helvetica Neue" panose="02000503000000020004" pitchFamily="2" charset="0"/>
              <a:cs typeface="Helvetica Neue" panose="02000503000000020004" pitchFamily="2" charset="0"/>
            </a:endParaRPr>
          </a:p>
          <a:p>
            <a:pPr marL="513715" indent="-342900">
              <a:lnSpc>
                <a:spcPct val="100000"/>
              </a:lnSpc>
              <a:spcBef>
                <a:spcPts val="1500"/>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Lay the foundation for </a:t>
            </a:r>
            <a:r>
              <a:rPr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future sustainability</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6" name="object 6"/>
          <p:cNvGrpSpPr/>
          <p:nvPr/>
        </p:nvGrpSpPr>
        <p:grpSpPr>
          <a:xfrm>
            <a:off x="0" y="7791445"/>
            <a:ext cx="14287500" cy="552450"/>
            <a:chOff x="0" y="7791445"/>
            <a:chExt cx="14287500" cy="552450"/>
          </a:xfrm>
        </p:grpSpPr>
        <p:sp>
          <p:nvSpPr>
            <p:cNvPr id="7" name="object 7"/>
            <p:cNvSpPr/>
            <p:nvPr/>
          </p:nvSpPr>
          <p:spPr>
            <a:xfrm>
              <a:off x="0" y="7791445"/>
              <a:ext cx="14287500" cy="552450"/>
            </a:xfrm>
            <a:custGeom>
              <a:avLst/>
              <a:gdLst/>
              <a:ahLst/>
              <a:cxnLst/>
              <a:rect l="l" t="t" r="r" b="b"/>
              <a:pathLst>
                <a:path w="14287500" h="552450">
                  <a:moveTo>
                    <a:pt x="0" y="0"/>
                  </a:moveTo>
                  <a:lnTo>
                    <a:pt x="14287498" y="0"/>
                  </a:lnTo>
                  <a:lnTo>
                    <a:pt x="14287498" y="552453"/>
                  </a:lnTo>
                  <a:lnTo>
                    <a:pt x="0" y="552453"/>
                  </a:lnTo>
                  <a:lnTo>
                    <a:pt x="0" y="0"/>
                  </a:lnTo>
                  <a:close/>
                </a:path>
              </a:pathLst>
            </a:custGeom>
            <a:solidFill>
              <a:srgbClr val="626466"/>
            </a:solidFill>
          </p:spPr>
          <p:txBody>
            <a:bodyPr wrap="square" lIns="0" tIns="0" rIns="0" bIns="0" rtlCol="0"/>
            <a:lstStyle/>
            <a:p>
              <a:endParaRPr/>
            </a:p>
          </p:txBody>
        </p:sp>
        <p:pic>
          <p:nvPicPr>
            <p:cNvPr id="8" name="object 8"/>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66368" rIns="0" bIns="0" rtlCol="0">
            <a:spAutoFit/>
          </a:bodyPr>
          <a:lstStyle/>
          <a:p>
            <a:pPr marL="154940">
              <a:lnSpc>
                <a:spcPct val="100000"/>
              </a:lnSpc>
              <a:spcBef>
                <a:spcPts val="100"/>
              </a:spcBef>
            </a:pPr>
            <a:r>
              <a:rPr dirty="0"/>
              <a:t>2.</a:t>
            </a:r>
            <a:r>
              <a:rPr spc="15" dirty="0"/>
              <a:t> </a:t>
            </a:r>
            <a:r>
              <a:rPr spc="120" dirty="0"/>
              <a:t>Public-</a:t>
            </a:r>
            <a:r>
              <a:rPr spc="80" dirty="0"/>
              <a:t>Private</a:t>
            </a:r>
            <a:r>
              <a:rPr spc="15" dirty="0"/>
              <a:t> </a:t>
            </a:r>
            <a:r>
              <a:rPr spc="95" dirty="0"/>
              <a:t>Stakeholder</a:t>
            </a:r>
            <a:r>
              <a:rPr spc="20" dirty="0"/>
              <a:t> </a:t>
            </a:r>
            <a:r>
              <a:rPr spc="130" dirty="0"/>
              <a:t>Engagement</a:t>
            </a:r>
          </a:p>
        </p:txBody>
      </p:sp>
      <p:sp>
        <p:nvSpPr>
          <p:cNvPr id="3" name="object 3"/>
          <p:cNvSpPr txBox="1"/>
          <p:nvPr/>
        </p:nvSpPr>
        <p:spPr>
          <a:xfrm>
            <a:off x="612774" y="1607426"/>
            <a:ext cx="8588376" cy="1307409"/>
          </a:xfrm>
          <a:prstGeom prst="rect">
            <a:avLst/>
          </a:prstGeom>
        </p:spPr>
        <p:txBody>
          <a:bodyPr vert="horz" wrap="square" lIns="0" tIns="88265" rIns="0" bIns="0" rtlCol="0">
            <a:spAutoFit/>
          </a:bodyPr>
          <a:lstStyle/>
          <a:p>
            <a:pPr marL="368300" indent="-342900">
              <a:lnSpc>
                <a:spcPct val="100000"/>
              </a:lnSpc>
              <a:spcBef>
                <a:spcPts val="695"/>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Explain the health care cost growth targets</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68300" indent="-342900">
              <a:lnSpc>
                <a:spcPct val="100000"/>
              </a:lnSpc>
              <a:spcBef>
                <a:spcPts val="695"/>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Identify goals for stakeholder engagement</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68300" indent="-342900">
              <a:lnSpc>
                <a:spcPct val="100000"/>
              </a:lnSpc>
              <a:spcBef>
                <a:spcPts val="695"/>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Develop a strategic communications plan</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object 4"/>
          <p:cNvSpPr txBox="1"/>
          <p:nvPr/>
        </p:nvSpPr>
        <p:spPr>
          <a:xfrm>
            <a:off x="549275" y="3771459"/>
            <a:ext cx="10631805" cy="3216265"/>
          </a:xfrm>
          <a:prstGeom prst="rect">
            <a:avLst/>
          </a:prstGeom>
        </p:spPr>
        <p:txBody>
          <a:bodyPr vert="horz" wrap="square" lIns="0" tIns="12700" rIns="0" bIns="0" rtlCol="0">
            <a:spAutoFit/>
          </a:bodyPr>
          <a:lstStyle/>
          <a:p>
            <a:pPr marL="496570" indent="-483870">
              <a:lnSpc>
                <a:spcPct val="100000"/>
              </a:lnSpc>
              <a:spcBef>
                <a:spcPts val="100"/>
              </a:spcBef>
              <a:buAutoNum type="arabicPeriod" startAt="3"/>
              <a:tabLst>
                <a:tab pos="496570" algn="l"/>
              </a:tabLst>
            </a:pPr>
            <a:r>
              <a:rPr sz="2700" b="1" dirty="0">
                <a:solidFill>
                  <a:srgbClr val="00599D"/>
                </a:solidFill>
                <a:latin typeface="Georgia" panose="02040502050405020303" pitchFamily="18" charset="0"/>
                <a:cs typeface="Arial"/>
              </a:rPr>
              <a:t>Establishing the Target Methodology &amp; Value</a:t>
            </a:r>
            <a:endParaRPr sz="2700" dirty="0">
              <a:latin typeface="Georgia" panose="02040502050405020303" pitchFamily="18" charset="0"/>
              <a:cs typeface="Arial"/>
            </a:endParaRPr>
          </a:p>
          <a:p>
            <a:pPr>
              <a:lnSpc>
                <a:spcPct val="100000"/>
              </a:lnSpc>
              <a:spcBef>
                <a:spcPts val="155"/>
              </a:spcBef>
              <a:buClr>
                <a:srgbClr val="00599D"/>
              </a:buClr>
              <a:buFont typeface="Arial"/>
              <a:buAutoNum type="arabicPeriod" startAt="3"/>
            </a:pPr>
            <a:endParaRPr sz="2700" dirty="0">
              <a:latin typeface="Arial"/>
              <a:cs typeface="Arial"/>
            </a:endParaRPr>
          </a:p>
          <a:p>
            <a:pPr marL="526415" lvl="1" indent="-457200">
              <a:lnSpc>
                <a:spcPct val="100000"/>
              </a:lnSpc>
              <a:buFont typeface="+mj-lt"/>
              <a:buAutoNum type="arabicPeriod"/>
              <a:tabLst>
                <a:tab pos="323215" algn="l"/>
              </a:tabLst>
            </a:pPr>
            <a:r>
              <a:rPr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Identify </a:t>
            </a: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a target methodology and calculate the value</a:t>
            </a:r>
            <a:endParaRPr sz="2250" dirty="0">
              <a:latin typeface="Helvetica Neue" panose="02000503000000020004" pitchFamily="2" charset="0"/>
              <a:ea typeface="Helvetica Neue" panose="02000503000000020004" pitchFamily="2" charset="0"/>
              <a:cs typeface="Helvetica Neue" panose="02000503000000020004" pitchFamily="2" charset="0"/>
            </a:endParaRPr>
          </a:p>
          <a:p>
            <a:pPr marL="376555" lvl="1" indent="-288290">
              <a:lnSpc>
                <a:spcPct val="100000"/>
              </a:lnSpc>
              <a:spcBef>
                <a:spcPts val="2355"/>
              </a:spcBef>
              <a:buFont typeface="Tahoma"/>
              <a:buAutoNum type="arabicPeriod"/>
              <a:tabLst>
                <a:tab pos="376555" algn="l"/>
              </a:tabLst>
            </a:pPr>
            <a:r>
              <a:rPr lang="en-US"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 </a:t>
            </a:r>
            <a:r>
              <a:rPr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Determine </a:t>
            </a: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the target duration and any adjustments to the methodology or value</a:t>
            </a:r>
            <a:endParaRPr sz="2250" dirty="0">
              <a:latin typeface="Helvetica Neue" panose="02000503000000020004" pitchFamily="2" charset="0"/>
              <a:ea typeface="Helvetica Neue" panose="02000503000000020004" pitchFamily="2" charset="0"/>
              <a:cs typeface="Helvetica Neue" panose="02000503000000020004" pitchFamily="2" charset="0"/>
            </a:endParaRPr>
          </a:p>
          <a:p>
            <a:pPr marL="370840" lvl="1" indent="-282575">
              <a:lnSpc>
                <a:spcPct val="100000"/>
              </a:lnSpc>
              <a:spcBef>
                <a:spcPts val="2350"/>
              </a:spcBef>
              <a:buFont typeface="Tahoma"/>
              <a:buAutoNum type="arabicPeriod"/>
              <a:tabLst>
                <a:tab pos="370840" algn="l"/>
              </a:tabLst>
            </a:pPr>
            <a:r>
              <a:rPr sz="225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Monitor </a:t>
            </a: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the conditions that might call for revisiting the target methodology or value</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5" name="object 5"/>
          <p:cNvGrpSpPr/>
          <p:nvPr/>
        </p:nvGrpSpPr>
        <p:grpSpPr>
          <a:xfrm>
            <a:off x="0" y="7791446"/>
            <a:ext cx="14287500" cy="552450"/>
            <a:chOff x="0" y="7791446"/>
            <a:chExt cx="14287500" cy="552450"/>
          </a:xfrm>
        </p:grpSpPr>
        <p:sp>
          <p:nvSpPr>
            <p:cNvPr id="6" name="object 6"/>
            <p:cNvSpPr/>
            <p:nvPr/>
          </p:nvSpPr>
          <p:spPr>
            <a:xfrm>
              <a:off x="0" y="7791446"/>
              <a:ext cx="14287500" cy="552450"/>
            </a:xfrm>
            <a:custGeom>
              <a:avLst/>
              <a:gdLst/>
              <a:ahLst/>
              <a:cxnLst/>
              <a:rect l="l" t="t" r="r" b="b"/>
              <a:pathLst>
                <a:path w="14287500" h="552450">
                  <a:moveTo>
                    <a:pt x="0" y="0"/>
                  </a:moveTo>
                  <a:lnTo>
                    <a:pt x="14287498" y="0"/>
                  </a:lnTo>
                  <a:lnTo>
                    <a:pt x="14287498" y="552454"/>
                  </a:lnTo>
                  <a:lnTo>
                    <a:pt x="0" y="552454"/>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85444"/>
          </a:xfrm>
          <a:prstGeom prst="rect">
            <a:avLst/>
          </a:prstGeom>
        </p:spPr>
        <p:txBody>
          <a:bodyPr vert="horz" wrap="square" lIns="0" tIns="366368" rIns="0" bIns="0" rtlCol="0">
            <a:spAutoFit/>
          </a:bodyPr>
          <a:lstStyle/>
          <a:p>
            <a:pPr marL="154940">
              <a:lnSpc>
                <a:spcPct val="100000"/>
              </a:lnSpc>
              <a:spcBef>
                <a:spcPts val="100"/>
              </a:spcBef>
            </a:pPr>
            <a:r>
              <a:rPr dirty="0">
                <a:latin typeface="Georgia" panose="02040502050405020303" pitchFamily="18" charset="0"/>
                <a:ea typeface="Helvetica Neue" panose="02000503000000020004" pitchFamily="2" charset="0"/>
                <a:cs typeface="Helvetica Neue" panose="02000503000000020004" pitchFamily="2" charset="0"/>
              </a:rPr>
              <a:t>4. Measuring Performance Against the Target</a:t>
            </a:r>
          </a:p>
        </p:txBody>
      </p:sp>
      <p:pic>
        <p:nvPicPr>
          <p:cNvPr id="3" name="object 3"/>
          <p:cNvPicPr/>
          <p:nvPr/>
        </p:nvPicPr>
        <p:blipFill>
          <a:blip r:embed="rId2" cstate="print"/>
          <a:stretch>
            <a:fillRect/>
          </a:stretch>
        </p:blipFill>
        <p:spPr>
          <a:xfrm>
            <a:off x="1003885" y="2943345"/>
            <a:ext cx="12147205" cy="2748923"/>
          </a:xfrm>
          <a:prstGeom prst="rect">
            <a:avLst/>
          </a:prstGeom>
        </p:spPr>
      </p:pic>
      <p:grpSp>
        <p:nvGrpSpPr>
          <p:cNvPr id="4" name="object 4"/>
          <p:cNvGrpSpPr/>
          <p:nvPr/>
        </p:nvGrpSpPr>
        <p:grpSpPr>
          <a:xfrm>
            <a:off x="0" y="7791446"/>
            <a:ext cx="14287500" cy="552450"/>
            <a:chOff x="0" y="7791446"/>
            <a:chExt cx="14287500" cy="552450"/>
          </a:xfrm>
        </p:grpSpPr>
        <p:sp>
          <p:nvSpPr>
            <p:cNvPr id="5" name="object 5"/>
            <p:cNvSpPr/>
            <p:nvPr/>
          </p:nvSpPr>
          <p:spPr>
            <a:xfrm>
              <a:off x="0" y="7791446"/>
              <a:ext cx="14287500" cy="552450"/>
            </a:xfrm>
            <a:custGeom>
              <a:avLst/>
              <a:gdLst/>
              <a:ahLst/>
              <a:cxnLst/>
              <a:rect l="l" t="t" r="r" b="b"/>
              <a:pathLst>
                <a:path w="14287500" h="552450">
                  <a:moveTo>
                    <a:pt x="0" y="0"/>
                  </a:moveTo>
                  <a:lnTo>
                    <a:pt x="14287498" y="0"/>
                  </a:lnTo>
                  <a:lnTo>
                    <a:pt x="14287498" y="552454"/>
                  </a:lnTo>
                  <a:lnTo>
                    <a:pt x="0" y="552454"/>
                  </a:lnTo>
                  <a:lnTo>
                    <a:pt x="0" y="0"/>
                  </a:lnTo>
                  <a:close/>
                </a:path>
              </a:pathLst>
            </a:custGeom>
            <a:solidFill>
              <a:srgbClr val="626466"/>
            </a:solidFill>
          </p:spPr>
          <p:txBody>
            <a:bodyPr wrap="square" lIns="0" tIns="0" rIns="0" bIns="0" rtlCol="0"/>
            <a:lstStyle/>
            <a:p>
              <a:endParaRPr/>
            </a:p>
          </p:txBody>
        </p:sp>
        <p:pic>
          <p:nvPicPr>
            <p:cNvPr id="6" name="object 6"/>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66208"/>
          </a:xfrm>
          <a:prstGeom prst="rect">
            <a:avLst/>
          </a:prstGeom>
        </p:spPr>
        <p:txBody>
          <a:bodyPr vert="horz" wrap="square" lIns="0" tIns="347318" rIns="0" bIns="0" rtlCol="0">
            <a:spAutoFit/>
          </a:bodyPr>
          <a:lstStyle/>
          <a:p>
            <a:pPr marL="145415">
              <a:lnSpc>
                <a:spcPct val="100000"/>
              </a:lnSpc>
              <a:spcBef>
                <a:spcPts val="100"/>
              </a:spcBef>
            </a:pPr>
            <a:r>
              <a:rPr dirty="0">
                <a:ea typeface="Helvetica Neue" panose="02000503000000020004" pitchFamily="2" charset="0"/>
                <a:cs typeface="Helvetica Neue" panose="02000503000000020004" pitchFamily="2" charset="0"/>
              </a:rPr>
              <a:t>5. Understanding the Drivers for Spending Growth</a:t>
            </a:r>
          </a:p>
        </p:txBody>
      </p:sp>
      <p:pic>
        <p:nvPicPr>
          <p:cNvPr id="3" name="object 3"/>
          <p:cNvPicPr/>
          <p:nvPr/>
        </p:nvPicPr>
        <p:blipFill>
          <a:blip r:embed="rId2" cstate="print"/>
          <a:stretch>
            <a:fillRect/>
          </a:stretch>
        </p:blipFill>
        <p:spPr>
          <a:xfrm>
            <a:off x="7524960" y="1733305"/>
            <a:ext cx="2951835" cy="2756896"/>
          </a:xfrm>
          <a:prstGeom prst="rect">
            <a:avLst/>
          </a:prstGeom>
        </p:spPr>
      </p:pic>
      <p:pic>
        <p:nvPicPr>
          <p:cNvPr id="4" name="object 4"/>
          <p:cNvPicPr/>
          <p:nvPr/>
        </p:nvPicPr>
        <p:blipFill>
          <a:blip r:embed="rId3" cstate="print"/>
          <a:stretch>
            <a:fillRect/>
          </a:stretch>
        </p:blipFill>
        <p:spPr>
          <a:xfrm>
            <a:off x="4417947" y="1552786"/>
            <a:ext cx="2658283" cy="3276138"/>
          </a:xfrm>
          <a:prstGeom prst="rect">
            <a:avLst/>
          </a:prstGeom>
        </p:spPr>
      </p:pic>
      <p:pic>
        <p:nvPicPr>
          <p:cNvPr id="5" name="object 5"/>
          <p:cNvPicPr/>
          <p:nvPr/>
        </p:nvPicPr>
        <p:blipFill>
          <a:blip r:embed="rId4" cstate="print"/>
          <a:stretch>
            <a:fillRect/>
          </a:stretch>
        </p:blipFill>
        <p:spPr>
          <a:xfrm>
            <a:off x="1164861" y="1647499"/>
            <a:ext cx="2527815" cy="2406197"/>
          </a:xfrm>
          <a:prstGeom prst="rect">
            <a:avLst/>
          </a:prstGeom>
        </p:spPr>
      </p:pic>
      <p:sp>
        <p:nvSpPr>
          <p:cNvPr id="6" name="object 6"/>
          <p:cNvSpPr txBox="1"/>
          <p:nvPr/>
        </p:nvSpPr>
        <p:spPr>
          <a:xfrm>
            <a:off x="590549" y="4848480"/>
            <a:ext cx="12395200" cy="2610971"/>
          </a:xfrm>
          <a:prstGeom prst="rect">
            <a:avLst/>
          </a:prstGeom>
        </p:spPr>
        <p:txBody>
          <a:bodyPr vert="horz" wrap="square" lIns="0" tIns="40640" rIns="0" bIns="0" rtlCol="0">
            <a:spAutoFit/>
          </a:bodyPr>
          <a:lstStyle/>
          <a:p>
            <a:pPr marL="38100">
              <a:lnSpc>
                <a:spcPct val="100000"/>
              </a:lnSpc>
              <a:spcBef>
                <a:spcPts val="320"/>
              </a:spcBef>
            </a:pPr>
            <a:r>
              <a:rPr sz="2700" b="1" dirty="0">
                <a:solidFill>
                  <a:srgbClr val="00599D"/>
                </a:solidFill>
                <a:latin typeface="Georgia" panose="02040502050405020303" pitchFamily="18" charset="0"/>
                <a:ea typeface="Helvetica Neue" panose="02000503000000020004" pitchFamily="2" charset="0"/>
                <a:cs typeface="Helvetica Neue" panose="02000503000000020004" pitchFamily="2" charset="0"/>
              </a:rPr>
              <a:t>6. Accountability &amp; Action to Slow Spending Growth</a:t>
            </a:r>
            <a:endParaRPr sz="2700" dirty="0">
              <a:latin typeface="Georgia" panose="02040502050405020303" pitchFamily="18" charset="0"/>
              <a:ea typeface="Helvetica Neue" panose="02000503000000020004" pitchFamily="2" charset="0"/>
              <a:cs typeface="Helvetica Neue" panose="02000503000000020004" pitchFamily="2" charset="0"/>
            </a:endParaRPr>
          </a:p>
          <a:p>
            <a:pPr marL="381000" indent="-342900">
              <a:lnSpc>
                <a:spcPct val="100000"/>
              </a:lnSpc>
              <a:spcBef>
                <a:spcPts val="180"/>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Set policies for health care cost growth accountability, e.g., the application of positive or negative</a:t>
            </a:r>
            <a:r>
              <a:rPr lang="en-US" sz="2250" dirty="0">
                <a:latin typeface="Helvetica Neue" panose="02000503000000020004" pitchFamily="2" charset="0"/>
                <a:ea typeface="Helvetica Neue" panose="02000503000000020004" pitchFamily="2" charset="0"/>
                <a:cs typeface="Helvetica Neue" panose="02000503000000020004" pitchFamily="2" charset="0"/>
              </a:rPr>
              <a:t> </a:t>
            </a: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incentives for meeting the target</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81000" indent="-342900">
              <a:lnSpc>
                <a:spcPct val="100000"/>
              </a:lnSpc>
              <a:spcBef>
                <a:spcPts val="180"/>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Build a process for holding entities accountable</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81000" indent="-342900">
              <a:lnSpc>
                <a:spcPct val="100000"/>
              </a:lnSpc>
              <a:spcBef>
                <a:spcPts val="180"/>
              </a:spcBef>
              <a:buFont typeface="Arial" panose="020B0604020202020204" pitchFamily="34" charset="0"/>
              <a:buChar char="•"/>
            </a:pP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Pursue strategies to mitigate cost growth, </a:t>
            </a:r>
            <a:r>
              <a:rPr sz="225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such </a:t>
            </a:r>
            <a:r>
              <a:rPr lang="en-US" sz="225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as </a:t>
            </a:r>
            <a:r>
              <a:rPr sz="225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increasing </a:t>
            </a:r>
            <a:r>
              <a:rPr sz="225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value-based payment, capping commercial insurer rate increases, containing growth in prescription drugs, or enhancing health care market oversight</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7" name="object 7"/>
          <p:cNvGrpSpPr/>
          <p:nvPr/>
        </p:nvGrpSpPr>
        <p:grpSpPr>
          <a:xfrm>
            <a:off x="0" y="7791439"/>
            <a:ext cx="14287500" cy="552450"/>
            <a:chOff x="0" y="7791439"/>
            <a:chExt cx="14287500" cy="552450"/>
          </a:xfrm>
        </p:grpSpPr>
        <p:sp>
          <p:nvSpPr>
            <p:cNvPr id="8" name="object 8"/>
            <p:cNvSpPr/>
            <p:nvPr/>
          </p:nvSpPr>
          <p:spPr>
            <a:xfrm>
              <a:off x="0" y="7791439"/>
              <a:ext cx="14287500" cy="552450"/>
            </a:xfrm>
            <a:custGeom>
              <a:avLst/>
              <a:gdLst/>
              <a:ahLst/>
              <a:cxnLst/>
              <a:rect l="l" t="t" r="r" b="b"/>
              <a:pathLst>
                <a:path w="14287500" h="552450">
                  <a:moveTo>
                    <a:pt x="0" y="0"/>
                  </a:moveTo>
                  <a:lnTo>
                    <a:pt x="14287498" y="0"/>
                  </a:lnTo>
                  <a:lnTo>
                    <a:pt x="14287498" y="552454"/>
                  </a:lnTo>
                  <a:lnTo>
                    <a:pt x="0" y="552454"/>
                  </a:lnTo>
                  <a:lnTo>
                    <a:pt x="0" y="0"/>
                  </a:lnTo>
                  <a:close/>
                </a:path>
              </a:pathLst>
            </a:custGeom>
            <a:solidFill>
              <a:srgbClr val="626466"/>
            </a:solidFill>
          </p:spPr>
          <p:txBody>
            <a:bodyPr wrap="square" lIns="0" tIns="0" rIns="0" bIns="0" rtlCol="0"/>
            <a:lstStyle/>
            <a:p>
              <a:endParaRPr/>
            </a:p>
          </p:txBody>
        </p:sp>
        <p:pic>
          <p:nvPicPr>
            <p:cNvPr id="9" name="object 9"/>
            <p:cNvPicPr/>
            <p:nvPr/>
          </p:nvPicPr>
          <p:blipFill>
            <a:blip r:embed="rId5" cstate="print"/>
            <a:stretch>
              <a:fillRect/>
            </a:stretch>
          </p:blipFill>
          <p:spPr>
            <a:xfrm>
              <a:off x="13030200" y="7934324"/>
              <a:ext cx="971550" cy="285750"/>
            </a:xfrm>
            <a:prstGeom prst="rect">
              <a:avLst/>
            </a:prstGeom>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5948" y="580584"/>
            <a:ext cx="6527801" cy="428322"/>
          </a:xfrm>
          <a:prstGeom prst="rect">
            <a:avLst/>
          </a:prstGeom>
        </p:spPr>
        <p:txBody>
          <a:bodyPr vert="horz" wrap="square" lIns="0" tIns="12700" rIns="0" bIns="0" rtlCol="0">
            <a:spAutoFit/>
          </a:bodyPr>
          <a:lstStyle/>
          <a:p>
            <a:pPr marL="12700">
              <a:lnSpc>
                <a:spcPct val="100000"/>
              </a:lnSpc>
              <a:spcBef>
                <a:spcPts val="100"/>
              </a:spcBef>
            </a:pPr>
            <a:r>
              <a:rPr dirty="0">
                <a:latin typeface="Georgia" panose="02040502050405020303" pitchFamily="18" charset="0"/>
              </a:rPr>
              <a:t>Oregon's Cost Growth Target</a:t>
            </a:r>
          </a:p>
        </p:txBody>
      </p:sp>
      <p:pic>
        <p:nvPicPr>
          <p:cNvPr id="3" name="object 3"/>
          <p:cNvPicPr/>
          <p:nvPr/>
        </p:nvPicPr>
        <p:blipFill>
          <a:blip r:embed="rId2" cstate="print"/>
          <a:stretch>
            <a:fillRect/>
          </a:stretch>
        </p:blipFill>
        <p:spPr>
          <a:xfrm>
            <a:off x="666847" y="1552707"/>
            <a:ext cx="6191152" cy="4448042"/>
          </a:xfrm>
          <a:prstGeom prst="rect">
            <a:avLst/>
          </a:prstGeom>
        </p:spPr>
      </p:pic>
      <p:pic>
        <p:nvPicPr>
          <p:cNvPr id="4" name="object 4"/>
          <p:cNvPicPr/>
          <p:nvPr/>
        </p:nvPicPr>
        <p:blipFill>
          <a:blip r:embed="rId3" cstate="print"/>
          <a:stretch>
            <a:fillRect/>
          </a:stretch>
        </p:blipFill>
        <p:spPr>
          <a:xfrm>
            <a:off x="7467742" y="1419297"/>
            <a:ext cx="6291464" cy="4493793"/>
          </a:xfrm>
          <a:prstGeom prst="rect">
            <a:avLst/>
          </a:prstGeom>
        </p:spPr>
      </p:pic>
      <p:grpSp>
        <p:nvGrpSpPr>
          <p:cNvPr id="5" name="object 5"/>
          <p:cNvGrpSpPr/>
          <p:nvPr/>
        </p:nvGrpSpPr>
        <p:grpSpPr>
          <a:xfrm>
            <a:off x="0" y="7791439"/>
            <a:ext cx="14287500" cy="552450"/>
            <a:chOff x="0" y="7791439"/>
            <a:chExt cx="14287500" cy="552450"/>
          </a:xfrm>
        </p:grpSpPr>
        <p:sp>
          <p:nvSpPr>
            <p:cNvPr id="6" name="object 6"/>
            <p:cNvSpPr/>
            <p:nvPr/>
          </p:nvSpPr>
          <p:spPr>
            <a:xfrm>
              <a:off x="0" y="7791439"/>
              <a:ext cx="14287500" cy="552450"/>
            </a:xfrm>
            <a:custGeom>
              <a:avLst/>
              <a:gdLst/>
              <a:ahLst/>
              <a:cxnLst/>
              <a:rect l="l" t="t" r="r" b="b"/>
              <a:pathLst>
                <a:path w="14287500" h="552450">
                  <a:moveTo>
                    <a:pt x="0" y="0"/>
                  </a:moveTo>
                  <a:lnTo>
                    <a:pt x="14287498" y="0"/>
                  </a:lnTo>
                  <a:lnTo>
                    <a:pt x="14287498" y="552455"/>
                  </a:lnTo>
                  <a:lnTo>
                    <a:pt x="0" y="552455"/>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949" y="894909"/>
            <a:ext cx="11713845" cy="5297170"/>
          </a:xfrm>
          <a:prstGeom prst="rect">
            <a:avLst/>
          </a:prstGeom>
        </p:spPr>
        <p:txBody>
          <a:bodyPr vert="horz" wrap="square" lIns="0" tIns="12700" rIns="0" bIns="0" rtlCol="0">
            <a:spAutoFit/>
          </a:bodyPr>
          <a:lstStyle/>
          <a:p>
            <a:pPr marL="12700">
              <a:lnSpc>
                <a:spcPct val="100000"/>
              </a:lnSpc>
              <a:spcBef>
                <a:spcPts val="100"/>
              </a:spcBef>
            </a:pPr>
            <a:r>
              <a:rPr sz="2700" b="1" dirty="0">
                <a:solidFill>
                  <a:srgbClr val="00599D"/>
                </a:solidFill>
                <a:latin typeface="Georgia" panose="02040502050405020303" pitchFamily="18" charset="0"/>
                <a:cs typeface="Arial"/>
              </a:rPr>
              <a:t>Oregon's Accountability Measures to Slow Cost Growth</a:t>
            </a:r>
            <a:endParaRPr sz="2700" dirty="0">
              <a:latin typeface="Georgia" panose="02040502050405020303" pitchFamily="18" charset="0"/>
              <a:cs typeface="Arial"/>
            </a:endParaRPr>
          </a:p>
          <a:p>
            <a:pPr marL="145415">
              <a:lnSpc>
                <a:spcPct val="100000"/>
              </a:lnSpc>
              <a:spcBef>
                <a:spcPts val="2455"/>
              </a:spcBef>
            </a:pPr>
            <a:r>
              <a:rPr sz="270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Market Oversight</a:t>
            </a:r>
            <a:endParaRPr sz="2700" dirty="0">
              <a:latin typeface="Helvetica Neue" panose="02000503000000020004" pitchFamily="2" charset="0"/>
              <a:ea typeface="Helvetica Neue" panose="02000503000000020004" pitchFamily="2" charset="0"/>
              <a:cs typeface="Helvetica Neue" panose="02000503000000020004" pitchFamily="2" charset="0"/>
            </a:endParaRPr>
          </a:p>
          <a:p>
            <a:pPr marL="145415" marR="5080">
              <a:lnSpc>
                <a:spcPct val="123700"/>
              </a:lnSpc>
              <a:spcBef>
                <a:spcPts val="285"/>
              </a:spcBef>
            </a:pPr>
            <a:r>
              <a:rPr sz="27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In 2021, Oregon passed a bill directing the Oregon Health Authority (OHA), which administers the state’s target program, to also oversee “material change transactions,” which include mergers, affiliations, and acquisitions of a certain size. The framework for OHA’s review includes the impact of such transactions on the state’s ability to achieve its target.</a:t>
            </a:r>
            <a:endParaRPr sz="27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965"/>
              </a:spcBef>
            </a:pPr>
            <a:endParaRPr sz="2700" dirty="0">
              <a:latin typeface="Helvetica Neue" panose="02000503000000020004" pitchFamily="2" charset="0"/>
              <a:ea typeface="Helvetica Neue" panose="02000503000000020004" pitchFamily="2" charset="0"/>
              <a:cs typeface="Helvetica Neue" panose="02000503000000020004" pitchFamily="2" charset="0"/>
            </a:endParaRPr>
          </a:p>
          <a:p>
            <a:pPr marL="145415" marR="119380">
              <a:lnSpc>
                <a:spcPct val="123700"/>
              </a:lnSpc>
              <a:spcBef>
                <a:spcPts val="5"/>
              </a:spcBef>
            </a:pPr>
            <a:r>
              <a:rPr sz="2700" i="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Massachusetts and California are also using market oversight as an affordability strategy.</a:t>
            </a:r>
            <a:endParaRPr sz="27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 name="object 3"/>
          <p:cNvGrpSpPr/>
          <p:nvPr/>
        </p:nvGrpSpPr>
        <p:grpSpPr>
          <a:xfrm>
            <a:off x="0" y="7791439"/>
            <a:ext cx="14287500" cy="552450"/>
            <a:chOff x="0" y="7791439"/>
            <a:chExt cx="14287500" cy="552450"/>
          </a:xfrm>
        </p:grpSpPr>
        <p:sp>
          <p:nvSpPr>
            <p:cNvPr id="4" name="object 4"/>
            <p:cNvSpPr/>
            <p:nvPr/>
          </p:nvSpPr>
          <p:spPr>
            <a:xfrm>
              <a:off x="0" y="7791439"/>
              <a:ext cx="14287500" cy="552450"/>
            </a:xfrm>
            <a:custGeom>
              <a:avLst/>
              <a:gdLst/>
              <a:ahLst/>
              <a:cxnLst/>
              <a:rect l="l" t="t" r="r" b="b"/>
              <a:pathLst>
                <a:path w="14287500" h="552450">
                  <a:moveTo>
                    <a:pt x="0" y="0"/>
                  </a:moveTo>
                  <a:lnTo>
                    <a:pt x="14287498" y="0"/>
                  </a:lnTo>
                  <a:lnTo>
                    <a:pt x="14287498" y="552455"/>
                  </a:lnTo>
                  <a:lnTo>
                    <a:pt x="0" y="552455"/>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5949" y="894909"/>
            <a:ext cx="11713845" cy="428322"/>
          </a:xfrm>
          <a:prstGeom prst="rect">
            <a:avLst/>
          </a:prstGeom>
        </p:spPr>
        <p:txBody>
          <a:bodyPr vert="horz" wrap="square" lIns="0" tIns="12700" rIns="0" bIns="0" rtlCol="0">
            <a:spAutoFit/>
          </a:bodyPr>
          <a:lstStyle/>
          <a:p>
            <a:pPr marL="12700">
              <a:lnSpc>
                <a:spcPct val="100000"/>
              </a:lnSpc>
              <a:spcBef>
                <a:spcPts val="100"/>
              </a:spcBef>
            </a:pPr>
            <a:r>
              <a:rPr lang="en-US" sz="2700" b="1" dirty="0">
                <a:solidFill>
                  <a:srgbClr val="00599D"/>
                </a:solidFill>
                <a:latin typeface="Georgia" panose="02040502050405020303" pitchFamily="18" charset="0"/>
                <a:cs typeface="Arial"/>
              </a:rPr>
              <a:t>For more information</a:t>
            </a:r>
          </a:p>
        </p:txBody>
      </p:sp>
      <p:grpSp>
        <p:nvGrpSpPr>
          <p:cNvPr id="3" name="object 3"/>
          <p:cNvGrpSpPr/>
          <p:nvPr/>
        </p:nvGrpSpPr>
        <p:grpSpPr>
          <a:xfrm>
            <a:off x="0" y="7791439"/>
            <a:ext cx="14287500" cy="552450"/>
            <a:chOff x="0" y="7791439"/>
            <a:chExt cx="14287500" cy="552450"/>
          </a:xfrm>
        </p:grpSpPr>
        <p:sp>
          <p:nvSpPr>
            <p:cNvPr id="4" name="object 4"/>
            <p:cNvSpPr/>
            <p:nvPr/>
          </p:nvSpPr>
          <p:spPr>
            <a:xfrm>
              <a:off x="0" y="7791439"/>
              <a:ext cx="14287500" cy="552450"/>
            </a:xfrm>
            <a:custGeom>
              <a:avLst/>
              <a:gdLst/>
              <a:ahLst/>
              <a:cxnLst/>
              <a:rect l="l" t="t" r="r" b="b"/>
              <a:pathLst>
                <a:path w="14287500" h="552450">
                  <a:moveTo>
                    <a:pt x="0" y="0"/>
                  </a:moveTo>
                  <a:lnTo>
                    <a:pt x="14287498" y="0"/>
                  </a:lnTo>
                  <a:lnTo>
                    <a:pt x="14287498" y="552455"/>
                  </a:lnTo>
                  <a:lnTo>
                    <a:pt x="0" y="552455"/>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
        <p:nvSpPr>
          <p:cNvPr id="6" name="TextBox 5">
            <a:extLst>
              <a:ext uri="{FF2B5EF4-FFF2-40B4-BE49-F238E27FC236}">
                <a16:creationId xmlns:a16="http://schemas.microsoft.com/office/drawing/2014/main" id="{095DFDE9-2A05-9C43-A632-2D0347DB6FD2}"/>
              </a:ext>
            </a:extLst>
          </p:cNvPr>
          <p:cNvSpPr txBox="1"/>
          <p:nvPr/>
        </p:nvSpPr>
        <p:spPr>
          <a:xfrm>
            <a:off x="742950" y="1889125"/>
            <a:ext cx="12039600" cy="2362185"/>
          </a:xfrm>
          <a:prstGeom prst="rect">
            <a:avLst/>
          </a:prstGeom>
          <a:noFill/>
        </p:spPr>
        <p:txBody>
          <a:bodyPr wrap="square" rtlCol="0">
            <a:spAutoFit/>
          </a:bodyPr>
          <a:lstStyle/>
          <a:p>
            <a:pPr marL="508000" indent="-457200">
              <a:lnSpc>
                <a:spcPct val="100000"/>
              </a:lnSpc>
              <a:spcBef>
                <a:spcPts val="910"/>
              </a:spcBef>
              <a:buFont typeface="Arial" panose="020B0604020202020204" pitchFamily="34" charset="0"/>
              <a:buChar char="•"/>
            </a:pPr>
            <a:r>
              <a:rPr lang="en-US" sz="28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Visit the </a:t>
            </a:r>
            <a:r>
              <a:rPr lang="en-US" sz="2800" u="heavy" dirty="0">
                <a:solidFill>
                  <a:srgbClr val="454545"/>
                </a:solidFill>
                <a:uFill>
                  <a:solidFill>
                    <a:srgbClr val="454545"/>
                  </a:solidFill>
                </a:uFill>
                <a:latin typeface="Helvetica Neue" panose="02000503000000020004" pitchFamily="2" charset="0"/>
                <a:ea typeface="Helvetica Neue" panose="02000503000000020004" pitchFamily="2" charset="0"/>
                <a:cs typeface="Helvetica Neue" panose="02000503000000020004" pitchFamily="2" charset="0"/>
                <a:hlinkClick r:id="rId3"/>
              </a:rPr>
              <a:t>Peterson-Milbank Program for Sustainable Health Care Costs</a:t>
            </a:r>
            <a:r>
              <a:rPr lang="en-US" sz="28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hlinkClick r:id="rId3"/>
              </a:rPr>
              <a:t> </a:t>
            </a:r>
            <a:r>
              <a:rPr lang="en-US" sz="28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website</a:t>
            </a:r>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pPr marL="508000" indent="-457200">
              <a:lnSpc>
                <a:spcPct val="100000"/>
              </a:lnSpc>
              <a:spcBef>
                <a:spcPts val="910"/>
              </a:spcBef>
              <a:buFont typeface="Arial" panose="020B0604020202020204" pitchFamily="34" charset="0"/>
              <a:buChar char="•"/>
            </a:pPr>
            <a:r>
              <a:rPr lang="en-US" sz="28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Read the complete </a:t>
            </a:r>
            <a:r>
              <a:rPr lang="en-US" sz="2800" u="heavy" dirty="0">
                <a:solidFill>
                  <a:srgbClr val="454545"/>
                </a:solidFill>
                <a:uFill>
                  <a:solidFill>
                    <a:srgbClr val="454545"/>
                  </a:solidFill>
                </a:uFill>
                <a:latin typeface="Helvetica Neue" panose="02000503000000020004" pitchFamily="2" charset="0"/>
                <a:ea typeface="Helvetica Neue" panose="02000503000000020004" pitchFamily="2" charset="0"/>
                <a:cs typeface="Helvetica Neue" panose="02000503000000020004" pitchFamily="2" charset="0"/>
                <a:hlinkClick r:id="rId4"/>
              </a:rPr>
              <a:t>Pla</a:t>
            </a:r>
            <a:r>
              <a:rPr lang="en-US" sz="28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hlinkClick r:id="rId4"/>
              </a:rPr>
              <a:t>ybook</a:t>
            </a:r>
            <a:r>
              <a:rPr lang="en-US" sz="28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 for Implementing a State Health Care Cost Growth </a:t>
            </a:r>
            <a:r>
              <a:rPr lang="en-US" sz="2800" u="heavy" dirty="0">
                <a:solidFill>
                  <a:srgbClr val="454545"/>
                </a:solidFill>
                <a:uFill>
                  <a:solidFill>
                    <a:srgbClr val="454545"/>
                  </a:solidFill>
                </a:uFill>
                <a:latin typeface="Helvetica Neue" panose="02000503000000020004" pitchFamily="2" charset="0"/>
                <a:ea typeface="Helvetica Neue" panose="02000503000000020004" pitchFamily="2" charset="0"/>
                <a:cs typeface="Helvetica Neue" panose="02000503000000020004" pitchFamily="2" charset="0"/>
              </a:rPr>
              <a:t>Target</a:t>
            </a:r>
          </a:p>
          <a:p>
            <a:endParaRPr lang="en-US" sz="2800" dirty="0"/>
          </a:p>
        </p:txBody>
      </p:sp>
    </p:spTree>
    <p:extLst>
      <p:ext uri="{BB962C8B-B14F-4D97-AF65-F5344CB8AC3E}">
        <p14:creationId xmlns:p14="http://schemas.microsoft.com/office/powerpoint/2010/main" val="131554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26481"/>
          </a:xfrm>
          <a:prstGeom prst="rect">
            <a:avLst/>
          </a:prstGeom>
        </p:spPr>
        <p:txBody>
          <a:bodyPr vert="horz" wrap="square" lIns="0" tIns="307975" rIns="0" bIns="0" rtlCol="0">
            <a:spAutoFit/>
          </a:bodyPr>
          <a:lstStyle/>
          <a:p>
            <a:pPr marL="307340">
              <a:lnSpc>
                <a:spcPct val="100000"/>
              </a:lnSpc>
              <a:spcBef>
                <a:spcPts val="100"/>
              </a:spcBef>
            </a:pPr>
            <a:r>
              <a:rPr dirty="0"/>
              <a:t>The Peterson-Milbank Program for Sustainable Health Care Costs</a:t>
            </a:r>
          </a:p>
        </p:txBody>
      </p:sp>
      <p:sp>
        <p:nvSpPr>
          <p:cNvPr id="3" name="object 3"/>
          <p:cNvSpPr txBox="1"/>
          <p:nvPr/>
        </p:nvSpPr>
        <p:spPr>
          <a:xfrm>
            <a:off x="777874" y="1724898"/>
            <a:ext cx="12719050" cy="2555875"/>
          </a:xfrm>
          <a:prstGeom prst="rect">
            <a:avLst/>
          </a:prstGeom>
        </p:spPr>
        <p:txBody>
          <a:bodyPr vert="horz" wrap="square" lIns="0" tIns="12700" rIns="0" bIns="0" rtlCol="0">
            <a:spAutoFit/>
          </a:bodyPr>
          <a:lstStyle/>
          <a:p>
            <a:pPr marL="12700" marR="5080">
              <a:lnSpc>
                <a:spcPct val="123000"/>
              </a:lnSpc>
              <a:spcBef>
                <a:spcPts val="100"/>
              </a:spcBef>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Working with the Peterson Center on Healthcare, the Milbank Memorial Fund, with Bailit Health, is providing technical assistance to Connecticut, New Jersey, Oregon, Rhode Island, and Washington over two years. Th</a:t>
            </a:r>
            <a:r>
              <a:rPr lang="en-US"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ese </a:t>
            </a: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states have set targets for per-capita growth in total health care spending statewide, as well as which factors are driving the most cost growth. This work is designed to inform accountability measures that will make health care more affordable for states, employers, especially small business, and households.</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4" name="object 4"/>
          <p:cNvGrpSpPr/>
          <p:nvPr/>
        </p:nvGrpSpPr>
        <p:grpSpPr>
          <a:xfrm>
            <a:off x="0" y="7791449"/>
            <a:ext cx="14287500" cy="552450"/>
            <a:chOff x="0" y="7791449"/>
            <a:chExt cx="14287500" cy="552450"/>
          </a:xfrm>
        </p:grpSpPr>
        <p:sp>
          <p:nvSpPr>
            <p:cNvPr id="5" name="object 5"/>
            <p:cNvSpPr/>
            <p:nvPr/>
          </p:nvSpPr>
          <p:spPr>
            <a:xfrm>
              <a:off x="0" y="7791449"/>
              <a:ext cx="14287500" cy="552450"/>
            </a:xfrm>
            <a:custGeom>
              <a:avLst/>
              <a:gdLst/>
              <a:ahLst/>
              <a:cxnLst/>
              <a:rect l="l" t="t" r="r" b="b"/>
              <a:pathLst>
                <a:path w="14287500" h="552450">
                  <a:moveTo>
                    <a:pt x="0" y="0"/>
                  </a:moveTo>
                  <a:lnTo>
                    <a:pt x="14287498" y="0"/>
                  </a:lnTo>
                  <a:lnTo>
                    <a:pt x="14287498" y="552450"/>
                  </a:lnTo>
                  <a:lnTo>
                    <a:pt x="0" y="552450"/>
                  </a:lnTo>
                  <a:lnTo>
                    <a:pt x="0" y="0"/>
                  </a:lnTo>
                  <a:close/>
                </a:path>
              </a:pathLst>
            </a:custGeom>
            <a:solidFill>
              <a:srgbClr val="626466"/>
            </a:solidFill>
          </p:spPr>
          <p:txBody>
            <a:bodyPr wrap="square" lIns="0" tIns="0" rIns="0" bIns="0" rtlCol="0"/>
            <a:lstStyle/>
            <a:p>
              <a:endParaRPr/>
            </a:p>
          </p:txBody>
        </p:sp>
        <p:pic>
          <p:nvPicPr>
            <p:cNvPr id="6" name="object 6"/>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750" y="580196"/>
            <a:ext cx="11099800" cy="436880"/>
          </a:xfrm>
          <a:prstGeom prst="rect">
            <a:avLst/>
          </a:prstGeom>
        </p:spPr>
        <p:txBody>
          <a:bodyPr vert="horz" wrap="square" lIns="0" tIns="12700" rIns="0" bIns="0" rtlCol="0">
            <a:spAutoFit/>
          </a:bodyPr>
          <a:lstStyle/>
          <a:p>
            <a:pPr marL="12700">
              <a:lnSpc>
                <a:spcPct val="100000"/>
              </a:lnSpc>
              <a:spcBef>
                <a:spcPts val="100"/>
              </a:spcBef>
            </a:pPr>
            <a:r>
              <a:rPr dirty="0"/>
              <a:t>States Face a Growing Health Care Affordability Crisis</a:t>
            </a:r>
          </a:p>
        </p:txBody>
      </p:sp>
      <p:sp>
        <p:nvSpPr>
          <p:cNvPr id="3" name="object 3"/>
          <p:cNvSpPr txBox="1"/>
          <p:nvPr/>
        </p:nvSpPr>
        <p:spPr>
          <a:xfrm>
            <a:off x="9940924" y="1353424"/>
            <a:ext cx="3039745" cy="4680064"/>
          </a:xfrm>
          <a:prstGeom prst="rect">
            <a:avLst/>
          </a:prstGeom>
        </p:spPr>
        <p:txBody>
          <a:bodyPr vert="horz" wrap="square" lIns="0" tIns="12700" rIns="0" bIns="0" rtlCol="0">
            <a:spAutoFit/>
          </a:bodyPr>
          <a:lstStyle/>
          <a:p>
            <a:pPr marL="354965" marR="5080" indent="-342900">
              <a:lnSpc>
                <a:spcPct val="123000"/>
              </a:lnSpc>
              <a:spcBef>
                <a:spcPts val="100"/>
              </a:spcBef>
              <a:buFont typeface="Arial" panose="020B0604020202020204" pitchFamily="34" charset="0"/>
              <a:buChar char="•"/>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Health care costs have grown faster than the economy for decades</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54965" marR="5080" indent="-342900">
              <a:lnSpc>
                <a:spcPct val="123000"/>
              </a:lnSpc>
              <a:spcBef>
                <a:spcPts val="100"/>
              </a:spcBef>
              <a:buFont typeface="Arial" panose="020B0604020202020204" pitchFamily="34" charset="0"/>
              <a:buChar char="•"/>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Rising costs burden states, employers, and families</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54965" marR="5080" indent="-342900">
              <a:lnSpc>
                <a:spcPct val="123000"/>
              </a:lnSpc>
              <a:spcBef>
                <a:spcPts val="100"/>
              </a:spcBef>
              <a:buFont typeface="Arial" panose="020B0604020202020204" pitchFamily="34" charset="0"/>
              <a:buChar char="•"/>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COVID reinforced the need to rein in health care cost growth</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object 4"/>
          <p:cNvPicPr/>
          <p:nvPr/>
        </p:nvPicPr>
        <p:blipFill>
          <a:blip r:embed="rId2" cstate="print"/>
          <a:stretch>
            <a:fillRect/>
          </a:stretch>
        </p:blipFill>
        <p:spPr>
          <a:xfrm>
            <a:off x="600540" y="1284377"/>
            <a:ext cx="8984565" cy="6244902"/>
          </a:xfrm>
          <a:prstGeom prst="rect">
            <a:avLst/>
          </a:prstGeom>
        </p:spPr>
      </p:pic>
      <p:grpSp>
        <p:nvGrpSpPr>
          <p:cNvPr id="5" name="object 5"/>
          <p:cNvGrpSpPr/>
          <p:nvPr/>
        </p:nvGrpSpPr>
        <p:grpSpPr>
          <a:xfrm>
            <a:off x="0" y="7791448"/>
            <a:ext cx="14287500" cy="552450"/>
            <a:chOff x="0" y="7791448"/>
            <a:chExt cx="14287500" cy="552450"/>
          </a:xfrm>
        </p:grpSpPr>
        <p:sp>
          <p:nvSpPr>
            <p:cNvPr id="6" name="object 6"/>
            <p:cNvSpPr/>
            <p:nvPr/>
          </p:nvSpPr>
          <p:spPr>
            <a:xfrm>
              <a:off x="0" y="7791448"/>
              <a:ext cx="14287500" cy="552450"/>
            </a:xfrm>
            <a:custGeom>
              <a:avLst/>
              <a:gdLst/>
              <a:ahLst/>
              <a:cxnLst/>
              <a:rect l="l" t="t" r="r" b="b"/>
              <a:pathLst>
                <a:path w="14287500" h="552450">
                  <a:moveTo>
                    <a:pt x="0" y="0"/>
                  </a:moveTo>
                  <a:lnTo>
                    <a:pt x="14287498" y="0"/>
                  </a:lnTo>
                  <a:lnTo>
                    <a:pt x="14287498" y="552451"/>
                  </a:lnTo>
                  <a:lnTo>
                    <a:pt x="0" y="552451"/>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726481"/>
          </a:xfrm>
          <a:prstGeom prst="rect">
            <a:avLst/>
          </a:prstGeom>
        </p:spPr>
        <p:txBody>
          <a:bodyPr vert="horz" wrap="square" lIns="0" tIns="307975" rIns="0" bIns="0" rtlCol="0">
            <a:spAutoFit/>
          </a:bodyPr>
          <a:lstStyle/>
          <a:p>
            <a:pPr marL="307340">
              <a:lnSpc>
                <a:spcPct val="100000"/>
              </a:lnSpc>
              <a:spcBef>
                <a:spcPts val="100"/>
              </a:spcBef>
            </a:pPr>
            <a:r>
              <a:rPr lang="en-US" spc="150" dirty="0"/>
              <a:t>Fragmented</a:t>
            </a:r>
            <a:r>
              <a:rPr lang="en-US" spc="30" dirty="0"/>
              <a:t> </a:t>
            </a:r>
            <a:r>
              <a:rPr lang="en-US" spc="45" dirty="0"/>
              <a:t>solutions</a:t>
            </a:r>
            <a:r>
              <a:rPr lang="en-US" spc="30" dirty="0"/>
              <a:t> </a:t>
            </a:r>
            <a:r>
              <a:rPr lang="en-US" spc="105" dirty="0"/>
              <a:t>haven’t</a:t>
            </a:r>
            <a:r>
              <a:rPr lang="en-US" spc="30" dirty="0"/>
              <a:t> </a:t>
            </a:r>
            <a:r>
              <a:rPr lang="en-US" spc="250" dirty="0"/>
              <a:t>tamed</a:t>
            </a:r>
            <a:r>
              <a:rPr lang="en-US" spc="30" dirty="0"/>
              <a:t> </a:t>
            </a:r>
            <a:r>
              <a:rPr lang="en-US" spc="145" dirty="0"/>
              <a:t>the</a:t>
            </a:r>
            <a:r>
              <a:rPr lang="en-US" spc="35" dirty="0"/>
              <a:t> </a:t>
            </a:r>
            <a:r>
              <a:rPr lang="en-US" spc="80" dirty="0"/>
              <a:t>trends</a:t>
            </a:r>
            <a:endParaRPr spc="80" dirty="0"/>
          </a:p>
        </p:txBody>
      </p:sp>
      <p:sp>
        <p:nvSpPr>
          <p:cNvPr id="3" name="object 3"/>
          <p:cNvSpPr txBox="1"/>
          <p:nvPr/>
        </p:nvSpPr>
        <p:spPr>
          <a:xfrm>
            <a:off x="482600" y="1899041"/>
            <a:ext cx="3793489" cy="5002652"/>
          </a:xfrm>
          <a:prstGeom prst="rect">
            <a:avLst/>
          </a:prstGeom>
        </p:spPr>
        <p:txBody>
          <a:bodyPr vert="horz" wrap="square" lIns="0" tIns="12700" rIns="0" bIns="0" rtlCol="0">
            <a:spAutoFit/>
          </a:bodyPr>
          <a:lstStyle/>
          <a:p>
            <a:pPr marL="38100">
              <a:lnSpc>
                <a:spcPct val="100000"/>
              </a:lnSpc>
              <a:spcBef>
                <a:spcPts val="100"/>
              </a:spcBef>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Sector-specific solutions:</a:t>
            </a:r>
            <a:endParaRPr sz="2250" dirty="0">
              <a:latin typeface="Helvetica Neue" panose="02000503000000020004" pitchFamily="2" charset="0"/>
              <a:ea typeface="Helvetica Neue" panose="02000503000000020004" pitchFamily="2" charset="0"/>
              <a:cs typeface="Helvetica Neue" panose="02000503000000020004" pitchFamily="2" charset="0"/>
            </a:endParaRPr>
          </a:p>
          <a:p>
            <a:pPr marL="380365" marR="30480" indent="-342900">
              <a:lnSpc>
                <a:spcPct val="122100"/>
              </a:lnSpc>
              <a:spcBef>
                <a:spcPts val="1155"/>
              </a:spcBef>
              <a:buFont typeface="Arial" panose="020B0604020202020204" pitchFamily="34" charset="0"/>
              <a:buChar char="•"/>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Lack a holistic understanding of health care spending and what is driving unsustainable increases</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80365" marR="30480" indent="-342900">
              <a:lnSpc>
                <a:spcPct val="122100"/>
              </a:lnSpc>
              <a:spcBef>
                <a:spcPts val="1155"/>
              </a:spcBef>
              <a:buFont typeface="Arial" panose="020B0604020202020204" pitchFamily="34" charset="0"/>
              <a:buChar char="•"/>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Shift, rather than decrease, costs</a:t>
            </a:r>
            <a:endParaRPr lang="en-US" sz="2250" dirty="0">
              <a:latin typeface="Helvetica Neue" panose="02000503000000020004" pitchFamily="2" charset="0"/>
              <a:ea typeface="Helvetica Neue" panose="02000503000000020004" pitchFamily="2" charset="0"/>
              <a:cs typeface="Helvetica Neue" panose="02000503000000020004" pitchFamily="2" charset="0"/>
            </a:endParaRPr>
          </a:p>
          <a:p>
            <a:pPr marL="380365" marR="30480" indent="-342900">
              <a:lnSpc>
                <a:spcPct val="122100"/>
              </a:lnSpc>
              <a:spcBef>
                <a:spcPts val="1155"/>
              </a:spcBef>
              <a:buFont typeface="Arial" panose="020B0604020202020204" pitchFamily="34" charset="0"/>
              <a:buChar char="•"/>
            </a:pPr>
            <a:r>
              <a:rPr sz="2250" dirty="0">
                <a:solidFill>
                  <a:srgbClr val="626466"/>
                </a:solidFill>
                <a:latin typeface="Helvetica Neue" panose="02000503000000020004" pitchFamily="2" charset="0"/>
                <a:ea typeface="Helvetica Neue" panose="02000503000000020004" pitchFamily="2" charset="0"/>
                <a:cs typeface="Helvetica Neue" panose="02000503000000020004" pitchFamily="2" charset="0"/>
              </a:rPr>
              <a:t>Are no match for health care consolidation, which drives up prices faster</a:t>
            </a:r>
            <a:endParaRPr sz="225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object 4"/>
          <p:cNvPicPr/>
          <p:nvPr/>
        </p:nvPicPr>
        <p:blipFill>
          <a:blip r:embed="rId2" cstate="print"/>
          <a:stretch>
            <a:fillRect/>
          </a:stretch>
        </p:blipFill>
        <p:spPr>
          <a:xfrm>
            <a:off x="4469129" y="1727784"/>
            <a:ext cx="8406764" cy="5852249"/>
          </a:xfrm>
          <a:prstGeom prst="rect">
            <a:avLst/>
          </a:prstGeom>
        </p:spPr>
      </p:pic>
      <p:grpSp>
        <p:nvGrpSpPr>
          <p:cNvPr id="5" name="object 5"/>
          <p:cNvGrpSpPr/>
          <p:nvPr/>
        </p:nvGrpSpPr>
        <p:grpSpPr>
          <a:xfrm>
            <a:off x="0" y="7791446"/>
            <a:ext cx="14287500" cy="552450"/>
            <a:chOff x="0" y="7791446"/>
            <a:chExt cx="14287500" cy="552450"/>
          </a:xfrm>
        </p:grpSpPr>
        <p:sp>
          <p:nvSpPr>
            <p:cNvPr id="6" name="object 6"/>
            <p:cNvSpPr/>
            <p:nvPr/>
          </p:nvSpPr>
          <p:spPr>
            <a:xfrm>
              <a:off x="0" y="7791446"/>
              <a:ext cx="14287500" cy="552450"/>
            </a:xfrm>
            <a:custGeom>
              <a:avLst/>
              <a:gdLst/>
              <a:ahLst/>
              <a:cxnLst/>
              <a:rect l="l" t="t" r="r" b="b"/>
              <a:pathLst>
                <a:path w="14287500" h="552450">
                  <a:moveTo>
                    <a:pt x="0" y="0"/>
                  </a:moveTo>
                  <a:lnTo>
                    <a:pt x="14287498" y="0"/>
                  </a:lnTo>
                  <a:lnTo>
                    <a:pt x="14287498" y="552451"/>
                  </a:lnTo>
                  <a:lnTo>
                    <a:pt x="0" y="552451"/>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0568" y="1965325"/>
            <a:ext cx="11261725" cy="3500120"/>
          </a:xfrm>
          <a:prstGeom prst="rect">
            <a:avLst/>
          </a:prstGeom>
        </p:spPr>
        <p:txBody>
          <a:bodyPr vert="horz" wrap="square" lIns="0" tIns="12700" rIns="0" bIns="0" rtlCol="0">
            <a:spAutoFit/>
          </a:bodyPr>
          <a:lstStyle/>
          <a:p>
            <a:pPr marL="12065" marR="5080" algn="ctr">
              <a:lnSpc>
                <a:spcPct val="124600"/>
              </a:lnSpc>
              <a:spcBef>
                <a:spcPts val="100"/>
              </a:spcBef>
            </a:pPr>
            <a:r>
              <a:rPr sz="6100" dirty="0">
                <a:latin typeface="Georgia" panose="02040502050405020303" pitchFamily="18" charset="0"/>
              </a:rPr>
              <a:t>A State-Led Solution: Health Care Cost Growth Target Programs</a:t>
            </a:r>
          </a:p>
        </p:txBody>
      </p:sp>
      <p:grpSp>
        <p:nvGrpSpPr>
          <p:cNvPr id="3" name="object 3"/>
          <p:cNvGrpSpPr/>
          <p:nvPr/>
        </p:nvGrpSpPr>
        <p:grpSpPr>
          <a:xfrm>
            <a:off x="0" y="7791445"/>
            <a:ext cx="14287500" cy="552450"/>
            <a:chOff x="0" y="7791445"/>
            <a:chExt cx="14287500" cy="552450"/>
          </a:xfrm>
        </p:grpSpPr>
        <p:sp>
          <p:nvSpPr>
            <p:cNvPr id="4" name="object 4"/>
            <p:cNvSpPr/>
            <p:nvPr/>
          </p:nvSpPr>
          <p:spPr>
            <a:xfrm>
              <a:off x="0" y="7791445"/>
              <a:ext cx="14287500" cy="552450"/>
            </a:xfrm>
            <a:custGeom>
              <a:avLst/>
              <a:gdLst/>
              <a:ahLst/>
              <a:cxnLst/>
              <a:rect l="l" t="t" r="r" b="b"/>
              <a:pathLst>
                <a:path w="14287500" h="552450">
                  <a:moveTo>
                    <a:pt x="0" y="0"/>
                  </a:moveTo>
                  <a:lnTo>
                    <a:pt x="14287498" y="0"/>
                  </a:lnTo>
                  <a:lnTo>
                    <a:pt x="14287498" y="552451"/>
                  </a:lnTo>
                  <a:lnTo>
                    <a:pt x="0" y="552451"/>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15949" y="352670"/>
            <a:ext cx="12449175" cy="4912995"/>
          </a:xfrm>
          <a:prstGeom prst="rect">
            <a:avLst/>
          </a:prstGeom>
        </p:spPr>
        <p:txBody>
          <a:bodyPr vert="horz" wrap="square" lIns="0" tIns="250825" rIns="0" bIns="0" rtlCol="0">
            <a:spAutoFit/>
          </a:bodyPr>
          <a:lstStyle/>
          <a:p>
            <a:pPr marL="12700">
              <a:lnSpc>
                <a:spcPct val="100000"/>
              </a:lnSpc>
              <a:spcBef>
                <a:spcPts val="1975"/>
              </a:spcBef>
            </a:pPr>
            <a:r>
              <a:rPr sz="2700" b="1" dirty="0">
                <a:solidFill>
                  <a:srgbClr val="00599D"/>
                </a:solidFill>
                <a:latin typeface="Georgia" panose="02040502050405020303" pitchFamily="18" charset="0"/>
                <a:cs typeface="Arial"/>
              </a:rPr>
              <a:t>What is a cost growth target?</a:t>
            </a:r>
            <a:endParaRPr sz="2700" dirty="0">
              <a:latin typeface="Georgia" panose="02040502050405020303" pitchFamily="18" charset="0"/>
              <a:cs typeface="Arial"/>
            </a:endParaRPr>
          </a:p>
          <a:p>
            <a:pPr marL="97790" marR="5080">
              <a:lnSpc>
                <a:spcPct val="123500"/>
              </a:lnSpc>
              <a:spcBef>
                <a:spcPts val="1125"/>
              </a:spcBef>
            </a:pPr>
            <a:r>
              <a:rPr sz="270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Cost growth target</a:t>
            </a:r>
            <a:r>
              <a:rPr sz="27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 An expectation of how much per capita total health care spending in the state should grow annually. A public-private approach to improving affordability that sets an annual target value for health care cost growth tied to the economy and/or income growth.</a:t>
            </a:r>
            <a:endParaRPr sz="27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965"/>
              </a:spcBef>
            </a:pPr>
            <a:endParaRPr sz="2700" dirty="0">
              <a:latin typeface="Helvetica Neue" panose="02000503000000020004" pitchFamily="2" charset="0"/>
              <a:ea typeface="Helvetica Neue" panose="02000503000000020004" pitchFamily="2" charset="0"/>
              <a:cs typeface="Helvetica Neue" panose="02000503000000020004" pitchFamily="2" charset="0"/>
            </a:endParaRPr>
          </a:p>
          <a:p>
            <a:pPr marL="97790" marR="308610">
              <a:lnSpc>
                <a:spcPct val="123500"/>
              </a:lnSpc>
            </a:pPr>
            <a:r>
              <a:rPr sz="2700" b="1"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Cost growth target program</a:t>
            </a:r>
            <a:r>
              <a:rPr sz="2700" dirty="0">
                <a:solidFill>
                  <a:srgbClr val="454545"/>
                </a:solidFill>
                <a:latin typeface="Helvetica Neue" panose="02000503000000020004" pitchFamily="2" charset="0"/>
                <a:ea typeface="Helvetica Neue" panose="02000503000000020004" pitchFamily="2" charset="0"/>
                <a:cs typeface="Helvetica Neue" panose="02000503000000020004" pitchFamily="2" charset="0"/>
              </a:rPr>
              <a:t>: Establishes the infrastructure necessary to gather data, publishes spending performance against the target, analyzes the data, and proposes shared solutions to address drivers of health care costs.</a:t>
            </a:r>
            <a:endParaRPr sz="27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 name="object 3"/>
          <p:cNvGrpSpPr/>
          <p:nvPr/>
        </p:nvGrpSpPr>
        <p:grpSpPr>
          <a:xfrm>
            <a:off x="0" y="7791446"/>
            <a:ext cx="14287500" cy="552450"/>
            <a:chOff x="0" y="7791446"/>
            <a:chExt cx="14287500" cy="552450"/>
          </a:xfrm>
        </p:grpSpPr>
        <p:sp>
          <p:nvSpPr>
            <p:cNvPr id="4" name="object 4"/>
            <p:cNvSpPr/>
            <p:nvPr/>
          </p:nvSpPr>
          <p:spPr>
            <a:xfrm>
              <a:off x="0" y="7791446"/>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5" name="object 5"/>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486421"/>
          </a:xfrm>
          <a:prstGeom prst="rect">
            <a:avLst/>
          </a:prstGeom>
        </p:spPr>
        <p:txBody>
          <a:bodyPr vert="horz" wrap="square" lIns="0" tIns="70237" rIns="0" bIns="0" rtlCol="0">
            <a:spAutoFit/>
          </a:bodyPr>
          <a:lstStyle/>
          <a:p>
            <a:pPr marL="12700">
              <a:lnSpc>
                <a:spcPct val="100000"/>
              </a:lnSpc>
              <a:spcBef>
                <a:spcPts val="100"/>
              </a:spcBef>
            </a:pPr>
            <a:r>
              <a:rPr dirty="0">
                <a:latin typeface="Georgia" panose="02040502050405020303" pitchFamily="18" charset="0"/>
              </a:rPr>
              <a:t>Understanding cost growth targets</a:t>
            </a:r>
          </a:p>
        </p:txBody>
      </p:sp>
      <p:sp>
        <p:nvSpPr>
          <p:cNvPr id="3" name="object 3"/>
          <p:cNvSpPr/>
          <p:nvPr/>
        </p:nvSpPr>
        <p:spPr>
          <a:xfrm>
            <a:off x="476237" y="3400424"/>
            <a:ext cx="13182600" cy="1076325"/>
          </a:xfrm>
          <a:custGeom>
            <a:avLst/>
            <a:gdLst/>
            <a:ahLst/>
            <a:cxnLst/>
            <a:rect l="l" t="t" r="r" b="b"/>
            <a:pathLst>
              <a:path w="13182600" h="1076325">
                <a:moveTo>
                  <a:pt x="6610350" y="0"/>
                </a:moveTo>
                <a:lnTo>
                  <a:pt x="0" y="0"/>
                </a:lnTo>
                <a:lnTo>
                  <a:pt x="0" y="1076325"/>
                </a:lnTo>
                <a:lnTo>
                  <a:pt x="6610350" y="1076325"/>
                </a:lnTo>
                <a:lnTo>
                  <a:pt x="6610350" y="0"/>
                </a:lnTo>
                <a:close/>
              </a:path>
              <a:path w="13182600" h="1076325">
                <a:moveTo>
                  <a:pt x="13182600" y="0"/>
                </a:moveTo>
                <a:lnTo>
                  <a:pt x="6619875" y="0"/>
                </a:lnTo>
                <a:lnTo>
                  <a:pt x="6619875" y="1076325"/>
                </a:lnTo>
                <a:lnTo>
                  <a:pt x="13182600" y="1076325"/>
                </a:lnTo>
                <a:lnTo>
                  <a:pt x="13182600" y="0"/>
                </a:lnTo>
                <a:close/>
              </a:path>
            </a:pathLst>
          </a:custGeom>
          <a:solidFill>
            <a:srgbClr val="EDEDED"/>
          </a:solidFill>
        </p:spPr>
        <p:txBody>
          <a:bodyPr wrap="square" lIns="0" tIns="0" rIns="0" bIns="0" rtlCol="0"/>
          <a:lstStyle/>
          <a:p>
            <a:endParaRPr/>
          </a:p>
        </p:txBody>
      </p:sp>
      <p:sp>
        <p:nvSpPr>
          <p:cNvPr id="4" name="object 4"/>
          <p:cNvSpPr/>
          <p:nvPr/>
        </p:nvSpPr>
        <p:spPr>
          <a:xfrm>
            <a:off x="476237" y="5553074"/>
            <a:ext cx="13182600" cy="428625"/>
          </a:xfrm>
          <a:custGeom>
            <a:avLst/>
            <a:gdLst/>
            <a:ahLst/>
            <a:cxnLst/>
            <a:rect l="l" t="t" r="r" b="b"/>
            <a:pathLst>
              <a:path w="13182600" h="428625">
                <a:moveTo>
                  <a:pt x="6610350" y="0"/>
                </a:moveTo>
                <a:lnTo>
                  <a:pt x="0" y="0"/>
                </a:lnTo>
                <a:lnTo>
                  <a:pt x="0" y="428625"/>
                </a:lnTo>
                <a:lnTo>
                  <a:pt x="6610350" y="428625"/>
                </a:lnTo>
                <a:lnTo>
                  <a:pt x="6610350" y="0"/>
                </a:lnTo>
                <a:close/>
              </a:path>
              <a:path w="13182600" h="428625">
                <a:moveTo>
                  <a:pt x="13182600" y="0"/>
                </a:moveTo>
                <a:lnTo>
                  <a:pt x="6619875" y="0"/>
                </a:lnTo>
                <a:lnTo>
                  <a:pt x="6619875" y="428625"/>
                </a:lnTo>
                <a:lnTo>
                  <a:pt x="13182600" y="428625"/>
                </a:lnTo>
                <a:lnTo>
                  <a:pt x="13182600" y="0"/>
                </a:lnTo>
                <a:close/>
              </a:path>
            </a:pathLst>
          </a:custGeom>
          <a:solidFill>
            <a:srgbClr val="EDEDED"/>
          </a:solidFill>
        </p:spPr>
        <p:txBody>
          <a:bodyPr wrap="square" lIns="0" tIns="0" rIns="0" bIns="0" rtlCol="0"/>
          <a:lstStyle/>
          <a:p>
            <a:endParaRPr/>
          </a:p>
        </p:txBody>
      </p:sp>
      <p:sp>
        <p:nvSpPr>
          <p:cNvPr id="5" name="object 5"/>
          <p:cNvSpPr txBox="1"/>
          <p:nvPr/>
        </p:nvSpPr>
        <p:spPr>
          <a:xfrm>
            <a:off x="7133728" y="2520950"/>
            <a:ext cx="6030595" cy="2660015"/>
          </a:xfrm>
          <a:prstGeom prst="rect">
            <a:avLst/>
          </a:prstGeom>
        </p:spPr>
        <p:txBody>
          <a:bodyPr vert="horz" wrap="square" lIns="0" tIns="8890" rIns="0" bIns="0" rtlCol="0">
            <a:spAutoFit/>
          </a:bodyPr>
          <a:lstStyle/>
          <a:p>
            <a:pPr marL="12700" marR="175260">
              <a:lnSpc>
                <a:spcPct val="101200"/>
              </a:lnSpc>
              <a:spcBef>
                <a:spcPts val="70"/>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 one size-ﬁts-all approach that every state should implement in the same way.</a:t>
            </a: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marL="12700" marR="5080">
              <a:lnSpc>
                <a:spcPct val="101200"/>
              </a:lnSpc>
              <a:spcBef>
                <a:spcPts val="2100"/>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 government-run system. Addressing health cost growth is a shared responsibility for government and industry.</a:t>
            </a: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spcBef>
                <a:spcPts val="865"/>
              </a:spcBef>
            </a:pP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marL="12700">
              <a:lnSpc>
                <a:spcPct val="100000"/>
              </a:lnSpc>
              <a:spcBef>
                <a:spcPts val="5"/>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An excuse to cut beneﬁts and services</a:t>
            </a:r>
            <a:endParaRPr sz="2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object 6"/>
          <p:cNvSpPr/>
          <p:nvPr/>
        </p:nvSpPr>
        <p:spPr>
          <a:xfrm>
            <a:off x="476250" y="1904999"/>
            <a:ext cx="6610350" cy="419100"/>
          </a:xfrm>
          <a:custGeom>
            <a:avLst/>
            <a:gdLst/>
            <a:ahLst/>
            <a:cxnLst/>
            <a:rect l="l" t="t" r="r" b="b"/>
            <a:pathLst>
              <a:path w="6610350" h="419100">
                <a:moveTo>
                  <a:pt x="6610349" y="419099"/>
                </a:moveTo>
                <a:lnTo>
                  <a:pt x="0" y="419099"/>
                </a:lnTo>
                <a:lnTo>
                  <a:pt x="0" y="0"/>
                </a:lnTo>
                <a:lnTo>
                  <a:pt x="6610349" y="0"/>
                </a:lnTo>
                <a:lnTo>
                  <a:pt x="6610349" y="419099"/>
                </a:lnTo>
                <a:close/>
              </a:path>
            </a:pathLst>
          </a:custGeom>
          <a:solidFill>
            <a:srgbClr val="EDEDED"/>
          </a:solidFill>
        </p:spPr>
        <p:txBody>
          <a:bodyPr wrap="square" lIns="0" tIns="0" rIns="0" bIns="0" rtlCol="0"/>
          <a:lstStyle/>
          <a:p>
            <a:endParaRPr/>
          </a:p>
        </p:txBody>
      </p:sp>
      <p:sp>
        <p:nvSpPr>
          <p:cNvPr id="7" name="object 7"/>
          <p:cNvSpPr txBox="1"/>
          <p:nvPr/>
        </p:nvSpPr>
        <p:spPr>
          <a:xfrm>
            <a:off x="511175" y="1840864"/>
            <a:ext cx="6379845" cy="4092575"/>
          </a:xfrm>
          <a:prstGeom prst="rect">
            <a:avLst/>
          </a:prstGeom>
        </p:spPr>
        <p:txBody>
          <a:bodyPr vert="horz" wrap="square" lIns="0" tIns="111760" rIns="0" bIns="0" rtlCol="0">
            <a:spAutoFit/>
          </a:bodyPr>
          <a:lstStyle/>
          <a:p>
            <a:pPr marL="12700">
              <a:lnSpc>
                <a:spcPct val="100000"/>
              </a:lnSpc>
              <a:spcBef>
                <a:spcPts val="880"/>
              </a:spcBef>
            </a:pPr>
            <a:r>
              <a:rPr sz="2100" dirty="0">
                <a:solidFill>
                  <a:srgbClr val="0072BC"/>
                </a:solidFill>
                <a:latin typeface="Helvetica Neue" panose="02000503000000020004" pitchFamily="2" charset="0"/>
                <a:ea typeface="Helvetica Neue" panose="02000503000000020004" pitchFamily="2" charset="0"/>
                <a:cs typeface="Helvetica Neue" panose="02000503000000020004" pitchFamily="2" charset="0"/>
              </a:rPr>
              <a:t>What it is</a:t>
            </a: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marL="12700" marR="5080">
              <a:lnSpc>
                <a:spcPct val="101200"/>
              </a:lnSpc>
              <a:spcBef>
                <a:spcPts val="750"/>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 series of practical steps to gain insight into statewide health care spending, informed by actual state experience</a:t>
            </a: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marL="12700" marR="728980">
              <a:lnSpc>
                <a:spcPct val="101200"/>
              </a:lnSpc>
              <a:spcBef>
                <a:spcPts val="2100"/>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 forum for all stakeholders to identify issues and discuss solutions</a:t>
            </a: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marL="12700" marR="216535">
              <a:lnSpc>
                <a:spcPct val="101200"/>
              </a:lnSpc>
              <a:spcBef>
                <a:spcPts val="2100"/>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An opportunity to develop a complete picture and drill down to speciﬁc causes and impacts of spending growth.</a:t>
            </a:r>
            <a:endParaRPr sz="2100" dirty="0">
              <a:latin typeface="Helvetica Neue" panose="02000503000000020004" pitchFamily="2" charset="0"/>
              <a:ea typeface="Helvetica Neue" panose="02000503000000020004" pitchFamily="2" charset="0"/>
              <a:cs typeface="Helvetica Neue" panose="02000503000000020004" pitchFamily="2" charset="0"/>
            </a:endParaRPr>
          </a:p>
          <a:p>
            <a:pPr marL="12700">
              <a:lnSpc>
                <a:spcPct val="100000"/>
              </a:lnSpc>
              <a:spcBef>
                <a:spcPts val="855"/>
              </a:spcBef>
            </a:pPr>
            <a:r>
              <a:rPr sz="2100" dirty="0">
                <a:solidFill>
                  <a:srgbClr val="333333"/>
                </a:solidFill>
                <a:latin typeface="Helvetica Neue" panose="02000503000000020004" pitchFamily="2" charset="0"/>
                <a:ea typeface="Helvetica Neue" panose="02000503000000020004" pitchFamily="2" charset="0"/>
                <a:cs typeface="Helvetica Neue" panose="02000503000000020004" pitchFamily="2" charset="0"/>
              </a:rPr>
              <a:t>A approach designed for long-term use and impact</a:t>
            </a:r>
            <a:endParaRPr sz="21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object 8"/>
          <p:cNvSpPr/>
          <p:nvPr/>
        </p:nvSpPr>
        <p:spPr>
          <a:xfrm>
            <a:off x="7096125" y="1904999"/>
            <a:ext cx="6562725" cy="419100"/>
          </a:xfrm>
          <a:custGeom>
            <a:avLst/>
            <a:gdLst/>
            <a:ahLst/>
            <a:cxnLst/>
            <a:rect l="l" t="t" r="r" b="b"/>
            <a:pathLst>
              <a:path w="6562725" h="419100">
                <a:moveTo>
                  <a:pt x="6562724" y="419099"/>
                </a:moveTo>
                <a:lnTo>
                  <a:pt x="0" y="419099"/>
                </a:lnTo>
                <a:lnTo>
                  <a:pt x="0" y="0"/>
                </a:lnTo>
                <a:lnTo>
                  <a:pt x="6562724" y="0"/>
                </a:lnTo>
                <a:lnTo>
                  <a:pt x="6562724" y="419099"/>
                </a:lnTo>
                <a:close/>
              </a:path>
            </a:pathLst>
          </a:custGeom>
          <a:solidFill>
            <a:srgbClr val="EDEDED"/>
          </a:solidFill>
        </p:spPr>
        <p:txBody>
          <a:bodyPr wrap="square" lIns="0" tIns="0" rIns="0" bIns="0" rtlCol="0"/>
          <a:lstStyle/>
          <a:p>
            <a:endParaRPr/>
          </a:p>
        </p:txBody>
      </p:sp>
      <p:sp>
        <p:nvSpPr>
          <p:cNvPr id="9" name="object 9"/>
          <p:cNvSpPr txBox="1"/>
          <p:nvPr/>
        </p:nvSpPr>
        <p:spPr>
          <a:xfrm>
            <a:off x="7133728" y="1939925"/>
            <a:ext cx="2067422" cy="335989"/>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0072BC"/>
                </a:solidFill>
                <a:latin typeface="Helvetica Neue" panose="02000503000000020004" pitchFamily="2" charset="0"/>
                <a:ea typeface="Helvetica Neue" panose="02000503000000020004" pitchFamily="2" charset="0"/>
                <a:cs typeface="Helvetica Neue" panose="02000503000000020004" pitchFamily="2" charset="0"/>
              </a:rPr>
              <a:t>What it is not</a:t>
            </a:r>
            <a:endParaRPr sz="21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10" name="object 10"/>
          <p:cNvGrpSpPr/>
          <p:nvPr/>
        </p:nvGrpSpPr>
        <p:grpSpPr>
          <a:xfrm>
            <a:off x="0" y="7791442"/>
            <a:ext cx="14287500" cy="552450"/>
            <a:chOff x="0" y="7791442"/>
            <a:chExt cx="14287500" cy="552450"/>
          </a:xfrm>
        </p:grpSpPr>
        <p:sp>
          <p:nvSpPr>
            <p:cNvPr id="11" name="object 11"/>
            <p:cNvSpPr/>
            <p:nvPr/>
          </p:nvSpPr>
          <p:spPr>
            <a:xfrm>
              <a:off x="0" y="7791442"/>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12" name="object 12"/>
            <p:cNvPicPr/>
            <p:nvPr/>
          </p:nvPicPr>
          <p:blipFill>
            <a:blip r:embed="rId2" cstate="print"/>
            <a:stretch>
              <a:fillRect/>
            </a:stretch>
          </p:blipFill>
          <p:spPr>
            <a:xfrm>
              <a:off x="13030200" y="7934324"/>
              <a:ext cx="971550" cy="285750"/>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2950" y="694496"/>
            <a:ext cx="12037060" cy="428322"/>
          </a:xfrm>
          <a:prstGeom prst="rect">
            <a:avLst/>
          </a:prstGeom>
        </p:spPr>
        <p:txBody>
          <a:bodyPr vert="horz" wrap="square" lIns="0" tIns="12700" rIns="0" bIns="0" rtlCol="0">
            <a:spAutoFit/>
          </a:bodyPr>
          <a:lstStyle/>
          <a:p>
            <a:pPr marL="374650">
              <a:lnSpc>
                <a:spcPct val="100000"/>
              </a:lnSpc>
              <a:spcBef>
                <a:spcPts val="100"/>
              </a:spcBef>
            </a:pPr>
            <a:r>
              <a:rPr dirty="0">
                <a:latin typeface="Georgia" panose="02040502050405020303" pitchFamily="18" charset="0"/>
              </a:rPr>
              <a:t>What states have cost growth targets?</a:t>
            </a:r>
          </a:p>
        </p:txBody>
      </p:sp>
      <p:pic>
        <p:nvPicPr>
          <p:cNvPr id="3" name="object 3"/>
          <p:cNvPicPr/>
          <p:nvPr/>
        </p:nvPicPr>
        <p:blipFill>
          <a:blip r:embed="rId2" cstate="print"/>
          <a:stretch>
            <a:fillRect/>
          </a:stretch>
        </p:blipFill>
        <p:spPr>
          <a:xfrm>
            <a:off x="1965231" y="1723610"/>
            <a:ext cx="8666557" cy="5534003"/>
          </a:xfrm>
          <a:prstGeom prst="rect">
            <a:avLst/>
          </a:prstGeom>
        </p:spPr>
      </p:pic>
      <p:grpSp>
        <p:nvGrpSpPr>
          <p:cNvPr id="4" name="object 4"/>
          <p:cNvGrpSpPr/>
          <p:nvPr/>
        </p:nvGrpSpPr>
        <p:grpSpPr>
          <a:xfrm>
            <a:off x="0" y="7791443"/>
            <a:ext cx="14287500" cy="552450"/>
            <a:chOff x="0" y="7791443"/>
            <a:chExt cx="14287500" cy="552450"/>
          </a:xfrm>
        </p:grpSpPr>
        <p:sp>
          <p:nvSpPr>
            <p:cNvPr id="5" name="object 5"/>
            <p:cNvSpPr/>
            <p:nvPr/>
          </p:nvSpPr>
          <p:spPr>
            <a:xfrm>
              <a:off x="0" y="7791443"/>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6" name="object 6"/>
            <p:cNvPicPr/>
            <p:nvPr/>
          </p:nvPicPr>
          <p:blipFill>
            <a:blip r:embed="rId3" cstate="print"/>
            <a:stretch>
              <a:fillRect/>
            </a:stretch>
          </p:blipFill>
          <p:spPr>
            <a:xfrm>
              <a:off x="13030200" y="7934324"/>
              <a:ext cx="971550" cy="285750"/>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2600" y="694496"/>
            <a:ext cx="12297410" cy="615669"/>
          </a:xfrm>
          <a:prstGeom prst="rect">
            <a:avLst/>
          </a:prstGeom>
        </p:spPr>
        <p:txBody>
          <a:bodyPr vert="horz" wrap="square" lIns="0" tIns="198235" rIns="0" bIns="0" rtlCol="0">
            <a:spAutoFit/>
          </a:bodyPr>
          <a:lstStyle/>
          <a:p>
            <a:pPr marL="431800">
              <a:lnSpc>
                <a:spcPct val="100000"/>
              </a:lnSpc>
              <a:spcBef>
                <a:spcPts val="100"/>
              </a:spcBef>
            </a:pPr>
            <a:r>
              <a:rPr dirty="0"/>
              <a:t>How can you create a cost growth target program?</a:t>
            </a:r>
          </a:p>
        </p:txBody>
      </p:sp>
      <p:pic>
        <p:nvPicPr>
          <p:cNvPr id="3" name="object 3">
            <a:hlinkClick r:id="rId2"/>
          </p:cNvPr>
          <p:cNvPicPr/>
          <p:nvPr/>
        </p:nvPicPr>
        <p:blipFill>
          <a:blip r:embed="rId3" cstate="print"/>
          <a:stretch>
            <a:fillRect/>
          </a:stretch>
        </p:blipFill>
        <p:spPr>
          <a:xfrm>
            <a:off x="895350" y="1457324"/>
            <a:ext cx="4762500" cy="6115049"/>
          </a:xfrm>
          <a:prstGeom prst="rect">
            <a:avLst/>
          </a:prstGeom>
        </p:spPr>
      </p:pic>
      <p:sp>
        <p:nvSpPr>
          <p:cNvPr id="4" name="object 4"/>
          <p:cNvSpPr txBox="1">
            <a:spLocks noGrp="1"/>
          </p:cNvSpPr>
          <p:nvPr>
            <p:ph type="body" idx="1"/>
          </p:nvPr>
        </p:nvSpPr>
        <p:spPr>
          <a:xfrm>
            <a:off x="6445249" y="2524188"/>
            <a:ext cx="6946901" cy="3524298"/>
          </a:xfrm>
          <a:prstGeom prst="rect">
            <a:avLst/>
          </a:prstGeom>
        </p:spPr>
        <p:txBody>
          <a:bodyPr vert="horz" wrap="square" lIns="0" tIns="12700" rIns="0" bIns="0" rtlCol="0">
            <a:spAutoFit/>
          </a:bodyPr>
          <a:lstStyle/>
          <a:p>
            <a:pPr marL="50800" marR="1049020">
              <a:lnSpc>
                <a:spcPct val="123300"/>
              </a:lnSpc>
              <a:spcBef>
                <a:spcPts val="100"/>
              </a:spcBef>
            </a:pPr>
            <a:r>
              <a:rPr dirty="0"/>
              <a:t>The Playbook for Implementing a Cost</a:t>
            </a:r>
            <a:r>
              <a:rPr i="1" dirty="0"/>
              <a:t> Growth Target </a:t>
            </a:r>
            <a:r>
              <a:rPr i="0" dirty="0"/>
              <a:t>includes:</a:t>
            </a:r>
          </a:p>
          <a:p>
            <a:pPr>
              <a:lnSpc>
                <a:spcPct val="100000"/>
              </a:lnSpc>
              <a:spcBef>
                <a:spcPts val="1019"/>
              </a:spcBef>
            </a:pPr>
            <a:endParaRPr i="0" dirty="0"/>
          </a:p>
          <a:p>
            <a:pPr marL="393065" marR="43180" indent="-342900">
              <a:lnSpc>
                <a:spcPct val="126000"/>
              </a:lnSpc>
              <a:buFont typeface="Arial" panose="020B0604020202020204" pitchFamily="34" charset="0"/>
              <a:buChar char="•"/>
            </a:pPr>
            <a:r>
              <a:rPr sz="2050" b="1" i="0" dirty="0"/>
              <a:t>A roadmap </a:t>
            </a:r>
            <a:r>
              <a:rPr sz="2050" i="0" dirty="0"/>
              <a:t>for program design and implementation for states.</a:t>
            </a:r>
            <a:endParaRPr lang="en-US" sz="2050" dirty="0"/>
          </a:p>
          <a:p>
            <a:pPr marL="393065" marR="43180" indent="-342900">
              <a:lnSpc>
                <a:spcPct val="126000"/>
              </a:lnSpc>
              <a:buFont typeface="Arial" panose="020B0604020202020204" pitchFamily="34" charset="0"/>
              <a:buChar char="•"/>
            </a:pPr>
            <a:r>
              <a:rPr sz="2050" b="1" i="0" dirty="0"/>
              <a:t>Concrete steps, practical tools, best practice strategies, and insights </a:t>
            </a:r>
            <a:r>
              <a:rPr sz="2050" i="0" dirty="0"/>
              <a:t>to guide states through the work.</a:t>
            </a:r>
            <a:endParaRPr sz="2050" dirty="0"/>
          </a:p>
        </p:txBody>
      </p:sp>
      <p:grpSp>
        <p:nvGrpSpPr>
          <p:cNvPr id="5" name="object 5"/>
          <p:cNvGrpSpPr/>
          <p:nvPr/>
        </p:nvGrpSpPr>
        <p:grpSpPr>
          <a:xfrm>
            <a:off x="0" y="7791443"/>
            <a:ext cx="14287500" cy="552450"/>
            <a:chOff x="0" y="7791443"/>
            <a:chExt cx="14287500" cy="552450"/>
          </a:xfrm>
        </p:grpSpPr>
        <p:sp>
          <p:nvSpPr>
            <p:cNvPr id="6" name="object 6"/>
            <p:cNvSpPr/>
            <p:nvPr/>
          </p:nvSpPr>
          <p:spPr>
            <a:xfrm>
              <a:off x="0" y="7791443"/>
              <a:ext cx="14287500" cy="552450"/>
            </a:xfrm>
            <a:custGeom>
              <a:avLst/>
              <a:gdLst/>
              <a:ahLst/>
              <a:cxnLst/>
              <a:rect l="l" t="t" r="r" b="b"/>
              <a:pathLst>
                <a:path w="14287500" h="552450">
                  <a:moveTo>
                    <a:pt x="0" y="0"/>
                  </a:moveTo>
                  <a:lnTo>
                    <a:pt x="14287498" y="0"/>
                  </a:lnTo>
                  <a:lnTo>
                    <a:pt x="14287498" y="552452"/>
                  </a:lnTo>
                  <a:lnTo>
                    <a:pt x="0" y="552452"/>
                  </a:lnTo>
                  <a:lnTo>
                    <a:pt x="0" y="0"/>
                  </a:lnTo>
                  <a:close/>
                </a:path>
              </a:pathLst>
            </a:custGeom>
            <a:solidFill>
              <a:srgbClr val="626466"/>
            </a:solidFill>
          </p:spPr>
          <p:txBody>
            <a:bodyPr wrap="square" lIns="0" tIns="0" rIns="0" bIns="0" rtlCol="0"/>
            <a:lstStyle/>
            <a:p>
              <a:endParaRPr/>
            </a:p>
          </p:txBody>
        </p:sp>
        <p:pic>
          <p:nvPicPr>
            <p:cNvPr id="7" name="object 7"/>
            <p:cNvPicPr/>
            <p:nvPr/>
          </p:nvPicPr>
          <p:blipFill>
            <a:blip r:embed="rId4" cstate="print"/>
            <a:stretch>
              <a:fillRect/>
            </a:stretch>
          </p:blipFill>
          <p:spPr>
            <a:xfrm>
              <a:off x="13030200" y="7934324"/>
              <a:ext cx="971550" cy="28575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5454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330C3064AAAD44BFC99F2BE7F69716" ma:contentTypeVersion="17" ma:contentTypeDescription="Create a new document." ma:contentTypeScope="" ma:versionID="8638f20bc9a67b149b468f64d57e872e">
  <xsd:schema xmlns:xsd="http://www.w3.org/2001/XMLSchema" xmlns:xs="http://www.w3.org/2001/XMLSchema" xmlns:p="http://schemas.microsoft.com/office/2006/metadata/properties" xmlns:ns2="3fe8c01c-8e2e-4ca3-adb9-0310725dded3" xmlns:ns3="91675e45-69af-4ec1-806c-16a0e3ce0510" targetNamespace="http://schemas.microsoft.com/office/2006/metadata/properties" ma:root="true" ma:fieldsID="348044a065e3fff5328e5bdcb7ec870b" ns2:_="" ns3:_="">
    <xsd:import namespace="3fe8c01c-8e2e-4ca3-adb9-0310725dded3"/>
    <xsd:import namespace="91675e45-69af-4ec1-806c-16a0e3ce051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8c01c-8e2e-4ca3-adb9-0310725dd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96e855a-3fe1-4ce5-99ee-430cc33a3e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75e45-69af-4ec1-806c-16a0e3ce05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857f1bb-3180-4eba-adc2-6d4046042544}" ma:internalName="TaxCatchAll" ma:showField="CatchAllData" ma:web="91675e45-69af-4ec1-806c-16a0e3ce05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C8FC14-2A54-4EDD-9330-578BC8F7C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e8c01c-8e2e-4ca3-adb9-0310725dded3"/>
    <ds:schemaRef ds:uri="91675e45-69af-4ec1-806c-16a0e3ce05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9A5042-0830-4DE7-A889-075C778688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TotalTime>
  <Words>787</Words>
  <Application>Microsoft Macintosh PowerPoint</Application>
  <PresentationFormat>Custom</PresentationFormat>
  <Paragraphs>68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Georgia</vt:lpstr>
      <vt:lpstr>Helvetica Neue</vt:lpstr>
      <vt:lpstr>Tahoma</vt:lpstr>
      <vt:lpstr>Trebuchet MS</vt:lpstr>
      <vt:lpstr>Office Theme</vt:lpstr>
      <vt:lpstr>Making Health Care More Affordable</vt:lpstr>
      <vt:lpstr>The Peterson-Milbank Program for Sustainable Health Care Costs</vt:lpstr>
      <vt:lpstr>States Face a Growing Health Care Affordability Crisis</vt:lpstr>
      <vt:lpstr>Fragmented solutions haven’t tamed the trends</vt:lpstr>
      <vt:lpstr>A State-Led Solution: Health Care Cost Growth Target Programs</vt:lpstr>
      <vt:lpstr>PowerPoint Presentation</vt:lpstr>
      <vt:lpstr>Understanding cost growth targets</vt:lpstr>
      <vt:lpstr>What states have cost growth targets?</vt:lpstr>
      <vt:lpstr>How can you create a cost growth target program?</vt:lpstr>
      <vt:lpstr>Six Activities and Steps to Implement a Health Care Cost Growth Target</vt:lpstr>
      <vt:lpstr>Overview of Implementation</vt:lpstr>
      <vt:lpstr>1. Program Planning, Development &amp; Sustainability</vt:lpstr>
      <vt:lpstr>2. Public-Private Stakeholder Engagement</vt:lpstr>
      <vt:lpstr>4. Measuring Performance Against the Target</vt:lpstr>
      <vt:lpstr>5. Understanding the Drivers for Spending Growth</vt:lpstr>
      <vt:lpstr>Oregon's Cost Growth Target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Health Care More Affordable</dc:title>
  <cp:lastModifiedBy>Christine Haran</cp:lastModifiedBy>
  <cp:revision>4</cp:revision>
  <dcterms:created xsi:type="dcterms:W3CDTF">2023-10-06T16:49:04Z</dcterms:created>
  <dcterms:modified xsi:type="dcterms:W3CDTF">2023-10-06T18:40:27Z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2023-10-06T00:00:00Z</vt:filetime>
  </property>
  <property fmtid="{D5CDD505-2E9C-101B-9397-08002B2CF9AE}" pid="3" name="Creator">
    <vt:lpwstr>Chromium</vt:lpwstr>
  </property>
  <property fmtid="{D5CDD505-2E9C-101B-9397-08002B2CF9AE}" pid="4" name="LastSaved">
    <vt:filetime>2023-10-06T00:00:00Z</vt:filetime>
  </property>
  <property fmtid="{D5CDD505-2E9C-101B-9397-08002B2CF9AE}" pid="5" name="Producer">
    <vt:lpwstr>Skia/PDF m113</vt:lpwstr>
  </property>
</Properties>
</file>