
<file path=[Content_Types].xml><?xml version="1.0" encoding="utf-8"?>
<Types xmlns="http://schemas.openxmlformats.org/package/2006/content-types">
  <Default Extension="emf" ContentType="image/x-emf"/>
  <Default Extension="jpg" ContentType="image/jp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6" r:id="rId4"/>
    <p:sldMasterId id="2147483776" r:id="rId5"/>
    <p:sldMasterId id="2147483789" r:id="rId6"/>
  </p:sldMasterIdLst>
  <p:notesMasterIdLst>
    <p:notesMasterId r:id="rId26"/>
  </p:notesMasterIdLst>
  <p:handoutMasterIdLst>
    <p:handoutMasterId r:id="rId27"/>
  </p:handoutMasterIdLst>
  <p:sldIdLst>
    <p:sldId id="256" r:id="rId7"/>
    <p:sldId id="855" r:id="rId8"/>
    <p:sldId id="2147309886" r:id="rId9"/>
    <p:sldId id="2147309896" r:id="rId10"/>
    <p:sldId id="2147309982" r:id="rId11"/>
    <p:sldId id="2147310052" r:id="rId12"/>
    <p:sldId id="2147310049" r:id="rId13"/>
    <p:sldId id="2147310044" r:id="rId14"/>
    <p:sldId id="2147310046" r:id="rId15"/>
    <p:sldId id="2147310047" r:id="rId16"/>
    <p:sldId id="2147310041" r:id="rId17"/>
    <p:sldId id="2147310022" r:id="rId18"/>
    <p:sldId id="2147310024" r:id="rId19"/>
    <p:sldId id="2147309972" r:id="rId20"/>
    <p:sldId id="2147310053" r:id="rId21"/>
    <p:sldId id="851" r:id="rId22"/>
    <p:sldId id="850" r:id="rId23"/>
    <p:sldId id="2147310054" r:id="rId24"/>
    <p:sldId id="856" r:id="rId25"/>
  </p:sldIdLst>
  <p:sldSz cx="12192000" cy="6858000"/>
  <p:notesSz cx="7102475" cy="9388475"/>
  <p:defaultTextStyle>
    <a:defPPr>
      <a:defRPr lang="en-US"/>
    </a:defPPr>
    <a:lvl1pPr algn="l" defTabSz="457200" rtl="0" eaLnBrk="0" fontAlgn="base" hangingPunct="0">
      <a:spcBef>
        <a:spcPct val="0"/>
      </a:spcBef>
      <a:spcAft>
        <a:spcPct val="0"/>
      </a:spcAft>
      <a:defRPr kern="1200">
        <a:solidFill>
          <a:schemeClr val="tx1"/>
        </a:solidFill>
        <a:latin typeface="Helvetica" panose="020B0604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Helvetica" panose="020B0604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Helvetica" panose="020B0604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Helvetica" panose="020B0604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Helvetica" panose="020B0604020202020204" pitchFamily="34" charset="0"/>
        <a:ea typeface="+mn-ea"/>
        <a:cs typeface="+mn-cs"/>
      </a:defRPr>
    </a:lvl5pPr>
    <a:lvl6pPr marL="2286000" algn="l" defTabSz="914400" rtl="0" eaLnBrk="1" latinLnBrk="0" hangingPunct="1">
      <a:defRPr kern="1200">
        <a:solidFill>
          <a:schemeClr val="tx1"/>
        </a:solidFill>
        <a:latin typeface="Helvetica" panose="020B0604020202020204" pitchFamily="34" charset="0"/>
        <a:ea typeface="+mn-ea"/>
        <a:cs typeface="+mn-cs"/>
      </a:defRPr>
    </a:lvl6pPr>
    <a:lvl7pPr marL="2743200" algn="l" defTabSz="914400" rtl="0" eaLnBrk="1" latinLnBrk="0" hangingPunct="1">
      <a:defRPr kern="1200">
        <a:solidFill>
          <a:schemeClr val="tx1"/>
        </a:solidFill>
        <a:latin typeface="Helvetica" panose="020B0604020202020204" pitchFamily="34" charset="0"/>
        <a:ea typeface="+mn-ea"/>
        <a:cs typeface="+mn-cs"/>
      </a:defRPr>
    </a:lvl7pPr>
    <a:lvl8pPr marL="3200400" algn="l" defTabSz="914400" rtl="0" eaLnBrk="1" latinLnBrk="0" hangingPunct="1">
      <a:defRPr kern="1200">
        <a:solidFill>
          <a:schemeClr val="tx1"/>
        </a:solidFill>
        <a:latin typeface="Helvetica" panose="020B0604020202020204" pitchFamily="34" charset="0"/>
        <a:ea typeface="+mn-ea"/>
        <a:cs typeface="+mn-cs"/>
      </a:defRPr>
    </a:lvl8pPr>
    <a:lvl9pPr marL="3657600" algn="l" defTabSz="914400" rtl="0" eaLnBrk="1" latinLnBrk="0" hangingPunct="1">
      <a:defRPr kern="1200">
        <a:solidFill>
          <a:schemeClr val="tx1"/>
        </a:solidFill>
        <a:latin typeface="Helvetica" panose="020B0604020202020204" pitchFamily="34" charset="0"/>
        <a:ea typeface="+mn-ea"/>
        <a:cs typeface="+mn-cs"/>
      </a:defRPr>
    </a:lvl9pPr>
  </p:defaultTextStyle>
  <p:extLst>
    <p:ext uri="{EFAFB233-063F-42B5-8137-9DF3F51BA10A}">
      <p15:sldGuideLst xmlns:p15="http://schemas.microsoft.com/office/powerpoint/2012/main">
        <p15:guide id="1" orient="horz" pos="4296" userDrawn="1">
          <p15:clr>
            <a:srgbClr val="A4A3A4"/>
          </p15:clr>
        </p15:guide>
        <p15:guide id="2" pos="352" userDrawn="1">
          <p15:clr>
            <a:srgbClr val="A4A3A4"/>
          </p15:clr>
        </p15:guide>
        <p15:guide id="3" pos="7680" userDrawn="1">
          <p15:clr>
            <a:srgbClr val="A4A3A4"/>
          </p15:clr>
        </p15:guide>
        <p15:guide id="4" userDrawn="1">
          <p15:clr>
            <a:srgbClr val="A4A3A4"/>
          </p15:clr>
        </p15:guide>
        <p15:guide id="5" orient="horz"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6209837-9E08-AF05-D3A2-CA36AA07021D}" name="Corinne Pickus" initials="CP" userId="S::corinne.pickus@burness.com::394e9295-32b2-47bd-bf8c-739d2ee2f9c7" providerId="AD"/>
  <p188:author id="{52476085-446D-4C96-F23F-CFDFCBE40E34}" name="Guest User" initials="GU" userId="S::urn:spo:anon#573c057301bcdfd924a1edc41552f095ad955fcc1b8b1365c6e1218189540b75::" providerId="AD"/>
  <p188:author id="{2F9154CF-FE2F-BA31-27EA-76E8A1616E77}" name="Rachel Block" initials="RB" userId="S::rblock@milbank.org::3c6b038a-ee1b-4085-9fe8-741792909c4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hris Koller" initials="CK" lastIdx="32" clrIdx="0"/>
  <p:cmAuthor id="2" name="Gail Cambridge" initials="GC" lastIdx="7" clrIdx="1">
    <p:extLst>
      <p:ext uri="{19B8F6BF-5375-455C-9EA6-DF929625EA0E}">
        <p15:presenceInfo xmlns:p15="http://schemas.microsoft.com/office/powerpoint/2012/main" userId="S::cambridge@milbank.org::5334bb7a-d6e7-43ae-95c6-69762e3358a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E47"/>
    <a:srgbClr val="01783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04"/>
    <p:restoredTop sz="94654"/>
  </p:normalViewPr>
  <p:slideViewPr>
    <p:cSldViewPr snapToGrid="0">
      <p:cViewPr varScale="1">
        <p:scale>
          <a:sx n="108" d="100"/>
          <a:sy n="108" d="100"/>
        </p:scale>
        <p:origin x="864" y="90"/>
      </p:cViewPr>
      <p:guideLst>
        <p:guide orient="horz" pos="4296"/>
        <p:guide pos="352"/>
        <p:guide pos="7680"/>
        <p:guide/>
        <p:guide orient="horz"/>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34" Type="http://schemas.microsoft.com/office/2018/10/relationships/authors" Targe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handoutMaster" Target="handoutMasters/handoutMaster1.xml"/><Relationship Id="rId30" Type="http://schemas.openxmlformats.org/officeDocument/2006/relationships/viewProps" Target="viewProps.xml"/><Relationship Id="rId8"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ne Haran" userId="624dad94-073b-4a47-9cfa-5c88a1bc8d11" providerId="ADAL" clId="{EF4F5F3E-1BFE-41A9-9332-83F54A371468}"/>
    <pc:docChg chg="delSld">
      <pc:chgData name="Christine Haran" userId="624dad94-073b-4a47-9cfa-5c88a1bc8d11" providerId="ADAL" clId="{EF4F5F3E-1BFE-41A9-9332-83F54A371468}" dt="2023-10-17T17:57:23.905" v="3" actId="47"/>
      <pc:docMkLst>
        <pc:docMk/>
      </pc:docMkLst>
      <pc:sldChg chg="del">
        <pc:chgData name="Christine Haran" userId="624dad94-073b-4a47-9cfa-5c88a1bc8d11" providerId="ADAL" clId="{EF4F5F3E-1BFE-41A9-9332-83F54A371468}" dt="2023-10-17T17:14:25.492" v="0" actId="47"/>
        <pc:sldMkLst>
          <pc:docMk/>
          <pc:sldMk cId="950037096" sldId="852"/>
        </pc:sldMkLst>
      </pc:sldChg>
      <pc:sldChg chg="del">
        <pc:chgData name="Christine Haran" userId="624dad94-073b-4a47-9cfa-5c88a1bc8d11" providerId="ADAL" clId="{EF4F5F3E-1BFE-41A9-9332-83F54A371468}" dt="2023-10-17T17:57:23.905" v="3" actId="47"/>
        <pc:sldMkLst>
          <pc:docMk/>
          <pc:sldMk cId="2248046845" sldId="2147309934"/>
        </pc:sldMkLst>
      </pc:sldChg>
      <pc:sldChg chg="del">
        <pc:chgData name="Christine Haran" userId="624dad94-073b-4a47-9cfa-5c88a1bc8d11" providerId="ADAL" clId="{EF4F5F3E-1BFE-41A9-9332-83F54A371468}" dt="2023-10-17T17:57:22.596" v="2" actId="47"/>
        <pc:sldMkLst>
          <pc:docMk/>
          <pc:sldMk cId="1575041325" sldId="2147310042"/>
        </pc:sldMkLst>
      </pc:sldChg>
      <pc:sldChg chg="del">
        <pc:chgData name="Christine Haran" userId="624dad94-073b-4a47-9cfa-5c88a1bc8d11" providerId="ADAL" clId="{EF4F5F3E-1BFE-41A9-9332-83F54A371468}" dt="2023-10-17T17:57:21.244" v="1" actId="47"/>
        <pc:sldMkLst>
          <pc:docMk/>
          <pc:sldMk cId="4102318739" sldId="2147310043"/>
        </pc:sldMkLst>
      </pc:sldChg>
      <pc:sldMasterChg chg="delSldLayout">
        <pc:chgData name="Christine Haran" userId="624dad94-073b-4a47-9cfa-5c88a1bc8d11" providerId="ADAL" clId="{EF4F5F3E-1BFE-41A9-9332-83F54A371468}" dt="2023-10-17T17:57:23.905" v="3" actId="47"/>
        <pc:sldMasterMkLst>
          <pc:docMk/>
          <pc:sldMasterMk cId="3368281101" sldId="2147483789"/>
        </pc:sldMasterMkLst>
        <pc:sldLayoutChg chg="del">
          <pc:chgData name="Christine Haran" userId="624dad94-073b-4a47-9cfa-5c88a1bc8d11" providerId="ADAL" clId="{EF4F5F3E-1BFE-41A9-9332-83F54A371468}" dt="2023-10-17T17:57:23.905" v="3" actId="47"/>
          <pc:sldLayoutMkLst>
            <pc:docMk/>
            <pc:sldMasterMk cId="3368281101" sldId="2147483789"/>
            <pc:sldLayoutMk cId="4025722376" sldId="2147483816"/>
          </pc:sldLayoutMkLst>
        </pc:sldLayoutChg>
      </pc:sldMasterChg>
    </pc:docChg>
  </pc:docChgLst>
</pc:chgInfo>
</file>

<file path=ppt/diagrams/_rels/data3.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3.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A14CE0-7E49-4F5A-A61C-382AE53DBA82}" type="doc">
      <dgm:prSet loTypeId="urn:microsoft.com/office/officeart/2005/8/layout/default" loCatId="list" qsTypeId="urn:microsoft.com/office/officeart/2005/8/quickstyle/simple1" qsCatId="simple" csTypeId="urn:microsoft.com/office/officeart/2005/8/colors/accent2_2" csCatId="accent2" phldr="1"/>
      <dgm:spPr/>
      <dgm:t>
        <a:bodyPr/>
        <a:lstStyle/>
        <a:p>
          <a:endParaRPr lang="en-US"/>
        </a:p>
      </dgm:t>
    </dgm:pt>
    <dgm:pt modelId="{2E70B613-5890-44BF-A3E8-A2341E555BB7}">
      <dgm:prSet phldrT="[Text]" custT="1"/>
      <dgm:spPr/>
      <dgm:t>
        <a:bodyPr/>
        <a:lstStyle/>
        <a:p>
          <a:r>
            <a:rPr lang="en-US" sz="1600" b="0" dirty="0"/>
            <a:t>Equity Integrated Across Model</a:t>
          </a:r>
        </a:p>
      </dgm:t>
    </dgm:pt>
    <dgm:pt modelId="{7C579A8A-8790-4145-9CF3-9F4281F77C88}" type="parTrans" cxnId="{66223E54-0E09-4494-B2C7-432BB66A5A0E}">
      <dgm:prSet/>
      <dgm:spPr/>
      <dgm:t>
        <a:bodyPr/>
        <a:lstStyle/>
        <a:p>
          <a:endParaRPr lang="en-US" sz="1800" b="1">
            <a:solidFill>
              <a:schemeClr val="tx1"/>
            </a:solidFill>
          </a:endParaRPr>
        </a:p>
      </dgm:t>
    </dgm:pt>
    <dgm:pt modelId="{4D182062-E13B-47AA-8947-936FB57AAB5B}" type="sibTrans" cxnId="{66223E54-0E09-4494-B2C7-432BB66A5A0E}">
      <dgm:prSet/>
      <dgm:spPr/>
      <dgm:t>
        <a:bodyPr/>
        <a:lstStyle/>
        <a:p>
          <a:endParaRPr lang="en-US" sz="1800" b="1">
            <a:solidFill>
              <a:schemeClr val="tx1"/>
            </a:solidFill>
          </a:endParaRPr>
        </a:p>
      </dgm:t>
    </dgm:pt>
    <dgm:pt modelId="{DBA86D22-0E45-4E80-A244-23C82B62808B}">
      <dgm:prSet phldrT="[Text]" custT="1"/>
      <dgm:spPr/>
      <dgm:t>
        <a:bodyPr/>
        <a:lstStyle/>
        <a:p>
          <a:r>
            <a:rPr lang="en-US" sz="1600" b="0"/>
            <a:t>All-Payer </a:t>
          </a:r>
          <a:br>
            <a:rPr lang="en-US" sz="1600" b="0"/>
          </a:br>
          <a:r>
            <a:rPr lang="en-US" sz="1600" b="0"/>
            <a:t>Approach</a:t>
          </a:r>
          <a:endParaRPr lang="en-US" sz="1600" b="0" dirty="0"/>
        </a:p>
      </dgm:t>
    </dgm:pt>
    <dgm:pt modelId="{682CEBBB-066B-4B6E-AC2E-67AC268D740F}" type="parTrans" cxnId="{AC573403-0E6C-4B30-8EB9-B5FFC50E8B70}">
      <dgm:prSet/>
      <dgm:spPr/>
      <dgm:t>
        <a:bodyPr/>
        <a:lstStyle/>
        <a:p>
          <a:endParaRPr lang="en-US" sz="1800" b="1">
            <a:solidFill>
              <a:schemeClr val="tx1"/>
            </a:solidFill>
          </a:endParaRPr>
        </a:p>
      </dgm:t>
    </dgm:pt>
    <dgm:pt modelId="{069C2943-1170-416D-A1C0-01FECC73B6AA}" type="sibTrans" cxnId="{AC573403-0E6C-4B30-8EB9-B5FFC50E8B70}">
      <dgm:prSet/>
      <dgm:spPr/>
      <dgm:t>
        <a:bodyPr/>
        <a:lstStyle/>
        <a:p>
          <a:endParaRPr lang="en-US" sz="1800" b="1">
            <a:solidFill>
              <a:schemeClr val="tx1"/>
            </a:solidFill>
          </a:endParaRPr>
        </a:p>
      </dgm:t>
    </dgm:pt>
    <dgm:pt modelId="{571A206D-86E0-40A4-ABB4-EEB2BA5A417E}">
      <dgm:prSet phldrT="[Text]" custT="1"/>
      <dgm:spPr/>
      <dgm:t>
        <a:bodyPr/>
        <a:lstStyle/>
        <a:p>
          <a:r>
            <a:rPr lang="en-US" sz="1600" b="0"/>
            <a:t>Behavioral Health Integration</a:t>
          </a:r>
          <a:endParaRPr lang="en-US" sz="1600" b="0" dirty="0"/>
        </a:p>
      </dgm:t>
    </dgm:pt>
    <dgm:pt modelId="{BFD09FB3-3464-472B-A67D-1823BD879969}" type="parTrans" cxnId="{6BCE0E5A-7339-40B6-818C-F97401E827E1}">
      <dgm:prSet/>
      <dgm:spPr/>
      <dgm:t>
        <a:bodyPr/>
        <a:lstStyle/>
        <a:p>
          <a:endParaRPr lang="en-US"/>
        </a:p>
      </dgm:t>
    </dgm:pt>
    <dgm:pt modelId="{4860DBC3-7E13-42EA-9221-B6CC8A1E2A45}" type="sibTrans" cxnId="{6BCE0E5A-7339-40B6-818C-F97401E827E1}">
      <dgm:prSet/>
      <dgm:spPr/>
      <dgm:t>
        <a:bodyPr/>
        <a:lstStyle/>
        <a:p>
          <a:endParaRPr lang="en-US"/>
        </a:p>
      </dgm:t>
    </dgm:pt>
    <dgm:pt modelId="{DA8F8612-01E6-4CC9-8D9C-A38050CD4937}">
      <dgm:prSet phldrT="[Text]" custT="1"/>
      <dgm:spPr/>
      <dgm:t>
        <a:bodyPr/>
        <a:lstStyle/>
        <a:p>
          <a:r>
            <a:rPr lang="en-US" sz="1600" b="0"/>
            <a:t>Medicaid </a:t>
          </a:r>
          <a:br>
            <a:rPr lang="en-US" sz="1600" b="0"/>
          </a:br>
          <a:r>
            <a:rPr lang="en-US" sz="1600" b="0"/>
            <a:t>Alignment</a:t>
          </a:r>
          <a:endParaRPr lang="en-US" sz="1600" b="0" strike="sngStrike" dirty="0"/>
        </a:p>
      </dgm:t>
    </dgm:pt>
    <dgm:pt modelId="{3C64B2CA-292E-4950-ACDF-69D5C950B4F2}" type="parTrans" cxnId="{5BFE8D9F-C4DF-4845-B619-62AE16E2FA4A}">
      <dgm:prSet/>
      <dgm:spPr/>
      <dgm:t>
        <a:bodyPr/>
        <a:lstStyle/>
        <a:p>
          <a:endParaRPr lang="en-US"/>
        </a:p>
      </dgm:t>
    </dgm:pt>
    <dgm:pt modelId="{08CDD0E1-F489-4041-89B0-42CE436F021D}" type="sibTrans" cxnId="{5BFE8D9F-C4DF-4845-B619-62AE16E2FA4A}">
      <dgm:prSet/>
      <dgm:spPr/>
      <dgm:t>
        <a:bodyPr/>
        <a:lstStyle/>
        <a:p>
          <a:endParaRPr lang="en-US"/>
        </a:p>
      </dgm:t>
    </dgm:pt>
    <dgm:pt modelId="{FD785E3F-071A-4655-9A59-DB433124E6B2}">
      <dgm:prSet phldrT="[Text]" custT="1"/>
      <dgm:spPr/>
      <dgm:t>
        <a:bodyPr/>
        <a:lstStyle/>
        <a:p>
          <a:r>
            <a:rPr lang="en-US" sz="1600" b="0" dirty="0"/>
            <a:t>Accelerating Existing State Innovations</a:t>
          </a:r>
        </a:p>
      </dgm:t>
    </dgm:pt>
    <dgm:pt modelId="{9D1A8934-8FB1-4101-9882-8D366A71559B}" type="parTrans" cxnId="{E2A28C8E-EF19-4B30-A591-50BB35091686}">
      <dgm:prSet/>
      <dgm:spPr/>
      <dgm:t>
        <a:bodyPr/>
        <a:lstStyle/>
        <a:p>
          <a:endParaRPr lang="en-US"/>
        </a:p>
      </dgm:t>
    </dgm:pt>
    <dgm:pt modelId="{D5477437-1FFF-44B7-A807-9B4D012CF718}" type="sibTrans" cxnId="{E2A28C8E-EF19-4B30-A591-50BB35091686}">
      <dgm:prSet/>
      <dgm:spPr/>
      <dgm:t>
        <a:bodyPr/>
        <a:lstStyle/>
        <a:p>
          <a:endParaRPr lang="en-US"/>
        </a:p>
      </dgm:t>
    </dgm:pt>
    <dgm:pt modelId="{2602F408-7710-4D73-A049-C10E1FD6C8B5}" type="pres">
      <dgm:prSet presAssocID="{CFA14CE0-7E49-4F5A-A61C-382AE53DBA82}" presName="diagram" presStyleCnt="0">
        <dgm:presLayoutVars>
          <dgm:dir/>
          <dgm:resizeHandles val="exact"/>
        </dgm:presLayoutVars>
      </dgm:prSet>
      <dgm:spPr/>
    </dgm:pt>
    <dgm:pt modelId="{0C76A38C-B51A-4EEC-B62E-5D821F23DC12}" type="pres">
      <dgm:prSet presAssocID="{2E70B613-5890-44BF-A3E8-A2341E555BB7}" presName="node" presStyleLbl="node1" presStyleIdx="0" presStyleCnt="5" custLinFactNeighborX="-27243" custLinFactNeighborY="-205">
        <dgm:presLayoutVars>
          <dgm:bulletEnabled val="1"/>
        </dgm:presLayoutVars>
      </dgm:prSet>
      <dgm:spPr/>
    </dgm:pt>
    <dgm:pt modelId="{A73F6126-C5D5-4107-A691-C5441AC01742}" type="pres">
      <dgm:prSet presAssocID="{4D182062-E13B-47AA-8947-936FB57AAB5B}" presName="sibTrans" presStyleCnt="0"/>
      <dgm:spPr/>
    </dgm:pt>
    <dgm:pt modelId="{CE8A6C8B-3094-488A-9261-88DF10536A60}" type="pres">
      <dgm:prSet presAssocID="{571A206D-86E0-40A4-ABB4-EEB2BA5A417E}" presName="node" presStyleLbl="node1" presStyleIdx="1" presStyleCnt="5" custLinFactNeighborX="-17597" custLinFactNeighborY="-1188">
        <dgm:presLayoutVars>
          <dgm:bulletEnabled val="1"/>
        </dgm:presLayoutVars>
      </dgm:prSet>
      <dgm:spPr/>
    </dgm:pt>
    <dgm:pt modelId="{8BDB3CB2-F870-4AD5-ABB1-BAC7A1C785CC}" type="pres">
      <dgm:prSet presAssocID="{4860DBC3-7E13-42EA-9221-B6CC8A1E2A45}" presName="sibTrans" presStyleCnt="0"/>
      <dgm:spPr/>
    </dgm:pt>
    <dgm:pt modelId="{E72CF590-48EA-4553-862A-B5046AE56F79}" type="pres">
      <dgm:prSet presAssocID="{DBA86D22-0E45-4E80-A244-23C82B62808B}" presName="node" presStyleLbl="node1" presStyleIdx="2" presStyleCnt="5" custLinFactNeighborX="-9304" custLinFactNeighborY="6804">
        <dgm:presLayoutVars>
          <dgm:bulletEnabled val="1"/>
        </dgm:presLayoutVars>
      </dgm:prSet>
      <dgm:spPr/>
    </dgm:pt>
    <dgm:pt modelId="{DB479DB4-AB66-4768-8CFF-D84F3DB1C910}" type="pres">
      <dgm:prSet presAssocID="{069C2943-1170-416D-A1C0-01FECC73B6AA}" presName="sibTrans" presStyleCnt="0"/>
      <dgm:spPr/>
    </dgm:pt>
    <dgm:pt modelId="{A6495B35-5D26-40FE-865F-908B1BFD4F51}" type="pres">
      <dgm:prSet presAssocID="{DA8F8612-01E6-4CC9-8D9C-A38050CD4937}" presName="node" presStyleLbl="node1" presStyleIdx="3" presStyleCnt="5" custLinFactNeighborY="6804">
        <dgm:presLayoutVars>
          <dgm:bulletEnabled val="1"/>
        </dgm:presLayoutVars>
      </dgm:prSet>
      <dgm:spPr/>
    </dgm:pt>
    <dgm:pt modelId="{309AC9C4-1C9E-42A7-9105-2A965991EC2E}" type="pres">
      <dgm:prSet presAssocID="{08CDD0E1-F489-4041-89B0-42CE436F021D}" presName="sibTrans" presStyleCnt="0"/>
      <dgm:spPr/>
    </dgm:pt>
    <dgm:pt modelId="{19B2008A-A984-4940-B10D-02EE6612626E}" type="pres">
      <dgm:prSet presAssocID="{FD785E3F-071A-4655-9A59-DB433124E6B2}" presName="node" presStyleLbl="node1" presStyleIdx="4" presStyleCnt="5" custLinFactNeighborX="6024" custLinFactNeighborY="-350">
        <dgm:presLayoutVars>
          <dgm:bulletEnabled val="1"/>
        </dgm:presLayoutVars>
      </dgm:prSet>
      <dgm:spPr/>
    </dgm:pt>
  </dgm:ptLst>
  <dgm:cxnLst>
    <dgm:cxn modelId="{AC573403-0E6C-4B30-8EB9-B5FFC50E8B70}" srcId="{CFA14CE0-7E49-4F5A-A61C-382AE53DBA82}" destId="{DBA86D22-0E45-4E80-A244-23C82B62808B}" srcOrd="2" destOrd="0" parTransId="{682CEBBB-066B-4B6E-AC2E-67AC268D740F}" sibTransId="{069C2943-1170-416D-A1C0-01FECC73B6AA}"/>
    <dgm:cxn modelId="{66223E54-0E09-4494-B2C7-432BB66A5A0E}" srcId="{CFA14CE0-7E49-4F5A-A61C-382AE53DBA82}" destId="{2E70B613-5890-44BF-A3E8-A2341E555BB7}" srcOrd="0" destOrd="0" parTransId="{7C579A8A-8790-4145-9CF3-9F4281F77C88}" sibTransId="{4D182062-E13B-47AA-8947-936FB57AAB5B}"/>
    <dgm:cxn modelId="{6BCE0E5A-7339-40B6-818C-F97401E827E1}" srcId="{CFA14CE0-7E49-4F5A-A61C-382AE53DBA82}" destId="{571A206D-86E0-40A4-ABB4-EEB2BA5A417E}" srcOrd="1" destOrd="0" parTransId="{BFD09FB3-3464-472B-A67D-1823BD879969}" sibTransId="{4860DBC3-7E13-42EA-9221-B6CC8A1E2A45}"/>
    <dgm:cxn modelId="{0FBCE680-2D46-4BFA-AF2F-8571331E24B7}" type="presOf" srcId="{571A206D-86E0-40A4-ABB4-EEB2BA5A417E}" destId="{CE8A6C8B-3094-488A-9261-88DF10536A60}" srcOrd="0" destOrd="0" presId="urn:microsoft.com/office/officeart/2005/8/layout/default"/>
    <dgm:cxn modelId="{FF772B8A-2378-49E3-870E-CEB2E3D8A92C}" type="presOf" srcId="{DBA86D22-0E45-4E80-A244-23C82B62808B}" destId="{E72CF590-48EA-4553-862A-B5046AE56F79}" srcOrd="0" destOrd="0" presId="urn:microsoft.com/office/officeart/2005/8/layout/default"/>
    <dgm:cxn modelId="{E2A28C8E-EF19-4B30-A591-50BB35091686}" srcId="{CFA14CE0-7E49-4F5A-A61C-382AE53DBA82}" destId="{FD785E3F-071A-4655-9A59-DB433124E6B2}" srcOrd="4" destOrd="0" parTransId="{9D1A8934-8FB1-4101-9882-8D366A71559B}" sibTransId="{D5477437-1FFF-44B7-A807-9B4D012CF718}"/>
    <dgm:cxn modelId="{A96A199B-7E6C-400E-A1C7-3339ABB55F28}" type="presOf" srcId="{DA8F8612-01E6-4CC9-8D9C-A38050CD4937}" destId="{A6495B35-5D26-40FE-865F-908B1BFD4F51}" srcOrd="0" destOrd="0" presId="urn:microsoft.com/office/officeart/2005/8/layout/default"/>
    <dgm:cxn modelId="{5BFE8D9F-C4DF-4845-B619-62AE16E2FA4A}" srcId="{CFA14CE0-7E49-4F5A-A61C-382AE53DBA82}" destId="{DA8F8612-01E6-4CC9-8D9C-A38050CD4937}" srcOrd="3" destOrd="0" parTransId="{3C64B2CA-292E-4950-ACDF-69D5C950B4F2}" sibTransId="{08CDD0E1-F489-4041-89B0-42CE436F021D}"/>
    <dgm:cxn modelId="{9F6C64A6-1032-48FE-AB40-C9542BAD32B3}" type="presOf" srcId="{2E70B613-5890-44BF-A3E8-A2341E555BB7}" destId="{0C76A38C-B51A-4EEC-B62E-5D821F23DC12}" srcOrd="0" destOrd="0" presId="urn:microsoft.com/office/officeart/2005/8/layout/default"/>
    <dgm:cxn modelId="{B833F4BA-4C99-40BB-9C35-C9A60BAF992A}" type="presOf" srcId="{FD785E3F-071A-4655-9A59-DB433124E6B2}" destId="{19B2008A-A984-4940-B10D-02EE6612626E}" srcOrd="0" destOrd="0" presId="urn:microsoft.com/office/officeart/2005/8/layout/default"/>
    <dgm:cxn modelId="{38BC06D3-8597-43ED-82F7-DEFD444DBE17}" type="presOf" srcId="{CFA14CE0-7E49-4F5A-A61C-382AE53DBA82}" destId="{2602F408-7710-4D73-A049-C10E1FD6C8B5}" srcOrd="0" destOrd="0" presId="urn:microsoft.com/office/officeart/2005/8/layout/default"/>
    <dgm:cxn modelId="{1EAC30B8-D459-4268-B164-C4201A55B733}" type="presParOf" srcId="{2602F408-7710-4D73-A049-C10E1FD6C8B5}" destId="{0C76A38C-B51A-4EEC-B62E-5D821F23DC12}" srcOrd="0" destOrd="0" presId="urn:microsoft.com/office/officeart/2005/8/layout/default"/>
    <dgm:cxn modelId="{C28B2718-5FB4-4FEE-BC27-4F6970553D4A}" type="presParOf" srcId="{2602F408-7710-4D73-A049-C10E1FD6C8B5}" destId="{A73F6126-C5D5-4107-A691-C5441AC01742}" srcOrd="1" destOrd="0" presId="urn:microsoft.com/office/officeart/2005/8/layout/default"/>
    <dgm:cxn modelId="{B5BD6C5B-3418-4056-8EFD-26512A679965}" type="presParOf" srcId="{2602F408-7710-4D73-A049-C10E1FD6C8B5}" destId="{CE8A6C8B-3094-488A-9261-88DF10536A60}" srcOrd="2" destOrd="0" presId="urn:microsoft.com/office/officeart/2005/8/layout/default"/>
    <dgm:cxn modelId="{3E55700B-907D-41AF-81DE-797D9FD8A4E1}" type="presParOf" srcId="{2602F408-7710-4D73-A049-C10E1FD6C8B5}" destId="{8BDB3CB2-F870-4AD5-ABB1-BAC7A1C785CC}" srcOrd="3" destOrd="0" presId="urn:microsoft.com/office/officeart/2005/8/layout/default"/>
    <dgm:cxn modelId="{7CE44C11-06F3-4EFD-A30B-B67261CCC000}" type="presParOf" srcId="{2602F408-7710-4D73-A049-C10E1FD6C8B5}" destId="{E72CF590-48EA-4553-862A-B5046AE56F79}" srcOrd="4" destOrd="0" presId="urn:microsoft.com/office/officeart/2005/8/layout/default"/>
    <dgm:cxn modelId="{A85A9C07-AD9D-4558-A842-D54BFEC792E8}" type="presParOf" srcId="{2602F408-7710-4D73-A049-C10E1FD6C8B5}" destId="{DB479DB4-AB66-4768-8CFF-D84F3DB1C910}" srcOrd="5" destOrd="0" presId="urn:microsoft.com/office/officeart/2005/8/layout/default"/>
    <dgm:cxn modelId="{A553C5EC-DE75-4256-879A-10C1C48986E8}" type="presParOf" srcId="{2602F408-7710-4D73-A049-C10E1FD6C8B5}" destId="{A6495B35-5D26-40FE-865F-908B1BFD4F51}" srcOrd="6" destOrd="0" presId="urn:microsoft.com/office/officeart/2005/8/layout/default"/>
    <dgm:cxn modelId="{5A552C26-58B8-48BE-80D7-18358E08FF1E}" type="presParOf" srcId="{2602F408-7710-4D73-A049-C10E1FD6C8B5}" destId="{309AC9C4-1C9E-42A7-9105-2A965991EC2E}" srcOrd="7" destOrd="0" presId="urn:microsoft.com/office/officeart/2005/8/layout/default"/>
    <dgm:cxn modelId="{2D7F77A7-B13B-4069-AD5E-793549EDF8EE}" type="presParOf" srcId="{2602F408-7710-4D73-A049-C10E1FD6C8B5}" destId="{19B2008A-A984-4940-B10D-02EE6612626E}"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C071817-4EE3-42C2-A227-FD98554492D5}"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en-US"/>
        </a:p>
      </dgm:t>
    </dgm:pt>
    <dgm:pt modelId="{0F35A694-A82C-4E42-89BA-BDD1DF27F271}">
      <dgm:prSet phldrT="[Text]"/>
      <dgm:spPr/>
      <dgm:t>
        <a:bodyPr/>
        <a:lstStyle/>
        <a:p>
          <a:r>
            <a:rPr lang="en-US" b="1" dirty="0"/>
            <a:t>Memorialization </a:t>
          </a:r>
          <a:endParaRPr lang="en-US" dirty="0"/>
        </a:p>
      </dgm:t>
    </dgm:pt>
    <dgm:pt modelId="{2D1F62F8-0BDA-4688-889F-2D6A47D70117}" type="parTrans" cxnId="{C2DB9D1D-2E10-4E37-85A6-CA9E3D17A539}">
      <dgm:prSet/>
      <dgm:spPr/>
      <dgm:t>
        <a:bodyPr/>
        <a:lstStyle/>
        <a:p>
          <a:endParaRPr lang="en-US"/>
        </a:p>
      </dgm:t>
    </dgm:pt>
    <dgm:pt modelId="{2DC00727-CC3E-4F61-BF34-96933B7437C7}" type="sibTrans" cxnId="{C2DB9D1D-2E10-4E37-85A6-CA9E3D17A539}">
      <dgm:prSet/>
      <dgm:spPr/>
      <dgm:t>
        <a:bodyPr/>
        <a:lstStyle/>
        <a:p>
          <a:endParaRPr lang="en-US"/>
        </a:p>
      </dgm:t>
    </dgm:pt>
    <dgm:pt modelId="{267AE7EB-8304-4AAC-BCF7-022CCBA53562}">
      <dgm:prSet phldrT="[Text]"/>
      <dgm:spPr/>
      <dgm:t>
        <a:bodyPr/>
        <a:lstStyle/>
        <a:p>
          <a:r>
            <a:rPr lang="en-US" dirty="0"/>
            <a:t>All-payer cost growth targets (or, at minimum, the process to determine such a target) must be memorialized in state Executive Order, statute, or regulatory change 90 days before the start of PY1.</a:t>
          </a:r>
        </a:p>
      </dgm:t>
    </dgm:pt>
    <dgm:pt modelId="{67D81DB6-6819-4347-A7ED-C031DC91C84F}" type="parTrans" cxnId="{4F340860-7F4A-44A0-9F1F-9E08DFF1D3D3}">
      <dgm:prSet/>
      <dgm:spPr/>
      <dgm:t>
        <a:bodyPr/>
        <a:lstStyle/>
        <a:p>
          <a:endParaRPr lang="en-US"/>
        </a:p>
      </dgm:t>
    </dgm:pt>
    <dgm:pt modelId="{98FDD20A-7283-4DB1-8384-973CE9CC0B0D}" type="sibTrans" cxnId="{4F340860-7F4A-44A0-9F1F-9E08DFF1D3D3}">
      <dgm:prSet/>
      <dgm:spPr/>
      <dgm:t>
        <a:bodyPr/>
        <a:lstStyle/>
        <a:p>
          <a:endParaRPr lang="en-US"/>
        </a:p>
      </dgm:t>
    </dgm:pt>
    <dgm:pt modelId="{66BC7C59-7C4C-4B1D-BB22-3A27AEAAB018}">
      <dgm:prSet phldrT="[Text]"/>
      <dgm:spPr/>
      <dgm:t>
        <a:bodyPr/>
        <a:lstStyle/>
        <a:p>
          <a:r>
            <a:rPr lang="en-US" b="1" dirty="0"/>
            <a:t>Duration </a:t>
          </a:r>
        </a:p>
      </dgm:t>
    </dgm:pt>
    <dgm:pt modelId="{1FBC553D-4987-47AC-B290-EA927C9E4216}" type="parTrans" cxnId="{6E38E850-6C39-4718-8D29-5A764FD47C47}">
      <dgm:prSet/>
      <dgm:spPr/>
      <dgm:t>
        <a:bodyPr/>
        <a:lstStyle/>
        <a:p>
          <a:endParaRPr lang="en-US"/>
        </a:p>
      </dgm:t>
    </dgm:pt>
    <dgm:pt modelId="{B6F3AC20-3C12-4B54-B446-D35198856ACE}" type="sibTrans" cxnId="{6E38E850-6C39-4718-8D29-5A764FD47C47}">
      <dgm:prSet/>
      <dgm:spPr/>
      <dgm:t>
        <a:bodyPr/>
        <a:lstStyle/>
        <a:p>
          <a:endParaRPr lang="en-US"/>
        </a:p>
      </dgm:t>
    </dgm:pt>
    <dgm:pt modelId="{6DBE1965-6850-4D3F-9B85-A3DCC2DCB2F2}">
      <dgm:prSet phldrT="[Text]"/>
      <dgm:spPr/>
      <dgm:t>
        <a:bodyPr/>
        <a:lstStyle/>
        <a:p>
          <a:r>
            <a:rPr lang="en-US" dirty="0"/>
            <a:t>Targets must subsequently be sustained throughout the duration of the AHEAD performance period. </a:t>
          </a:r>
        </a:p>
      </dgm:t>
    </dgm:pt>
    <dgm:pt modelId="{54C24082-601A-4CA4-A025-5D68D0F28546}" type="parTrans" cxnId="{185D958D-25FA-4D28-B006-321D3A9F0D29}">
      <dgm:prSet/>
      <dgm:spPr/>
      <dgm:t>
        <a:bodyPr/>
        <a:lstStyle/>
        <a:p>
          <a:endParaRPr lang="en-US"/>
        </a:p>
      </dgm:t>
    </dgm:pt>
    <dgm:pt modelId="{3B9E4BDB-F738-4B3D-87F3-0E4F67DE68C9}" type="sibTrans" cxnId="{185D958D-25FA-4D28-B006-321D3A9F0D29}">
      <dgm:prSet/>
      <dgm:spPr/>
      <dgm:t>
        <a:bodyPr/>
        <a:lstStyle/>
        <a:p>
          <a:endParaRPr lang="en-US"/>
        </a:p>
      </dgm:t>
    </dgm:pt>
    <dgm:pt modelId="{A64F0490-DCD4-4441-95A2-D3DCA6B29F1B}">
      <dgm:prSet phldrT="[Text]"/>
      <dgm:spPr/>
      <dgm:t>
        <a:bodyPr/>
        <a:lstStyle/>
        <a:p>
          <a:r>
            <a:rPr lang="en-US" b="1" dirty="0"/>
            <a:t>Execution</a:t>
          </a:r>
        </a:p>
      </dgm:t>
    </dgm:pt>
    <dgm:pt modelId="{2F2241EC-CAFE-4843-A7A5-4A4276CDD799}" type="parTrans" cxnId="{F4B55B73-D27F-44FC-9B4D-9F8BF0F0C921}">
      <dgm:prSet/>
      <dgm:spPr/>
      <dgm:t>
        <a:bodyPr/>
        <a:lstStyle/>
        <a:p>
          <a:endParaRPr lang="en-US"/>
        </a:p>
      </dgm:t>
    </dgm:pt>
    <dgm:pt modelId="{B80F0FC9-B91B-49A1-BCF2-D081C88419E7}" type="sibTrans" cxnId="{F4B55B73-D27F-44FC-9B4D-9F8BF0F0C921}">
      <dgm:prSet/>
      <dgm:spPr/>
      <dgm:t>
        <a:bodyPr/>
        <a:lstStyle/>
        <a:p>
          <a:endParaRPr lang="en-US"/>
        </a:p>
      </dgm:t>
    </dgm:pt>
    <dgm:pt modelId="{76086B74-DE45-4A01-80D9-3D6AF46CB4A2}">
      <dgm:prSet phldrT="[Text]"/>
      <dgm:spPr/>
      <dgm:t>
        <a:bodyPr/>
        <a:lstStyle/>
        <a:p>
          <a:r>
            <a:rPr lang="en-US" dirty="0"/>
            <a:t>If the state misses  its TCOC target, CMS will request a corrective action plan for the state, which may include public reporting on commercial cost growth in aggregate and by payer, among other actions to be taken by the state</a:t>
          </a:r>
        </a:p>
      </dgm:t>
    </dgm:pt>
    <dgm:pt modelId="{E574EFE7-0163-45A8-BC6E-8DBB6A6E1211}" type="parTrans" cxnId="{52823C9A-57CC-43C7-88A4-EDBBD0844597}">
      <dgm:prSet/>
      <dgm:spPr/>
      <dgm:t>
        <a:bodyPr/>
        <a:lstStyle/>
        <a:p>
          <a:endParaRPr lang="en-US"/>
        </a:p>
      </dgm:t>
    </dgm:pt>
    <dgm:pt modelId="{2ED77771-2775-4890-9CCB-6E14CF878E19}" type="sibTrans" cxnId="{52823C9A-57CC-43C7-88A4-EDBBD0844597}">
      <dgm:prSet/>
      <dgm:spPr/>
      <dgm:t>
        <a:bodyPr/>
        <a:lstStyle/>
        <a:p>
          <a:endParaRPr lang="en-US"/>
        </a:p>
      </dgm:t>
    </dgm:pt>
    <dgm:pt modelId="{D2EA6B5C-20A6-4779-98C0-733FA647C6F5}">
      <dgm:prSet phldrT="[Text]"/>
      <dgm:spPr/>
      <dgm:t>
        <a:bodyPr/>
        <a:lstStyle/>
        <a:p>
          <a:r>
            <a:rPr lang="en-US" b="1" dirty="0"/>
            <a:t>Data Reporting</a:t>
          </a:r>
        </a:p>
      </dgm:t>
    </dgm:pt>
    <dgm:pt modelId="{DE40A675-2235-47FB-97D5-F1C6F1325821}" type="parTrans" cxnId="{29F1531C-BD8B-4A96-BCB4-0BBA480827B7}">
      <dgm:prSet/>
      <dgm:spPr/>
      <dgm:t>
        <a:bodyPr/>
        <a:lstStyle/>
        <a:p>
          <a:endParaRPr lang="en-US"/>
        </a:p>
      </dgm:t>
    </dgm:pt>
    <dgm:pt modelId="{D1933F06-1C72-402B-A688-09035D559887}" type="sibTrans" cxnId="{29F1531C-BD8B-4A96-BCB4-0BBA480827B7}">
      <dgm:prSet/>
      <dgm:spPr/>
      <dgm:t>
        <a:bodyPr/>
        <a:lstStyle/>
        <a:p>
          <a:endParaRPr lang="en-US"/>
        </a:p>
      </dgm:t>
    </dgm:pt>
    <dgm:pt modelId="{0D626661-C66D-43E3-A7C8-03806E1DDDF2}">
      <dgm:prSet phldrT="[Text]"/>
      <dgm:spPr/>
      <dgm:t>
        <a:bodyPr/>
        <a:lstStyle/>
        <a:p>
          <a:r>
            <a:rPr lang="en-US" dirty="0"/>
            <a:t>Data collection and reporting on all-payer cost growth must be shared with CMS and coordinated with data collection for the primary care investment target</a:t>
          </a:r>
        </a:p>
      </dgm:t>
    </dgm:pt>
    <dgm:pt modelId="{138212EA-67D9-463A-B0D3-AC2AEC644DB7}" type="parTrans" cxnId="{9249CAB1-0CAF-44AB-AFA0-0FCB41250ABD}">
      <dgm:prSet/>
      <dgm:spPr/>
      <dgm:t>
        <a:bodyPr/>
        <a:lstStyle/>
        <a:p>
          <a:endParaRPr lang="en-US"/>
        </a:p>
      </dgm:t>
    </dgm:pt>
    <dgm:pt modelId="{EAE3AAD3-6E8B-4EEA-978A-F4A78F6A63E9}" type="sibTrans" cxnId="{9249CAB1-0CAF-44AB-AFA0-0FCB41250ABD}">
      <dgm:prSet/>
      <dgm:spPr/>
      <dgm:t>
        <a:bodyPr/>
        <a:lstStyle/>
        <a:p>
          <a:endParaRPr lang="en-US"/>
        </a:p>
      </dgm:t>
    </dgm:pt>
    <dgm:pt modelId="{3624F546-0EA0-41A4-9E11-AED81CCAA1C8}">
      <dgm:prSet phldrT="[Text]"/>
      <dgm:spPr/>
      <dgm:t>
        <a:bodyPr/>
        <a:lstStyle/>
        <a:p>
          <a:r>
            <a:rPr lang="en-US" dirty="0"/>
            <a:t>The specific all-payer cost growth target and calculation methodology must be determined, at minimum, 90 days before the start of PY2.</a:t>
          </a:r>
        </a:p>
      </dgm:t>
    </dgm:pt>
    <dgm:pt modelId="{6250AC4D-DDBE-4A18-B288-62EC0382C59B}" type="parTrans" cxnId="{F58B108D-35BE-4D7B-8F3C-3CE1DBF653A1}">
      <dgm:prSet/>
      <dgm:spPr/>
      <dgm:t>
        <a:bodyPr/>
        <a:lstStyle/>
        <a:p>
          <a:endParaRPr lang="en-US"/>
        </a:p>
      </dgm:t>
    </dgm:pt>
    <dgm:pt modelId="{7D135F3E-4A6B-432C-A444-9FC257DB3F6F}" type="sibTrans" cxnId="{F58B108D-35BE-4D7B-8F3C-3CE1DBF653A1}">
      <dgm:prSet/>
      <dgm:spPr/>
      <dgm:t>
        <a:bodyPr/>
        <a:lstStyle/>
        <a:p>
          <a:endParaRPr lang="en-US"/>
        </a:p>
      </dgm:t>
    </dgm:pt>
    <dgm:pt modelId="{953DF0CF-63F4-4121-A8CD-63189D21163E}" type="pres">
      <dgm:prSet presAssocID="{DC071817-4EE3-42C2-A227-FD98554492D5}" presName="linear" presStyleCnt="0">
        <dgm:presLayoutVars>
          <dgm:dir/>
          <dgm:animLvl val="lvl"/>
          <dgm:resizeHandles val="exact"/>
        </dgm:presLayoutVars>
      </dgm:prSet>
      <dgm:spPr/>
    </dgm:pt>
    <dgm:pt modelId="{70CDB77A-CDCA-417D-BB3C-ABD5B93FD8CD}" type="pres">
      <dgm:prSet presAssocID="{0F35A694-A82C-4E42-89BA-BDD1DF27F271}" presName="parentLin" presStyleCnt="0"/>
      <dgm:spPr/>
    </dgm:pt>
    <dgm:pt modelId="{552211D3-657F-484F-997F-A3B0C557D570}" type="pres">
      <dgm:prSet presAssocID="{0F35A694-A82C-4E42-89BA-BDD1DF27F271}" presName="parentLeftMargin" presStyleLbl="node1" presStyleIdx="0" presStyleCnt="4"/>
      <dgm:spPr/>
    </dgm:pt>
    <dgm:pt modelId="{E8820C93-80AF-491A-BFA3-A4EE900EEE04}" type="pres">
      <dgm:prSet presAssocID="{0F35A694-A82C-4E42-89BA-BDD1DF27F271}" presName="parentText" presStyleLbl="node1" presStyleIdx="0" presStyleCnt="4">
        <dgm:presLayoutVars>
          <dgm:chMax val="0"/>
          <dgm:bulletEnabled val="1"/>
        </dgm:presLayoutVars>
      </dgm:prSet>
      <dgm:spPr/>
    </dgm:pt>
    <dgm:pt modelId="{64D8E84E-450F-468D-BF1F-9EA674ABBFAF}" type="pres">
      <dgm:prSet presAssocID="{0F35A694-A82C-4E42-89BA-BDD1DF27F271}" presName="negativeSpace" presStyleCnt="0"/>
      <dgm:spPr/>
    </dgm:pt>
    <dgm:pt modelId="{70E200C4-82D2-4D92-8AC3-FDDCD5A7484B}" type="pres">
      <dgm:prSet presAssocID="{0F35A694-A82C-4E42-89BA-BDD1DF27F271}" presName="childText" presStyleLbl="conFgAcc1" presStyleIdx="0" presStyleCnt="4" custLinFactNeighborX="-9334">
        <dgm:presLayoutVars>
          <dgm:bulletEnabled val="1"/>
        </dgm:presLayoutVars>
      </dgm:prSet>
      <dgm:spPr/>
    </dgm:pt>
    <dgm:pt modelId="{EC1E6AD9-06E6-4314-A1F1-F4C6A26334C7}" type="pres">
      <dgm:prSet presAssocID="{2DC00727-CC3E-4F61-BF34-96933B7437C7}" presName="spaceBetweenRectangles" presStyleCnt="0"/>
      <dgm:spPr/>
    </dgm:pt>
    <dgm:pt modelId="{FE3103FA-50E6-44E4-BDCA-C02A6F3D7566}" type="pres">
      <dgm:prSet presAssocID="{66BC7C59-7C4C-4B1D-BB22-3A27AEAAB018}" presName="parentLin" presStyleCnt="0"/>
      <dgm:spPr/>
    </dgm:pt>
    <dgm:pt modelId="{6F954AD3-042E-44CA-885A-EB70EB12D1F4}" type="pres">
      <dgm:prSet presAssocID="{66BC7C59-7C4C-4B1D-BB22-3A27AEAAB018}" presName="parentLeftMargin" presStyleLbl="node1" presStyleIdx="0" presStyleCnt="4"/>
      <dgm:spPr/>
    </dgm:pt>
    <dgm:pt modelId="{1FFD848A-03D9-44BD-A951-7868BD427F37}" type="pres">
      <dgm:prSet presAssocID="{66BC7C59-7C4C-4B1D-BB22-3A27AEAAB018}" presName="parentText" presStyleLbl="node1" presStyleIdx="1" presStyleCnt="4">
        <dgm:presLayoutVars>
          <dgm:chMax val="0"/>
          <dgm:bulletEnabled val="1"/>
        </dgm:presLayoutVars>
      </dgm:prSet>
      <dgm:spPr/>
    </dgm:pt>
    <dgm:pt modelId="{2CEBB1F6-E930-4686-80BB-24AA4C548105}" type="pres">
      <dgm:prSet presAssocID="{66BC7C59-7C4C-4B1D-BB22-3A27AEAAB018}" presName="negativeSpace" presStyleCnt="0"/>
      <dgm:spPr/>
    </dgm:pt>
    <dgm:pt modelId="{CAB62A81-A39B-4098-A10B-6D6971E0CC46}" type="pres">
      <dgm:prSet presAssocID="{66BC7C59-7C4C-4B1D-BB22-3A27AEAAB018}" presName="childText" presStyleLbl="conFgAcc1" presStyleIdx="1" presStyleCnt="4">
        <dgm:presLayoutVars>
          <dgm:bulletEnabled val="1"/>
        </dgm:presLayoutVars>
      </dgm:prSet>
      <dgm:spPr/>
    </dgm:pt>
    <dgm:pt modelId="{84F52175-ADA6-4670-A88F-69376F3F9C8C}" type="pres">
      <dgm:prSet presAssocID="{B6F3AC20-3C12-4B54-B446-D35198856ACE}" presName="spaceBetweenRectangles" presStyleCnt="0"/>
      <dgm:spPr/>
    </dgm:pt>
    <dgm:pt modelId="{37AF8FCF-CF93-4952-9D87-CE4131DF1CEF}" type="pres">
      <dgm:prSet presAssocID="{A64F0490-DCD4-4441-95A2-D3DCA6B29F1B}" presName="parentLin" presStyleCnt="0"/>
      <dgm:spPr/>
    </dgm:pt>
    <dgm:pt modelId="{AC76B36D-DD7D-44BB-AA0B-1D4E126AA488}" type="pres">
      <dgm:prSet presAssocID="{A64F0490-DCD4-4441-95A2-D3DCA6B29F1B}" presName="parentLeftMargin" presStyleLbl="node1" presStyleIdx="1" presStyleCnt="4"/>
      <dgm:spPr/>
    </dgm:pt>
    <dgm:pt modelId="{4799E8D9-629A-470E-B81F-ED2CD74E2715}" type="pres">
      <dgm:prSet presAssocID="{A64F0490-DCD4-4441-95A2-D3DCA6B29F1B}" presName="parentText" presStyleLbl="node1" presStyleIdx="2" presStyleCnt="4">
        <dgm:presLayoutVars>
          <dgm:chMax val="0"/>
          <dgm:bulletEnabled val="1"/>
        </dgm:presLayoutVars>
      </dgm:prSet>
      <dgm:spPr/>
    </dgm:pt>
    <dgm:pt modelId="{B30B9BC6-3828-4F92-B5BA-AB607C22EDB5}" type="pres">
      <dgm:prSet presAssocID="{A64F0490-DCD4-4441-95A2-D3DCA6B29F1B}" presName="negativeSpace" presStyleCnt="0"/>
      <dgm:spPr/>
    </dgm:pt>
    <dgm:pt modelId="{40E13862-D63B-4534-879B-98BD495ADBE7}" type="pres">
      <dgm:prSet presAssocID="{A64F0490-DCD4-4441-95A2-D3DCA6B29F1B}" presName="childText" presStyleLbl="conFgAcc1" presStyleIdx="2" presStyleCnt="4">
        <dgm:presLayoutVars>
          <dgm:bulletEnabled val="1"/>
        </dgm:presLayoutVars>
      </dgm:prSet>
      <dgm:spPr/>
    </dgm:pt>
    <dgm:pt modelId="{FC406315-652F-444A-AA9B-09169000C5B5}" type="pres">
      <dgm:prSet presAssocID="{B80F0FC9-B91B-49A1-BCF2-D081C88419E7}" presName="spaceBetweenRectangles" presStyleCnt="0"/>
      <dgm:spPr/>
    </dgm:pt>
    <dgm:pt modelId="{ACD4FB44-434A-45AC-86AE-DB2C7DF410A9}" type="pres">
      <dgm:prSet presAssocID="{D2EA6B5C-20A6-4779-98C0-733FA647C6F5}" presName="parentLin" presStyleCnt="0"/>
      <dgm:spPr/>
    </dgm:pt>
    <dgm:pt modelId="{6BFAF838-880A-4140-89A6-B7EA4B8877E1}" type="pres">
      <dgm:prSet presAssocID="{D2EA6B5C-20A6-4779-98C0-733FA647C6F5}" presName="parentLeftMargin" presStyleLbl="node1" presStyleIdx="2" presStyleCnt="4"/>
      <dgm:spPr/>
    </dgm:pt>
    <dgm:pt modelId="{D9F147A7-C749-4E7A-BD67-BBD88729F247}" type="pres">
      <dgm:prSet presAssocID="{D2EA6B5C-20A6-4779-98C0-733FA647C6F5}" presName="parentText" presStyleLbl="node1" presStyleIdx="3" presStyleCnt="4">
        <dgm:presLayoutVars>
          <dgm:chMax val="0"/>
          <dgm:bulletEnabled val="1"/>
        </dgm:presLayoutVars>
      </dgm:prSet>
      <dgm:spPr/>
    </dgm:pt>
    <dgm:pt modelId="{52C2ECD3-4CA9-4A2D-98CA-6DCDBD27BE9D}" type="pres">
      <dgm:prSet presAssocID="{D2EA6B5C-20A6-4779-98C0-733FA647C6F5}" presName="negativeSpace" presStyleCnt="0"/>
      <dgm:spPr/>
    </dgm:pt>
    <dgm:pt modelId="{52696018-9690-4C91-8A64-91899A045712}" type="pres">
      <dgm:prSet presAssocID="{D2EA6B5C-20A6-4779-98C0-733FA647C6F5}" presName="childText" presStyleLbl="conFgAcc1" presStyleIdx="3" presStyleCnt="4">
        <dgm:presLayoutVars>
          <dgm:bulletEnabled val="1"/>
        </dgm:presLayoutVars>
      </dgm:prSet>
      <dgm:spPr/>
    </dgm:pt>
  </dgm:ptLst>
  <dgm:cxnLst>
    <dgm:cxn modelId="{E8922F09-8A47-468F-83AA-662628CD4F70}" type="presOf" srcId="{66BC7C59-7C4C-4B1D-BB22-3A27AEAAB018}" destId="{6F954AD3-042E-44CA-885A-EB70EB12D1F4}" srcOrd="0" destOrd="0" presId="urn:microsoft.com/office/officeart/2005/8/layout/list1"/>
    <dgm:cxn modelId="{C4F7D618-9A3C-4ECB-9890-9131DAE666C8}" type="presOf" srcId="{76086B74-DE45-4A01-80D9-3D6AF46CB4A2}" destId="{40E13862-D63B-4534-879B-98BD495ADBE7}" srcOrd="0" destOrd="0" presId="urn:microsoft.com/office/officeart/2005/8/layout/list1"/>
    <dgm:cxn modelId="{29F1531C-BD8B-4A96-BCB4-0BBA480827B7}" srcId="{DC071817-4EE3-42C2-A227-FD98554492D5}" destId="{D2EA6B5C-20A6-4779-98C0-733FA647C6F5}" srcOrd="3" destOrd="0" parTransId="{DE40A675-2235-47FB-97D5-F1C6F1325821}" sibTransId="{D1933F06-1C72-402B-A688-09035D559887}"/>
    <dgm:cxn modelId="{C2DB9D1D-2E10-4E37-85A6-CA9E3D17A539}" srcId="{DC071817-4EE3-42C2-A227-FD98554492D5}" destId="{0F35A694-A82C-4E42-89BA-BDD1DF27F271}" srcOrd="0" destOrd="0" parTransId="{2D1F62F8-0BDA-4688-889F-2D6A47D70117}" sibTransId="{2DC00727-CC3E-4F61-BF34-96933B7437C7}"/>
    <dgm:cxn modelId="{E2A6B21D-DD61-4C09-BAC6-8C439432C7E7}" type="presOf" srcId="{D2EA6B5C-20A6-4779-98C0-733FA647C6F5}" destId="{6BFAF838-880A-4140-89A6-B7EA4B8877E1}" srcOrd="0" destOrd="0" presId="urn:microsoft.com/office/officeart/2005/8/layout/list1"/>
    <dgm:cxn modelId="{4F340860-7F4A-44A0-9F1F-9E08DFF1D3D3}" srcId="{0F35A694-A82C-4E42-89BA-BDD1DF27F271}" destId="{267AE7EB-8304-4AAC-BCF7-022CCBA53562}" srcOrd="0" destOrd="0" parTransId="{67D81DB6-6819-4347-A7ED-C031DC91C84F}" sibTransId="{98FDD20A-7283-4DB1-8384-973CE9CC0B0D}"/>
    <dgm:cxn modelId="{DBFBF244-10EE-474E-AB3F-F3CDDB14B81B}" type="presOf" srcId="{DC071817-4EE3-42C2-A227-FD98554492D5}" destId="{953DF0CF-63F4-4121-A8CD-63189D21163E}" srcOrd="0" destOrd="0" presId="urn:microsoft.com/office/officeart/2005/8/layout/list1"/>
    <dgm:cxn modelId="{8A21F46A-2BEA-4EA4-B3FF-1ACE7768F015}" type="presOf" srcId="{D2EA6B5C-20A6-4779-98C0-733FA647C6F5}" destId="{D9F147A7-C749-4E7A-BD67-BBD88729F247}" srcOrd="1" destOrd="0" presId="urn:microsoft.com/office/officeart/2005/8/layout/list1"/>
    <dgm:cxn modelId="{6E38E850-6C39-4718-8D29-5A764FD47C47}" srcId="{DC071817-4EE3-42C2-A227-FD98554492D5}" destId="{66BC7C59-7C4C-4B1D-BB22-3A27AEAAB018}" srcOrd="1" destOrd="0" parTransId="{1FBC553D-4987-47AC-B290-EA927C9E4216}" sibTransId="{B6F3AC20-3C12-4B54-B446-D35198856ACE}"/>
    <dgm:cxn modelId="{4A3D1871-6678-4B31-BFCB-CD3499788341}" type="presOf" srcId="{A64F0490-DCD4-4441-95A2-D3DCA6B29F1B}" destId="{AC76B36D-DD7D-44BB-AA0B-1D4E126AA488}" srcOrd="0" destOrd="0" presId="urn:microsoft.com/office/officeart/2005/8/layout/list1"/>
    <dgm:cxn modelId="{F4B55B73-D27F-44FC-9B4D-9F8BF0F0C921}" srcId="{DC071817-4EE3-42C2-A227-FD98554492D5}" destId="{A64F0490-DCD4-4441-95A2-D3DCA6B29F1B}" srcOrd="2" destOrd="0" parTransId="{2F2241EC-CAFE-4843-A7A5-4A4276CDD799}" sibTransId="{B80F0FC9-B91B-49A1-BCF2-D081C88419E7}"/>
    <dgm:cxn modelId="{F58B108D-35BE-4D7B-8F3C-3CE1DBF653A1}" srcId="{0F35A694-A82C-4E42-89BA-BDD1DF27F271}" destId="{3624F546-0EA0-41A4-9E11-AED81CCAA1C8}" srcOrd="1" destOrd="0" parTransId="{6250AC4D-DDBE-4A18-B288-62EC0382C59B}" sibTransId="{7D135F3E-4A6B-432C-A444-9FC257DB3F6F}"/>
    <dgm:cxn modelId="{185D958D-25FA-4D28-B006-321D3A9F0D29}" srcId="{66BC7C59-7C4C-4B1D-BB22-3A27AEAAB018}" destId="{6DBE1965-6850-4D3F-9B85-A3DCC2DCB2F2}" srcOrd="0" destOrd="0" parTransId="{54C24082-601A-4CA4-A025-5D68D0F28546}" sibTransId="{3B9E4BDB-F738-4B3D-87F3-0E4F67DE68C9}"/>
    <dgm:cxn modelId="{70BCB596-10F9-4761-B377-333A138896E1}" type="presOf" srcId="{0F35A694-A82C-4E42-89BA-BDD1DF27F271}" destId="{E8820C93-80AF-491A-BFA3-A4EE900EEE04}" srcOrd="1" destOrd="0" presId="urn:microsoft.com/office/officeart/2005/8/layout/list1"/>
    <dgm:cxn modelId="{52823C9A-57CC-43C7-88A4-EDBBD0844597}" srcId="{A64F0490-DCD4-4441-95A2-D3DCA6B29F1B}" destId="{76086B74-DE45-4A01-80D9-3D6AF46CB4A2}" srcOrd="0" destOrd="0" parTransId="{E574EFE7-0163-45A8-BC6E-8DBB6A6E1211}" sibTransId="{2ED77771-2775-4890-9CCB-6E14CF878E19}"/>
    <dgm:cxn modelId="{9BB215A0-36A9-49BF-99EA-F0794332121B}" type="presOf" srcId="{6DBE1965-6850-4D3F-9B85-A3DCC2DCB2F2}" destId="{CAB62A81-A39B-4098-A10B-6D6971E0CC46}" srcOrd="0" destOrd="0" presId="urn:microsoft.com/office/officeart/2005/8/layout/list1"/>
    <dgm:cxn modelId="{7A00CAAD-72DE-41CB-9754-B06F6F275140}" type="presOf" srcId="{0D626661-C66D-43E3-A7C8-03806E1DDDF2}" destId="{52696018-9690-4C91-8A64-91899A045712}" srcOrd="0" destOrd="0" presId="urn:microsoft.com/office/officeart/2005/8/layout/list1"/>
    <dgm:cxn modelId="{9249CAB1-0CAF-44AB-AFA0-0FCB41250ABD}" srcId="{D2EA6B5C-20A6-4779-98C0-733FA647C6F5}" destId="{0D626661-C66D-43E3-A7C8-03806E1DDDF2}" srcOrd="0" destOrd="0" parTransId="{138212EA-67D9-463A-B0D3-AC2AEC644DB7}" sibTransId="{EAE3AAD3-6E8B-4EEA-978A-F4A78F6A63E9}"/>
    <dgm:cxn modelId="{ED1136CE-97F7-4F45-800E-49093DE06799}" type="presOf" srcId="{0F35A694-A82C-4E42-89BA-BDD1DF27F271}" destId="{552211D3-657F-484F-997F-A3B0C557D570}" srcOrd="0" destOrd="0" presId="urn:microsoft.com/office/officeart/2005/8/layout/list1"/>
    <dgm:cxn modelId="{74D274E9-2DD5-4686-82FD-7B8CF6C1983D}" type="presOf" srcId="{A64F0490-DCD4-4441-95A2-D3DCA6B29F1B}" destId="{4799E8D9-629A-470E-B81F-ED2CD74E2715}" srcOrd="1" destOrd="0" presId="urn:microsoft.com/office/officeart/2005/8/layout/list1"/>
    <dgm:cxn modelId="{9C6BAEE9-16DA-4B07-AAF9-25F2344ECA9C}" type="presOf" srcId="{3624F546-0EA0-41A4-9E11-AED81CCAA1C8}" destId="{70E200C4-82D2-4D92-8AC3-FDDCD5A7484B}" srcOrd="0" destOrd="1" presId="urn:microsoft.com/office/officeart/2005/8/layout/list1"/>
    <dgm:cxn modelId="{641D22F1-5A64-4D1A-BEAC-0C7AAFCB269D}" type="presOf" srcId="{267AE7EB-8304-4AAC-BCF7-022CCBA53562}" destId="{70E200C4-82D2-4D92-8AC3-FDDCD5A7484B}" srcOrd="0" destOrd="0" presId="urn:microsoft.com/office/officeart/2005/8/layout/list1"/>
    <dgm:cxn modelId="{42220AF2-145C-4136-B48A-C4EEDD6A9EEC}" type="presOf" srcId="{66BC7C59-7C4C-4B1D-BB22-3A27AEAAB018}" destId="{1FFD848A-03D9-44BD-A951-7868BD427F37}" srcOrd="1" destOrd="0" presId="urn:microsoft.com/office/officeart/2005/8/layout/list1"/>
    <dgm:cxn modelId="{4CCB8AE8-08CE-4669-9DE0-B263976D48AE}" type="presParOf" srcId="{953DF0CF-63F4-4121-A8CD-63189D21163E}" destId="{70CDB77A-CDCA-417D-BB3C-ABD5B93FD8CD}" srcOrd="0" destOrd="0" presId="urn:microsoft.com/office/officeart/2005/8/layout/list1"/>
    <dgm:cxn modelId="{85DFF62A-4A1F-4624-B271-A75554A8CED0}" type="presParOf" srcId="{70CDB77A-CDCA-417D-BB3C-ABD5B93FD8CD}" destId="{552211D3-657F-484F-997F-A3B0C557D570}" srcOrd="0" destOrd="0" presId="urn:microsoft.com/office/officeart/2005/8/layout/list1"/>
    <dgm:cxn modelId="{D3FA6515-93D6-455C-8432-A26E0C9C47FB}" type="presParOf" srcId="{70CDB77A-CDCA-417D-BB3C-ABD5B93FD8CD}" destId="{E8820C93-80AF-491A-BFA3-A4EE900EEE04}" srcOrd="1" destOrd="0" presId="urn:microsoft.com/office/officeart/2005/8/layout/list1"/>
    <dgm:cxn modelId="{D6F32177-726F-4D6D-A335-3EDF6B0C8412}" type="presParOf" srcId="{953DF0CF-63F4-4121-A8CD-63189D21163E}" destId="{64D8E84E-450F-468D-BF1F-9EA674ABBFAF}" srcOrd="1" destOrd="0" presId="urn:microsoft.com/office/officeart/2005/8/layout/list1"/>
    <dgm:cxn modelId="{54E82333-45D7-4DF4-BCB5-8942037019DF}" type="presParOf" srcId="{953DF0CF-63F4-4121-A8CD-63189D21163E}" destId="{70E200C4-82D2-4D92-8AC3-FDDCD5A7484B}" srcOrd="2" destOrd="0" presId="urn:microsoft.com/office/officeart/2005/8/layout/list1"/>
    <dgm:cxn modelId="{14D9B72F-E8BD-4EB7-8B9B-EF811DA47902}" type="presParOf" srcId="{953DF0CF-63F4-4121-A8CD-63189D21163E}" destId="{EC1E6AD9-06E6-4314-A1F1-F4C6A26334C7}" srcOrd="3" destOrd="0" presId="urn:microsoft.com/office/officeart/2005/8/layout/list1"/>
    <dgm:cxn modelId="{9C40C497-5D9A-4963-913B-F699BD59C8D8}" type="presParOf" srcId="{953DF0CF-63F4-4121-A8CD-63189D21163E}" destId="{FE3103FA-50E6-44E4-BDCA-C02A6F3D7566}" srcOrd="4" destOrd="0" presId="urn:microsoft.com/office/officeart/2005/8/layout/list1"/>
    <dgm:cxn modelId="{B4292CB8-A1A7-469A-B8AB-3C0D2D9BFCE2}" type="presParOf" srcId="{FE3103FA-50E6-44E4-BDCA-C02A6F3D7566}" destId="{6F954AD3-042E-44CA-885A-EB70EB12D1F4}" srcOrd="0" destOrd="0" presId="urn:microsoft.com/office/officeart/2005/8/layout/list1"/>
    <dgm:cxn modelId="{22E98104-4FAC-41A6-901B-4930E85E82EB}" type="presParOf" srcId="{FE3103FA-50E6-44E4-BDCA-C02A6F3D7566}" destId="{1FFD848A-03D9-44BD-A951-7868BD427F37}" srcOrd="1" destOrd="0" presId="urn:microsoft.com/office/officeart/2005/8/layout/list1"/>
    <dgm:cxn modelId="{BAF3EF8A-9C68-4E7C-A138-63F7F37E3A60}" type="presParOf" srcId="{953DF0CF-63F4-4121-A8CD-63189D21163E}" destId="{2CEBB1F6-E930-4686-80BB-24AA4C548105}" srcOrd="5" destOrd="0" presId="urn:microsoft.com/office/officeart/2005/8/layout/list1"/>
    <dgm:cxn modelId="{509FA4EF-968D-411F-AE9E-8D84AB87BD33}" type="presParOf" srcId="{953DF0CF-63F4-4121-A8CD-63189D21163E}" destId="{CAB62A81-A39B-4098-A10B-6D6971E0CC46}" srcOrd="6" destOrd="0" presId="urn:microsoft.com/office/officeart/2005/8/layout/list1"/>
    <dgm:cxn modelId="{D162D7AD-8683-40A2-A9B0-9C70DCF8BCB0}" type="presParOf" srcId="{953DF0CF-63F4-4121-A8CD-63189D21163E}" destId="{84F52175-ADA6-4670-A88F-69376F3F9C8C}" srcOrd="7" destOrd="0" presId="urn:microsoft.com/office/officeart/2005/8/layout/list1"/>
    <dgm:cxn modelId="{594DA3F0-6545-4EC1-8F99-B81E60D5C01B}" type="presParOf" srcId="{953DF0CF-63F4-4121-A8CD-63189D21163E}" destId="{37AF8FCF-CF93-4952-9D87-CE4131DF1CEF}" srcOrd="8" destOrd="0" presId="urn:microsoft.com/office/officeart/2005/8/layout/list1"/>
    <dgm:cxn modelId="{2C9E91A2-34E7-4341-A97E-ABA5503CFB3D}" type="presParOf" srcId="{37AF8FCF-CF93-4952-9D87-CE4131DF1CEF}" destId="{AC76B36D-DD7D-44BB-AA0B-1D4E126AA488}" srcOrd="0" destOrd="0" presId="urn:microsoft.com/office/officeart/2005/8/layout/list1"/>
    <dgm:cxn modelId="{12427E2A-BA4C-472D-BCC3-DFDD5B5489EA}" type="presParOf" srcId="{37AF8FCF-CF93-4952-9D87-CE4131DF1CEF}" destId="{4799E8D9-629A-470E-B81F-ED2CD74E2715}" srcOrd="1" destOrd="0" presId="urn:microsoft.com/office/officeart/2005/8/layout/list1"/>
    <dgm:cxn modelId="{F7277B91-4426-4767-BA8F-66DDC9EB4FF9}" type="presParOf" srcId="{953DF0CF-63F4-4121-A8CD-63189D21163E}" destId="{B30B9BC6-3828-4F92-B5BA-AB607C22EDB5}" srcOrd="9" destOrd="0" presId="urn:microsoft.com/office/officeart/2005/8/layout/list1"/>
    <dgm:cxn modelId="{9CD608E3-B79B-475E-89F7-E99BEBEC13CF}" type="presParOf" srcId="{953DF0CF-63F4-4121-A8CD-63189D21163E}" destId="{40E13862-D63B-4534-879B-98BD495ADBE7}" srcOrd="10" destOrd="0" presId="urn:microsoft.com/office/officeart/2005/8/layout/list1"/>
    <dgm:cxn modelId="{536C1D3D-2B03-477B-A0C7-9D0F63BB7FAB}" type="presParOf" srcId="{953DF0CF-63F4-4121-A8CD-63189D21163E}" destId="{FC406315-652F-444A-AA9B-09169000C5B5}" srcOrd="11" destOrd="0" presId="urn:microsoft.com/office/officeart/2005/8/layout/list1"/>
    <dgm:cxn modelId="{74C8E7D0-8E66-4A8D-835E-1D5E385E38EF}" type="presParOf" srcId="{953DF0CF-63F4-4121-A8CD-63189D21163E}" destId="{ACD4FB44-434A-45AC-86AE-DB2C7DF410A9}" srcOrd="12" destOrd="0" presId="urn:microsoft.com/office/officeart/2005/8/layout/list1"/>
    <dgm:cxn modelId="{3DBE80B1-2B8F-41AE-A1F7-89561AD3259A}" type="presParOf" srcId="{ACD4FB44-434A-45AC-86AE-DB2C7DF410A9}" destId="{6BFAF838-880A-4140-89A6-B7EA4B8877E1}" srcOrd="0" destOrd="0" presId="urn:microsoft.com/office/officeart/2005/8/layout/list1"/>
    <dgm:cxn modelId="{DC4D96F5-130B-406C-B339-ED7507705505}" type="presParOf" srcId="{ACD4FB44-434A-45AC-86AE-DB2C7DF410A9}" destId="{D9F147A7-C749-4E7A-BD67-BBD88729F247}" srcOrd="1" destOrd="0" presId="urn:microsoft.com/office/officeart/2005/8/layout/list1"/>
    <dgm:cxn modelId="{061B6EBC-50EC-490A-9ABF-7A8A92D617F5}" type="presParOf" srcId="{953DF0CF-63F4-4121-A8CD-63189D21163E}" destId="{52C2ECD3-4CA9-4A2D-98CA-6DCDBD27BE9D}" srcOrd="13" destOrd="0" presId="urn:microsoft.com/office/officeart/2005/8/layout/list1"/>
    <dgm:cxn modelId="{0326AC5A-3909-4DB1-B72F-FD2F26880327}" type="presParOf" srcId="{953DF0CF-63F4-4121-A8CD-63189D21163E}" destId="{52696018-9690-4C91-8A64-91899A045712}" srcOrd="14" destOrd="0" presId="urn:microsoft.com/office/officeart/2005/8/layout/list1"/>
  </dgm:cxnLst>
  <dgm:bg>
    <a:noFill/>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2B03397-96EF-46AA-900B-64DF3108D934}"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US"/>
        </a:p>
      </dgm:t>
    </dgm:pt>
    <dgm:pt modelId="{08B9145B-D936-417B-AE57-C452AC87DD70}">
      <dgm:prSet/>
      <dgm:spPr/>
      <dgm:t>
        <a:bodyPr/>
        <a:lstStyle/>
        <a:p>
          <a:r>
            <a:rPr lang="en-US" b="0" dirty="0"/>
            <a:t>Having an existing cost growth target is not a requirement to be an AHEAD model participant, but applicants should consider the feasibility of enacting legislation in accordance with the model milestones timeline. </a:t>
          </a:r>
          <a:endParaRPr lang="en-US" dirty="0"/>
        </a:p>
      </dgm:t>
    </dgm:pt>
    <dgm:pt modelId="{A38FA94D-0E14-498E-BA1A-347E7D6446DF}" type="parTrans" cxnId="{54508FEC-A02C-4338-8FAA-E26FC0DC072A}">
      <dgm:prSet/>
      <dgm:spPr/>
      <dgm:t>
        <a:bodyPr/>
        <a:lstStyle/>
        <a:p>
          <a:endParaRPr lang="en-US"/>
        </a:p>
      </dgm:t>
    </dgm:pt>
    <dgm:pt modelId="{8B55DC5D-1FC8-4601-AB6B-ECBE98D6C752}" type="sibTrans" cxnId="{54508FEC-A02C-4338-8FAA-E26FC0DC072A}">
      <dgm:prSet/>
      <dgm:spPr/>
      <dgm:t>
        <a:bodyPr/>
        <a:lstStyle/>
        <a:p>
          <a:endParaRPr lang="en-US"/>
        </a:p>
      </dgm:t>
    </dgm:pt>
    <dgm:pt modelId="{8C59BF23-6B08-421B-A5E8-CB00786B0919}">
      <dgm:prSet/>
      <dgm:spPr/>
      <dgm:t>
        <a:bodyPr/>
        <a:lstStyle/>
        <a:p>
          <a:r>
            <a:rPr lang="en-US" b="0" dirty="0"/>
            <a:t>States should demonstrate readiness and political will to establish the necessary governing bodies and execute the requirements described above as part of their NOFO application. </a:t>
          </a:r>
          <a:endParaRPr lang="en-US" dirty="0"/>
        </a:p>
      </dgm:t>
    </dgm:pt>
    <dgm:pt modelId="{18AA32BA-DCE9-4029-AADA-FA0ED9C5DA3F}" type="parTrans" cxnId="{44D990C1-EE26-4BE6-998A-E0121CC59AB3}">
      <dgm:prSet/>
      <dgm:spPr/>
      <dgm:t>
        <a:bodyPr/>
        <a:lstStyle/>
        <a:p>
          <a:endParaRPr lang="en-US"/>
        </a:p>
      </dgm:t>
    </dgm:pt>
    <dgm:pt modelId="{1543AC08-6B70-4408-8F34-7900997256F5}" type="sibTrans" cxnId="{44D990C1-EE26-4BE6-998A-E0121CC59AB3}">
      <dgm:prSet/>
      <dgm:spPr/>
      <dgm:t>
        <a:bodyPr/>
        <a:lstStyle/>
        <a:p>
          <a:endParaRPr lang="en-US"/>
        </a:p>
      </dgm:t>
    </dgm:pt>
    <dgm:pt modelId="{871D2F08-E1F5-4495-956E-95E06B06E8E0}">
      <dgm:prSet/>
      <dgm:spPr/>
      <dgm:t>
        <a:bodyPr/>
        <a:lstStyle/>
        <a:p>
          <a:r>
            <a:rPr lang="en-US" b="0" dirty="0"/>
            <a:t>Technical assistance and learning supports will be available for states that are new to cost growth benchmarking.</a:t>
          </a:r>
          <a:endParaRPr lang="en-US" dirty="0"/>
        </a:p>
      </dgm:t>
    </dgm:pt>
    <dgm:pt modelId="{BE1899D7-0C0C-4396-B6B3-82C90F79F75A}" type="parTrans" cxnId="{590D619C-96B6-4A5E-937E-89CF5EF0502F}">
      <dgm:prSet/>
      <dgm:spPr/>
      <dgm:t>
        <a:bodyPr/>
        <a:lstStyle/>
        <a:p>
          <a:endParaRPr lang="en-US"/>
        </a:p>
      </dgm:t>
    </dgm:pt>
    <dgm:pt modelId="{1CAD9280-FB30-4C19-8462-9B9049316746}" type="sibTrans" cxnId="{590D619C-96B6-4A5E-937E-89CF5EF0502F}">
      <dgm:prSet/>
      <dgm:spPr/>
      <dgm:t>
        <a:bodyPr/>
        <a:lstStyle/>
        <a:p>
          <a:endParaRPr lang="en-US"/>
        </a:p>
      </dgm:t>
    </dgm:pt>
    <dgm:pt modelId="{7ACD3134-F22E-4A71-A727-2A703F3DBB0F}">
      <dgm:prSet/>
      <dgm:spPr/>
      <dgm:t>
        <a:bodyPr/>
        <a:lstStyle/>
        <a:p>
          <a:r>
            <a:rPr lang="en-US" dirty="0"/>
            <a:t>Legislation or executive order that provides authority to establish targets must be enacted by the start of PY1; targets must be set by the start of PY2.</a:t>
          </a:r>
        </a:p>
      </dgm:t>
    </dgm:pt>
    <dgm:pt modelId="{F2EDC8CA-8675-4C14-8BD1-9914B8B840F8}" type="parTrans" cxnId="{CBDB2595-8528-44DB-9EC0-5CE5AB4A2F9D}">
      <dgm:prSet/>
      <dgm:spPr/>
      <dgm:t>
        <a:bodyPr/>
        <a:lstStyle/>
        <a:p>
          <a:endParaRPr lang="en-US"/>
        </a:p>
      </dgm:t>
    </dgm:pt>
    <dgm:pt modelId="{289C015A-6EC5-4A47-B6F4-619F2F52F6E2}" type="sibTrans" cxnId="{CBDB2595-8528-44DB-9EC0-5CE5AB4A2F9D}">
      <dgm:prSet/>
      <dgm:spPr/>
      <dgm:t>
        <a:bodyPr/>
        <a:lstStyle/>
        <a:p>
          <a:endParaRPr lang="en-US"/>
        </a:p>
      </dgm:t>
    </dgm:pt>
    <dgm:pt modelId="{E2E57C82-7AF6-4B2D-AD30-8EABA6269F1E}" type="pres">
      <dgm:prSet presAssocID="{32B03397-96EF-46AA-900B-64DF3108D934}" presName="linearFlow" presStyleCnt="0">
        <dgm:presLayoutVars>
          <dgm:dir/>
          <dgm:resizeHandles val="exact"/>
        </dgm:presLayoutVars>
      </dgm:prSet>
      <dgm:spPr/>
    </dgm:pt>
    <dgm:pt modelId="{A32C66B5-B87D-4719-B330-918BF57426A7}" type="pres">
      <dgm:prSet presAssocID="{08B9145B-D936-417B-AE57-C452AC87DD70}" presName="composite" presStyleCnt="0"/>
      <dgm:spPr/>
    </dgm:pt>
    <dgm:pt modelId="{97B54194-87D9-4EBD-9850-101FFAECDDFE}" type="pres">
      <dgm:prSet presAssocID="{08B9145B-D936-417B-AE57-C452AC87DD70}" presName="imgShp" presStyleLbl="fgImgPlace1" presStyleIdx="0" presStyleCnt="4" custLinFactNeighborX="-29180" custLinFactNeighborY="551"/>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Gavel with solid fill"/>
        </a:ext>
      </dgm:extLst>
    </dgm:pt>
    <dgm:pt modelId="{09555D13-3DE3-429A-8FE4-F9283CB4F93F}" type="pres">
      <dgm:prSet presAssocID="{08B9145B-D936-417B-AE57-C452AC87DD70}" presName="txShp" presStyleLbl="node1" presStyleIdx="0" presStyleCnt="4">
        <dgm:presLayoutVars>
          <dgm:bulletEnabled val="1"/>
        </dgm:presLayoutVars>
      </dgm:prSet>
      <dgm:spPr/>
    </dgm:pt>
    <dgm:pt modelId="{57172871-E7DB-46B1-930D-9B7110F4F094}" type="pres">
      <dgm:prSet presAssocID="{8B55DC5D-1FC8-4601-AB6B-ECBE98D6C752}" presName="spacing" presStyleCnt="0"/>
      <dgm:spPr/>
    </dgm:pt>
    <dgm:pt modelId="{EA9617FD-499D-4BAA-A919-4DCBEBDA045D}" type="pres">
      <dgm:prSet presAssocID="{7ACD3134-F22E-4A71-A727-2A703F3DBB0F}" presName="composite" presStyleCnt="0"/>
      <dgm:spPr/>
    </dgm:pt>
    <dgm:pt modelId="{EA39E21E-CF35-45A2-A9F6-662511247042}" type="pres">
      <dgm:prSet presAssocID="{7ACD3134-F22E-4A71-A727-2A703F3DBB0F}" presName="imgShp" presStyleLbl="fgImgPlace1" presStyleIdx="1" presStyleCnt="4" custLinFactNeighborX="-26124" custLinFactNeighborY="-104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Hourglass 30% with solid fill"/>
        </a:ext>
      </dgm:extLst>
    </dgm:pt>
    <dgm:pt modelId="{54E6407C-81A5-4A73-9130-B1A52D368AB4}" type="pres">
      <dgm:prSet presAssocID="{7ACD3134-F22E-4A71-A727-2A703F3DBB0F}" presName="txShp" presStyleLbl="node1" presStyleIdx="1" presStyleCnt="4">
        <dgm:presLayoutVars>
          <dgm:bulletEnabled val="1"/>
        </dgm:presLayoutVars>
      </dgm:prSet>
      <dgm:spPr/>
    </dgm:pt>
    <dgm:pt modelId="{9F06BE64-12CD-4542-B73E-71C87D026627}" type="pres">
      <dgm:prSet presAssocID="{289C015A-6EC5-4A47-B6F4-619F2F52F6E2}" presName="spacing" presStyleCnt="0"/>
      <dgm:spPr/>
    </dgm:pt>
    <dgm:pt modelId="{D39EFB62-932A-45DF-8460-679916749A5F}" type="pres">
      <dgm:prSet presAssocID="{8C59BF23-6B08-421B-A5E8-CB00786B0919}" presName="composite" presStyleCnt="0"/>
      <dgm:spPr/>
    </dgm:pt>
    <dgm:pt modelId="{1F30A20D-89BC-45A9-9DC9-D7903FB09552}" type="pres">
      <dgm:prSet presAssocID="{8C59BF23-6B08-421B-A5E8-CB00786B0919}" presName="imgShp" presStyleLbl="fgImgPlace1" presStyleIdx="2" presStyleCnt="4" custLinFactNeighborX="-29180" custLinFactNeighborY="551"/>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Clipboard Checked with solid fill"/>
        </a:ext>
      </dgm:extLst>
    </dgm:pt>
    <dgm:pt modelId="{2D82FA8C-DE3E-4697-BC4C-7703D798F09B}" type="pres">
      <dgm:prSet presAssocID="{8C59BF23-6B08-421B-A5E8-CB00786B0919}" presName="txShp" presStyleLbl="node1" presStyleIdx="2" presStyleCnt="4">
        <dgm:presLayoutVars>
          <dgm:bulletEnabled val="1"/>
        </dgm:presLayoutVars>
      </dgm:prSet>
      <dgm:spPr/>
    </dgm:pt>
    <dgm:pt modelId="{0F25C0C5-ABE8-401B-A0C6-49E536FBD1C0}" type="pres">
      <dgm:prSet presAssocID="{1543AC08-6B70-4408-8F34-7900997256F5}" presName="spacing" presStyleCnt="0"/>
      <dgm:spPr/>
    </dgm:pt>
    <dgm:pt modelId="{AAC81525-028D-408E-BA70-322C45CB836B}" type="pres">
      <dgm:prSet presAssocID="{871D2F08-E1F5-4495-956E-95E06B06E8E0}" presName="composite" presStyleCnt="0"/>
      <dgm:spPr/>
    </dgm:pt>
    <dgm:pt modelId="{86966B1A-7C75-4740-844B-8EBEC685FF4F}" type="pres">
      <dgm:prSet presAssocID="{871D2F08-E1F5-4495-956E-95E06B06E8E0}" presName="imgShp" presStyleLbl="fgImgPlace1" presStyleIdx="3" presStyleCnt="4" custLinFactNeighborX="-29180" custLinFactNeighborY="551"/>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Questions with solid fill"/>
        </a:ext>
      </dgm:extLst>
    </dgm:pt>
    <dgm:pt modelId="{C08C0DC4-22AC-4E99-BE8B-E716C22C88C7}" type="pres">
      <dgm:prSet presAssocID="{871D2F08-E1F5-4495-956E-95E06B06E8E0}" presName="txShp" presStyleLbl="node1" presStyleIdx="3" presStyleCnt="4">
        <dgm:presLayoutVars>
          <dgm:bulletEnabled val="1"/>
        </dgm:presLayoutVars>
      </dgm:prSet>
      <dgm:spPr/>
    </dgm:pt>
  </dgm:ptLst>
  <dgm:cxnLst>
    <dgm:cxn modelId="{AE1B9E1B-71FF-4F5B-815A-1E1A40F7EA2C}" type="presOf" srcId="{32B03397-96EF-46AA-900B-64DF3108D934}" destId="{E2E57C82-7AF6-4B2D-AD30-8EABA6269F1E}" srcOrd="0" destOrd="0" presId="urn:microsoft.com/office/officeart/2005/8/layout/vList3"/>
    <dgm:cxn modelId="{CD349060-061B-4D6B-89F5-1EA0D346449A}" type="presOf" srcId="{08B9145B-D936-417B-AE57-C452AC87DD70}" destId="{09555D13-3DE3-429A-8FE4-F9283CB4F93F}" srcOrd="0" destOrd="0" presId="urn:microsoft.com/office/officeart/2005/8/layout/vList3"/>
    <dgm:cxn modelId="{CBDB2595-8528-44DB-9EC0-5CE5AB4A2F9D}" srcId="{32B03397-96EF-46AA-900B-64DF3108D934}" destId="{7ACD3134-F22E-4A71-A727-2A703F3DBB0F}" srcOrd="1" destOrd="0" parTransId="{F2EDC8CA-8675-4C14-8BD1-9914B8B840F8}" sibTransId="{289C015A-6EC5-4A47-B6F4-619F2F52F6E2}"/>
    <dgm:cxn modelId="{590D619C-96B6-4A5E-937E-89CF5EF0502F}" srcId="{32B03397-96EF-46AA-900B-64DF3108D934}" destId="{871D2F08-E1F5-4495-956E-95E06B06E8E0}" srcOrd="3" destOrd="0" parTransId="{BE1899D7-0C0C-4396-B6B3-82C90F79F75A}" sibTransId="{1CAD9280-FB30-4C19-8462-9B9049316746}"/>
    <dgm:cxn modelId="{A5BC6CA1-A308-4B3C-963F-3270ECBF9610}" type="presOf" srcId="{8C59BF23-6B08-421B-A5E8-CB00786B0919}" destId="{2D82FA8C-DE3E-4697-BC4C-7703D798F09B}" srcOrd="0" destOrd="0" presId="urn:microsoft.com/office/officeart/2005/8/layout/vList3"/>
    <dgm:cxn modelId="{44D990C1-EE26-4BE6-998A-E0121CC59AB3}" srcId="{32B03397-96EF-46AA-900B-64DF3108D934}" destId="{8C59BF23-6B08-421B-A5E8-CB00786B0919}" srcOrd="2" destOrd="0" parTransId="{18AA32BA-DCE9-4029-AADA-FA0ED9C5DA3F}" sibTransId="{1543AC08-6B70-4408-8F34-7900997256F5}"/>
    <dgm:cxn modelId="{224F0DD7-CA08-4B9B-9A7B-6CE175D6AFDB}" type="presOf" srcId="{7ACD3134-F22E-4A71-A727-2A703F3DBB0F}" destId="{54E6407C-81A5-4A73-9130-B1A52D368AB4}" srcOrd="0" destOrd="0" presId="urn:microsoft.com/office/officeart/2005/8/layout/vList3"/>
    <dgm:cxn modelId="{1C5A79DC-92CF-42AD-8FC3-91FAAD5A2B2A}" type="presOf" srcId="{871D2F08-E1F5-4495-956E-95E06B06E8E0}" destId="{C08C0DC4-22AC-4E99-BE8B-E716C22C88C7}" srcOrd="0" destOrd="0" presId="urn:microsoft.com/office/officeart/2005/8/layout/vList3"/>
    <dgm:cxn modelId="{54508FEC-A02C-4338-8FAA-E26FC0DC072A}" srcId="{32B03397-96EF-46AA-900B-64DF3108D934}" destId="{08B9145B-D936-417B-AE57-C452AC87DD70}" srcOrd="0" destOrd="0" parTransId="{A38FA94D-0E14-498E-BA1A-347E7D6446DF}" sibTransId="{8B55DC5D-1FC8-4601-AB6B-ECBE98D6C752}"/>
    <dgm:cxn modelId="{8A3A5FBD-E4A0-4BB1-BE0E-6FB5AB3EC7F5}" type="presParOf" srcId="{E2E57C82-7AF6-4B2D-AD30-8EABA6269F1E}" destId="{A32C66B5-B87D-4719-B330-918BF57426A7}" srcOrd="0" destOrd="0" presId="urn:microsoft.com/office/officeart/2005/8/layout/vList3"/>
    <dgm:cxn modelId="{4408557C-9C84-462B-B641-1B5A81808D2A}" type="presParOf" srcId="{A32C66B5-B87D-4719-B330-918BF57426A7}" destId="{97B54194-87D9-4EBD-9850-101FFAECDDFE}" srcOrd="0" destOrd="0" presId="urn:microsoft.com/office/officeart/2005/8/layout/vList3"/>
    <dgm:cxn modelId="{490D02E6-A164-4570-B816-7B528E202011}" type="presParOf" srcId="{A32C66B5-B87D-4719-B330-918BF57426A7}" destId="{09555D13-3DE3-429A-8FE4-F9283CB4F93F}" srcOrd="1" destOrd="0" presId="urn:microsoft.com/office/officeart/2005/8/layout/vList3"/>
    <dgm:cxn modelId="{ACDA1433-EAC0-46C1-BE7B-F42D2D4E3117}" type="presParOf" srcId="{E2E57C82-7AF6-4B2D-AD30-8EABA6269F1E}" destId="{57172871-E7DB-46B1-930D-9B7110F4F094}" srcOrd="1" destOrd="0" presId="urn:microsoft.com/office/officeart/2005/8/layout/vList3"/>
    <dgm:cxn modelId="{D6554B42-E935-4FA3-80EB-FF861259B31E}" type="presParOf" srcId="{E2E57C82-7AF6-4B2D-AD30-8EABA6269F1E}" destId="{EA9617FD-499D-4BAA-A919-4DCBEBDA045D}" srcOrd="2" destOrd="0" presId="urn:microsoft.com/office/officeart/2005/8/layout/vList3"/>
    <dgm:cxn modelId="{B8D0D137-6689-4509-BB00-EB0A3D478F9C}" type="presParOf" srcId="{EA9617FD-499D-4BAA-A919-4DCBEBDA045D}" destId="{EA39E21E-CF35-45A2-A9F6-662511247042}" srcOrd="0" destOrd="0" presId="urn:microsoft.com/office/officeart/2005/8/layout/vList3"/>
    <dgm:cxn modelId="{A7D12F77-6203-4BC0-9295-F5496F70A800}" type="presParOf" srcId="{EA9617FD-499D-4BAA-A919-4DCBEBDA045D}" destId="{54E6407C-81A5-4A73-9130-B1A52D368AB4}" srcOrd="1" destOrd="0" presId="urn:microsoft.com/office/officeart/2005/8/layout/vList3"/>
    <dgm:cxn modelId="{FB31CB48-36A2-4F05-90DC-0477317D8771}" type="presParOf" srcId="{E2E57C82-7AF6-4B2D-AD30-8EABA6269F1E}" destId="{9F06BE64-12CD-4542-B73E-71C87D026627}" srcOrd="3" destOrd="0" presId="urn:microsoft.com/office/officeart/2005/8/layout/vList3"/>
    <dgm:cxn modelId="{7D92449D-870A-489C-B2B4-0321049C9B15}" type="presParOf" srcId="{E2E57C82-7AF6-4B2D-AD30-8EABA6269F1E}" destId="{D39EFB62-932A-45DF-8460-679916749A5F}" srcOrd="4" destOrd="0" presId="urn:microsoft.com/office/officeart/2005/8/layout/vList3"/>
    <dgm:cxn modelId="{F223B16F-1713-4CBA-AFCC-F3201540D3A5}" type="presParOf" srcId="{D39EFB62-932A-45DF-8460-679916749A5F}" destId="{1F30A20D-89BC-45A9-9DC9-D7903FB09552}" srcOrd="0" destOrd="0" presId="urn:microsoft.com/office/officeart/2005/8/layout/vList3"/>
    <dgm:cxn modelId="{70645D34-677F-432D-8E61-7965130DB364}" type="presParOf" srcId="{D39EFB62-932A-45DF-8460-679916749A5F}" destId="{2D82FA8C-DE3E-4697-BC4C-7703D798F09B}" srcOrd="1" destOrd="0" presId="urn:microsoft.com/office/officeart/2005/8/layout/vList3"/>
    <dgm:cxn modelId="{796BD745-47BA-408C-9D9F-E8EFE10BF765}" type="presParOf" srcId="{E2E57C82-7AF6-4B2D-AD30-8EABA6269F1E}" destId="{0F25C0C5-ABE8-401B-A0C6-49E536FBD1C0}" srcOrd="5" destOrd="0" presId="urn:microsoft.com/office/officeart/2005/8/layout/vList3"/>
    <dgm:cxn modelId="{92E5E7D2-D12C-4B35-AC5F-7AE1532E0A4A}" type="presParOf" srcId="{E2E57C82-7AF6-4B2D-AD30-8EABA6269F1E}" destId="{AAC81525-028D-408E-BA70-322C45CB836B}" srcOrd="6" destOrd="0" presId="urn:microsoft.com/office/officeart/2005/8/layout/vList3"/>
    <dgm:cxn modelId="{CC4ADD72-6151-43A9-BBC3-1BA48E0B701B}" type="presParOf" srcId="{AAC81525-028D-408E-BA70-322C45CB836B}" destId="{86966B1A-7C75-4740-844B-8EBEC685FF4F}" srcOrd="0" destOrd="0" presId="urn:microsoft.com/office/officeart/2005/8/layout/vList3"/>
    <dgm:cxn modelId="{35842A68-756F-4C7B-85AA-10990F127DB2}" type="presParOf" srcId="{AAC81525-028D-408E-BA70-322C45CB836B}" destId="{C08C0DC4-22AC-4E99-BE8B-E716C22C88C7}"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C071817-4EE3-42C2-A227-FD98554492D5}"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en-US"/>
        </a:p>
      </dgm:t>
    </dgm:pt>
    <dgm:pt modelId="{0F35A694-A82C-4E42-89BA-BDD1DF27F271}">
      <dgm:prSet phldrT="[Text]"/>
      <dgm:spPr/>
      <dgm:t>
        <a:bodyPr/>
        <a:lstStyle/>
        <a:p>
          <a:r>
            <a:rPr lang="en-US" b="1" dirty="0"/>
            <a:t>Structure</a:t>
          </a:r>
          <a:endParaRPr lang="en-US" dirty="0"/>
        </a:p>
      </dgm:t>
    </dgm:pt>
    <dgm:pt modelId="{2D1F62F8-0BDA-4688-889F-2D6A47D70117}" type="parTrans" cxnId="{C2DB9D1D-2E10-4E37-85A6-CA9E3D17A539}">
      <dgm:prSet/>
      <dgm:spPr/>
      <dgm:t>
        <a:bodyPr/>
        <a:lstStyle/>
        <a:p>
          <a:endParaRPr lang="en-US"/>
        </a:p>
      </dgm:t>
    </dgm:pt>
    <dgm:pt modelId="{2DC00727-CC3E-4F61-BF34-96933B7437C7}" type="sibTrans" cxnId="{C2DB9D1D-2E10-4E37-85A6-CA9E3D17A539}">
      <dgm:prSet/>
      <dgm:spPr/>
      <dgm:t>
        <a:bodyPr/>
        <a:lstStyle/>
        <a:p>
          <a:endParaRPr lang="en-US"/>
        </a:p>
      </dgm:t>
    </dgm:pt>
    <dgm:pt modelId="{91DE3337-6F7D-460C-9259-FC795DF1BA48}">
      <dgm:prSet/>
      <dgm:spPr/>
      <dgm:t>
        <a:bodyPr/>
        <a:lstStyle/>
        <a:p>
          <a:pPr>
            <a:buFont typeface="Symbol" panose="05050102010706020507" pitchFamily="18" charset="2"/>
            <a:buChar char=""/>
          </a:pPr>
          <a:r>
            <a:rPr lang="en-US" b="1" dirty="0"/>
            <a:t>“Narrow vs. broad” approach</a:t>
          </a:r>
        </a:p>
      </dgm:t>
    </dgm:pt>
    <dgm:pt modelId="{F1EF382E-4927-4F9C-84A1-0627C0935E31}" type="parTrans" cxnId="{4DF0444E-2D80-46A9-8F8C-A18A1B87B707}">
      <dgm:prSet/>
      <dgm:spPr/>
      <dgm:t>
        <a:bodyPr/>
        <a:lstStyle/>
        <a:p>
          <a:endParaRPr lang="en-US"/>
        </a:p>
      </dgm:t>
    </dgm:pt>
    <dgm:pt modelId="{2709442C-131C-40EF-A8BD-8E858ED04C53}" type="sibTrans" cxnId="{4DF0444E-2D80-46A9-8F8C-A18A1B87B707}">
      <dgm:prSet/>
      <dgm:spPr/>
      <dgm:t>
        <a:bodyPr/>
        <a:lstStyle/>
        <a:p>
          <a:endParaRPr lang="en-US"/>
        </a:p>
      </dgm:t>
    </dgm:pt>
    <dgm:pt modelId="{F21290C7-D029-4383-A9A1-EB35085B179D}">
      <dgm:prSet/>
      <dgm:spPr/>
      <dgm:t>
        <a:bodyPr/>
        <a:lstStyle/>
        <a:p>
          <a:pPr>
            <a:buFont typeface="Symbol" panose="05050102010706020507" pitchFamily="18" charset="2"/>
            <a:buChar char=""/>
          </a:pPr>
          <a:r>
            <a:rPr lang="en-US" b="1" dirty="0"/>
            <a:t>State flexibility</a:t>
          </a:r>
          <a:endParaRPr lang="en-US" dirty="0"/>
        </a:p>
      </dgm:t>
    </dgm:pt>
    <dgm:pt modelId="{259161C1-44E4-4640-8A25-91628D1E06B1}" type="parTrans" cxnId="{E2DCA3C2-8BE3-4515-AB4D-BBD7DF2A9AA8}">
      <dgm:prSet/>
      <dgm:spPr/>
      <dgm:t>
        <a:bodyPr/>
        <a:lstStyle/>
        <a:p>
          <a:endParaRPr lang="en-US"/>
        </a:p>
      </dgm:t>
    </dgm:pt>
    <dgm:pt modelId="{B2F8EEF2-2A44-406D-AC30-27EA5C94E43C}" type="sibTrans" cxnId="{E2DCA3C2-8BE3-4515-AB4D-BBD7DF2A9AA8}">
      <dgm:prSet/>
      <dgm:spPr/>
      <dgm:t>
        <a:bodyPr/>
        <a:lstStyle/>
        <a:p>
          <a:endParaRPr lang="en-US"/>
        </a:p>
      </dgm:t>
    </dgm:pt>
    <dgm:pt modelId="{267AE7EB-8304-4AAC-BCF7-022CCBA53562}">
      <dgm:prSet phldrT="[Text]"/>
      <dgm:spPr/>
      <dgm:t>
        <a:bodyPr/>
        <a:lstStyle/>
        <a:p>
          <a:r>
            <a:rPr lang="en-US" dirty="0"/>
            <a:t>Consists of specified list of HCPCS codes and non-claims-based-payments (NCPBs). HCPCS codes are selected via a cross-analysis of definitions used in existing state legislation and other primary care investment reports. </a:t>
          </a:r>
        </a:p>
      </dgm:t>
    </dgm:pt>
    <dgm:pt modelId="{67D81DB6-6819-4347-A7ED-C031DC91C84F}" type="parTrans" cxnId="{4F340860-7F4A-44A0-9F1F-9E08DFF1D3D3}">
      <dgm:prSet/>
      <dgm:spPr/>
      <dgm:t>
        <a:bodyPr/>
        <a:lstStyle/>
        <a:p>
          <a:endParaRPr lang="en-US"/>
        </a:p>
      </dgm:t>
    </dgm:pt>
    <dgm:pt modelId="{98FDD20A-7283-4DB1-8384-973CE9CC0B0D}" type="sibTrans" cxnId="{4F340860-7F4A-44A0-9F1F-9E08DFF1D3D3}">
      <dgm:prSet/>
      <dgm:spPr/>
      <dgm:t>
        <a:bodyPr/>
        <a:lstStyle/>
        <a:p>
          <a:endParaRPr lang="en-US"/>
        </a:p>
      </dgm:t>
    </dgm:pt>
    <dgm:pt modelId="{B87C9BA4-E36A-42F5-92EC-F0187D9866A1}">
      <dgm:prSet/>
      <dgm:spPr/>
      <dgm:t>
        <a:bodyPr/>
        <a:lstStyle/>
        <a:p>
          <a:pPr>
            <a:buFont typeface="Symbol" panose="05050102010706020507" pitchFamily="18" charset="2"/>
            <a:buChar char=""/>
          </a:pPr>
          <a:r>
            <a:rPr lang="en-US" dirty="0"/>
            <a:t>More primary care payments are coming through NCBPs. Given this</a:t>
          </a:r>
          <a:r>
            <a:rPr lang="en-US" dirty="0">
              <a:solidFill>
                <a:schemeClr val="tx1"/>
              </a:solidFill>
            </a:rPr>
            <a:t>, CMS will be including NCBPs in the calculation for Medicare FFS and providing states with a NCBP reporting template for all payers.</a:t>
          </a:r>
        </a:p>
      </dgm:t>
    </dgm:pt>
    <dgm:pt modelId="{09F483AD-2A81-47BC-BCDD-0E7D2BB7C9A2}" type="parTrans" cxnId="{22A66C53-6DD2-44E8-8787-EF2877FFB845}">
      <dgm:prSet/>
      <dgm:spPr/>
      <dgm:t>
        <a:bodyPr/>
        <a:lstStyle/>
        <a:p>
          <a:endParaRPr lang="en-US"/>
        </a:p>
      </dgm:t>
    </dgm:pt>
    <dgm:pt modelId="{9EDA4A6D-637D-4F4E-A8AB-B8D4FF51FFE1}" type="sibTrans" cxnId="{22A66C53-6DD2-44E8-8787-EF2877FFB845}">
      <dgm:prSet/>
      <dgm:spPr/>
      <dgm:t>
        <a:bodyPr/>
        <a:lstStyle/>
        <a:p>
          <a:endParaRPr lang="en-US"/>
        </a:p>
      </dgm:t>
    </dgm:pt>
    <dgm:pt modelId="{D54F776B-5B0F-4A16-A4A2-3C4C21B294C4}">
      <dgm:prSet/>
      <dgm:spPr/>
      <dgm:t>
        <a:bodyPr/>
        <a:lstStyle/>
        <a:p>
          <a:pPr>
            <a:buFont typeface="Symbol" panose="05050102010706020507" pitchFamily="18" charset="2"/>
            <a:buChar char=""/>
          </a:pPr>
          <a:r>
            <a:rPr lang="en-US" dirty="0"/>
            <a:t>Use “meet in the middle” approach by filtering for specialty type “and” HCPCS codes type (rather than “or”), but keeps both definitions relatively broad (i.e., including some OBGYN and BH services). This allows targets/benchmarking to be based on a singular definition. </a:t>
          </a:r>
        </a:p>
      </dgm:t>
    </dgm:pt>
    <dgm:pt modelId="{FD490278-BB62-4C00-9D49-1AF4821AFD10}" type="parTrans" cxnId="{056E4E10-684D-4275-BEF3-8D0594B6BCD2}">
      <dgm:prSet/>
      <dgm:spPr/>
      <dgm:t>
        <a:bodyPr/>
        <a:lstStyle/>
        <a:p>
          <a:endParaRPr lang="en-US"/>
        </a:p>
      </dgm:t>
    </dgm:pt>
    <dgm:pt modelId="{F4E2EB10-C791-48EF-B951-5D7B21A1336B}" type="sibTrans" cxnId="{056E4E10-684D-4275-BEF3-8D0594B6BCD2}">
      <dgm:prSet/>
      <dgm:spPr/>
      <dgm:t>
        <a:bodyPr/>
        <a:lstStyle/>
        <a:p>
          <a:endParaRPr lang="en-US"/>
        </a:p>
      </dgm:t>
    </dgm:pt>
    <dgm:pt modelId="{BE73738C-E762-4FE0-8E7E-B0BA8EC44258}">
      <dgm:prSet/>
      <dgm:spPr/>
      <dgm:t>
        <a:bodyPr/>
        <a:lstStyle/>
        <a:p>
          <a:pPr>
            <a:buFont typeface="Symbol" panose="05050102010706020507" pitchFamily="18" charset="2"/>
            <a:buChar char=""/>
          </a:pPr>
          <a:r>
            <a:rPr lang="en-US" dirty="0"/>
            <a:t>States may add additional services to their definition and/or NCBP reporting template, with justification and pending CMS approval. Targets will remain the same regardless of additions to the primary care definition.</a:t>
          </a:r>
        </a:p>
      </dgm:t>
    </dgm:pt>
    <dgm:pt modelId="{53956C6A-2B53-4049-9F59-9982E060D297}" type="parTrans" cxnId="{353CE539-33BF-4472-9DAC-2A97E461DB13}">
      <dgm:prSet/>
      <dgm:spPr/>
      <dgm:t>
        <a:bodyPr/>
        <a:lstStyle/>
        <a:p>
          <a:endParaRPr lang="en-US"/>
        </a:p>
      </dgm:t>
    </dgm:pt>
    <dgm:pt modelId="{A3206728-B129-4DE3-82A3-1941F8117A72}" type="sibTrans" cxnId="{353CE539-33BF-4472-9DAC-2A97E461DB13}">
      <dgm:prSet/>
      <dgm:spPr/>
      <dgm:t>
        <a:bodyPr/>
        <a:lstStyle/>
        <a:p>
          <a:endParaRPr lang="en-US"/>
        </a:p>
      </dgm:t>
    </dgm:pt>
    <dgm:pt modelId="{9E9802C7-F551-487E-B489-3EDF78F4D2F1}">
      <dgm:prSet/>
      <dgm:spPr/>
      <dgm:t>
        <a:bodyPr/>
        <a:lstStyle/>
        <a:p>
          <a:pPr>
            <a:buFont typeface="Symbol" panose="05050102010706020507" pitchFamily="18" charset="2"/>
            <a:buChar char=""/>
          </a:pPr>
          <a:r>
            <a:rPr lang="en-US" b="1" dirty="0"/>
            <a:t>Non-claims-based payment inclusion</a:t>
          </a:r>
          <a:endParaRPr lang="en-US" dirty="0"/>
        </a:p>
      </dgm:t>
    </dgm:pt>
    <dgm:pt modelId="{5B08B036-0237-4983-B651-4CD44843C118}" type="sibTrans" cxnId="{13C4A959-4F9F-4032-9A9C-9F7050CD745B}">
      <dgm:prSet/>
      <dgm:spPr/>
      <dgm:t>
        <a:bodyPr/>
        <a:lstStyle/>
        <a:p>
          <a:endParaRPr lang="en-US"/>
        </a:p>
      </dgm:t>
    </dgm:pt>
    <dgm:pt modelId="{5A38535B-C456-4085-A9AC-4BAB412B7696}" type="parTrans" cxnId="{13C4A959-4F9F-4032-9A9C-9F7050CD745B}">
      <dgm:prSet/>
      <dgm:spPr/>
      <dgm:t>
        <a:bodyPr/>
        <a:lstStyle/>
        <a:p>
          <a:endParaRPr lang="en-US"/>
        </a:p>
      </dgm:t>
    </dgm:pt>
    <dgm:pt modelId="{953DF0CF-63F4-4121-A8CD-63189D21163E}" type="pres">
      <dgm:prSet presAssocID="{DC071817-4EE3-42C2-A227-FD98554492D5}" presName="linear" presStyleCnt="0">
        <dgm:presLayoutVars>
          <dgm:dir/>
          <dgm:animLvl val="lvl"/>
          <dgm:resizeHandles val="exact"/>
        </dgm:presLayoutVars>
      </dgm:prSet>
      <dgm:spPr/>
    </dgm:pt>
    <dgm:pt modelId="{70CDB77A-CDCA-417D-BB3C-ABD5B93FD8CD}" type="pres">
      <dgm:prSet presAssocID="{0F35A694-A82C-4E42-89BA-BDD1DF27F271}" presName="parentLin" presStyleCnt="0"/>
      <dgm:spPr/>
    </dgm:pt>
    <dgm:pt modelId="{552211D3-657F-484F-997F-A3B0C557D570}" type="pres">
      <dgm:prSet presAssocID="{0F35A694-A82C-4E42-89BA-BDD1DF27F271}" presName="parentLeftMargin" presStyleLbl="node1" presStyleIdx="0" presStyleCnt="4"/>
      <dgm:spPr/>
    </dgm:pt>
    <dgm:pt modelId="{E8820C93-80AF-491A-BFA3-A4EE900EEE04}" type="pres">
      <dgm:prSet presAssocID="{0F35A694-A82C-4E42-89BA-BDD1DF27F271}" presName="parentText" presStyleLbl="node1" presStyleIdx="0" presStyleCnt="4">
        <dgm:presLayoutVars>
          <dgm:chMax val="0"/>
          <dgm:bulletEnabled val="1"/>
        </dgm:presLayoutVars>
      </dgm:prSet>
      <dgm:spPr/>
    </dgm:pt>
    <dgm:pt modelId="{64D8E84E-450F-468D-BF1F-9EA674ABBFAF}" type="pres">
      <dgm:prSet presAssocID="{0F35A694-A82C-4E42-89BA-BDD1DF27F271}" presName="negativeSpace" presStyleCnt="0"/>
      <dgm:spPr/>
    </dgm:pt>
    <dgm:pt modelId="{70E200C4-82D2-4D92-8AC3-FDDCD5A7484B}" type="pres">
      <dgm:prSet presAssocID="{0F35A694-A82C-4E42-89BA-BDD1DF27F271}" presName="childText" presStyleLbl="conFgAcc1" presStyleIdx="0" presStyleCnt="4">
        <dgm:presLayoutVars>
          <dgm:bulletEnabled val="1"/>
        </dgm:presLayoutVars>
      </dgm:prSet>
      <dgm:spPr/>
    </dgm:pt>
    <dgm:pt modelId="{01E6F45C-2536-40C7-B57D-D396DBC345ED}" type="pres">
      <dgm:prSet presAssocID="{2DC00727-CC3E-4F61-BF34-96933B7437C7}" presName="spaceBetweenRectangles" presStyleCnt="0"/>
      <dgm:spPr/>
    </dgm:pt>
    <dgm:pt modelId="{ED74B755-2E1C-4881-A139-9A3FD69DF9CF}" type="pres">
      <dgm:prSet presAssocID="{9E9802C7-F551-487E-B489-3EDF78F4D2F1}" presName="parentLin" presStyleCnt="0"/>
      <dgm:spPr/>
    </dgm:pt>
    <dgm:pt modelId="{29F3A0A7-85F9-4248-996F-B6BA58D8B55C}" type="pres">
      <dgm:prSet presAssocID="{9E9802C7-F551-487E-B489-3EDF78F4D2F1}" presName="parentLeftMargin" presStyleLbl="node1" presStyleIdx="0" presStyleCnt="4"/>
      <dgm:spPr/>
    </dgm:pt>
    <dgm:pt modelId="{3CE04015-787E-47D3-977D-ECCD14856143}" type="pres">
      <dgm:prSet presAssocID="{9E9802C7-F551-487E-B489-3EDF78F4D2F1}" presName="parentText" presStyleLbl="node1" presStyleIdx="1" presStyleCnt="4" custLinFactNeighborX="1921">
        <dgm:presLayoutVars>
          <dgm:chMax val="0"/>
          <dgm:bulletEnabled val="1"/>
        </dgm:presLayoutVars>
      </dgm:prSet>
      <dgm:spPr/>
    </dgm:pt>
    <dgm:pt modelId="{51CC16C2-8A33-4223-9CB2-0A3139BC1D17}" type="pres">
      <dgm:prSet presAssocID="{9E9802C7-F551-487E-B489-3EDF78F4D2F1}" presName="negativeSpace" presStyleCnt="0"/>
      <dgm:spPr/>
    </dgm:pt>
    <dgm:pt modelId="{42D63231-9123-4583-AF6F-A87A8D800377}" type="pres">
      <dgm:prSet presAssocID="{9E9802C7-F551-487E-B489-3EDF78F4D2F1}" presName="childText" presStyleLbl="conFgAcc1" presStyleIdx="1" presStyleCnt="4">
        <dgm:presLayoutVars>
          <dgm:bulletEnabled val="1"/>
        </dgm:presLayoutVars>
      </dgm:prSet>
      <dgm:spPr/>
    </dgm:pt>
    <dgm:pt modelId="{8F459282-4432-45E4-88E4-FA22BCCE7F4C}" type="pres">
      <dgm:prSet presAssocID="{5B08B036-0237-4983-B651-4CD44843C118}" presName="spaceBetweenRectangles" presStyleCnt="0"/>
      <dgm:spPr/>
    </dgm:pt>
    <dgm:pt modelId="{D1553C9D-BD4C-4A87-A8AE-3A5EBCCD527D}" type="pres">
      <dgm:prSet presAssocID="{91DE3337-6F7D-460C-9259-FC795DF1BA48}" presName="parentLin" presStyleCnt="0"/>
      <dgm:spPr/>
    </dgm:pt>
    <dgm:pt modelId="{2B3418EF-DFDE-4649-8F5D-69AE78063DCC}" type="pres">
      <dgm:prSet presAssocID="{91DE3337-6F7D-460C-9259-FC795DF1BA48}" presName="parentLeftMargin" presStyleLbl="node1" presStyleIdx="1" presStyleCnt="4"/>
      <dgm:spPr/>
    </dgm:pt>
    <dgm:pt modelId="{12D51347-B119-48EB-B6A6-E8B1DA0B84B1}" type="pres">
      <dgm:prSet presAssocID="{91DE3337-6F7D-460C-9259-FC795DF1BA48}" presName="parentText" presStyleLbl="node1" presStyleIdx="2" presStyleCnt="4">
        <dgm:presLayoutVars>
          <dgm:chMax val="0"/>
          <dgm:bulletEnabled val="1"/>
        </dgm:presLayoutVars>
      </dgm:prSet>
      <dgm:spPr/>
    </dgm:pt>
    <dgm:pt modelId="{FACBC73D-FF21-4B75-B238-12153F808BA1}" type="pres">
      <dgm:prSet presAssocID="{91DE3337-6F7D-460C-9259-FC795DF1BA48}" presName="negativeSpace" presStyleCnt="0"/>
      <dgm:spPr/>
    </dgm:pt>
    <dgm:pt modelId="{D2953519-BAB8-4D8C-8EB8-DC0013F4BC73}" type="pres">
      <dgm:prSet presAssocID="{91DE3337-6F7D-460C-9259-FC795DF1BA48}" presName="childText" presStyleLbl="conFgAcc1" presStyleIdx="2" presStyleCnt="4">
        <dgm:presLayoutVars>
          <dgm:bulletEnabled val="1"/>
        </dgm:presLayoutVars>
      </dgm:prSet>
      <dgm:spPr/>
    </dgm:pt>
    <dgm:pt modelId="{8D533AA6-5080-44EF-9CE5-DB669B7D6294}" type="pres">
      <dgm:prSet presAssocID="{2709442C-131C-40EF-A8BD-8E858ED04C53}" presName="spaceBetweenRectangles" presStyleCnt="0"/>
      <dgm:spPr/>
    </dgm:pt>
    <dgm:pt modelId="{AD83D73A-9B28-4366-8647-42847E4EF5E9}" type="pres">
      <dgm:prSet presAssocID="{F21290C7-D029-4383-A9A1-EB35085B179D}" presName="parentLin" presStyleCnt="0"/>
      <dgm:spPr/>
    </dgm:pt>
    <dgm:pt modelId="{E2910FB8-7E74-42B4-B8AF-4CBF3F140841}" type="pres">
      <dgm:prSet presAssocID="{F21290C7-D029-4383-A9A1-EB35085B179D}" presName="parentLeftMargin" presStyleLbl="node1" presStyleIdx="2" presStyleCnt="4"/>
      <dgm:spPr/>
    </dgm:pt>
    <dgm:pt modelId="{F09023A9-92DA-4DD5-8E49-3FEFE4B28284}" type="pres">
      <dgm:prSet presAssocID="{F21290C7-D029-4383-A9A1-EB35085B179D}" presName="parentText" presStyleLbl="node1" presStyleIdx="3" presStyleCnt="4">
        <dgm:presLayoutVars>
          <dgm:chMax val="0"/>
          <dgm:bulletEnabled val="1"/>
        </dgm:presLayoutVars>
      </dgm:prSet>
      <dgm:spPr/>
    </dgm:pt>
    <dgm:pt modelId="{14044A69-E1A2-4774-A804-095DCF5B72BF}" type="pres">
      <dgm:prSet presAssocID="{F21290C7-D029-4383-A9A1-EB35085B179D}" presName="negativeSpace" presStyleCnt="0"/>
      <dgm:spPr/>
    </dgm:pt>
    <dgm:pt modelId="{98C82A03-517A-41D1-A9EF-01BD87936B5C}" type="pres">
      <dgm:prSet presAssocID="{F21290C7-D029-4383-A9A1-EB35085B179D}" presName="childText" presStyleLbl="conFgAcc1" presStyleIdx="3" presStyleCnt="4">
        <dgm:presLayoutVars>
          <dgm:bulletEnabled val="1"/>
        </dgm:presLayoutVars>
      </dgm:prSet>
      <dgm:spPr/>
    </dgm:pt>
  </dgm:ptLst>
  <dgm:cxnLst>
    <dgm:cxn modelId="{056E4E10-684D-4275-BEF3-8D0594B6BCD2}" srcId="{91DE3337-6F7D-460C-9259-FC795DF1BA48}" destId="{D54F776B-5B0F-4A16-A4A2-3C4C21B294C4}" srcOrd="0" destOrd="0" parTransId="{FD490278-BB62-4C00-9D49-1AF4821AFD10}" sibTransId="{F4E2EB10-C791-48EF-B951-5D7B21A1336B}"/>
    <dgm:cxn modelId="{C2DB9D1D-2E10-4E37-85A6-CA9E3D17A539}" srcId="{DC071817-4EE3-42C2-A227-FD98554492D5}" destId="{0F35A694-A82C-4E42-89BA-BDD1DF27F271}" srcOrd="0" destOrd="0" parTransId="{2D1F62F8-0BDA-4688-889F-2D6A47D70117}" sibTransId="{2DC00727-CC3E-4F61-BF34-96933B7437C7}"/>
    <dgm:cxn modelId="{353CE539-33BF-4472-9DAC-2A97E461DB13}" srcId="{F21290C7-D029-4383-A9A1-EB35085B179D}" destId="{BE73738C-E762-4FE0-8E7E-B0BA8EC44258}" srcOrd="0" destOrd="0" parTransId="{53956C6A-2B53-4049-9F59-9982E060D297}" sibTransId="{A3206728-B129-4DE3-82A3-1941F8117A72}"/>
    <dgm:cxn modelId="{EE3E8E5F-6AA8-4516-B579-6E0C0948CFE0}" type="presOf" srcId="{F21290C7-D029-4383-A9A1-EB35085B179D}" destId="{F09023A9-92DA-4DD5-8E49-3FEFE4B28284}" srcOrd="1" destOrd="0" presId="urn:microsoft.com/office/officeart/2005/8/layout/list1"/>
    <dgm:cxn modelId="{4F340860-7F4A-44A0-9F1F-9E08DFF1D3D3}" srcId="{0F35A694-A82C-4E42-89BA-BDD1DF27F271}" destId="{267AE7EB-8304-4AAC-BCF7-022CCBA53562}" srcOrd="0" destOrd="0" parTransId="{67D81DB6-6819-4347-A7ED-C031DC91C84F}" sibTransId="{98FDD20A-7283-4DB1-8384-973CE9CC0B0D}"/>
    <dgm:cxn modelId="{DBFBF244-10EE-474E-AB3F-F3CDDB14B81B}" type="presOf" srcId="{DC071817-4EE3-42C2-A227-FD98554492D5}" destId="{953DF0CF-63F4-4121-A8CD-63189D21163E}" srcOrd="0" destOrd="0" presId="urn:microsoft.com/office/officeart/2005/8/layout/list1"/>
    <dgm:cxn modelId="{589A176A-3B7C-424B-9EA7-8027E1BC2F9F}" type="presOf" srcId="{F21290C7-D029-4383-A9A1-EB35085B179D}" destId="{E2910FB8-7E74-42B4-B8AF-4CBF3F140841}" srcOrd="0" destOrd="0" presId="urn:microsoft.com/office/officeart/2005/8/layout/list1"/>
    <dgm:cxn modelId="{4DF0444E-2D80-46A9-8F8C-A18A1B87B707}" srcId="{DC071817-4EE3-42C2-A227-FD98554492D5}" destId="{91DE3337-6F7D-460C-9259-FC795DF1BA48}" srcOrd="2" destOrd="0" parTransId="{F1EF382E-4927-4F9C-84A1-0627C0935E31}" sibTransId="{2709442C-131C-40EF-A8BD-8E858ED04C53}"/>
    <dgm:cxn modelId="{7695776E-6B83-47C1-BA31-08F7DD9D0032}" type="presOf" srcId="{9E9802C7-F551-487E-B489-3EDF78F4D2F1}" destId="{29F3A0A7-85F9-4248-996F-B6BA58D8B55C}" srcOrd="0" destOrd="0" presId="urn:microsoft.com/office/officeart/2005/8/layout/list1"/>
    <dgm:cxn modelId="{22A66C53-6DD2-44E8-8787-EF2877FFB845}" srcId="{9E9802C7-F551-487E-B489-3EDF78F4D2F1}" destId="{B87C9BA4-E36A-42F5-92EC-F0187D9866A1}" srcOrd="0" destOrd="0" parTransId="{09F483AD-2A81-47BC-BCDD-0E7D2BB7C9A2}" sibTransId="{9EDA4A6D-637D-4F4E-A8AB-B8D4FF51FFE1}"/>
    <dgm:cxn modelId="{13C4A959-4F9F-4032-9A9C-9F7050CD745B}" srcId="{DC071817-4EE3-42C2-A227-FD98554492D5}" destId="{9E9802C7-F551-487E-B489-3EDF78F4D2F1}" srcOrd="1" destOrd="0" parTransId="{5A38535B-C456-4085-A9AC-4BAB412B7696}" sibTransId="{5B08B036-0237-4983-B651-4CD44843C118}"/>
    <dgm:cxn modelId="{0675B98E-0C49-4444-9A7C-13159D1EA7FE}" type="presOf" srcId="{BE73738C-E762-4FE0-8E7E-B0BA8EC44258}" destId="{98C82A03-517A-41D1-A9EF-01BD87936B5C}" srcOrd="0" destOrd="0" presId="urn:microsoft.com/office/officeart/2005/8/layout/list1"/>
    <dgm:cxn modelId="{7C1A6A90-CB46-4B43-B21C-A541BCB68BD4}" type="presOf" srcId="{91DE3337-6F7D-460C-9259-FC795DF1BA48}" destId="{2B3418EF-DFDE-4649-8F5D-69AE78063DCC}" srcOrd="0" destOrd="0" presId="urn:microsoft.com/office/officeart/2005/8/layout/list1"/>
    <dgm:cxn modelId="{70BCB596-10F9-4761-B377-333A138896E1}" type="presOf" srcId="{0F35A694-A82C-4E42-89BA-BDD1DF27F271}" destId="{E8820C93-80AF-491A-BFA3-A4EE900EEE04}" srcOrd="1" destOrd="0" presId="urn:microsoft.com/office/officeart/2005/8/layout/list1"/>
    <dgm:cxn modelId="{60BFDAA1-46B6-4452-804B-A8E42E65D321}" type="presOf" srcId="{9E9802C7-F551-487E-B489-3EDF78F4D2F1}" destId="{3CE04015-787E-47D3-977D-ECCD14856143}" srcOrd="1" destOrd="0" presId="urn:microsoft.com/office/officeart/2005/8/layout/list1"/>
    <dgm:cxn modelId="{57C571A7-649A-44C7-8E52-C86C439E8E2C}" type="presOf" srcId="{91DE3337-6F7D-460C-9259-FC795DF1BA48}" destId="{12D51347-B119-48EB-B6A6-E8B1DA0B84B1}" srcOrd="1" destOrd="0" presId="urn:microsoft.com/office/officeart/2005/8/layout/list1"/>
    <dgm:cxn modelId="{E2DCA3C2-8BE3-4515-AB4D-BBD7DF2A9AA8}" srcId="{DC071817-4EE3-42C2-A227-FD98554492D5}" destId="{F21290C7-D029-4383-A9A1-EB35085B179D}" srcOrd="3" destOrd="0" parTransId="{259161C1-44E4-4640-8A25-91628D1E06B1}" sibTransId="{B2F8EEF2-2A44-406D-AC30-27EA5C94E43C}"/>
    <dgm:cxn modelId="{ED1136CE-97F7-4F45-800E-49093DE06799}" type="presOf" srcId="{0F35A694-A82C-4E42-89BA-BDD1DF27F271}" destId="{552211D3-657F-484F-997F-A3B0C557D570}" srcOrd="0" destOrd="0" presId="urn:microsoft.com/office/officeart/2005/8/layout/list1"/>
    <dgm:cxn modelId="{A4269AD4-0D2E-4ADD-BC81-C22F73A85B38}" type="presOf" srcId="{D54F776B-5B0F-4A16-A4A2-3C4C21B294C4}" destId="{D2953519-BAB8-4D8C-8EB8-DC0013F4BC73}" srcOrd="0" destOrd="0" presId="urn:microsoft.com/office/officeart/2005/8/layout/list1"/>
    <dgm:cxn modelId="{96B11AED-251C-4F6E-8AB7-931DEAEBA611}" type="presOf" srcId="{B87C9BA4-E36A-42F5-92EC-F0187D9866A1}" destId="{42D63231-9123-4583-AF6F-A87A8D800377}" srcOrd="0" destOrd="0" presId="urn:microsoft.com/office/officeart/2005/8/layout/list1"/>
    <dgm:cxn modelId="{641D22F1-5A64-4D1A-BEAC-0C7AAFCB269D}" type="presOf" srcId="{267AE7EB-8304-4AAC-BCF7-022CCBA53562}" destId="{70E200C4-82D2-4D92-8AC3-FDDCD5A7484B}" srcOrd="0" destOrd="0" presId="urn:microsoft.com/office/officeart/2005/8/layout/list1"/>
    <dgm:cxn modelId="{4CCB8AE8-08CE-4669-9DE0-B263976D48AE}" type="presParOf" srcId="{953DF0CF-63F4-4121-A8CD-63189D21163E}" destId="{70CDB77A-CDCA-417D-BB3C-ABD5B93FD8CD}" srcOrd="0" destOrd="0" presId="urn:microsoft.com/office/officeart/2005/8/layout/list1"/>
    <dgm:cxn modelId="{85DFF62A-4A1F-4624-B271-A75554A8CED0}" type="presParOf" srcId="{70CDB77A-CDCA-417D-BB3C-ABD5B93FD8CD}" destId="{552211D3-657F-484F-997F-A3B0C557D570}" srcOrd="0" destOrd="0" presId="urn:microsoft.com/office/officeart/2005/8/layout/list1"/>
    <dgm:cxn modelId="{D3FA6515-93D6-455C-8432-A26E0C9C47FB}" type="presParOf" srcId="{70CDB77A-CDCA-417D-BB3C-ABD5B93FD8CD}" destId="{E8820C93-80AF-491A-BFA3-A4EE900EEE04}" srcOrd="1" destOrd="0" presId="urn:microsoft.com/office/officeart/2005/8/layout/list1"/>
    <dgm:cxn modelId="{D6F32177-726F-4D6D-A335-3EDF6B0C8412}" type="presParOf" srcId="{953DF0CF-63F4-4121-A8CD-63189D21163E}" destId="{64D8E84E-450F-468D-BF1F-9EA674ABBFAF}" srcOrd="1" destOrd="0" presId="urn:microsoft.com/office/officeart/2005/8/layout/list1"/>
    <dgm:cxn modelId="{54E82333-45D7-4DF4-BCB5-8942037019DF}" type="presParOf" srcId="{953DF0CF-63F4-4121-A8CD-63189D21163E}" destId="{70E200C4-82D2-4D92-8AC3-FDDCD5A7484B}" srcOrd="2" destOrd="0" presId="urn:microsoft.com/office/officeart/2005/8/layout/list1"/>
    <dgm:cxn modelId="{FE84D6E7-474B-4F2E-AB73-E2AD587F2F56}" type="presParOf" srcId="{953DF0CF-63F4-4121-A8CD-63189D21163E}" destId="{01E6F45C-2536-40C7-B57D-D396DBC345ED}" srcOrd="3" destOrd="0" presId="urn:microsoft.com/office/officeart/2005/8/layout/list1"/>
    <dgm:cxn modelId="{7EDDA618-60E0-47ED-BA88-090401E20238}" type="presParOf" srcId="{953DF0CF-63F4-4121-A8CD-63189D21163E}" destId="{ED74B755-2E1C-4881-A139-9A3FD69DF9CF}" srcOrd="4" destOrd="0" presId="urn:microsoft.com/office/officeart/2005/8/layout/list1"/>
    <dgm:cxn modelId="{3B8204CC-400B-4DAF-8350-C9417F01802B}" type="presParOf" srcId="{ED74B755-2E1C-4881-A139-9A3FD69DF9CF}" destId="{29F3A0A7-85F9-4248-996F-B6BA58D8B55C}" srcOrd="0" destOrd="0" presId="urn:microsoft.com/office/officeart/2005/8/layout/list1"/>
    <dgm:cxn modelId="{57165754-4289-4D7E-999E-563B4249C05C}" type="presParOf" srcId="{ED74B755-2E1C-4881-A139-9A3FD69DF9CF}" destId="{3CE04015-787E-47D3-977D-ECCD14856143}" srcOrd="1" destOrd="0" presId="urn:microsoft.com/office/officeart/2005/8/layout/list1"/>
    <dgm:cxn modelId="{372B8A4B-DF21-4C68-B6D6-6CD74D7D846B}" type="presParOf" srcId="{953DF0CF-63F4-4121-A8CD-63189D21163E}" destId="{51CC16C2-8A33-4223-9CB2-0A3139BC1D17}" srcOrd="5" destOrd="0" presId="urn:microsoft.com/office/officeart/2005/8/layout/list1"/>
    <dgm:cxn modelId="{A3244309-519A-4648-9456-4152B99EF826}" type="presParOf" srcId="{953DF0CF-63F4-4121-A8CD-63189D21163E}" destId="{42D63231-9123-4583-AF6F-A87A8D800377}" srcOrd="6" destOrd="0" presId="urn:microsoft.com/office/officeart/2005/8/layout/list1"/>
    <dgm:cxn modelId="{B0DD9EB8-5E75-4DE6-9649-CB563EB177D8}" type="presParOf" srcId="{953DF0CF-63F4-4121-A8CD-63189D21163E}" destId="{8F459282-4432-45E4-88E4-FA22BCCE7F4C}" srcOrd="7" destOrd="0" presId="urn:microsoft.com/office/officeart/2005/8/layout/list1"/>
    <dgm:cxn modelId="{80E4C13E-CEEB-40B1-806B-960272466EC8}" type="presParOf" srcId="{953DF0CF-63F4-4121-A8CD-63189D21163E}" destId="{D1553C9D-BD4C-4A87-A8AE-3A5EBCCD527D}" srcOrd="8" destOrd="0" presId="urn:microsoft.com/office/officeart/2005/8/layout/list1"/>
    <dgm:cxn modelId="{BE76DEEA-7EAF-464D-B006-A79F2436CAC3}" type="presParOf" srcId="{D1553C9D-BD4C-4A87-A8AE-3A5EBCCD527D}" destId="{2B3418EF-DFDE-4649-8F5D-69AE78063DCC}" srcOrd="0" destOrd="0" presId="urn:microsoft.com/office/officeart/2005/8/layout/list1"/>
    <dgm:cxn modelId="{1C9B55D4-6B81-4A86-84F2-A3ADA21938DD}" type="presParOf" srcId="{D1553C9D-BD4C-4A87-A8AE-3A5EBCCD527D}" destId="{12D51347-B119-48EB-B6A6-E8B1DA0B84B1}" srcOrd="1" destOrd="0" presId="urn:microsoft.com/office/officeart/2005/8/layout/list1"/>
    <dgm:cxn modelId="{E9D54326-2641-468B-9D46-FCCB0DDA3995}" type="presParOf" srcId="{953DF0CF-63F4-4121-A8CD-63189D21163E}" destId="{FACBC73D-FF21-4B75-B238-12153F808BA1}" srcOrd="9" destOrd="0" presId="urn:microsoft.com/office/officeart/2005/8/layout/list1"/>
    <dgm:cxn modelId="{FCC6B763-505E-43B8-BA0C-8E29769BE0BD}" type="presParOf" srcId="{953DF0CF-63F4-4121-A8CD-63189D21163E}" destId="{D2953519-BAB8-4D8C-8EB8-DC0013F4BC73}" srcOrd="10" destOrd="0" presId="urn:microsoft.com/office/officeart/2005/8/layout/list1"/>
    <dgm:cxn modelId="{2EC9A5F6-A023-4DC9-96E2-83C743064F4F}" type="presParOf" srcId="{953DF0CF-63F4-4121-A8CD-63189D21163E}" destId="{8D533AA6-5080-44EF-9CE5-DB669B7D6294}" srcOrd="11" destOrd="0" presId="urn:microsoft.com/office/officeart/2005/8/layout/list1"/>
    <dgm:cxn modelId="{1D8D91DA-EDB2-40B4-B131-DC04284FAF4E}" type="presParOf" srcId="{953DF0CF-63F4-4121-A8CD-63189D21163E}" destId="{AD83D73A-9B28-4366-8647-42847E4EF5E9}" srcOrd="12" destOrd="0" presId="urn:microsoft.com/office/officeart/2005/8/layout/list1"/>
    <dgm:cxn modelId="{9D324CFD-1228-47E8-B6BA-4EE42450DECF}" type="presParOf" srcId="{AD83D73A-9B28-4366-8647-42847E4EF5E9}" destId="{E2910FB8-7E74-42B4-B8AF-4CBF3F140841}" srcOrd="0" destOrd="0" presId="urn:microsoft.com/office/officeart/2005/8/layout/list1"/>
    <dgm:cxn modelId="{9BADD029-08D9-43AE-8675-60E6674584E7}" type="presParOf" srcId="{AD83D73A-9B28-4366-8647-42847E4EF5E9}" destId="{F09023A9-92DA-4DD5-8E49-3FEFE4B28284}" srcOrd="1" destOrd="0" presId="urn:microsoft.com/office/officeart/2005/8/layout/list1"/>
    <dgm:cxn modelId="{C6B4996D-C9B6-4379-9747-C7C1C5DD643D}" type="presParOf" srcId="{953DF0CF-63F4-4121-A8CD-63189D21163E}" destId="{14044A69-E1A2-4774-A804-095DCF5B72BF}" srcOrd="13" destOrd="0" presId="urn:microsoft.com/office/officeart/2005/8/layout/list1"/>
    <dgm:cxn modelId="{7A9D2436-650B-4F2D-BF14-0F72CC2B18AC}" type="presParOf" srcId="{953DF0CF-63F4-4121-A8CD-63189D21163E}" destId="{98C82A03-517A-41D1-A9EF-01BD87936B5C}" srcOrd="14" destOrd="0" presId="urn:microsoft.com/office/officeart/2005/8/layout/list1"/>
  </dgm:cxnLst>
  <dgm:bg>
    <a:noFill/>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F452AAE-50C8-4C7B-8891-805DBFA6565E}" type="doc">
      <dgm:prSet loTypeId="urn:microsoft.com/office/officeart/2005/8/layout/lProcess2" loCatId="relationship" qsTypeId="urn:microsoft.com/office/officeart/2005/8/quickstyle/simple1" qsCatId="simple" csTypeId="urn:microsoft.com/office/officeart/2005/8/colors/accent5_3" csCatId="accent5" phldr="1"/>
      <dgm:spPr/>
      <dgm:t>
        <a:bodyPr/>
        <a:lstStyle/>
        <a:p>
          <a:endParaRPr lang="en-US"/>
        </a:p>
      </dgm:t>
    </dgm:pt>
    <dgm:pt modelId="{1B08DE74-F0B1-492C-A6BF-029FD25278ED}">
      <dgm:prSet phldrT="[Text]" custT="1"/>
      <dgm:spPr>
        <a:solidFill>
          <a:schemeClr val="accent3">
            <a:lumMod val="20000"/>
            <a:lumOff val="80000"/>
          </a:schemeClr>
        </a:solidFill>
      </dgm:spPr>
      <dgm:t>
        <a:bodyPr/>
        <a:lstStyle/>
        <a:p>
          <a:r>
            <a:rPr lang="en-US" sz="2300" b="1" dirty="0"/>
            <a:t>Goals for All-Payer Primary Care Investment Targets</a:t>
          </a:r>
        </a:p>
      </dgm:t>
    </dgm:pt>
    <dgm:pt modelId="{303ACD96-4536-4C21-8A7E-1F3FB757DE78}" type="parTrans" cxnId="{5FDAC449-F49A-4C3D-814A-59CFCAC13B28}">
      <dgm:prSet/>
      <dgm:spPr/>
      <dgm:t>
        <a:bodyPr/>
        <a:lstStyle/>
        <a:p>
          <a:endParaRPr lang="en-US"/>
        </a:p>
      </dgm:t>
    </dgm:pt>
    <dgm:pt modelId="{6F4F6582-F68D-4B65-85A3-34273E6BD7C0}" type="sibTrans" cxnId="{5FDAC449-F49A-4C3D-814A-59CFCAC13B28}">
      <dgm:prSet/>
      <dgm:spPr/>
      <dgm:t>
        <a:bodyPr/>
        <a:lstStyle/>
        <a:p>
          <a:endParaRPr lang="en-US"/>
        </a:p>
      </dgm:t>
    </dgm:pt>
    <dgm:pt modelId="{6395BC6F-1AA8-41FF-B8EF-644546BA28F4}">
      <dgm:prSet phldrT="[Text]" custT="1"/>
      <dgm:spPr>
        <a:solidFill>
          <a:schemeClr val="accent3">
            <a:lumMod val="20000"/>
            <a:lumOff val="80000"/>
          </a:schemeClr>
        </a:solidFill>
      </dgm:spPr>
      <dgm:t>
        <a:bodyPr/>
        <a:lstStyle/>
        <a:p>
          <a:r>
            <a:rPr lang="en-US" sz="2300" b="1" dirty="0"/>
            <a:t>Goals for Medicare FFS Primary Care Investment Targets</a:t>
          </a:r>
        </a:p>
      </dgm:t>
    </dgm:pt>
    <dgm:pt modelId="{800A1208-6F86-458F-BCC0-EBE07EBD6DC8}" type="parTrans" cxnId="{47BFC599-8A61-46F9-9923-105995ACCCF1}">
      <dgm:prSet/>
      <dgm:spPr/>
      <dgm:t>
        <a:bodyPr/>
        <a:lstStyle/>
        <a:p>
          <a:endParaRPr lang="en-US"/>
        </a:p>
      </dgm:t>
    </dgm:pt>
    <dgm:pt modelId="{4954DFF6-A831-4FCA-B4B3-FC97A43C2B6F}" type="sibTrans" cxnId="{47BFC599-8A61-46F9-9923-105995ACCCF1}">
      <dgm:prSet/>
      <dgm:spPr/>
      <dgm:t>
        <a:bodyPr/>
        <a:lstStyle/>
        <a:p>
          <a:endParaRPr lang="en-US"/>
        </a:p>
      </dgm:t>
    </dgm:pt>
    <dgm:pt modelId="{53EA2EA6-C1F0-4363-951E-F87D9E56B8A8}">
      <dgm:prSet phldrT="[Text]" custT="1"/>
      <dgm:spPr>
        <a:solidFill>
          <a:schemeClr val="accent2">
            <a:lumMod val="20000"/>
            <a:lumOff val="80000"/>
          </a:schemeClr>
        </a:solidFill>
      </dgm:spPr>
      <dgm:t>
        <a:bodyPr/>
        <a:lstStyle/>
        <a:p>
          <a:pPr algn="l"/>
          <a:r>
            <a:rPr lang="en-US" sz="1400" b="0" dirty="0">
              <a:solidFill>
                <a:schemeClr val="tx1"/>
              </a:solidFill>
            </a:rPr>
            <a:t>Bring Medicare FFS to the table for primary care investment efforts via Primary Care AHEAD Program</a:t>
          </a:r>
        </a:p>
      </dgm:t>
    </dgm:pt>
    <dgm:pt modelId="{FEA96830-2EE4-43D8-BDA7-D0C90BDECDE3}" type="parTrans" cxnId="{5E87CA43-AFFF-4E6C-8260-43FCDDC0908A}">
      <dgm:prSet/>
      <dgm:spPr/>
      <dgm:t>
        <a:bodyPr/>
        <a:lstStyle/>
        <a:p>
          <a:endParaRPr lang="en-US"/>
        </a:p>
      </dgm:t>
    </dgm:pt>
    <dgm:pt modelId="{6F4C0B80-3931-4DF9-B9E5-832059AECFD5}" type="sibTrans" cxnId="{5E87CA43-AFFF-4E6C-8260-43FCDDC0908A}">
      <dgm:prSet/>
      <dgm:spPr/>
      <dgm:t>
        <a:bodyPr/>
        <a:lstStyle/>
        <a:p>
          <a:endParaRPr lang="en-US"/>
        </a:p>
      </dgm:t>
    </dgm:pt>
    <dgm:pt modelId="{5D0071BF-28AD-4429-8E97-76095E215DA4}">
      <dgm:prSet phldrT="[Text]" custT="1"/>
      <dgm:spPr>
        <a:solidFill>
          <a:schemeClr val="accent2">
            <a:lumMod val="20000"/>
            <a:lumOff val="80000"/>
          </a:schemeClr>
        </a:solidFill>
      </dgm:spPr>
      <dgm:t>
        <a:bodyPr/>
        <a:lstStyle/>
        <a:p>
          <a:pPr algn="l">
            <a:buFont typeface="Wingdings" panose="05000000000000000000" pitchFamily="2" charset="2"/>
            <a:buChar char="ü"/>
          </a:pPr>
          <a:r>
            <a:rPr lang="en-US" sz="1400" b="0" dirty="0">
              <a:solidFill>
                <a:schemeClr val="tx1"/>
              </a:solidFill>
            </a:rPr>
            <a:t>Build on existing state and national progress in the primary care investment space</a:t>
          </a:r>
        </a:p>
      </dgm:t>
    </dgm:pt>
    <dgm:pt modelId="{805B2BC2-1A91-4989-950C-78649B945D30}" type="parTrans" cxnId="{CB6DB970-ED81-4CFC-86A7-F16C617EA8ED}">
      <dgm:prSet/>
      <dgm:spPr/>
      <dgm:t>
        <a:bodyPr/>
        <a:lstStyle/>
        <a:p>
          <a:endParaRPr lang="en-US"/>
        </a:p>
      </dgm:t>
    </dgm:pt>
    <dgm:pt modelId="{9B50F363-A334-46B4-BA2A-8048E5FF62FC}" type="sibTrans" cxnId="{CB6DB970-ED81-4CFC-86A7-F16C617EA8ED}">
      <dgm:prSet/>
      <dgm:spPr/>
      <dgm:t>
        <a:bodyPr/>
        <a:lstStyle/>
        <a:p>
          <a:endParaRPr lang="en-US"/>
        </a:p>
      </dgm:t>
    </dgm:pt>
    <dgm:pt modelId="{A483D269-B89D-4ABE-AD5F-88C842619A24}">
      <dgm:prSet phldrT="[Text]" custT="1"/>
      <dgm:spPr>
        <a:solidFill>
          <a:schemeClr val="accent2">
            <a:lumMod val="20000"/>
            <a:lumOff val="80000"/>
          </a:schemeClr>
        </a:solidFill>
      </dgm:spPr>
      <dgm:t>
        <a:bodyPr/>
        <a:lstStyle/>
        <a:p>
          <a:pPr algn="l"/>
          <a:r>
            <a:rPr lang="en-US" sz="1400" b="0" dirty="0">
              <a:solidFill>
                <a:schemeClr val="tx1"/>
              </a:solidFill>
            </a:rPr>
            <a:t>Utilize CMS data to track Medicare FFS primary care investment in participating states</a:t>
          </a:r>
        </a:p>
      </dgm:t>
    </dgm:pt>
    <dgm:pt modelId="{8AFDBD48-CFB0-4FA2-98C4-4B3C8F619B8F}" type="parTrans" cxnId="{D29A64BB-0EDF-49DB-ACE9-2418EB676606}">
      <dgm:prSet/>
      <dgm:spPr/>
      <dgm:t>
        <a:bodyPr/>
        <a:lstStyle/>
        <a:p>
          <a:endParaRPr lang="en-US"/>
        </a:p>
      </dgm:t>
    </dgm:pt>
    <dgm:pt modelId="{87FB25C8-08CC-4B2E-906B-6579556FBC8B}" type="sibTrans" cxnId="{D29A64BB-0EDF-49DB-ACE9-2418EB676606}">
      <dgm:prSet/>
      <dgm:spPr/>
      <dgm:t>
        <a:bodyPr/>
        <a:lstStyle/>
        <a:p>
          <a:endParaRPr lang="en-US"/>
        </a:p>
      </dgm:t>
    </dgm:pt>
    <dgm:pt modelId="{5580204F-6AC6-4347-9AE2-6CCA5302D994}">
      <dgm:prSet phldrT="[Text]" custT="1"/>
      <dgm:spPr>
        <a:solidFill>
          <a:schemeClr val="accent2">
            <a:lumMod val="20000"/>
            <a:lumOff val="80000"/>
          </a:schemeClr>
        </a:solidFill>
      </dgm:spPr>
      <dgm:t>
        <a:bodyPr/>
        <a:lstStyle/>
        <a:p>
          <a:pPr algn="l">
            <a:buFont typeface="Wingdings" panose="05000000000000000000" pitchFamily="2" charset="2"/>
            <a:buChar char="ü"/>
          </a:pPr>
          <a:r>
            <a:rPr lang="en-US" sz="1400" b="0" dirty="0">
              <a:solidFill>
                <a:schemeClr val="tx1"/>
              </a:solidFill>
            </a:rPr>
            <a:t>Include flexibility for states to adopt policies to their unique context</a:t>
          </a:r>
        </a:p>
      </dgm:t>
    </dgm:pt>
    <dgm:pt modelId="{73AE6B1C-5708-495C-A70A-87FBBAC31C12}" type="parTrans" cxnId="{A120BEAE-009D-4A1D-8254-39FA5959D19F}">
      <dgm:prSet/>
      <dgm:spPr/>
      <dgm:t>
        <a:bodyPr/>
        <a:lstStyle/>
        <a:p>
          <a:endParaRPr lang="en-US"/>
        </a:p>
      </dgm:t>
    </dgm:pt>
    <dgm:pt modelId="{DF6C9B05-45EE-44B6-B47B-89B567B88977}" type="sibTrans" cxnId="{A120BEAE-009D-4A1D-8254-39FA5959D19F}">
      <dgm:prSet/>
      <dgm:spPr/>
      <dgm:t>
        <a:bodyPr/>
        <a:lstStyle/>
        <a:p>
          <a:endParaRPr lang="en-US"/>
        </a:p>
      </dgm:t>
    </dgm:pt>
    <dgm:pt modelId="{EE768DFA-BEFE-4CB4-AF7F-2AF6682E7652}">
      <dgm:prSet phldrT="[Text]" custT="1"/>
      <dgm:spPr>
        <a:solidFill>
          <a:schemeClr val="accent2">
            <a:lumMod val="20000"/>
            <a:lumOff val="80000"/>
          </a:schemeClr>
        </a:solidFill>
      </dgm:spPr>
      <dgm:t>
        <a:bodyPr/>
        <a:lstStyle/>
        <a:p>
          <a:pPr algn="l">
            <a:buFont typeface="Wingdings" panose="05000000000000000000" pitchFamily="2" charset="2"/>
            <a:buChar char="ü"/>
          </a:pPr>
          <a:r>
            <a:rPr lang="en-US" sz="1400" b="0" dirty="0">
              <a:solidFill>
                <a:schemeClr val="tx1"/>
              </a:solidFill>
            </a:rPr>
            <a:t>Leverage state tools for increasing payer accountability to increase primary care investment</a:t>
          </a:r>
        </a:p>
      </dgm:t>
    </dgm:pt>
    <dgm:pt modelId="{E3E6CE57-1106-4FD8-BE11-459FAE5A723C}" type="parTrans" cxnId="{1A62A3D0-3A5D-4E13-BA53-08725F00D1FF}">
      <dgm:prSet/>
      <dgm:spPr/>
      <dgm:t>
        <a:bodyPr/>
        <a:lstStyle/>
        <a:p>
          <a:endParaRPr lang="en-US"/>
        </a:p>
      </dgm:t>
    </dgm:pt>
    <dgm:pt modelId="{0AC7AEDD-1160-4E30-9C88-A366BA07528A}" type="sibTrans" cxnId="{1A62A3D0-3A5D-4E13-BA53-08725F00D1FF}">
      <dgm:prSet/>
      <dgm:spPr/>
      <dgm:t>
        <a:bodyPr/>
        <a:lstStyle/>
        <a:p>
          <a:endParaRPr lang="en-US"/>
        </a:p>
      </dgm:t>
    </dgm:pt>
    <dgm:pt modelId="{BC31F617-82D8-49FA-918F-6AA1F410E648}">
      <dgm:prSet phldrT="[Text]" custT="1"/>
      <dgm:spPr>
        <a:solidFill>
          <a:schemeClr val="accent2">
            <a:lumMod val="20000"/>
            <a:lumOff val="80000"/>
          </a:schemeClr>
        </a:solidFill>
      </dgm:spPr>
      <dgm:t>
        <a:bodyPr/>
        <a:lstStyle/>
        <a:p>
          <a:pPr algn="l"/>
          <a:r>
            <a:rPr lang="en-US" sz="1400" b="0" dirty="0">
              <a:solidFill>
                <a:schemeClr val="tx1"/>
              </a:solidFill>
            </a:rPr>
            <a:t>Provide a standardized approach for defining primary care </a:t>
          </a:r>
        </a:p>
      </dgm:t>
    </dgm:pt>
    <dgm:pt modelId="{23AE8B6A-6C50-434A-8688-2295F70BE80D}" type="parTrans" cxnId="{C2346690-3081-4EC1-BADA-2D5E51856342}">
      <dgm:prSet/>
      <dgm:spPr/>
      <dgm:t>
        <a:bodyPr/>
        <a:lstStyle/>
        <a:p>
          <a:endParaRPr lang="en-US"/>
        </a:p>
      </dgm:t>
    </dgm:pt>
    <dgm:pt modelId="{27C3D4AA-0DA1-4361-A9EA-5572C7BE72F3}" type="sibTrans" cxnId="{C2346690-3081-4EC1-BADA-2D5E51856342}">
      <dgm:prSet/>
      <dgm:spPr/>
      <dgm:t>
        <a:bodyPr/>
        <a:lstStyle/>
        <a:p>
          <a:endParaRPr lang="en-US"/>
        </a:p>
      </dgm:t>
    </dgm:pt>
    <dgm:pt modelId="{2DA122D7-EDD2-419C-A435-A0ED50CA3579}">
      <dgm:prSet phldrT="[Text]" custT="1"/>
      <dgm:spPr>
        <a:solidFill>
          <a:srgbClr val="FFE79B"/>
        </a:solidFill>
      </dgm:spPr>
      <dgm:t>
        <a:bodyPr/>
        <a:lstStyle/>
        <a:p>
          <a:pPr algn="ctr">
            <a:buFont typeface="Wingdings" panose="05000000000000000000" pitchFamily="2" charset="2"/>
            <a:buChar char="ü"/>
          </a:pPr>
          <a:r>
            <a:rPr lang="en-US" sz="2300" b="1" dirty="0">
              <a:solidFill>
                <a:schemeClr val="tx1"/>
              </a:solidFill>
            </a:rPr>
            <a:t>Shared Goals</a:t>
          </a:r>
        </a:p>
      </dgm:t>
    </dgm:pt>
    <dgm:pt modelId="{379626FE-8BD7-4A7A-9EC5-95F355BF637F}" type="parTrans" cxnId="{DF238680-7593-43C2-9601-682C296ABCF9}">
      <dgm:prSet/>
      <dgm:spPr/>
      <dgm:t>
        <a:bodyPr/>
        <a:lstStyle/>
        <a:p>
          <a:endParaRPr lang="en-US"/>
        </a:p>
      </dgm:t>
    </dgm:pt>
    <dgm:pt modelId="{CF515C43-8E52-427E-B2C6-CC3A5F7560CD}" type="sibTrans" cxnId="{DF238680-7593-43C2-9601-682C296ABCF9}">
      <dgm:prSet/>
      <dgm:spPr/>
      <dgm:t>
        <a:bodyPr/>
        <a:lstStyle/>
        <a:p>
          <a:endParaRPr lang="en-US"/>
        </a:p>
      </dgm:t>
    </dgm:pt>
    <dgm:pt modelId="{DEECDAC0-3567-4130-9B16-806768E136F1}">
      <dgm:prSet phldrT="[Text]" custT="1"/>
      <dgm:spPr>
        <a:solidFill>
          <a:schemeClr val="bg2"/>
        </a:solidFill>
        <a:ln>
          <a:solidFill>
            <a:schemeClr val="accent2"/>
          </a:solidFill>
        </a:ln>
      </dgm:spPr>
      <dgm:t>
        <a:bodyPr/>
        <a:lstStyle/>
        <a:p>
          <a:pPr algn="l">
            <a:buFont typeface="Wingdings" panose="05000000000000000000" pitchFamily="2" charset="2"/>
            <a:buChar char="ü"/>
          </a:pPr>
          <a:r>
            <a:rPr lang="en-US" sz="1400" b="0" dirty="0">
              <a:solidFill>
                <a:schemeClr val="tx1"/>
              </a:solidFill>
            </a:rPr>
            <a:t>Increase primary care investment to strengthen the primary care system in participating states and regions</a:t>
          </a:r>
        </a:p>
      </dgm:t>
    </dgm:pt>
    <dgm:pt modelId="{9451F21B-0229-4574-8DF3-8F3B7F01351A}" type="parTrans" cxnId="{38879DC8-261C-4AFD-8FAD-F81D074DA086}">
      <dgm:prSet/>
      <dgm:spPr/>
      <dgm:t>
        <a:bodyPr/>
        <a:lstStyle/>
        <a:p>
          <a:endParaRPr lang="en-US"/>
        </a:p>
      </dgm:t>
    </dgm:pt>
    <dgm:pt modelId="{D2A5FE72-F2AD-4C4F-B6E7-2A9BF0562042}" type="sibTrans" cxnId="{38879DC8-261C-4AFD-8FAD-F81D074DA086}">
      <dgm:prSet/>
      <dgm:spPr/>
      <dgm:t>
        <a:bodyPr/>
        <a:lstStyle/>
        <a:p>
          <a:endParaRPr lang="en-US"/>
        </a:p>
      </dgm:t>
    </dgm:pt>
    <dgm:pt modelId="{A8ACE707-C435-4CC1-85DE-191E6C0C6927}">
      <dgm:prSet phldrT="[Text]" custT="1"/>
      <dgm:spPr>
        <a:solidFill>
          <a:schemeClr val="bg2"/>
        </a:solidFill>
        <a:ln>
          <a:solidFill>
            <a:schemeClr val="accent2"/>
          </a:solidFill>
        </a:ln>
      </dgm:spPr>
      <dgm:t>
        <a:bodyPr/>
        <a:lstStyle/>
        <a:p>
          <a:pPr algn="l">
            <a:buFont typeface="Wingdings" panose="05000000000000000000" pitchFamily="2" charset="2"/>
            <a:buChar char="ü"/>
          </a:pPr>
          <a:r>
            <a:rPr lang="en-US" sz="1400" b="0" dirty="0">
              <a:solidFill>
                <a:schemeClr val="tx1"/>
              </a:solidFill>
            </a:rPr>
            <a:t>Encourage thoughtful, targeted, equity-focused investment tactics across payers</a:t>
          </a:r>
        </a:p>
      </dgm:t>
    </dgm:pt>
    <dgm:pt modelId="{37C05928-3125-44B0-A67D-6376DBF77A32}" type="parTrans" cxnId="{C2DC37F9-22FE-40B1-AF86-4081A0BA1ACA}">
      <dgm:prSet/>
      <dgm:spPr/>
      <dgm:t>
        <a:bodyPr/>
        <a:lstStyle/>
        <a:p>
          <a:endParaRPr lang="en-US"/>
        </a:p>
      </dgm:t>
    </dgm:pt>
    <dgm:pt modelId="{91049FA5-EC44-49E9-9FEA-110C81D501EF}" type="sibTrans" cxnId="{C2DC37F9-22FE-40B1-AF86-4081A0BA1ACA}">
      <dgm:prSet/>
      <dgm:spPr/>
      <dgm:t>
        <a:bodyPr/>
        <a:lstStyle/>
        <a:p>
          <a:endParaRPr lang="en-US"/>
        </a:p>
      </dgm:t>
    </dgm:pt>
    <dgm:pt modelId="{E69377B9-4328-49B8-B56E-4CCA3B5FCEE9}">
      <dgm:prSet phldrT="[Text]" custT="1"/>
      <dgm:spPr>
        <a:solidFill>
          <a:schemeClr val="bg2"/>
        </a:solidFill>
        <a:ln>
          <a:solidFill>
            <a:schemeClr val="accent2"/>
          </a:solidFill>
        </a:ln>
      </dgm:spPr>
      <dgm:t>
        <a:bodyPr/>
        <a:lstStyle/>
        <a:p>
          <a:pPr algn="l">
            <a:buFont typeface="Wingdings" panose="05000000000000000000" pitchFamily="2" charset="2"/>
            <a:buChar char="ü"/>
          </a:pPr>
          <a:r>
            <a:rPr lang="en-US" sz="1400" b="0" dirty="0">
              <a:solidFill>
                <a:schemeClr val="tx1"/>
              </a:solidFill>
            </a:rPr>
            <a:t>Build capacity for defining and measuring primary care spending</a:t>
          </a:r>
        </a:p>
      </dgm:t>
    </dgm:pt>
    <dgm:pt modelId="{576D0BFE-81E9-4DF5-BE5B-ABC197599C71}" type="parTrans" cxnId="{3E729EFD-4977-40F9-9359-68A1C9733FAA}">
      <dgm:prSet/>
      <dgm:spPr/>
      <dgm:t>
        <a:bodyPr/>
        <a:lstStyle/>
        <a:p>
          <a:endParaRPr lang="en-US"/>
        </a:p>
      </dgm:t>
    </dgm:pt>
    <dgm:pt modelId="{BE26EA4F-27CD-424F-B2BE-B23C4C298AD1}" type="sibTrans" cxnId="{3E729EFD-4977-40F9-9359-68A1C9733FAA}">
      <dgm:prSet/>
      <dgm:spPr/>
      <dgm:t>
        <a:bodyPr/>
        <a:lstStyle/>
        <a:p>
          <a:endParaRPr lang="en-US"/>
        </a:p>
      </dgm:t>
    </dgm:pt>
    <dgm:pt modelId="{70C85291-C562-46A1-9616-8FFDDD0DE696}" type="pres">
      <dgm:prSet presAssocID="{5F452AAE-50C8-4C7B-8891-805DBFA6565E}" presName="theList" presStyleCnt="0">
        <dgm:presLayoutVars>
          <dgm:dir/>
          <dgm:animLvl val="lvl"/>
          <dgm:resizeHandles val="exact"/>
        </dgm:presLayoutVars>
      </dgm:prSet>
      <dgm:spPr/>
    </dgm:pt>
    <dgm:pt modelId="{6BC233B0-95A3-46B8-8E30-FDBA408CC120}" type="pres">
      <dgm:prSet presAssocID="{1B08DE74-F0B1-492C-A6BF-029FD25278ED}" presName="compNode" presStyleCnt="0"/>
      <dgm:spPr/>
    </dgm:pt>
    <dgm:pt modelId="{7C867677-AF80-42F0-BCE4-0D27E7E90E6F}" type="pres">
      <dgm:prSet presAssocID="{1B08DE74-F0B1-492C-A6BF-029FD25278ED}" presName="aNode" presStyleLbl="bgShp" presStyleIdx="0" presStyleCnt="3"/>
      <dgm:spPr/>
    </dgm:pt>
    <dgm:pt modelId="{44DC4523-F572-4881-A395-C342FCFF416F}" type="pres">
      <dgm:prSet presAssocID="{1B08DE74-F0B1-492C-A6BF-029FD25278ED}" presName="textNode" presStyleLbl="bgShp" presStyleIdx="0" presStyleCnt="3"/>
      <dgm:spPr/>
    </dgm:pt>
    <dgm:pt modelId="{26F50876-0432-49F9-86FF-273B9D2473DB}" type="pres">
      <dgm:prSet presAssocID="{1B08DE74-F0B1-492C-A6BF-029FD25278ED}" presName="compChildNode" presStyleCnt="0"/>
      <dgm:spPr/>
    </dgm:pt>
    <dgm:pt modelId="{9295B8B6-43D1-4C7B-8A23-FFDBCD14DE28}" type="pres">
      <dgm:prSet presAssocID="{1B08DE74-F0B1-492C-A6BF-029FD25278ED}" presName="theInnerList" presStyleCnt="0"/>
      <dgm:spPr/>
    </dgm:pt>
    <dgm:pt modelId="{0EF288E9-6DFD-47EC-8C67-8D9EEE61D777}" type="pres">
      <dgm:prSet presAssocID="{5D0071BF-28AD-4429-8E97-76095E215DA4}" presName="childNode" presStyleLbl="node1" presStyleIdx="0" presStyleCnt="9">
        <dgm:presLayoutVars>
          <dgm:bulletEnabled val="1"/>
        </dgm:presLayoutVars>
      </dgm:prSet>
      <dgm:spPr/>
    </dgm:pt>
    <dgm:pt modelId="{D19924A9-3C36-435D-8144-26EB9B3DDC23}" type="pres">
      <dgm:prSet presAssocID="{5D0071BF-28AD-4429-8E97-76095E215DA4}" presName="aSpace2" presStyleCnt="0"/>
      <dgm:spPr/>
    </dgm:pt>
    <dgm:pt modelId="{E6971D8A-BC8C-4A4F-B1A1-232B7E095408}" type="pres">
      <dgm:prSet presAssocID="{5580204F-6AC6-4347-9AE2-6CCA5302D994}" presName="childNode" presStyleLbl="node1" presStyleIdx="1" presStyleCnt="9">
        <dgm:presLayoutVars>
          <dgm:bulletEnabled val="1"/>
        </dgm:presLayoutVars>
      </dgm:prSet>
      <dgm:spPr/>
    </dgm:pt>
    <dgm:pt modelId="{4566C3A3-A144-4D0E-B32E-32A1A958CAE8}" type="pres">
      <dgm:prSet presAssocID="{5580204F-6AC6-4347-9AE2-6CCA5302D994}" presName="aSpace2" presStyleCnt="0"/>
      <dgm:spPr/>
    </dgm:pt>
    <dgm:pt modelId="{A97AEB32-E0E9-4BDC-960A-58FAE2CB788D}" type="pres">
      <dgm:prSet presAssocID="{EE768DFA-BEFE-4CB4-AF7F-2AF6682E7652}" presName="childNode" presStyleLbl="node1" presStyleIdx="2" presStyleCnt="9">
        <dgm:presLayoutVars>
          <dgm:bulletEnabled val="1"/>
        </dgm:presLayoutVars>
      </dgm:prSet>
      <dgm:spPr/>
    </dgm:pt>
    <dgm:pt modelId="{D471D1DA-C342-4B84-942D-CEEDA8B5A0C8}" type="pres">
      <dgm:prSet presAssocID="{1B08DE74-F0B1-492C-A6BF-029FD25278ED}" presName="aSpace" presStyleCnt="0"/>
      <dgm:spPr/>
    </dgm:pt>
    <dgm:pt modelId="{A5FF84E3-5C9A-46BB-A43D-94005BE570D2}" type="pres">
      <dgm:prSet presAssocID="{2DA122D7-EDD2-419C-A435-A0ED50CA3579}" presName="compNode" presStyleCnt="0"/>
      <dgm:spPr/>
    </dgm:pt>
    <dgm:pt modelId="{986C47CA-B57E-4BB7-8BC8-C0D4ECFA59BD}" type="pres">
      <dgm:prSet presAssocID="{2DA122D7-EDD2-419C-A435-A0ED50CA3579}" presName="aNode" presStyleLbl="bgShp" presStyleIdx="1" presStyleCnt="3"/>
      <dgm:spPr/>
    </dgm:pt>
    <dgm:pt modelId="{FE650EBF-C9B7-4F91-9818-174287DBC470}" type="pres">
      <dgm:prSet presAssocID="{2DA122D7-EDD2-419C-A435-A0ED50CA3579}" presName="textNode" presStyleLbl="bgShp" presStyleIdx="1" presStyleCnt="3"/>
      <dgm:spPr/>
    </dgm:pt>
    <dgm:pt modelId="{9275533A-3C4A-4551-A50D-ADFCBDCBC460}" type="pres">
      <dgm:prSet presAssocID="{2DA122D7-EDD2-419C-A435-A0ED50CA3579}" presName="compChildNode" presStyleCnt="0"/>
      <dgm:spPr/>
    </dgm:pt>
    <dgm:pt modelId="{5986546E-905F-494E-958B-71B27D3FE8C1}" type="pres">
      <dgm:prSet presAssocID="{2DA122D7-EDD2-419C-A435-A0ED50CA3579}" presName="theInnerList" presStyleCnt="0"/>
      <dgm:spPr/>
    </dgm:pt>
    <dgm:pt modelId="{4E8A5E26-21B9-4D5C-9926-6DD9C0D766BC}" type="pres">
      <dgm:prSet presAssocID="{DEECDAC0-3567-4130-9B16-806768E136F1}" presName="childNode" presStyleLbl="node1" presStyleIdx="3" presStyleCnt="9">
        <dgm:presLayoutVars>
          <dgm:bulletEnabled val="1"/>
        </dgm:presLayoutVars>
      </dgm:prSet>
      <dgm:spPr/>
    </dgm:pt>
    <dgm:pt modelId="{4F32052B-5AA1-4385-B2C6-B661EF710041}" type="pres">
      <dgm:prSet presAssocID="{DEECDAC0-3567-4130-9B16-806768E136F1}" presName="aSpace2" presStyleCnt="0"/>
      <dgm:spPr/>
    </dgm:pt>
    <dgm:pt modelId="{5655C14D-E9EF-46B9-B589-38626A0EFED0}" type="pres">
      <dgm:prSet presAssocID="{A8ACE707-C435-4CC1-85DE-191E6C0C6927}" presName="childNode" presStyleLbl="node1" presStyleIdx="4" presStyleCnt="9">
        <dgm:presLayoutVars>
          <dgm:bulletEnabled val="1"/>
        </dgm:presLayoutVars>
      </dgm:prSet>
      <dgm:spPr/>
    </dgm:pt>
    <dgm:pt modelId="{F16261A8-0775-4323-9FC8-E81403EB939B}" type="pres">
      <dgm:prSet presAssocID="{A8ACE707-C435-4CC1-85DE-191E6C0C6927}" presName="aSpace2" presStyleCnt="0"/>
      <dgm:spPr/>
    </dgm:pt>
    <dgm:pt modelId="{BB8899FF-B5A1-4348-8DBE-7027F8E6587E}" type="pres">
      <dgm:prSet presAssocID="{E69377B9-4328-49B8-B56E-4CCA3B5FCEE9}" presName="childNode" presStyleLbl="node1" presStyleIdx="5" presStyleCnt="9">
        <dgm:presLayoutVars>
          <dgm:bulletEnabled val="1"/>
        </dgm:presLayoutVars>
      </dgm:prSet>
      <dgm:spPr/>
    </dgm:pt>
    <dgm:pt modelId="{BBF14119-D6B5-4AB0-B113-7A460EB77F69}" type="pres">
      <dgm:prSet presAssocID="{2DA122D7-EDD2-419C-A435-A0ED50CA3579}" presName="aSpace" presStyleCnt="0"/>
      <dgm:spPr/>
    </dgm:pt>
    <dgm:pt modelId="{8D221A41-8806-42DE-B725-0FF51DDF39AD}" type="pres">
      <dgm:prSet presAssocID="{6395BC6F-1AA8-41FF-B8EF-644546BA28F4}" presName="compNode" presStyleCnt="0"/>
      <dgm:spPr/>
    </dgm:pt>
    <dgm:pt modelId="{F9F30FF3-28EA-490F-B600-B6E1BE3E9BC0}" type="pres">
      <dgm:prSet presAssocID="{6395BC6F-1AA8-41FF-B8EF-644546BA28F4}" presName="aNode" presStyleLbl="bgShp" presStyleIdx="2" presStyleCnt="3"/>
      <dgm:spPr/>
    </dgm:pt>
    <dgm:pt modelId="{4FBB69A0-AB67-4DC0-885A-B50737BF2747}" type="pres">
      <dgm:prSet presAssocID="{6395BC6F-1AA8-41FF-B8EF-644546BA28F4}" presName="textNode" presStyleLbl="bgShp" presStyleIdx="2" presStyleCnt="3"/>
      <dgm:spPr/>
    </dgm:pt>
    <dgm:pt modelId="{2C48D6F7-52BE-45F0-8756-8B1A66071674}" type="pres">
      <dgm:prSet presAssocID="{6395BC6F-1AA8-41FF-B8EF-644546BA28F4}" presName="compChildNode" presStyleCnt="0"/>
      <dgm:spPr/>
    </dgm:pt>
    <dgm:pt modelId="{55DF2A29-8DC6-491D-9414-00483C1F185E}" type="pres">
      <dgm:prSet presAssocID="{6395BC6F-1AA8-41FF-B8EF-644546BA28F4}" presName="theInnerList" presStyleCnt="0"/>
      <dgm:spPr/>
    </dgm:pt>
    <dgm:pt modelId="{CE042C4F-FE1B-4F8A-BF9F-D2C8C12BD7C2}" type="pres">
      <dgm:prSet presAssocID="{53EA2EA6-C1F0-4363-951E-F87D9E56B8A8}" presName="childNode" presStyleLbl="node1" presStyleIdx="6" presStyleCnt="9">
        <dgm:presLayoutVars>
          <dgm:bulletEnabled val="1"/>
        </dgm:presLayoutVars>
      </dgm:prSet>
      <dgm:spPr/>
    </dgm:pt>
    <dgm:pt modelId="{8EEA84F9-B065-4E04-B455-D116E33C1482}" type="pres">
      <dgm:prSet presAssocID="{53EA2EA6-C1F0-4363-951E-F87D9E56B8A8}" presName="aSpace2" presStyleCnt="0"/>
      <dgm:spPr/>
    </dgm:pt>
    <dgm:pt modelId="{F556E289-B7D5-41F2-A40B-97495FB54AFF}" type="pres">
      <dgm:prSet presAssocID="{A483D269-B89D-4ABE-AD5F-88C842619A24}" presName="childNode" presStyleLbl="node1" presStyleIdx="7" presStyleCnt="9">
        <dgm:presLayoutVars>
          <dgm:bulletEnabled val="1"/>
        </dgm:presLayoutVars>
      </dgm:prSet>
      <dgm:spPr/>
    </dgm:pt>
    <dgm:pt modelId="{301853B5-9717-4B12-9017-E2BBCBD60568}" type="pres">
      <dgm:prSet presAssocID="{A483D269-B89D-4ABE-AD5F-88C842619A24}" presName="aSpace2" presStyleCnt="0"/>
      <dgm:spPr/>
    </dgm:pt>
    <dgm:pt modelId="{5BA4307D-FE69-4D39-B033-61E94B3F78D5}" type="pres">
      <dgm:prSet presAssocID="{BC31F617-82D8-49FA-918F-6AA1F410E648}" presName="childNode" presStyleLbl="node1" presStyleIdx="8" presStyleCnt="9">
        <dgm:presLayoutVars>
          <dgm:bulletEnabled val="1"/>
        </dgm:presLayoutVars>
      </dgm:prSet>
      <dgm:spPr/>
    </dgm:pt>
  </dgm:ptLst>
  <dgm:cxnLst>
    <dgm:cxn modelId="{845D3E05-F071-4BC1-ABE1-E05E78DA45CC}" type="presOf" srcId="{E69377B9-4328-49B8-B56E-4CCA3B5FCEE9}" destId="{BB8899FF-B5A1-4348-8DBE-7027F8E6587E}" srcOrd="0" destOrd="0" presId="urn:microsoft.com/office/officeart/2005/8/layout/lProcess2"/>
    <dgm:cxn modelId="{492C090D-2C5A-46E5-87E8-DAC4928C39CA}" type="presOf" srcId="{1B08DE74-F0B1-492C-A6BF-029FD25278ED}" destId="{7C867677-AF80-42F0-BCE4-0D27E7E90E6F}" srcOrd="0" destOrd="0" presId="urn:microsoft.com/office/officeart/2005/8/layout/lProcess2"/>
    <dgm:cxn modelId="{32AFCB18-39FA-4085-B386-518053616F21}" type="presOf" srcId="{53EA2EA6-C1F0-4363-951E-F87D9E56B8A8}" destId="{CE042C4F-FE1B-4F8A-BF9F-D2C8C12BD7C2}" srcOrd="0" destOrd="0" presId="urn:microsoft.com/office/officeart/2005/8/layout/lProcess2"/>
    <dgm:cxn modelId="{E1274D19-65E6-4425-8D47-C9310ECBF68C}" type="presOf" srcId="{6395BC6F-1AA8-41FF-B8EF-644546BA28F4}" destId="{4FBB69A0-AB67-4DC0-885A-B50737BF2747}" srcOrd="1" destOrd="0" presId="urn:microsoft.com/office/officeart/2005/8/layout/lProcess2"/>
    <dgm:cxn modelId="{98674D33-D0E1-483B-AAE1-0E86E2C0D97B}" type="presOf" srcId="{BC31F617-82D8-49FA-918F-6AA1F410E648}" destId="{5BA4307D-FE69-4D39-B033-61E94B3F78D5}" srcOrd="0" destOrd="0" presId="urn:microsoft.com/office/officeart/2005/8/layout/lProcess2"/>
    <dgm:cxn modelId="{C3003440-34E3-4996-8052-AF9367BBF960}" type="presOf" srcId="{5580204F-6AC6-4347-9AE2-6CCA5302D994}" destId="{E6971D8A-BC8C-4A4F-B1A1-232B7E095408}" srcOrd="0" destOrd="0" presId="urn:microsoft.com/office/officeart/2005/8/layout/lProcess2"/>
    <dgm:cxn modelId="{5E87CA43-AFFF-4E6C-8260-43FCDDC0908A}" srcId="{6395BC6F-1AA8-41FF-B8EF-644546BA28F4}" destId="{53EA2EA6-C1F0-4363-951E-F87D9E56B8A8}" srcOrd="0" destOrd="0" parTransId="{FEA96830-2EE4-43D8-BDA7-D0C90BDECDE3}" sibTransId="{6F4C0B80-3931-4DF9-B9E5-832059AECFD5}"/>
    <dgm:cxn modelId="{3CDE0968-FB0C-4097-B987-E3507CAB8AF1}" type="presOf" srcId="{1B08DE74-F0B1-492C-A6BF-029FD25278ED}" destId="{44DC4523-F572-4881-A395-C342FCFF416F}" srcOrd="1" destOrd="0" presId="urn:microsoft.com/office/officeart/2005/8/layout/lProcess2"/>
    <dgm:cxn modelId="{5FDAC449-F49A-4C3D-814A-59CFCAC13B28}" srcId="{5F452AAE-50C8-4C7B-8891-805DBFA6565E}" destId="{1B08DE74-F0B1-492C-A6BF-029FD25278ED}" srcOrd="0" destOrd="0" parTransId="{303ACD96-4536-4C21-8A7E-1F3FB757DE78}" sibTransId="{6F4F6582-F68D-4B65-85A3-34273E6BD7C0}"/>
    <dgm:cxn modelId="{A436E26A-BD03-4AC1-B173-0D591DFFE890}" type="presOf" srcId="{A8ACE707-C435-4CC1-85DE-191E6C0C6927}" destId="{5655C14D-E9EF-46B9-B589-38626A0EFED0}" srcOrd="0" destOrd="0" presId="urn:microsoft.com/office/officeart/2005/8/layout/lProcess2"/>
    <dgm:cxn modelId="{675BED4A-87CD-48B5-880D-CB2B7A1602F4}" type="presOf" srcId="{A483D269-B89D-4ABE-AD5F-88C842619A24}" destId="{F556E289-B7D5-41F2-A40B-97495FB54AFF}" srcOrd="0" destOrd="0" presId="urn:microsoft.com/office/officeart/2005/8/layout/lProcess2"/>
    <dgm:cxn modelId="{CB6DB970-ED81-4CFC-86A7-F16C617EA8ED}" srcId="{1B08DE74-F0B1-492C-A6BF-029FD25278ED}" destId="{5D0071BF-28AD-4429-8E97-76095E215DA4}" srcOrd="0" destOrd="0" parTransId="{805B2BC2-1A91-4989-950C-78649B945D30}" sibTransId="{9B50F363-A334-46B4-BA2A-8048E5FF62FC}"/>
    <dgm:cxn modelId="{60C8DB55-47CB-4025-A2F6-7052C000A252}" type="presOf" srcId="{DEECDAC0-3567-4130-9B16-806768E136F1}" destId="{4E8A5E26-21B9-4D5C-9926-6DD9C0D766BC}" srcOrd="0" destOrd="0" presId="urn:microsoft.com/office/officeart/2005/8/layout/lProcess2"/>
    <dgm:cxn modelId="{834E577A-D5AD-42D5-B4EA-C8444063A573}" type="presOf" srcId="{EE768DFA-BEFE-4CB4-AF7F-2AF6682E7652}" destId="{A97AEB32-E0E9-4BDC-960A-58FAE2CB788D}" srcOrd="0" destOrd="0" presId="urn:microsoft.com/office/officeart/2005/8/layout/lProcess2"/>
    <dgm:cxn modelId="{DF238680-7593-43C2-9601-682C296ABCF9}" srcId="{5F452AAE-50C8-4C7B-8891-805DBFA6565E}" destId="{2DA122D7-EDD2-419C-A435-A0ED50CA3579}" srcOrd="1" destOrd="0" parTransId="{379626FE-8BD7-4A7A-9EC5-95F355BF637F}" sibTransId="{CF515C43-8E52-427E-B2C6-CC3A5F7560CD}"/>
    <dgm:cxn modelId="{1C1A118D-EF11-44BC-92D6-063CE766E478}" type="presOf" srcId="{5D0071BF-28AD-4429-8E97-76095E215DA4}" destId="{0EF288E9-6DFD-47EC-8C67-8D9EEE61D777}" srcOrd="0" destOrd="0" presId="urn:microsoft.com/office/officeart/2005/8/layout/lProcess2"/>
    <dgm:cxn modelId="{C2346690-3081-4EC1-BADA-2D5E51856342}" srcId="{6395BC6F-1AA8-41FF-B8EF-644546BA28F4}" destId="{BC31F617-82D8-49FA-918F-6AA1F410E648}" srcOrd="2" destOrd="0" parTransId="{23AE8B6A-6C50-434A-8688-2295F70BE80D}" sibTransId="{27C3D4AA-0DA1-4361-A9EA-5572C7BE72F3}"/>
    <dgm:cxn modelId="{47BFC599-8A61-46F9-9923-105995ACCCF1}" srcId="{5F452AAE-50C8-4C7B-8891-805DBFA6565E}" destId="{6395BC6F-1AA8-41FF-B8EF-644546BA28F4}" srcOrd="2" destOrd="0" parTransId="{800A1208-6F86-458F-BCC0-EBE07EBD6DC8}" sibTransId="{4954DFF6-A831-4FCA-B4B3-FC97A43C2B6F}"/>
    <dgm:cxn modelId="{503939A7-7B1C-488E-B193-5055DC00118C}" type="presOf" srcId="{2DA122D7-EDD2-419C-A435-A0ED50CA3579}" destId="{986C47CA-B57E-4BB7-8BC8-C0D4ECFA59BD}" srcOrd="0" destOrd="0" presId="urn:microsoft.com/office/officeart/2005/8/layout/lProcess2"/>
    <dgm:cxn modelId="{DCD12DAB-2539-433E-A21D-40AEABD97FB3}" type="presOf" srcId="{6395BC6F-1AA8-41FF-B8EF-644546BA28F4}" destId="{F9F30FF3-28EA-490F-B600-B6E1BE3E9BC0}" srcOrd="0" destOrd="0" presId="urn:microsoft.com/office/officeart/2005/8/layout/lProcess2"/>
    <dgm:cxn modelId="{6F45FEAB-8240-4A72-8BFB-F58881399623}" type="presOf" srcId="{2DA122D7-EDD2-419C-A435-A0ED50CA3579}" destId="{FE650EBF-C9B7-4F91-9818-174287DBC470}" srcOrd="1" destOrd="0" presId="urn:microsoft.com/office/officeart/2005/8/layout/lProcess2"/>
    <dgm:cxn modelId="{A120BEAE-009D-4A1D-8254-39FA5959D19F}" srcId="{1B08DE74-F0B1-492C-A6BF-029FD25278ED}" destId="{5580204F-6AC6-4347-9AE2-6CCA5302D994}" srcOrd="1" destOrd="0" parTransId="{73AE6B1C-5708-495C-A70A-87FBBAC31C12}" sibTransId="{DF6C9B05-45EE-44B6-B47B-89B567B88977}"/>
    <dgm:cxn modelId="{D29A64BB-0EDF-49DB-ACE9-2418EB676606}" srcId="{6395BC6F-1AA8-41FF-B8EF-644546BA28F4}" destId="{A483D269-B89D-4ABE-AD5F-88C842619A24}" srcOrd="1" destOrd="0" parTransId="{8AFDBD48-CFB0-4FA2-98C4-4B3C8F619B8F}" sibTransId="{87FB25C8-08CC-4B2E-906B-6579556FBC8B}"/>
    <dgm:cxn modelId="{38879DC8-261C-4AFD-8FAD-F81D074DA086}" srcId="{2DA122D7-EDD2-419C-A435-A0ED50CA3579}" destId="{DEECDAC0-3567-4130-9B16-806768E136F1}" srcOrd="0" destOrd="0" parTransId="{9451F21B-0229-4574-8DF3-8F3B7F01351A}" sibTransId="{D2A5FE72-F2AD-4C4F-B6E7-2A9BF0562042}"/>
    <dgm:cxn modelId="{1A62A3D0-3A5D-4E13-BA53-08725F00D1FF}" srcId="{1B08DE74-F0B1-492C-A6BF-029FD25278ED}" destId="{EE768DFA-BEFE-4CB4-AF7F-2AF6682E7652}" srcOrd="2" destOrd="0" parTransId="{E3E6CE57-1106-4FD8-BE11-459FAE5A723C}" sibTransId="{0AC7AEDD-1160-4E30-9C88-A366BA07528A}"/>
    <dgm:cxn modelId="{C16BE0D5-A9F7-4D5E-9722-C2EC5A59C15E}" type="presOf" srcId="{5F452AAE-50C8-4C7B-8891-805DBFA6565E}" destId="{70C85291-C562-46A1-9616-8FFDDD0DE696}" srcOrd="0" destOrd="0" presId="urn:microsoft.com/office/officeart/2005/8/layout/lProcess2"/>
    <dgm:cxn modelId="{C2DC37F9-22FE-40B1-AF86-4081A0BA1ACA}" srcId="{2DA122D7-EDD2-419C-A435-A0ED50CA3579}" destId="{A8ACE707-C435-4CC1-85DE-191E6C0C6927}" srcOrd="1" destOrd="0" parTransId="{37C05928-3125-44B0-A67D-6376DBF77A32}" sibTransId="{91049FA5-EC44-49E9-9FEA-110C81D501EF}"/>
    <dgm:cxn modelId="{3E729EFD-4977-40F9-9359-68A1C9733FAA}" srcId="{2DA122D7-EDD2-419C-A435-A0ED50CA3579}" destId="{E69377B9-4328-49B8-B56E-4CCA3B5FCEE9}" srcOrd="2" destOrd="0" parTransId="{576D0BFE-81E9-4DF5-BE5B-ABC197599C71}" sibTransId="{BE26EA4F-27CD-424F-B2BE-B23C4C298AD1}"/>
    <dgm:cxn modelId="{FE210DD3-3423-4B22-82FF-C336BB0B00A5}" type="presParOf" srcId="{70C85291-C562-46A1-9616-8FFDDD0DE696}" destId="{6BC233B0-95A3-46B8-8E30-FDBA408CC120}" srcOrd="0" destOrd="0" presId="urn:microsoft.com/office/officeart/2005/8/layout/lProcess2"/>
    <dgm:cxn modelId="{5430E16C-C196-4454-BB14-53D6043D2D04}" type="presParOf" srcId="{6BC233B0-95A3-46B8-8E30-FDBA408CC120}" destId="{7C867677-AF80-42F0-BCE4-0D27E7E90E6F}" srcOrd="0" destOrd="0" presId="urn:microsoft.com/office/officeart/2005/8/layout/lProcess2"/>
    <dgm:cxn modelId="{6B172A73-D98D-41E4-811F-A23AC789AF21}" type="presParOf" srcId="{6BC233B0-95A3-46B8-8E30-FDBA408CC120}" destId="{44DC4523-F572-4881-A395-C342FCFF416F}" srcOrd="1" destOrd="0" presId="urn:microsoft.com/office/officeart/2005/8/layout/lProcess2"/>
    <dgm:cxn modelId="{E6B0C92B-CD85-4742-8DE2-F5A4D30FC767}" type="presParOf" srcId="{6BC233B0-95A3-46B8-8E30-FDBA408CC120}" destId="{26F50876-0432-49F9-86FF-273B9D2473DB}" srcOrd="2" destOrd="0" presId="urn:microsoft.com/office/officeart/2005/8/layout/lProcess2"/>
    <dgm:cxn modelId="{1E51D69A-EC01-491A-9B5C-2549F7E97F75}" type="presParOf" srcId="{26F50876-0432-49F9-86FF-273B9D2473DB}" destId="{9295B8B6-43D1-4C7B-8A23-FFDBCD14DE28}" srcOrd="0" destOrd="0" presId="urn:microsoft.com/office/officeart/2005/8/layout/lProcess2"/>
    <dgm:cxn modelId="{A8312BB6-CEDC-4189-9780-83B5C4907453}" type="presParOf" srcId="{9295B8B6-43D1-4C7B-8A23-FFDBCD14DE28}" destId="{0EF288E9-6DFD-47EC-8C67-8D9EEE61D777}" srcOrd="0" destOrd="0" presId="urn:microsoft.com/office/officeart/2005/8/layout/lProcess2"/>
    <dgm:cxn modelId="{E5D6B53B-3EEC-4B00-B49F-3CAA08FC5EF1}" type="presParOf" srcId="{9295B8B6-43D1-4C7B-8A23-FFDBCD14DE28}" destId="{D19924A9-3C36-435D-8144-26EB9B3DDC23}" srcOrd="1" destOrd="0" presId="urn:microsoft.com/office/officeart/2005/8/layout/lProcess2"/>
    <dgm:cxn modelId="{4BC97782-B4EE-4F95-97DB-9FDE0E551FF9}" type="presParOf" srcId="{9295B8B6-43D1-4C7B-8A23-FFDBCD14DE28}" destId="{E6971D8A-BC8C-4A4F-B1A1-232B7E095408}" srcOrd="2" destOrd="0" presId="urn:microsoft.com/office/officeart/2005/8/layout/lProcess2"/>
    <dgm:cxn modelId="{C5B75D4F-9777-4403-A49A-5CCEA1EA52DF}" type="presParOf" srcId="{9295B8B6-43D1-4C7B-8A23-FFDBCD14DE28}" destId="{4566C3A3-A144-4D0E-B32E-32A1A958CAE8}" srcOrd="3" destOrd="0" presId="urn:microsoft.com/office/officeart/2005/8/layout/lProcess2"/>
    <dgm:cxn modelId="{C1659944-8C98-4778-8EF8-B10E290D2693}" type="presParOf" srcId="{9295B8B6-43D1-4C7B-8A23-FFDBCD14DE28}" destId="{A97AEB32-E0E9-4BDC-960A-58FAE2CB788D}" srcOrd="4" destOrd="0" presId="urn:microsoft.com/office/officeart/2005/8/layout/lProcess2"/>
    <dgm:cxn modelId="{C820C342-F066-465B-AA92-204338293668}" type="presParOf" srcId="{70C85291-C562-46A1-9616-8FFDDD0DE696}" destId="{D471D1DA-C342-4B84-942D-CEEDA8B5A0C8}" srcOrd="1" destOrd="0" presId="urn:microsoft.com/office/officeart/2005/8/layout/lProcess2"/>
    <dgm:cxn modelId="{ADE87C80-47E9-40E3-87D8-EC9352C908A9}" type="presParOf" srcId="{70C85291-C562-46A1-9616-8FFDDD0DE696}" destId="{A5FF84E3-5C9A-46BB-A43D-94005BE570D2}" srcOrd="2" destOrd="0" presId="urn:microsoft.com/office/officeart/2005/8/layout/lProcess2"/>
    <dgm:cxn modelId="{DF39F6DA-29BB-43F3-B6DC-F521A24CFABB}" type="presParOf" srcId="{A5FF84E3-5C9A-46BB-A43D-94005BE570D2}" destId="{986C47CA-B57E-4BB7-8BC8-C0D4ECFA59BD}" srcOrd="0" destOrd="0" presId="urn:microsoft.com/office/officeart/2005/8/layout/lProcess2"/>
    <dgm:cxn modelId="{00CFF810-5E17-4C83-96FF-EC0279B8BB3B}" type="presParOf" srcId="{A5FF84E3-5C9A-46BB-A43D-94005BE570D2}" destId="{FE650EBF-C9B7-4F91-9818-174287DBC470}" srcOrd="1" destOrd="0" presId="urn:microsoft.com/office/officeart/2005/8/layout/lProcess2"/>
    <dgm:cxn modelId="{BA12D9A8-4956-41DA-BAD1-8930937EC70F}" type="presParOf" srcId="{A5FF84E3-5C9A-46BB-A43D-94005BE570D2}" destId="{9275533A-3C4A-4551-A50D-ADFCBDCBC460}" srcOrd="2" destOrd="0" presId="urn:microsoft.com/office/officeart/2005/8/layout/lProcess2"/>
    <dgm:cxn modelId="{4BAA8CBB-B33E-4E49-93E7-F5BF9D90C6F0}" type="presParOf" srcId="{9275533A-3C4A-4551-A50D-ADFCBDCBC460}" destId="{5986546E-905F-494E-958B-71B27D3FE8C1}" srcOrd="0" destOrd="0" presId="urn:microsoft.com/office/officeart/2005/8/layout/lProcess2"/>
    <dgm:cxn modelId="{B0C3AF4B-4B43-4E80-82B3-F2A2BF77E805}" type="presParOf" srcId="{5986546E-905F-494E-958B-71B27D3FE8C1}" destId="{4E8A5E26-21B9-4D5C-9926-6DD9C0D766BC}" srcOrd="0" destOrd="0" presId="urn:microsoft.com/office/officeart/2005/8/layout/lProcess2"/>
    <dgm:cxn modelId="{E04B00E9-9AC8-4D40-9526-5649903C77C6}" type="presParOf" srcId="{5986546E-905F-494E-958B-71B27D3FE8C1}" destId="{4F32052B-5AA1-4385-B2C6-B661EF710041}" srcOrd="1" destOrd="0" presId="urn:microsoft.com/office/officeart/2005/8/layout/lProcess2"/>
    <dgm:cxn modelId="{B50F45D6-BE42-4350-810D-1CE062C31936}" type="presParOf" srcId="{5986546E-905F-494E-958B-71B27D3FE8C1}" destId="{5655C14D-E9EF-46B9-B589-38626A0EFED0}" srcOrd="2" destOrd="0" presId="urn:microsoft.com/office/officeart/2005/8/layout/lProcess2"/>
    <dgm:cxn modelId="{93BF1B44-B921-45C6-A33B-74A46BE75ADE}" type="presParOf" srcId="{5986546E-905F-494E-958B-71B27D3FE8C1}" destId="{F16261A8-0775-4323-9FC8-E81403EB939B}" srcOrd="3" destOrd="0" presId="urn:microsoft.com/office/officeart/2005/8/layout/lProcess2"/>
    <dgm:cxn modelId="{B464FCEA-86CF-4ADC-AB3D-EADB1FC687E2}" type="presParOf" srcId="{5986546E-905F-494E-958B-71B27D3FE8C1}" destId="{BB8899FF-B5A1-4348-8DBE-7027F8E6587E}" srcOrd="4" destOrd="0" presId="urn:microsoft.com/office/officeart/2005/8/layout/lProcess2"/>
    <dgm:cxn modelId="{D4147888-7D4C-4159-BDDE-0DE379C98A0D}" type="presParOf" srcId="{70C85291-C562-46A1-9616-8FFDDD0DE696}" destId="{BBF14119-D6B5-4AB0-B113-7A460EB77F69}" srcOrd="3" destOrd="0" presId="urn:microsoft.com/office/officeart/2005/8/layout/lProcess2"/>
    <dgm:cxn modelId="{72891ED5-E8F8-4BF6-970A-0C41BFB5F2B0}" type="presParOf" srcId="{70C85291-C562-46A1-9616-8FFDDD0DE696}" destId="{8D221A41-8806-42DE-B725-0FF51DDF39AD}" srcOrd="4" destOrd="0" presId="urn:microsoft.com/office/officeart/2005/8/layout/lProcess2"/>
    <dgm:cxn modelId="{05FA5DE5-DB02-4742-A50A-A0FF87EBBC8A}" type="presParOf" srcId="{8D221A41-8806-42DE-B725-0FF51DDF39AD}" destId="{F9F30FF3-28EA-490F-B600-B6E1BE3E9BC0}" srcOrd="0" destOrd="0" presId="urn:microsoft.com/office/officeart/2005/8/layout/lProcess2"/>
    <dgm:cxn modelId="{FA20C46C-FE75-4C9B-B2C1-8987390919CC}" type="presParOf" srcId="{8D221A41-8806-42DE-B725-0FF51DDF39AD}" destId="{4FBB69A0-AB67-4DC0-885A-B50737BF2747}" srcOrd="1" destOrd="0" presId="urn:microsoft.com/office/officeart/2005/8/layout/lProcess2"/>
    <dgm:cxn modelId="{CC316CC9-1A48-4DF2-91BA-7D649F7BF06F}" type="presParOf" srcId="{8D221A41-8806-42DE-B725-0FF51DDF39AD}" destId="{2C48D6F7-52BE-45F0-8756-8B1A66071674}" srcOrd="2" destOrd="0" presId="urn:microsoft.com/office/officeart/2005/8/layout/lProcess2"/>
    <dgm:cxn modelId="{BEBE2574-34B5-47A8-8504-9E3BC74E6CA2}" type="presParOf" srcId="{2C48D6F7-52BE-45F0-8756-8B1A66071674}" destId="{55DF2A29-8DC6-491D-9414-00483C1F185E}" srcOrd="0" destOrd="0" presId="urn:microsoft.com/office/officeart/2005/8/layout/lProcess2"/>
    <dgm:cxn modelId="{AEFDDEAE-8DF6-4373-9436-2912D72F5A7C}" type="presParOf" srcId="{55DF2A29-8DC6-491D-9414-00483C1F185E}" destId="{CE042C4F-FE1B-4F8A-BF9F-D2C8C12BD7C2}" srcOrd="0" destOrd="0" presId="urn:microsoft.com/office/officeart/2005/8/layout/lProcess2"/>
    <dgm:cxn modelId="{BD2C4602-0B79-4DCA-B042-455822D47141}" type="presParOf" srcId="{55DF2A29-8DC6-491D-9414-00483C1F185E}" destId="{8EEA84F9-B065-4E04-B455-D116E33C1482}" srcOrd="1" destOrd="0" presId="urn:microsoft.com/office/officeart/2005/8/layout/lProcess2"/>
    <dgm:cxn modelId="{68529451-EF40-4DEB-A3FC-92A4D32541F3}" type="presParOf" srcId="{55DF2A29-8DC6-491D-9414-00483C1F185E}" destId="{F556E289-B7D5-41F2-A40B-97495FB54AFF}" srcOrd="2" destOrd="0" presId="urn:microsoft.com/office/officeart/2005/8/layout/lProcess2"/>
    <dgm:cxn modelId="{61CAD990-00A4-4C6D-A729-AE6480EF58C1}" type="presParOf" srcId="{55DF2A29-8DC6-491D-9414-00483C1F185E}" destId="{301853B5-9717-4B12-9017-E2BBCBD60568}" srcOrd="3" destOrd="0" presId="urn:microsoft.com/office/officeart/2005/8/layout/lProcess2"/>
    <dgm:cxn modelId="{E52C48C2-DBB8-48F3-B52F-E3BC04BC9A46}" type="presParOf" srcId="{55DF2A29-8DC6-491D-9414-00483C1F185E}" destId="{5BA4307D-FE69-4D39-B033-61E94B3F78D5}" srcOrd="4"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76A38C-B51A-4EEC-B62E-5D821F23DC12}">
      <dsp:nvSpPr>
        <dsp:cNvPr id="0" name=""/>
        <dsp:cNvSpPr/>
      </dsp:nvSpPr>
      <dsp:spPr>
        <a:xfrm>
          <a:off x="0" y="0"/>
          <a:ext cx="1874720" cy="112483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0" kern="1200" dirty="0"/>
            <a:t>Equity Integrated Across Model</a:t>
          </a:r>
        </a:p>
      </dsp:txBody>
      <dsp:txXfrm>
        <a:off x="0" y="0"/>
        <a:ext cx="1874720" cy="1124832"/>
      </dsp:txXfrm>
    </dsp:sp>
    <dsp:sp modelId="{CE8A6C8B-3094-488A-9261-88DF10536A60}">
      <dsp:nvSpPr>
        <dsp:cNvPr id="0" name=""/>
        <dsp:cNvSpPr/>
      </dsp:nvSpPr>
      <dsp:spPr>
        <a:xfrm>
          <a:off x="2243016" y="0"/>
          <a:ext cx="1874720" cy="112483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0" kern="1200"/>
            <a:t>Behavioral Health Integration</a:t>
          </a:r>
          <a:endParaRPr lang="en-US" sz="1600" b="0" kern="1200" dirty="0"/>
        </a:p>
      </dsp:txBody>
      <dsp:txXfrm>
        <a:off x="2243016" y="0"/>
        <a:ext cx="1874720" cy="1124832"/>
      </dsp:txXfrm>
    </dsp:sp>
    <dsp:sp modelId="{E72CF590-48EA-4553-862A-B5046AE56F79}">
      <dsp:nvSpPr>
        <dsp:cNvPr id="0" name=""/>
        <dsp:cNvSpPr/>
      </dsp:nvSpPr>
      <dsp:spPr>
        <a:xfrm>
          <a:off x="4460680" y="660"/>
          <a:ext cx="1874720" cy="112483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0" kern="1200"/>
            <a:t>All-Payer </a:t>
          </a:r>
          <a:br>
            <a:rPr lang="en-US" sz="1600" b="0" kern="1200"/>
          </a:br>
          <a:r>
            <a:rPr lang="en-US" sz="1600" b="0" kern="1200"/>
            <a:t>Approach</a:t>
          </a:r>
          <a:endParaRPr lang="en-US" sz="1600" b="0" kern="1200" dirty="0"/>
        </a:p>
      </dsp:txBody>
      <dsp:txXfrm>
        <a:off x="4460680" y="660"/>
        <a:ext cx="1874720" cy="1124832"/>
      </dsp:txXfrm>
    </dsp:sp>
    <dsp:sp modelId="{A6495B35-5D26-40FE-865F-908B1BFD4F51}">
      <dsp:nvSpPr>
        <dsp:cNvPr id="0" name=""/>
        <dsp:cNvSpPr/>
      </dsp:nvSpPr>
      <dsp:spPr>
        <a:xfrm>
          <a:off x="6697297" y="660"/>
          <a:ext cx="1874720" cy="112483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0" kern="1200"/>
            <a:t>Medicaid </a:t>
          </a:r>
          <a:br>
            <a:rPr lang="en-US" sz="1600" b="0" kern="1200"/>
          </a:br>
          <a:r>
            <a:rPr lang="en-US" sz="1600" b="0" kern="1200"/>
            <a:t>Alignment</a:t>
          </a:r>
          <a:endParaRPr lang="en-US" sz="1600" b="0" strike="sngStrike" kern="1200" dirty="0"/>
        </a:p>
      </dsp:txBody>
      <dsp:txXfrm>
        <a:off x="6697297" y="660"/>
        <a:ext cx="1874720" cy="1124832"/>
      </dsp:txXfrm>
    </dsp:sp>
    <dsp:sp modelId="{19B2008A-A984-4940-B10D-02EE6612626E}">
      <dsp:nvSpPr>
        <dsp:cNvPr id="0" name=""/>
        <dsp:cNvSpPr/>
      </dsp:nvSpPr>
      <dsp:spPr>
        <a:xfrm>
          <a:off x="8872423" y="0"/>
          <a:ext cx="1874720" cy="112483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0" kern="1200" dirty="0"/>
            <a:t>Accelerating Existing State Innovations</a:t>
          </a:r>
        </a:p>
      </dsp:txBody>
      <dsp:txXfrm>
        <a:off x="8872423" y="0"/>
        <a:ext cx="1874720" cy="11248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E200C4-82D2-4D92-8AC3-FDDCD5A7484B}">
      <dsp:nvSpPr>
        <dsp:cNvPr id="0" name=""/>
        <dsp:cNvSpPr/>
      </dsp:nvSpPr>
      <dsp:spPr>
        <a:xfrm>
          <a:off x="0" y="377538"/>
          <a:ext cx="10820400" cy="1370250"/>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9783" tIns="312420" rIns="839783"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t>All-payer cost growth targets (or, at minimum, the process to determine such a target) must be memorialized in state Executive Order, statute, or regulatory change 90 days before the start of PY1.</a:t>
          </a:r>
        </a:p>
        <a:p>
          <a:pPr marL="114300" lvl="1" indent="-114300" algn="l" defTabSz="666750">
            <a:lnSpc>
              <a:spcPct val="90000"/>
            </a:lnSpc>
            <a:spcBef>
              <a:spcPct val="0"/>
            </a:spcBef>
            <a:spcAft>
              <a:spcPct val="15000"/>
            </a:spcAft>
            <a:buChar char="•"/>
          </a:pPr>
          <a:r>
            <a:rPr lang="en-US" sz="1500" kern="1200" dirty="0"/>
            <a:t>The specific all-payer cost growth target and calculation methodology must be determined, at minimum, 90 days before the start of PY2.</a:t>
          </a:r>
        </a:p>
      </dsp:txBody>
      <dsp:txXfrm>
        <a:off x="0" y="377538"/>
        <a:ext cx="10820400" cy="1370250"/>
      </dsp:txXfrm>
    </dsp:sp>
    <dsp:sp modelId="{E8820C93-80AF-491A-BFA3-A4EE900EEE04}">
      <dsp:nvSpPr>
        <dsp:cNvPr id="0" name=""/>
        <dsp:cNvSpPr/>
      </dsp:nvSpPr>
      <dsp:spPr>
        <a:xfrm>
          <a:off x="541020" y="156138"/>
          <a:ext cx="7574280" cy="44280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6290" tIns="0" rIns="286290" bIns="0" numCol="1" spcCol="1270" anchor="ctr" anchorCtr="0">
          <a:noAutofit/>
        </a:bodyPr>
        <a:lstStyle/>
        <a:p>
          <a:pPr marL="0" lvl="0" indent="0" algn="l" defTabSz="666750">
            <a:lnSpc>
              <a:spcPct val="90000"/>
            </a:lnSpc>
            <a:spcBef>
              <a:spcPct val="0"/>
            </a:spcBef>
            <a:spcAft>
              <a:spcPct val="35000"/>
            </a:spcAft>
            <a:buNone/>
          </a:pPr>
          <a:r>
            <a:rPr lang="en-US" sz="1500" b="1" kern="1200" dirty="0"/>
            <a:t>Memorialization </a:t>
          </a:r>
          <a:endParaRPr lang="en-US" sz="1500" kern="1200" dirty="0"/>
        </a:p>
      </dsp:txBody>
      <dsp:txXfrm>
        <a:off x="562636" y="177754"/>
        <a:ext cx="7531048" cy="399568"/>
      </dsp:txXfrm>
    </dsp:sp>
    <dsp:sp modelId="{CAB62A81-A39B-4098-A10B-6D6971E0CC46}">
      <dsp:nvSpPr>
        <dsp:cNvPr id="0" name=""/>
        <dsp:cNvSpPr/>
      </dsp:nvSpPr>
      <dsp:spPr>
        <a:xfrm>
          <a:off x="0" y="2050188"/>
          <a:ext cx="10820400" cy="649687"/>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9783" tIns="312420" rIns="839783"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t>Targets must subsequently be sustained throughout the duration of the AHEAD performance period. </a:t>
          </a:r>
        </a:p>
      </dsp:txBody>
      <dsp:txXfrm>
        <a:off x="0" y="2050188"/>
        <a:ext cx="10820400" cy="649687"/>
      </dsp:txXfrm>
    </dsp:sp>
    <dsp:sp modelId="{1FFD848A-03D9-44BD-A951-7868BD427F37}">
      <dsp:nvSpPr>
        <dsp:cNvPr id="0" name=""/>
        <dsp:cNvSpPr/>
      </dsp:nvSpPr>
      <dsp:spPr>
        <a:xfrm>
          <a:off x="541020" y="1828788"/>
          <a:ext cx="7574280" cy="44280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6290" tIns="0" rIns="286290" bIns="0" numCol="1" spcCol="1270" anchor="ctr" anchorCtr="0">
          <a:noAutofit/>
        </a:bodyPr>
        <a:lstStyle/>
        <a:p>
          <a:pPr marL="0" lvl="0" indent="0" algn="l" defTabSz="666750">
            <a:lnSpc>
              <a:spcPct val="90000"/>
            </a:lnSpc>
            <a:spcBef>
              <a:spcPct val="0"/>
            </a:spcBef>
            <a:spcAft>
              <a:spcPct val="35000"/>
            </a:spcAft>
            <a:buNone/>
          </a:pPr>
          <a:r>
            <a:rPr lang="en-US" sz="1500" b="1" kern="1200" dirty="0"/>
            <a:t>Duration </a:t>
          </a:r>
        </a:p>
      </dsp:txBody>
      <dsp:txXfrm>
        <a:off x="562636" y="1850404"/>
        <a:ext cx="7531048" cy="399568"/>
      </dsp:txXfrm>
    </dsp:sp>
    <dsp:sp modelId="{40E13862-D63B-4534-879B-98BD495ADBE7}">
      <dsp:nvSpPr>
        <dsp:cNvPr id="0" name=""/>
        <dsp:cNvSpPr/>
      </dsp:nvSpPr>
      <dsp:spPr>
        <a:xfrm>
          <a:off x="0" y="3002275"/>
          <a:ext cx="10820400" cy="1110375"/>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9783" tIns="312420" rIns="839783"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t>If the state misses  its TCOC target, CMS will request a corrective action plan for the state, which may include public reporting on commercial cost growth in aggregate and by payer, among other actions to be taken by the state</a:t>
          </a:r>
        </a:p>
      </dsp:txBody>
      <dsp:txXfrm>
        <a:off x="0" y="3002275"/>
        <a:ext cx="10820400" cy="1110375"/>
      </dsp:txXfrm>
    </dsp:sp>
    <dsp:sp modelId="{4799E8D9-629A-470E-B81F-ED2CD74E2715}">
      <dsp:nvSpPr>
        <dsp:cNvPr id="0" name=""/>
        <dsp:cNvSpPr/>
      </dsp:nvSpPr>
      <dsp:spPr>
        <a:xfrm>
          <a:off x="541020" y="2780875"/>
          <a:ext cx="7574280" cy="44280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6290" tIns="0" rIns="286290" bIns="0" numCol="1" spcCol="1270" anchor="ctr" anchorCtr="0">
          <a:noAutofit/>
        </a:bodyPr>
        <a:lstStyle/>
        <a:p>
          <a:pPr marL="0" lvl="0" indent="0" algn="l" defTabSz="666750">
            <a:lnSpc>
              <a:spcPct val="90000"/>
            </a:lnSpc>
            <a:spcBef>
              <a:spcPct val="0"/>
            </a:spcBef>
            <a:spcAft>
              <a:spcPct val="35000"/>
            </a:spcAft>
            <a:buNone/>
          </a:pPr>
          <a:r>
            <a:rPr lang="en-US" sz="1500" b="1" kern="1200" dirty="0"/>
            <a:t>Execution</a:t>
          </a:r>
        </a:p>
      </dsp:txBody>
      <dsp:txXfrm>
        <a:off x="562636" y="2802491"/>
        <a:ext cx="7531048" cy="399568"/>
      </dsp:txXfrm>
    </dsp:sp>
    <dsp:sp modelId="{52696018-9690-4C91-8A64-91899A045712}">
      <dsp:nvSpPr>
        <dsp:cNvPr id="0" name=""/>
        <dsp:cNvSpPr/>
      </dsp:nvSpPr>
      <dsp:spPr>
        <a:xfrm>
          <a:off x="0" y="4415050"/>
          <a:ext cx="10820400" cy="897750"/>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9783" tIns="312420" rIns="839783"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t>Data collection and reporting on all-payer cost growth must be shared with CMS and coordinated with data collection for the primary care investment target</a:t>
          </a:r>
        </a:p>
      </dsp:txBody>
      <dsp:txXfrm>
        <a:off x="0" y="4415050"/>
        <a:ext cx="10820400" cy="897750"/>
      </dsp:txXfrm>
    </dsp:sp>
    <dsp:sp modelId="{D9F147A7-C749-4E7A-BD67-BBD88729F247}">
      <dsp:nvSpPr>
        <dsp:cNvPr id="0" name=""/>
        <dsp:cNvSpPr/>
      </dsp:nvSpPr>
      <dsp:spPr>
        <a:xfrm>
          <a:off x="541020" y="4193650"/>
          <a:ext cx="7574280" cy="44280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6290" tIns="0" rIns="286290" bIns="0" numCol="1" spcCol="1270" anchor="ctr" anchorCtr="0">
          <a:noAutofit/>
        </a:bodyPr>
        <a:lstStyle/>
        <a:p>
          <a:pPr marL="0" lvl="0" indent="0" algn="l" defTabSz="666750">
            <a:lnSpc>
              <a:spcPct val="90000"/>
            </a:lnSpc>
            <a:spcBef>
              <a:spcPct val="0"/>
            </a:spcBef>
            <a:spcAft>
              <a:spcPct val="35000"/>
            </a:spcAft>
            <a:buNone/>
          </a:pPr>
          <a:r>
            <a:rPr lang="en-US" sz="1500" b="1" kern="1200" dirty="0"/>
            <a:t>Data Reporting</a:t>
          </a:r>
        </a:p>
      </dsp:txBody>
      <dsp:txXfrm>
        <a:off x="562636" y="4215266"/>
        <a:ext cx="7531048" cy="3995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555D13-3DE3-429A-8FE4-F9283CB4F93F}">
      <dsp:nvSpPr>
        <dsp:cNvPr id="0" name=""/>
        <dsp:cNvSpPr/>
      </dsp:nvSpPr>
      <dsp:spPr>
        <a:xfrm rot="10800000">
          <a:off x="2433247" y="4387"/>
          <a:ext cx="8560974" cy="110764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8442" tIns="68580" rIns="128016"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t>Having an existing cost growth target is not a requirement to be an AHEAD model participant, but applicants should consider the feasibility of enacting legislation in accordance with the model milestones timeline. </a:t>
          </a:r>
          <a:endParaRPr lang="en-US" sz="1800" kern="1200" dirty="0"/>
        </a:p>
      </dsp:txBody>
      <dsp:txXfrm rot="10800000">
        <a:off x="2710159" y="4387"/>
        <a:ext cx="8284062" cy="1107649"/>
      </dsp:txXfrm>
    </dsp:sp>
    <dsp:sp modelId="{97B54194-87D9-4EBD-9850-101FFAECDDFE}">
      <dsp:nvSpPr>
        <dsp:cNvPr id="0" name=""/>
        <dsp:cNvSpPr/>
      </dsp:nvSpPr>
      <dsp:spPr>
        <a:xfrm>
          <a:off x="1556211" y="10490"/>
          <a:ext cx="1107649" cy="1107649"/>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4E6407C-81A5-4A73-9130-B1A52D368AB4}">
      <dsp:nvSpPr>
        <dsp:cNvPr id="0" name=""/>
        <dsp:cNvSpPr/>
      </dsp:nvSpPr>
      <dsp:spPr>
        <a:xfrm rot="10800000">
          <a:off x="2433247" y="1442677"/>
          <a:ext cx="8560974" cy="110764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8442" tIns="68580" rIns="128016" bIns="68580" numCol="1" spcCol="1270" anchor="ctr" anchorCtr="0">
          <a:noAutofit/>
        </a:bodyPr>
        <a:lstStyle/>
        <a:p>
          <a:pPr marL="0" lvl="0" indent="0" algn="ctr" defTabSz="800100">
            <a:lnSpc>
              <a:spcPct val="90000"/>
            </a:lnSpc>
            <a:spcBef>
              <a:spcPct val="0"/>
            </a:spcBef>
            <a:spcAft>
              <a:spcPct val="35000"/>
            </a:spcAft>
            <a:buNone/>
          </a:pPr>
          <a:r>
            <a:rPr lang="en-US" sz="1800" kern="1200" dirty="0"/>
            <a:t>Legislation or executive order that provides authority to establish targets must be enacted by the start of PY1; targets must be set by the start of PY2.</a:t>
          </a:r>
        </a:p>
      </dsp:txBody>
      <dsp:txXfrm rot="10800000">
        <a:off x="2710159" y="1442677"/>
        <a:ext cx="8284062" cy="1107649"/>
      </dsp:txXfrm>
    </dsp:sp>
    <dsp:sp modelId="{EA39E21E-CF35-45A2-A9F6-662511247042}">
      <dsp:nvSpPr>
        <dsp:cNvPr id="0" name=""/>
        <dsp:cNvSpPr/>
      </dsp:nvSpPr>
      <dsp:spPr>
        <a:xfrm>
          <a:off x="1590061" y="1431080"/>
          <a:ext cx="1107649" cy="1107649"/>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D82FA8C-DE3E-4697-BC4C-7703D798F09B}">
      <dsp:nvSpPr>
        <dsp:cNvPr id="0" name=""/>
        <dsp:cNvSpPr/>
      </dsp:nvSpPr>
      <dsp:spPr>
        <a:xfrm rot="10800000">
          <a:off x="2433247" y="2880968"/>
          <a:ext cx="8560974" cy="110764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8442" tIns="68580" rIns="128016"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t>States should demonstrate readiness and political will to establish the necessary governing bodies and execute the requirements described above as part of their NOFO application. </a:t>
          </a:r>
          <a:endParaRPr lang="en-US" sz="1800" kern="1200" dirty="0"/>
        </a:p>
      </dsp:txBody>
      <dsp:txXfrm rot="10800000">
        <a:off x="2710159" y="2880968"/>
        <a:ext cx="8284062" cy="1107649"/>
      </dsp:txXfrm>
    </dsp:sp>
    <dsp:sp modelId="{1F30A20D-89BC-45A9-9DC9-D7903FB09552}">
      <dsp:nvSpPr>
        <dsp:cNvPr id="0" name=""/>
        <dsp:cNvSpPr/>
      </dsp:nvSpPr>
      <dsp:spPr>
        <a:xfrm>
          <a:off x="1556211" y="2887071"/>
          <a:ext cx="1107649" cy="1107649"/>
        </a:xfrm>
        <a:prstGeom prst="ellipse">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08C0DC4-22AC-4E99-BE8B-E716C22C88C7}">
      <dsp:nvSpPr>
        <dsp:cNvPr id="0" name=""/>
        <dsp:cNvSpPr/>
      </dsp:nvSpPr>
      <dsp:spPr>
        <a:xfrm rot="10800000">
          <a:off x="2433247" y="4319258"/>
          <a:ext cx="8560974" cy="110764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8442" tIns="68580" rIns="128016"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t>Technical assistance and learning supports will be available for states that are new to cost growth benchmarking.</a:t>
          </a:r>
          <a:endParaRPr lang="en-US" sz="1800" kern="1200" dirty="0"/>
        </a:p>
      </dsp:txBody>
      <dsp:txXfrm rot="10800000">
        <a:off x="2710159" y="4319258"/>
        <a:ext cx="8284062" cy="1107649"/>
      </dsp:txXfrm>
    </dsp:sp>
    <dsp:sp modelId="{86966B1A-7C75-4740-844B-8EBEC685FF4F}">
      <dsp:nvSpPr>
        <dsp:cNvPr id="0" name=""/>
        <dsp:cNvSpPr/>
      </dsp:nvSpPr>
      <dsp:spPr>
        <a:xfrm>
          <a:off x="1556211" y="4323645"/>
          <a:ext cx="1107649" cy="1107649"/>
        </a:xfrm>
        <a:prstGeom prst="ellipse">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E200C4-82D2-4D92-8AC3-FDDCD5A7484B}">
      <dsp:nvSpPr>
        <dsp:cNvPr id="0" name=""/>
        <dsp:cNvSpPr/>
      </dsp:nvSpPr>
      <dsp:spPr>
        <a:xfrm>
          <a:off x="0" y="277131"/>
          <a:ext cx="10820400" cy="1110375"/>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9783" tIns="312420" rIns="839783"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t>Consists of specified list of HCPCS codes and non-claims-based-payments (NCPBs). HCPCS codes are selected via a cross-analysis of definitions used in existing state legislation and other primary care investment reports. </a:t>
          </a:r>
        </a:p>
      </dsp:txBody>
      <dsp:txXfrm>
        <a:off x="0" y="277131"/>
        <a:ext cx="10820400" cy="1110375"/>
      </dsp:txXfrm>
    </dsp:sp>
    <dsp:sp modelId="{E8820C93-80AF-491A-BFA3-A4EE900EEE04}">
      <dsp:nvSpPr>
        <dsp:cNvPr id="0" name=""/>
        <dsp:cNvSpPr/>
      </dsp:nvSpPr>
      <dsp:spPr>
        <a:xfrm>
          <a:off x="541020" y="55731"/>
          <a:ext cx="7574280" cy="44280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6290" tIns="0" rIns="286290" bIns="0" numCol="1" spcCol="1270" anchor="ctr" anchorCtr="0">
          <a:noAutofit/>
        </a:bodyPr>
        <a:lstStyle/>
        <a:p>
          <a:pPr marL="0" lvl="0" indent="0" algn="l" defTabSz="666750">
            <a:lnSpc>
              <a:spcPct val="90000"/>
            </a:lnSpc>
            <a:spcBef>
              <a:spcPct val="0"/>
            </a:spcBef>
            <a:spcAft>
              <a:spcPct val="35000"/>
            </a:spcAft>
            <a:buNone/>
          </a:pPr>
          <a:r>
            <a:rPr lang="en-US" sz="1500" b="1" kern="1200" dirty="0"/>
            <a:t>Structure</a:t>
          </a:r>
          <a:endParaRPr lang="en-US" sz="1500" kern="1200" dirty="0"/>
        </a:p>
      </dsp:txBody>
      <dsp:txXfrm>
        <a:off x="562636" y="77347"/>
        <a:ext cx="7531048" cy="399568"/>
      </dsp:txXfrm>
    </dsp:sp>
    <dsp:sp modelId="{42D63231-9123-4583-AF6F-A87A8D800377}">
      <dsp:nvSpPr>
        <dsp:cNvPr id="0" name=""/>
        <dsp:cNvSpPr/>
      </dsp:nvSpPr>
      <dsp:spPr>
        <a:xfrm>
          <a:off x="0" y="1689906"/>
          <a:ext cx="10820400" cy="897750"/>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9783" tIns="312420" rIns="839783" bIns="106680" numCol="1" spcCol="1270" anchor="t" anchorCtr="0">
          <a:noAutofit/>
        </a:bodyPr>
        <a:lstStyle/>
        <a:p>
          <a:pPr marL="114300" lvl="1" indent="-114300" algn="l" defTabSz="666750">
            <a:lnSpc>
              <a:spcPct val="90000"/>
            </a:lnSpc>
            <a:spcBef>
              <a:spcPct val="0"/>
            </a:spcBef>
            <a:spcAft>
              <a:spcPct val="15000"/>
            </a:spcAft>
            <a:buFont typeface="Symbol" panose="05050102010706020507" pitchFamily="18" charset="2"/>
            <a:buChar char=""/>
          </a:pPr>
          <a:r>
            <a:rPr lang="en-US" sz="1500" kern="1200" dirty="0"/>
            <a:t>More primary care payments are coming through NCBPs. Given this</a:t>
          </a:r>
          <a:r>
            <a:rPr lang="en-US" sz="1500" kern="1200" dirty="0">
              <a:solidFill>
                <a:schemeClr val="tx1"/>
              </a:solidFill>
            </a:rPr>
            <a:t>, CMS will be including NCBPs in the calculation for Medicare FFS and providing states with a NCBP reporting template for all payers.</a:t>
          </a:r>
        </a:p>
      </dsp:txBody>
      <dsp:txXfrm>
        <a:off x="0" y="1689906"/>
        <a:ext cx="10820400" cy="897750"/>
      </dsp:txXfrm>
    </dsp:sp>
    <dsp:sp modelId="{3CE04015-787E-47D3-977D-ECCD14856143}">
      <dsp:nvSpPr>
        <dsp:cNvPr id="0" name=""/>
        <dsp:cNvSpPr/>
      </dsp:nvSpPr>
      <dsp:spPr>
        <a:xfrm>
          <a:off x="551412" y="1468506"/>
          <a:ext cx="7574280" cy="44280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6290" tIns="0" rIns="286290" bIns="0" numCol="1" spcCol="1270" anchor="ctr" anchorCtr="0">
          <a:noAutofit/>
        </a:bodyPr>
        <a:lstStyle/>
        <a:p>
          <a:pPr marL="0" lvl="0" indent="0" algn="l" defTabSz="666750">
            <a:lnSpc>
              <a:spcPct val="90000"/>
            </a:lnSpc>
            <a:spcBef>
              <a:spcPct val="0"/>
            </a:spcBef>
            <a:spcAft>
              <a:spcPct val="35000"/>
            </a:spcAft>
            <a:buFont typeface="Symbol" panose="05050102010706020507" pitchFamily="18" charset="2"/>
            <a:buNone/>
          </a:pPr>
          <a:r>
            <a:rPr lang="en-US" sz="1500" b="1" kern="1200" dirty="0"/>
            <a:t>Non-claims-based payment inclusion</a:t>
          </a:r>
          <a:endParaRPr lang="en-US" sz="1500" kern="1200" dirty="0"/>
        </a:p>
      </dsp:txBody>
      <dsp:txXfrm>
        <a:off x="573028" y="1490122"/>
        <a:ext cx="7531048" cy="399568"/>
      </dsp:txXfrm>
    </dsp:sp>
    <dsp:sp modelId="{D2953519-BAB8-4D8C-8EB8-DC0013F4BC73}">
      <dsp:nvSpPr>
        <dsp:cNvPr id="0" name=""/>
        <dsp:cNvSpPr/>
      </dsp:nvSpPr>
      <dsp:spPr>
        <a:xfrm>
          <a:off x="0" y="2890056"/>
          <a:ext cx="10820400" cy="1110375"/>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9783" tIns="312420" rIns="839783" bIns="106680" numCol="1" spcCol="1270" anchor="t" anchorCtr="0">
          <a:noAutofit/>
        </a:bodyPr>
        <a:lstStyle/>
        <a:p>
          <a:pPr marL="114300" lvl="1" indent="-114300" algn="l" defTabSz="666750">
            <a:lnSpc>
              <a:spcPct val="90000"/>
            </a:lnSpc>
            <a:spcBef>
              <a:spcPct val="0"/>
            </a:spcBef>
            <a:spcAft>
              <a:spcPct val="15000"/>
            </a:spcAft>
            <a:buFont typeface="Symbol" panose="05050102010706020507" pitchFamily="18" charset="2"/>
            <a:buChar char=""/>
          </a:pPr>
          <a:r>
            <a:rPr lang="en-US" sz="1500" kern="1200" dirty="0"/>
            <a:t>Use “meet in the middle” approach by filtering for specialty type “and” HCPCS codes type (rather than “or”), but keeps both definitions relatively broad (i.e., including some OBGYN and BH services). This allows targets/benchmarking to be based on a singular definition. </a:t>
          </a:r>
        </a:p>
      </dsp:txBody>
      <dsp:txXfrm>
        <a:off x="0" y="2890056"/>
        <a:ext cx="10820400" cy="1110375"/>
      </dsp:txXfrm>
    </dsp:sp>
    <dsp:sp modelId="{12D51347-B119-48EB-B6A6-E8B1DA0B84B1}">
      <dsp:nvSpPr>
        <dsp:cNvPr id="0" name=""/>
        <dsp:cNvSpPr/>
      </dsp:nvSpPr>
      <dsp:spPr>
        <a:xfrm>
          <a:off x="541020" y="2668657"/>
          <a:ext cx="7574280" cy="44280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6290" tIns="0" rIns="286290" bIns="0" numCol="1" spcCol="1270" anchor="ctr" anchorCtr="0">
          <a:noAutofit/>
        </a:bodyPr>
        <a:lstStyle/>
        <a:p>
          <a:pPr marL="0" lvl="0" indent="0" algn="l" defTabSz="666750">
            <a:lnSpc>
              <a:spcPct val="90000"/>
            </a:lnSpc>
            <a:spcBef>
              <a:spcPct val="0"/>
            </a:spcBef>
            <a:spcAft>
              <a:spcPct val="35000"/>
            </a:spcAft>
            <a:buFont typeface="Symbol" panose="05050102010706020507" pitchFamily="18" charset="2"/>
            <a:buNone/>
          </a:pPr>
          <a:r>
            <a:rPr lang="en-US" sz="1500" b="1" kern="1200" dirty="0"/>
            <a:t>“Narrow vs. broad” approach</a:t>
          </a:r>
        </a:p>
      </dsp:txBody>
      <dsp:txXfrm>
        <a:off x="562636" y="2690273"/>
        <a:ext cx="7531048" cy="399568"/>
      </dsp:txXfrm>
    </dsp:sp>
    <dsp:sp modelId="{98C82A03-517A-41D1-A9EF-01BD87936B5C}">
      <dsp:nvSpPr>
        <dsp:cNvPr id="0" name=""/>
        <dsp:cNvSpPr/>
      </dsp:nvSpPr>
      <dsp:spPr>
        <a:xfrm>
          <a:off x="0" y="4302832"/>
          <a:ext cx="10820400" cy="1110375"/>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9783" tIns="312420" rIns="839783" bIns="106680" numCol="1" spcCol="1270" anchor="t" anchorCtr="0">
          <a:noAutofit/>
        </a:bodyPr>
        <a:lstStyle/>
        <a:p>
          <a:pPr marL="114300" lvl="1" indent="-114300" algn="l" defTabSz="666750">
            <a:lnSpc>
              <a:spcPct val="90000"/>
            </a:lnSpc>
            <a:spcBef>
              <a:spcPct val="0"/>
            </a:spcBef>
            <a:spcAft>
              <a:spcPct val="15000"/>
            </a:spcAft>
            <a:buFont typeface="Symbol" panose="05050102010706020507" pitchFamily="18" charset="2"/>
            <a:buChar char=""/>
          </a:pPr>
          <a:r>
            <a:rPr lang="en-US" sz="1500" kern="1200" dirty="0"/>
            <a:t>States may add additional services to their definition and/or NCBP reporting template, with justification and pending CMS approval. Targets will remain the same regardless of additions to the primary care definition.</a:t>
          </a:r>
        </a:p>
      </dsp:txBody>
      <dsp:txXfrm>
        <a:off x="0" y="4302832"/>
        <a:ext cx="10820400" cy="1110375"/>
      </dsp:txXfrm>
    </dsp:sp>
    <dsp:sp modelId="{F09023A9-92DA-4DD5-8E49-3FEFE4B28284}">
      <dsp:nvSpPr>
        <dsp:cNvPr id="0" name=""/>
        <dsp:cNvSpPr/>
      </dsp:nvSpPr>
      <dsp:spPr>
        <a:xfrm>
          <a:off x="541020" y="4081432"/>
          <a:ext cx="7574280" cy="44280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6290" tIns="0" rIns="286290" bIns="0" numCol="1" spcCol="1270" anchor="ctr" anchorCtr="0">
          <a:noAutofit/>
        </a:bodyPr>
        <a:lstStyle/>
        <a:p>
          <a:pPr marL="0" lvl="0" indent="0" algn="l" defTabSz="666750">
            <a:lnSpc>
              <a:spcPct val="90000"/>
            </a:lnSpc>
            <a:spcBef>
              <a:spcPct val="0"/>
            </a:spcBef>
            <a:spcAft>
              <a:spcPct val="35000"/>
            </a:spcAft>
            <a:buFont typeface="Symbol" panose="05050102010706020507" pitchFamily="18" charset="2"/>
            <a:buNone/>
          </a:pPr>
          <a:r>
            <a:rPr lang="en-US" sz="1500" b="1" kern="1200" dirty="0"/>
            <a:t>State flexibility</a:t>
          </a:r>
          <a:endParaRPr lang="en-US" sz="1500" kern="1200" dirty="0"/>
        </a:p>
      </dsp:txBody>
      <dsp:txXfrm>
        <a:off x="562636" y="4103048"/>
        <a:ext cx="7531048" cy="39956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867677-AF80-42F0-BCE4-0D27E7E90E6F}">
      <dsp:nvSpPr>
        <dsp:cNvPr id="0" name=""/>
        <dsp:cNvSpPr/>
      </dsp:nvSpPr>
      <dsp:spPr>
        <a:xfrm>
          <a:off x="1408" y="0"/>
          <a:ext cx="3662898" cy="5100971"/>
        </a:xfrm>
        <a:prstGeom prst="roundRect">
          <a:avLst>
            <a:gd name="adj" fmla="val 10000"/>
          </a:avLst>
        </a:prstGeom>
        <a:solidFill>
          <a:schemeClr val="accent3">
            <a:lumMod val="20000"/>
            <a:lumOff val="8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b="1" kern="1200" dirty="0"/>
            <a:t>Goals for All-Payer Primary Care Investment Targets</a:t>
          </a:r>
        </a:p>
      </dsp:txBody>
      <dsp:txXfrm>
        <a:off x="1408" y="0"/>
        <a:ext cx="3662898" cy="1530291"/>
      </dsp:txXfrm>
    </dsp:sp>
    <dsp:sp modelId="{0EF288E9-6DFD-47EC-8C67-8D9EEE61D777}">
      <dsp:nvSpPr>
        <dsp:cNvPr id="0" name=""/>
        <dsp:cNvSpPr/>
      </dsp:nvSpPr>
      <dsp:spPr>
        <a:xfrm>
          <a:off x="367698" y="1530727"/>
          <a:ext cx="2930319" cy="1002136"/>
        </a:xfrm>
        <a:prstGeom prst="roundRect">
          <a:avLst>
            <a:gd name="adj" fmla="val 10000"/>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l" defTabSz="622300">
            <a:lnSpc>
              <a:spcPct val="90000"/>
            </a:lnSpc>
            <a:spcBef>
              <a:spcPct val="0"/>
            </a:spcBef>
            <a:spcAft>
              <a:spcPct val="35000"/>
            </a:spcAft>
            <a:buFont typeface="Wingdings" panose="05000000000000000000" pitchFamily="2" charset="2"/>
            <a:buNone/>
          </a:pPr>
          <a:r>
            <a:rPr lang="en-US" sz="1400" b="0" kern="1200" dirty="0">
              <a:solidFill>
                <a:schemeClr val="tx1"/>
              </a:solidFill>
            </a:rPr>
            <a:t>Build on existing state and national progress in the primary care investment space</a:t>
          </a:r>
        </a:p>
      </dsp:txBody>
      <dsp:txXfrm>
        <a:off x="397050" y="1560079"/>
        <a:ext cx="2871615" cy="943432"/>
      </dsp:txXfrm>
    </dsp:sp>
    <dsp:sp modelId="{E6971D8A-BC8C-4A4F-B1A1-232B7E095408}">
      <dsp:nvSpPr>
        <dsp:cNvPr id="0" name=""/>
        <dsp:cNvSpPr/>
      </dsp:nvSpPr>
      <dsp:spPr>
        <a:xfrm>
          <a:off x="367698" y="2687038"/>
          <a:ext cx="2930319" cy="1002136"/>
        </a:xfrm>
        <a:prstGeom prst="roundRect">
          <a:avLst>
            <a:gd name="adj" fmla="val 10000"/>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l" defTabSz="622300">
            <a:lnSpc>
              <a:spcPct val="90000"/>
            </a:lnSpc>
            <a:spcBef>
              <a:spcPct val="0"/>
            </a:spcBef>
            <a:spcAft>
              <a:spcPct val="35000"/>
            </a:spcAft>
            <a:buFont typeface="Wingdings" panose="05000000000000000000" pitchFamily="2" charset="2"/>
            <a:buNone/>
          </a:pPr>
          <a:r>
            <a:rPr lang="en-US" sz="1400" b="0" kern="1200" dirty="0">
              <a:solidFill>
                <a:schemeClr val="tx1"/>
              </a:solidFill>
            </a:rPr>
            <a:t>Include flexibility for states to adopt policies to their unique context</a:t>
          </a:r>
        </a:p>
      </dsp:txBody>
      <dsp:txXfrm>
        <a:off x="397050" y="2716390"/>
        <a:ext cx="2871615" cy="943432"/>
      </dsp:txXfrm>
    </dsp:sp>
    <dsp:sp modelId="{A97AEB32-E0E9-4BDC-960A-58FAE2CB788D}">
      <dsp:nvSpPr>
        <dsp:cNvPr id="0" name=""/>
        <dsp:cNvSpPr/>
      </dsp:nvSpPr>
      <dsp:spPr>
        <a:xfrm>
          <a:off x="367698" y="3843350"/>
          <a:ext cx="2930319" cy="1002136"/>
        </a:xfrm>
        <a:prstGeom prst="roundRect">
          <a:avLst>
            <a:gd name="adj" fmla="val 10000"/>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l" defTabSz="622300">
            <a:lnSpc>
              <a:spcPct val="90000"/>
            </a:lnSpc>
            <a:spcBef>
              <a:spcPct val="0"/>
            </a:spcBef>
            <a:spcAft>
              <a:spcPct val="35000"/>
            </a:spcAft>
            <a:buFont typeface="Wingdings" panose="05000000000000000000" pitchFamily="2" charset="2"/>
            <a:buNone/>
          </a:pPr>
          <a:r>
            <a:rPr lang="en-US" sz="1400" b="0" kern="1200" dirty="0">
              <a:solidFill>
                <a:schemeClr val="tx1"/>
              </a:solidFill>
            </a:rPr>
            <a:t>Leverage state tools for increasing payer accountability to increase primary care investment</a:t>
          </a:r>
        </a:p>
      </dsp:txBody>
      <dsp:txXfrm>
        <a:off x="397050" y="3872702"/>
        <a:ext cx="2871615" cy="943432"/>
      </dsp:txXfrm>
    </dsp:sp>
    <dsp:sp modelId="{986C47CA-B57E-4BB7-8BC8-C0D4ECFA59BD}">
      <dsp:nvSpPr>
        <dsp:cNvPr id="0" name=""/>
        <dsp:cNvSpPr/>
      </dsp:nvSpPr>
      <dsp:spPr>
        <a:xfrm>
          <a:off x="3939025" y="0"/>
          <a:ext cx="3662898" cy="5100971"/>
        </a:xfrm>
        <a:prstGeom prst="roundRect">
          <a:avLst>
            <a:gd name="adj" fmla="val 10000"/>
          </a:avLst>
        </a:prstGeom>
        <a:solidFill>
          <a:srgbClr val="FFE79B"/>
        </a:solidFill>
        <a:ln>
          <a:noFill/>
        </a:ln>
        <a:effectLst/>
      </dsp:spPr>
      <dsp:style>
        <a:lnRef idx="0">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Font typeface="Wingdings" panose="05000000000000000000" pitchFamily="2" charset="2"/>
            <a:buNone/>
          </a:pPr>
          <a:r>
            <a:rPr lang="en-US" sz="2300" b="1" kern="1200" dirty="0">
              <a:solidFill>
                <a:schemeClr val="tx1"/>
              </a:solidFill>
            </a:rPr>
            <a:t>Shared Goals</a:t>
          </a:r>
        </a:p>
      </dsp:txBody>
      <dsp:txXfrm>
        <a:off x="3939025" y="0"/>
        <a:ext cx="3662898" cy="1530291"/>
      </dsp:txXfrm>
    </dsp:sp>
    <dsp:sp modelId="{4E8A5E26-21B9-4D5C-9926-6DD9C0D766BC}">
      <dsp:nvSpPr>
        <dsp:cNvPr id="0" name=""/>
        <dsp:cNvSpPr/>
      </dsp:nvSpPr>
      <dsp:spPr>
        <a:xfrm>
          <a:off x="4305314" y="1530727"/>
          <a:ext cx="2930319" cy="1002136"/>
        </a:xfrm>
        <a:prstGeom prst="roundRect">
          <a:avLst>
            <a:gd name="adj" fmla="val 10000"/>
          </a:avLst>
        </a:prstGeom>
        <a:solidFill>
          <a:schemeClr val="bg2"/>
        </a:solidFill>
        <a:ln w="25400" cap="flat"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l" defTabSz="622300">
            <a:lnSpc>
              <a:spcPct val="90000"/>
            </a:lnSpc>
            <a:spcBef>
              <a:spcPct val="0"/>
            </a:spcBef>
            <a:spcAft>
              <a:spcPct val="35000"/>
            </a:spcAft>
            <a:buFont typeface="Wingdings" panose="05000000000000000000" pitchFamily="2" charset="2"/>
            <a:buNone/>
          </a:pPr>
          <a:r>
            <a:rPr lang="en-US" sz="1400" b="0" kern="1200" dirty="0">
              <a:solidFill>
                <a:schemeClr val="tx1"/>
              </a:solidFill>
            </a:rPr>
            <a:t>Increase primary care investment to strengthen the primary care system in participating states and regions</a:t>
          </a:r>
        </a:p>
      </dsp:txBody>
      <dsp:txXfrm>
        <a:off x="4334666" y="1560079"/>
        <a:ext cx="2871615" cy="943432"/>
      </dsp:txXfrm>
    </dsp:sp>
    <dsp:sp modelId="{5655C14D-E9EF-46B9-B589-38626A0EFED0}">
      <dsp:nvSpPr>
        <dsp:cNvPr id="0" name=""/>
        <dsp:cNvSpPr/>
      </dsp:nvSpPr>
      <dsp:spPr>
        <a:xfrm>
          <a:off x="4305314" y="2687038"/>
          <a:ext cx="2930319" cy="1002136"/>
        </a:xfrm>
        <a:prstGeom prst="roundRect">
          <a:avLst>
            <a:gd name="adj" fmla="val 10000"/>
          </a:avLst>
        </a:prstGeom>
        <a:solidFill>
          <a:schemeClr val="bg2"/>
        </a:solidFill>
        <a:ln w="25400" cap="flat"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l" defTabSz="622300">
            <a:lnSpc>
              <a:spcPct val="90000"/>
            </a:lnSpc>
            <a:spcBef>
              <a:spcPct val="0"/>
            </a:spcBef>
            <a:spcAft>
              <a:spcPct val="35000"/>
            </a:spcAft>
            <a:buFont typeface="Wingdings" panose="05000000000000000000" pitchFamily="2" charset="2"/>
            <a:buNone/>
          </a:pPr>
          <a:r>
            <a:rPr lang="en-US" sz="1400" b="0" kern="1200" dirty="0">
              <a:solidFill>
                <a:schemeClr val="tx1"/>
              </a:solidFill>
            </a:rPr>
            <a:t>Encourage thoughtful, targeted, equity-focused investment tactics across payers</a:t>
          </a:r>
        </a:p>
      </dsp:txBody>
      <dsp:txXfrm>
        <a:off x="4334666" y="2716390"/>
        <a:ext cx="2871615" cy="943432"/>
      </dsp:txXfrm>
    </dsp:sp>
    <dsp:sp modelId="{BB8899FF-B5A1-4348-8DBE-7027F8E6587E}">
      <dsp:nvSpPr>
        <dsp:cNvPr id="0" name=""/>
        <dsp:cNvSpPr/>
      </dsp:nvSpPr>
      <dsp:spPr>
        <a:xfrm>
          <a:off x="4305314" y="3843350"/>
          <a:ext cx="2930319" cy="1002136"/>
        </a:xfrm>
        <a:prstGeom prst="roundRect">
          <a:avLst>
            <a:gd name="adj" fmla="val 10000"/>
          </a:avLst>
        </a:prstGeom>
        <a:solidFill>
          <a:schemeClr val="bg2"/>
        </a:solidFill>
        <a:ln w="25400" cap="flat"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l" defTabSz="622300">
            <a:lnSpc>
              <a:spcPct val="90000"/>
            </a:lnSpc>
            <a:spcBef>
              <a:spcPct val="0"/>
            </a:spcBef>
            <a:spcAft>
              <a:spcPct val="35000"/>
            </a:spcAft>
            <a:buFont typeface="Wingdings" panose="05000000000000000000" pitchFamily="2" charset="2"/>
            <a:buNone/>
          </a:pPr>
          <a:r>
            <a:rPr lang="en-US" sz="1400" b="0" kern="1200" dirty="0">
              <a:solidFill>
                <a:schemeClr val="tx1"/>
              </a:solidFill>
            </a:rPr>
            <a:t>Build capacity for defining and measuring primary care spending</a:t>
          </a:r>
        </a:p>
      </dsp:txBody>
      <dsp:txXfrm>
        <a:off x="4334666" y="3872702"/>
        <a:ext cx="2871615" cy="943432"/>
      </dsp:txXfrm>
    </dsp:sp>
    <dsp:sp modelId="{F9F30FF3-28EA-490F-B600-B6E1BE3E9BC0}">
      <dsp:nvSpPr>
        <dsp:cNvPr id="0" name=""/>
        <dsp:cNvSpPr/>
      </dsp:nvSpPr>
      <dsp:spPr>
        <a:xfrm>
          <a:off x="7876641" y="0"/>
          <a:ext cx="3662898" cy="5100971"/>
        </a:xfrm>
        <a:prstGeom prst="roundRect">
          <a:avLst>
            <a:gd name="adj" fmla="val 10000"/>
          </a:avLst>
        </a:prstGeom>
        <a:solidFill>
          <a:schemeClr val="accent3">
            <a:lumMod val="20000"/>
            <a:lumOff val="8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b="1" kern="1200" dirty="0"/>
            <a:t>Goals for Medicare FFS Primary Care Investment Targets</a:t>
          </a:r>
        </a:p>
      </dsp:txBody>
      <dsp:txXfrm>
        <a:off x="7876641" y="0"/>
        <a:ext cx="3662898" cy="1530291"/>
      </dsp:txXfrm>
    </dsp:sp>
    <dsp:sp modelId="{CE042C4F-FE1B-4F8A-BF9F-D2C8C12BD7C2}">
      <dsp:nvSpPr>
        <dsp:cNvPr id="0" name=""/>
        <dsp:cNvSpPr/>
      </dsp:nvSpPr>
      <dsp:spPr>
        <a:xfrm>
          <a:off x="8242931" y="1530727"/>
          <a:ext cx="2930319" cy="1002136"/>
        </a:xfrm>
        <a:prstGeom prst="roundRect">
          <a:avLst>
            <a:gd name="adj" fmla="val 10000"/>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l" defTabSz="622300">
            <a:lnSpc>
              <a:spcPct val="90000"/>
            </a:lnSpc>
            <a:spcBef>
              <a:spcPct val="0"/>
            </a:spcBef>
            <a:spcAft>
              <a:spcPct val="35000"/>
            </a:spcAft>
            <a:buNone/>
          </a:pPr>
          <a:r>
            <a:rPr lang="en-US" sz="1400" b="0" kern="1200" dirty="0">
              <a:solidFill>
                <a:schemeClr val="tx1"/>
              </a:solidFill>
            </a:rPr>
            <a:t>Bring Medicare FFS to the table for primary care investment efforts via Primary Care AHEAD Program</a:t>
          </a:r>
        </a:p>
      </dsp:txBody>
      <dsp:txXfrm>
        <a:off x="8272283" y="1560079"/>
        <a:ext cx="2871615" cy="943432"/>
      </dsp:txXfrm>
    </dsp:sp>
    <dsp:sp modelId="{F556E289-B7D5-41F2-A40B-97495FB54AFF}">
      <dsp:nvSpPr>
        <dsp:cNvPr id="0" name=""/>
        <dsp:cNvSpPr/>
      </dsp:nvSpPr>
      <dsp:spPr>
        <a:xfrm>
          <a:off x="8242931" y="2687038"/>
          <a:ext cx="2930319" cy="1002136"/>
        </a:xfrm>
        <a:prstGeom prst="roundRect">
          <a:avLst>
            <a:gd name="adj" fmla="val 10000"/>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l" defTabSz="622300">
            <a:lnSpc>
              <a:spcPct val="90000"/>
            </a:lnSpc>
            <a:spcBef>
              <a:spcPct val="0"/>
            </a:spcBef>
            <a:spcAft>
              <a:spcPct val="35000"/>
            </a:spcAft>
            <a:buNone/>
          </a:pPr>
          <a:r>
            <a:rPr lang="en-US" sz="1400" b="0" kern="1200" dirty="0">
              <a:solidFill>
                <a:schemeClr val="tx1"/>
              </a:solidFill>
            </a:rPr>
            <a:t>Utilize CMS data to track Medicare FFS primary care investment in participating states</a:t>
          </a:r>
        </a:p>
      </dsp:txBody>
      <dsp:txXfrm>
        <a:off x="8272283" y="2716390"/>
        <a:ext cx="2871615" cy="943432"/>
      </dsp:txXfrm>
    </dsp:sp>
    <dsp:sp modelId="{5BA4307D-FE69-4D39-B033-61E94B3F78D5}">
      <dsp:nvSpPr>
        <dsp:cNvPr id="0" name=""/>
        <dsp:cNvSpPr/>
      </dsp:nvSpPr>
      <dsp:spPr>
        <a:xfrm>
          <a:off x="8242931" y="3843350"/>
          <a:ext cx="2930319" cy="1002136"/>
        </a:xfrm>
        <a:prstGeom prst="roundRect">
          <a:avLst>
            <a:gd name="adj" fmla="val 10000"/>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l" defTabSz="622300">
            <a:lnSpc>
              <a:spcPct val="90000"/>
            </a:lnSpc>
            <a:spcBef>
              <a:spcPct val="0"/>
            </a:spcBef>
            <a:spcAft>
              <a:spcPct val="35000"/>
            </a:spcAft>
            <a:buNone/>
          </a:pPr>
          <a:r>
            <a:rPr lang="en-US" sz="1400" b="0" kern="1200" dirty="0">
              <a:solidFill>
                <a:schemeClr val="tx1"/>
              </a:solidFill>
            </a:rPr>
            <a:t>Provide a standardized approach for defining primary care </a:t>
          </a:r>
        </a:p>
      </dsp:txBody>
      <dsp:txXfrm>
        <a:off x="8272283" y="3872702"/>
        <a:ext cx="2871615" cy="94343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D5CE683-2957-43C4-A30B-9721C8E67E89}"/>
              </a:ext>
            </a:extLst>
          </p:cNvPr>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a:extLst>
              <a:ext uri="{FF2B5EF4-FFF2-40B4-BE49-F238E27FC236}">
                <a16:creationId xmlns:a16="http://schemas.microsoft.com/office/drawing/2014/main" id="{1E47FAF3-CD94-48CE-8DF0-33DAEDEBFA81}"/>
              </a:ext>
            </a:extLst>
          </p:cNvPr>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501BBDF1-C283-49D5-A4C1-0A410625B278}" type="datetimeFigureOut">
              <a:rPr lang="en-US" smtClean="0"/>
              <a:t>10/17/2023</a:t>
            </a:fld>
            <a:endParaRPr lang="en-US"/>
          </a:p>
        </p:txBody>
      </p:sp>
      <p:sp>
        <p:nvSpPr>
          <p:cNvPr id="4" name="Footer Placeholder 3">
            <a:extLst>
              <a:ext uri="{FF2B5EF4-FFF2-40B4-BE49-F238E27FC236}">
                <a16:creationId xmlns:a16="http://schemas.microsoft.com/office/drawing/2014/main" id="{BE4D7201-075A-42D3-A923-D55E9A09D627}"/>
              </a:ext>
            </a:extLst>
          </p:cNvPr>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275CAA3-F890-44B5-9C7A-CE82CFB17586}"/>
              </a:ext>
            </a:extLst>
          </p:cNvPr>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F85E2926-4CD8-4753-BF51-BB96D2DF3B01}" type="slidenum">
              <a:rPr lang="en-US" smtClean="0"/>
              <a:t>‹#›</a:t>
            </a:fld>
            <a:endParaRPr lang="en-US"/>
          </a:p>
        </p:txBody>
      </p:sp>
    </p:spTree>
    <p:extLst>
      <p:ext uri="{BB962C8B-B14F-4D97-AF65-F5344CB8AC3E}">
        <p14:creationId xmlns:p14="http://schemas.microsoft.com/office/powerpoint/2010/main" val="5077059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2EFB08E-A50C-F844-8D4E-0512E58CA693}"/>
              </a:ext>
            </a:extLst>
          </p:cNvPr>
          <p:cNvSpPr>
            <a:spLocks noGrp="1"/>
          </p:cNvSpPr>
          <p:nvPr>
            <p:ph type="hdr" sz="quarter"/>
          </p:nvPr>
        </p:nvSpPr>
        <p:spPr>
          <a:xfrm>
            <a:off x="0" y="0"/>
            <a:ext cx="3077739" cy="471054"/>
          </a:xfrm>
          <a:prstGeom prst="rect">
            <a:avLst/>
          </a:prstGeom>
        </p:spPr>
        <p:txBody>
          <a:bodyPr vert="horz" lIns="94229" tIns="47114" rIns="94229" bIns="47114" rtlCol="0"/>
          <a:lstStyle>
            <a:lvl1pPr algn="l" eaLnBrk="1" fontAlgn="auto" hangingPunct="1">
              <a:spcBef>
                <a:spcPts val="0"/>
              </a:spcBef>
              <a:spcAft>
                <a:spcPts val="0"/>
              </a:spcAft>
              <a:defRPr sz="1200">
                <a:latin typeface="Helvetica" panose="020B0604020202020204" pitchFamily="34" charset="0"/>
              </a:defRPr>
            </a:lvl1pPr>
          </a:lstStyle>
          <a:p>
            <a:pPr>
              <a:defRPr/>
            </a:pPr>
            <a:endParaRPr lang="en-US"/>
          </a:p>
        </p:txBody>
      </p:sp>
      <p:sp>
        <p:nvSpPr>
          <p:cNvPr id="3" name="Date Placeholder 2">
            <a:extLst>
              <a:ext uri="{FF2B5EF4-FFF2-40B4-BE49-F238E27FC236}">
                <a16:creationId xmlns:a16="http://schemas.microsoft.com/office/drawing/2014/main" id="{49AB5174-E3E7-7242-B07D-7FFBBB88E288}"/>
              </a:ext>
            </a:extLst>
          </p:cNvPr>
          <p:cNvSpPr>
            <a:spLocks noGrp="1"/>
          </p:cNvSpPr>
          <p:nvPr>
            <p:ph type="dt" idx="1"/>
          </p:nvPr>
        </p:nvSpPr>
        <p:spPr>
          <a:xfrm>
            <a:off x="4023092" y="0"/>
            <a:ext cx="3077739" cy="471054"/>
          </a:xfrm>
          <a:prstGeom prst="rect">
            <a:avLst/>
          </a:prstGeom>
        </p:spPr>
        <p:txBody>
          <a:bodyPr vert="horz" lIns="94229" tIns="47114" rIns="94229" bIns="47114" rtlCol="0"/>
          <a:lstStyle>
            <a:lvl1pPr algn="r" eaLnBrk="1" fontAlgn="auto" hangingPunct="1">
              <a:spcBef>
                <a:spcPts val="0"/>
              </a:spcBef>
              <a:spcAft>
                <a:spcPts val="0"/>
              </a:spcAft>
              <a:defRPr sz="1200">
                <a:latin typeface="Helvetica" panose="020B0604020202020204" pitchFamily="34" charset="0"/>
              </a:defRPr>
            </a:lvl1pPr>
          </a:lstStyle>
          <a:p>
            <a:pPr>
              <a:defRPr/>
            </a:pPr>
            <a:fld id="{DA035CE1-B314-4D8E-BB28-885F3866F04C}" type="datetimeFigureOut">
              <a:rPr lang="en-US"/>
              <a:pPr>
                <a:defRPr/>
              </a:pPr>
              <a:t>10/17/2023</a:t>
            </a:fld>
            <a:endParaRPr lang="en-US"/>
          </a:p>
        </p:txBody>
      </p:sp>
      <p:sp>
        <p:nvSpPr>
          <p:cNvPr id="4" name="Slide Image Placeholder 3">
            <a:extLst>
              <a:ext uri="{FF2B5EF4-FFF2-40B4-BE49-F238E27FC236}">
                <a16:creationId xmlns:a16="http://schemas.microsoft.com/office/drawing/2014/main" id="{C9C44EC9-E8F3-9344-A937-7FF5F47FAE9F}"/>
              </a:ext>
            </a:extLst>
          </p:cNvPr>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pPr lvl="0"/>
            <a:endParaRPr lang="en-US" noProof="0"/>
          </a:p>
        </p:txBody>
      </p:sp>
      <p:sp>
        <p:nvSpPr>
          <p:cNvPr id="5" name="Notes Placeholder 4">
            <a:extLst>
              <a:ext uri="{FF2B5EF4-FFF2-40B4-BE49-F238E27FC236}">
                <a16:creationId xmlns:a16="http://schemas.microsoft.com/office/drawing/2014/main" id="{931825B1-13C4-B242-B444-6CC55AF23DD1}"/>
              </a:ext>
            </a:extLst>
          </p:cNvPr>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AD32BD50-C4CE-6341-A948-6C37F81E18A0}"/>
              </a:ext>
            </a:extLst>
          </p:cNvPr>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eaLnBrk="1" fontAlgn="auto" hangingPunct="1">
              <a:spcBef>
                <a:spcPts val="0"/>
              </a:spcBef>
              <a:spcAft>
                <a:spcPts val="0"/>
              </a:spcAft>
              <a:defRPr sz="1200">
                <a:latin typeface="Helvetica" panose="020B0604020202020204" pitchFamily="34" charset="0"/>
              </a:defRPr>
            </a:lvl1pPr>
          </a:lstStyle>
          <a:p>
            <a:pPr>
              <a:defRPr/>
            </a:pPr>
            <a:endParaRPr lang="en-US"/>
          </a:p>
        </p:txBody>
      </p:sp>
      <p:sp>
        <p:nvSpPr>
          <p:cNvPr id="7" name="Slide Number Placeholder 6">
            <a:extLst>
              <a:ext uri="{FF2B5EF4-FFF2-40B4-BE49-F238E27FC236}">
                <a16:creationId xmlns:a16="http://schemas.microsoft.com/office/drawing/2014/main" id="{ADA8DDD5-3194-314C-8099-DD0BB08386A4}"/>
              </a:ext>
            </a:extLst>
          </p:cNvPr>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eaLnBrk="1" fontAlgn="auto" hangingPunct="1">
              <a:spcBef>
                <a:spcPts val="0"/>
              </a:spcBef>
              <a:spcAft>
                <a:spcPts val="0"/>
              </a:spcAft>
              <a:defRPr sz="1200">
                <a:latin typeface="Helvetica" panose="020B0604020202020204" pitchFamily="34" charset="0"/>
              </a:defRPr>
            </a:lvl1pPr>
          </a:lstStyle>
          <a:p>
            <a:pPr>
              <a:defRPr/>
            </a:pPr>
            <a:fld id="{4992FD44-D8CF-4BF3-99B8-FFAB8AB094C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Helvetica"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Helvetica"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Helvetica"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Helvetica"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Helvetica"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Balit</a:t>
            </a:r>
            <a:r>
              <a:rPr lang="en-US" dirty="0"/>
              <a:t> Health provides TA to states as they set up and implement their programs. Comms support through </a:t>
            </a:r>
            <a:r>
              <a:rPr lang="en-US" dirty="0" err="1"/>
              <a:t>Burness</a:t>
            </a:r>
            <a:r>
              <a:rPr lang="en-US" dirty="0"/>
              <a:t>. Each state in a different place on the continuum.  </a:t>
            </a:r>
          </a:p>
        </p:txBody>
      </p:sp>
      <p:sp>
        <p:nvSpPr>
          <p:cNvPr id="4" name="Slide Number Placeholder 3"/>
          <p:cNvSpPr>
            <a:spLocks noGrp="1"/>
          </p:cNvSpPr>
          <p:nvPr>
            <p:ph type="sldNum" sz="quarter" idx="5"/>
          </p:nvPr>
        </p:nvSpPr>
        <p:spPr/>
        <p:txBody>
          <a:bodyPr/>
          <a:lstStyle/>
          <a:p>
            <a:pPr>
              <a:defRPr/>
            </a:pPr>
            <a:fld id="{4992FD44-D8CF-4BF3-99B8-FFAB8AB094CB}" type="slidenum">
              <a:rPr lang="en-US" smtClean="0"/>
              <a:pPr>
                <a:defRPr/>
              </a:pPr>
              <a:t>2</a:t>
            </a:fld>
            <a:endParaRPr lang="en-US"/>
          </a:p>
        </p:txBody>
      </p:sp>
    </p:spTree>
    <p:extLst>
      <p:ext uri="{BB962C8B-B14F-4D97-AF65-F5344CB8AC3E}">
        <p14:creationId xmlns:p14="http://schemas.microsoft.com/office/powerpoint/2010/main" val="28524234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26FF02-6E17-4173-92CD-CBAB2C8CAC8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145666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26FF02-6E17-4173-92CD-CBAB2C8CAC8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61977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26FF02-6E17-4173-92CD-CBAB2C8CAC8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154825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08E481-008B-46C7-B560-8BEC2813023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734851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992FD44-D8CF-4BF3-99B8-FFAB8AB094CB}" type="slidenum">
              <a:rPr kumimoji="0" lang="en-US" sz="1200" b="0" i="0" u="none" strike="noStrike" kern="1200" cap="none" spc="0" normalizeH="0" baseline="0" noProof="0" smtClean="0">
                <a:ln>
                  <a:noFill/>
                </a:ln>
                <a:solidFill>
                  <a:prstClr val="black"/>
                </a:solidFill>
                <a:effectLst/>
                <a:uLnTx/>
                <a:uFillTx/>
                <a:latin typeface="Helvetica" panose="020B0604020202020204" pitchFamily="34"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Helvetica" panose="020B0604020202020204" pitchFamily="34" charset="0"/>
              <a:ea typeface="+mn-ea"/>
              <a:cs typeface="+mn-cs"/>
            </a:endParaRPr>
          </a:p>
        </p:txBody>
      </p:sp>
    </p:spTree>
    <p:extLst>
      <p:ext uri="{BB962C8B-B14F-4D97-AF65-F5344CB8AC3E}">
        <p14:creationId xmlns:p14="http://schemas.microsoft.com/office/powerpoint/2010/main" val="28524234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992FD44-D8CF-4BF3-99B8-FFAB8AB094CB}" type="slidenum">
              <a:rPr kumimoji="0" lang="en-US" sz="1200" b="0" i="0" u="none" strike="noStrike" kern="1200" cap="none" spc="0" normalizeH="0" baseline="0" noProof="0" smtClean="0">
                <a:ln>
                  <a:noFill/>
                </a:ln>
                <a:solidFill>
                  <a:prstClr val="black"/>
                </a:solidFill>
                <a:effectLst/>
                <a:uLnTx/>
                <a:uFillTx/>
                <a:latin typeface="Helvetica" panose="020B0604020202020204" pitchFamily="34"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Helvetica" panose="020B0604020202020204" pitchFamily="34" charset="0"/>
              <a:ea typeface="+mn-ea"/>
              <a:cs typeface="+mn-cs"/>
            </a:endParaRPr>
          </a:p>
        </p:txBody>
      </p:sp>
    </p:spTree>
    <p:extLst>
      <p:ext uri="{BB962C8B-B14F-4D97-AF65-F5344CB8AC3E}">
        <p14:creationId xmlns:p14="http://schemas.microsoft.com/office/powerpoint/2010/main" val="10618140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992FD44-D8CF-4BF3-99B8-FFAB8AB094CB}" type="slidenum">
              <a:rPr kumimoji="0" lang="en-US" sz="1200" b="0" i="0" u="none" strike="noStrike" kern="1200" cap="none" spc="0" normalizeH="0" baseline="0" noProof="0" smtClean="0">
                <a:ln>
                  <a:noFill/>
                </a:ln>
                <a:solidFill>
                  <a:prstClr val="black"/>
                </a:solidFill>
                <a:effectLst/>
                <a:uLnTx/>
                <a:uFillTx/>
                <a:latin typeface="Helvetica" panose="020B0604020202020204" pitchFamily="34"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Helvetica" panose="020B0604020202020204" pitchFamily="34" charset="0"/>
              <a:ea typeface="+mn-ea"/>
              <a:cs typeface="+mn-cs"/>
            </a:endParaRPr>
          </a:p>
        </p:txBody>
      </p:sp>
    </p:spTree>
    <p:extLst>
      <p:ext uri="{BB962C8B-B14F-4D97-AF65-F5344CB8AC3E}">
        <p14:creationId xmlns:p14="http://schemas.microsoft.com/office/powerpoint/2010/main" val="26349650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992FD44-D8CF-4BF3-99B8-FFAB8AB094CB}" type="slidenum">
              <a:rPr kumimoji="0" lang="en-US" sz="1200" b="0" i="0" u="none" strike="noStrike" kern="1200" cap="none" spc="0" normalizeH="0" baseline="0" noProof="0" smtClean="0">
                <a:ln>
                  <a:noFill/>
                </a:ln>
                <a:solidFill>
                  <a:prstClr val="black"/>
                </a:solidFill>
                <a:effectLst/>
                <a:uLnTx/>
                <a:uFillTx/>
                <a:latin typeface="Helvetica" panose="020B0604020202020204" pitchFamily="34"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Helvetica" panose="020B0604020202020204" pitchFamily="34" charset="0"/>
              <a:ea typeface="+mn-ea"/>
              <a:cs typeface="+mn-cs"/>
            </a:endParaRPr>
          </a:p>
        </p:txBody>
      </p:sp>
    </p:spTree>
    <p:extLst>
      <p:ext uri="{BB962C8B-B14F-4D97-AF65-F5344CB8AC3E}">
        <p14:creationId xmlns:p14="http://schemas.microsoft.com/office/powerpoint/2010/main" val="3083595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BEDD9-DF82-40EC-A844-1638B689FF5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9BFCEBF0-433C-4485-8C47-63FF7AAD929F}"/>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93173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effectLst/>
              <a:uLnTx/>
              <a:uFillTx/>
              <a:latin typeface="Segoe UI"/>
              <a:ea typeface="Calibri" panose="020F0502020204030204" pitchFamily="34" charset="0"/>
              <a:cs typeface="Segoe U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08E481-008B-46C7-B560-8BEC2813023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43359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26FF02-6E17-4173-92CD-CBAB2C8CAC8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1481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gn="l" defTabSz="914400" rtl="0" eaLnBrk="1" fontAlgn="auto" latinLnBrk="0" hangingPunct="1">
              <a:lnSpc>
                <a:spcPct val="100000"/>
              </a:lnSpc>
              <a:spcBef>
                <a:spcPts val="200"/>
              </a:spcBef>
              <a:spcAft>
                <a:spcPts val="1200"/>
              </a:spcAft>
              <a:buClrTx/>
              <a:buSzTx/>
              <a:buFont typeface="Symbol" panose="05050102010706020507" pitchFamily="18" charset="2"/>
              <a:buChar char=""/>
              <a:tabLst/>
              <a:defRP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08E481-008B-46C7-B560-8BEC2813023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87396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26FF02-6E17-4173-92CD-CBAB2C8CAC8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570035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26FF02-6E17-4173-92CD-CBAB2C8CAC8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8629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26FF02-6E17-4173-92CD-CBAB2C8CAC8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644464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26FF02-6E17-4173-92CD-CBAB2C8CAC8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277869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Slide Number Placeholder 5">
            <a:extLst>
              <a:ext uri="{FF2B5EF4-FFF2-40B4-BE49-F238E27FC236}">
                <a16:creationId xmlns:a16="http://schemas.microsoft.com/office/drawing/2014/main" id="{6E55922A-3990-4143-A0A8-D1B0676E298E}"/>
              </a:ext>
            </a:extLst>
          </p:cNvPr>
          <p:cNvSpPr>
            <a:spLocks noGrp="1"/>
          </p:cNvSpPr>
          <p:nvPr>
            <p:ph type="sldNum" sz="quarter" idx="4"/>
          </p:nvPr>
        </p:nvSpPr>
        <p:spPr>
          <a:xfrm>
            <a:off x="3557625" y="6607175"/>
            <a:ext cx="897467" cy="177800"/>
          </a:xfrm>
          <a:prstGeom prst="rect">
            <a:avLst/>
          </a:prstGeom>
        </p:spPr>
        <p:txBody>
          <a:bodyPr vert="horz" wrap="square" lIns="91440" tIns="45720" rIns="91440" bIns="45720" numCol="1" anchor="t" anchorCtr="0" compatLnSpc="1">
            <a:prstTxWarp prst="textNoShape">
              <a:avLst/>
            </a:prstTxWarp>
          </a:bodyPr>
          <a:lstStyle>
            <a:lvl1pPr eaLnBrk="1" hangingPunct="1">
              <a:buFont typeface="+mj-lt"/>
              <a:buNone/>
              <a:defRPr sz="600">
                <a:solidFill>
                  <a:schemeClr val="accent1"/>
                </a:solidFill>
                <a:latin typeface="Helvetica" pitchFamily="2" charset="0"/>
              </a:defRPr>
            </a:lvl1pPr>
          </a:lstStyle>
          <a:p>
            <a:r>
              <a:rPr lang="en-US" altLang="en-US"/>
              <a:t>PAGE </a:t>
            </a:r>
            <a:fld id="{553ECE2F-7978-9444-AA67-308148914C57}" type="slidenum">
              <a:rPr lang="en-US" altLang="en-US" smtClean="0"/>
              <a:pPr/>
              <a:t>‹#›</a:t>
            </a:fld>
            <a:endParaRPr lang="en-US" altLang="en-US"/>
          </a:p>
        </p:txBody>
      </p:sp>
      <p:sp>
        <p:nvSpPr>
          <p:cNvPr id="15" name="Footer Placeholder 3">
            <a:extLst>
              <a:ext uri="{FF2B5EF4-FFF2-40B4-BE49-F238E27FC236}">
                <a16:creationId xmlns:a16="http://schemas.microsoft.com/office/drawing/2014/main" id="{6A8DBEC3-3D74-394C-8340-6006CF532A1C}"/>
              </a:ext>
            </a:extLst>
          </p:cNvPr>
          <p:cNvSpPr>
            <a:spLocks noGrp="1"/>
          </p:cNvSpPr>
          <p:nvPr>
            <p:ph type="ftr" sz="quarter" idx="4294967295"/>
          </p:nvPr>
        </p:nvSpPr>
        <p:spPr>
          <a:xfrm>
            <a:off x="9754571" y="6607175"/>
            <a:ext cx="2257144" cy="203200"/>
          </a:xfrm>
          <a:prstGeom prst="rect">
            <a:avLst/>
          </a:prstGeom>
        </p:spPr>
        <p:txBody>
          <a:bodyPr/>
          <a:lstStyle>
            <a:lvl1pPr algn="ctr">
              <a:defRPr sz="900">
                <a:solidFill>
                  <a:schemeClr val="accent1"/>
                </a:solidFill>
              </a:defRPr>
            </a:lvl1pPr>
          </a:lstStyle>
          <a:p>
            <a:pPr>
              <a:defRPr/>
            </a:pPr>
            <a:r>
              <a:rPr lang="en-US" err="1"/>
              <a:t>www.milbank.org</a:t>
            </a:r>
            <a:endParaRPr lang="en-US"/>
          </a:p>
        </p:txBody>
      </p:sp>
      <p:sp>
        <p:nvSpPr>
          <p:cNvPr id="17" name="Title 16">
            <a:extLst>
              <a:ext uri="{FF2B5EF4-FFF2-40B4-BE49-F238E27FC236}">
                <a16:creationId xmlns:a16="http://schemas.microsoft.com/office/drawing/2014/main" id="{AA296FB2-A106-F44A-9689-02259BB8F5E6}"/>
              </a:ext>
            </a:extLst>
          </p:cNvPr>
          <p:cNvSpPr>
            <a:spLocks noGrp="1"/>
          </p:cNvSpPr>
          <p:nvPr>
            <p:ph type="title"/>
          </p:nvPr>
        </p:nvSpPr>
        <p:spPr>
          <a:xfrm>
            <a:off x="607907" y="645429"/>
            <a:ext cx="10515600" cy="1325563"/>
          </a:xfrm>
          <a:prstGeom prst="rect">
            <a:avLst/>
          </a:prstGeom>
        </p:spPr>
        <p:txBody>
          <a:bodyPr/>
          <a:lstStyle>
            <a:lvl1pPr>
              <a:defRPr sz="3600" b="1" i="0">
                <a:solidFill>
                  <a:srgbClr val="017834"/>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9" name="Text Placeholder 18">
            <a:extLst>
              <a:ext uri="{FF2B5EF4-FFF2-40B4-BE49-F238E27FC236}">
                <a16:creationId xmlns:a16="http://schemas.microsoft.com/office/drawing/2014/main" id="{B0055324-4697-0E47-A70E-D3AC071D7CAE}"/>
              </a:ext>
            </a:extLst>
          </p:cNvPr>
          <p:cNvSpPr>
            <a:spLocks noGrp="1"/>
          </p:cNvSpPr>
          <p:nvPr>
            <p:ph type="body" sz="quarter" idx="10"/>
          </p:nvPr>
        </p:nvSpPr>
        <p:spPr>
          <a:xfrm>
            <a:off x="607907" y="2062163"/>
            <a:ext cx="10515600" cy="3708400"/>
          </a:xfrm>
          <a:prstGeom prst="rect">
            <a:avLst/>
          </a:prstGeom>
        </p:spPr>
        <p:txBody>
          <a:bodyPr/>
          <a:lstStyle>
            <a:lvl1pPr marL="0" indent="0">
              <a:buNone/>
              <a:defRPr sz="2000" b="0" i="0">
                <a:latin typeface="Arial" panose="020B0604020202020204" pitchFamily="34" charset="0"/>
                <a:cs typeface="Arial" panose="020B0604020202020204" pitchFamily="34" charset="0"/>
              </a:defRPr>
            </a:lvl1pPr>
            <a:lvl2pPr>
              <a:defRPr sz="1600" b="0" i="0">
                <a:latin typeface="Arial" panose="020B0604020202020204" pitchFamily="34" charset="0"/>
                <a:cs typeface="Arial" panose="020B0604020202020204" pitchFamily="34" charset="0"/>
              </a:defRPr>
            </a:lvl2pPr>
            <a:lvl3pPr>
              <a:defRPr sz="1600" b="0" i="0">
                <a:latin typeface="Arial" panose="020B0604020202020204" pitchFamily="34" charset="0"/>
                <a:cs typeface="Arial" panose="020B0604020202020204" pitchFamily="34" charset="0"/>
              </a:defRPr>
            </a:lvl3pPr>
            <a:lvl4pPr>
              <a:defRPr sz="1600" b="0" i="0">
                <a:latin typeface="Arial" panose="020B0604020202020204" pitchFamily="34" charset="0"/>
                <a:cs typeface="Arial" panose="020B0604020202020204" pitchFamily="34" charset="0"/>
              </a:defRPr>
            </a:lvl4pPr>
            <a:lvl5pPr>
              <a:defRPr sz="1600" b="0" i="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64220407"/>
      </p:ext>
    </p:extLst>
  </p:cSld>
  <p:clrMapOvr>
    <a:masterClrMapping/>
  </p:clrMapOvr>
  <p:extLst>
    <p:ext uri="{DCECCB84-F9BA-43D5-87BE-67443E8EF086}">
      <p15:sldGuideLst xmlns:p15="http://schemas.microsoft.com/office/powerpoint/2012/main">
        <p15:guide id="1" pos="384">
          <p15:clr>
            <a:srgbClr val="FBAE40"/>
          </p15:clr>
        </p15:guide>
        <p15:guide id="2" orient="horz" pos="427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10/17/2023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203506053"/>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10/17/2023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21056014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10/17/2023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143830934"/>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10/17/2023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19913599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10/17/2023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644219785"/>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10/17/2023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060321453"/>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10/17/2023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782812669"/>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32872" y="3033943"/>
            <a:ext cx="8979343" cy="2250988"/>
          </a:xfrm>
        </p:spPr>
        <p:txBody>
          <a:bodyPr/>
          <a:lstStyle/>
          <a:p>
            <a:r>
              <a:rPr lang="en-US"/>
              <a:t>Click to edit Master title style</a:t>
            </a:r>
          </a:p>
        </p:txBody>
      </p:sp>
    </p:spTree>
    <p:extLst>
      <p:ext uri="{BB962C8B-B14F-4D97-AF65-F5344CB8AC3E}">
        <p14:creationId xmlns:p14="http://schemas.microsoft.com/office/powerpoint/2010/main" val="20868057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Plain">
    <p:spTree>
      <p:nvGrpSpPr>
        <p:cNvPr id="1" name=""/>
        <p:cNvGrpSpPr/>
        <p:nvPr/>
      </p:nvGrpSpPr>
      <p:grpSpPr>
        <a:xfrm>
          <a:off x="0" y="0"/>
          <a:ext cx="0" cy="0"/>
          <a:chOff x="0" y="0"/>
          <a:chExt cx="0" cy="0"/>
        </a:xfrm>
      </p:grpSpPr>
      <p:sp>
        <p:nvSpPr>
          <p:cNvPr id="13" name="Slide number"/>
          <p:cNvSpPr>
            <a:spLocks noGrp="1"/>
          </p:cNvSpPr>
          <p:nvPr>
            <p:ph type="sldNum" sz="quarter" idx="4"/>
          </p:nvPr>
        </p:nvSpPr>
        <p:spPr>
          <a:xfrm>
            <a:off x="8737600" y="6553200"/>
            <a:ext cx="2844800" cy="228600"/>
          </a:xfrm>
          <a:prstGeom prst="rect">
            <a:avLst/>
          </a:prstGeom>
        </p:spPr>
        <p:txBody>
          <a:bodyPr vert="horz" lIns="91440" tIns="45720" rIns="91440" bIns="45720" rtlCol="0" anchor="ctr"/>
          <a:lstStyle>
            <a:lvl1pPr algn="r">
              <a:defRPr sz="2000" b="0">
                <a:solidFill>
                  <a:srgbClr val="767676"/>
                </a:solidFill>
                <a:latin typeface="+mn-lt"/>
              </a:defRPr>
            </a:lvl1pPr>
          </a:lstStyle>
          <a:p>
            <a:fld id="{B6F15528-21DE-4FAA-801E-634DDDAF4B2B}" type="slidenum">
              <a:rPr lang="en-US" smtClean="0"/>
              <a:pPr/>
              <a:t>‹#›</a:t>
            </a:fld>
            <a:endParaRPr lang="en-US" dirty="0"/>
          </a:p>
        </p:txBody>
      </p:sp>
      <p:sp>
        <p:nvSpPr>
          <p:cNvPr id="14" name="Footer"/>
          <p:cNvSpPr>
            <a:spLocks noGrp="1"/>
          </p:cNvSpPr>
          <p:nvPr>
            <p:ph type="ftr" sz="quarter" idx="3"/>
          </p:nvPr>
        </p:nvSpPr>
        <p:spPr>
          <a:xfrm>
            <a:off x="609600" y="6553200"/>
            <a:ext cx="8026400" cy="228600"/>
          </a:xfrm>
          <a:prstGeom prst="rect">
            <a:avLst/>
          </a:prstGeom>
        </p:spPr>
        <p:txBody>
          <a:bodyPr vert="horz" lIns="91440" tIns="45720" rIns="91440" bIns="45720" rtlCol="0" anchor="ctr"/>
          <a:lstStyle>
            <a:lvl1pPr marL="0" algn="l" defTabSz="914400" rtl="0" eaLnBrk="1" latinLnBrk="0" hangingPunct="1">
              <a:defRPr lang="en-US" sz="1200" kern="1200" smtClean="0">
                <a:solidFill>
                  <a:srgbClr val="767676"/>
                </a:solidFill>
                <a:latin typeface="Segoe UI Light" panose="020B0502040204020203" pitchFamily="34" charset="0"/>
                <a:ea typeface="+mn-ea"/>
                <a:cs typeface="Segoe UI Light" panose="020B0502040204020203" pitchFamily="34" charset="0"/>
              </a:defRPr>
            </a:lvl1pPr>
          </a:lstStyle>
          <a:p>
            <a:endParaRPr lang="da-DK" dirty="0"/>
          </a:p>
        </p:txBody>
      </p:sp>
      <p:sp>
        <p:nvSpPr>
          <p:cNvPr id="3" name="Subtitle, author"/>
          <p:cNvSpPr>
            <a:spLocks noGrp="1"/>
          </p:cNvSpPr>
          <p:nvPr>
            <p:ph type="subTitle" idx="1"/>
          </p:nvPr>
        </p:nvSpPr>
        <p:spPr>
          <a:xfrm>
            <a:off x="609600" y="3055671"/>
            <a:ext cx="5486400" cy="348813"/>
          </a:xfrm>
        </p:spPr>
        <p:txBody>
          <a:bodyPr wrap="square">
            <a:spAutoFit/>
          </a:bodyPr>
          <a:lstStyle>
            <a:lvl1pPr marL="0" indent="0">
              <a:buNone/>
              <a:defRPr lang="en-US" sz="1600">
                <a:solidFill>
                  <a:srgbClr val="767676"/>
                </a:solidFill>
                <a:latin typeface="+mn-lt"/>
                <a:ea typeface="+mn-ea"/>
                <a:cs typeface="+mn-cs"/>
              </a:defRPr>
            </a:lvl1pPr>
          </a:lstStyle>
          <a:p>
            <a:pPr marL="0" lvl="0">
              <a:lnSpc>
                <a:spcPts val="2000"/>
              </a:lnSpc>
            </a:pPr>
            <a:r>
              <a:rPr lang="en-US" dirty="0"/>
              <a:t>Click to edit Master subtitle style</a:t>
            </a:r>
          </a:p>
        </p:txBody>
      </p:sp>
      <p:sp>
        <p:nvSpPr>
          <p:cNvPr id="2" name="Title of deck"/>
          <p:cNvSpPr>
            <a:spLocks noGrp="1"/>
          </p:cNvSpPr>
          <p:nvPr>
            <p:ph type="ctrTitle"/>
          </p:nvPr>
        </p:nvSpPr>
        <p:spPr>
          <a:xfrm>
            <a:off x="609600" y="2514600"/>
            <a:ext cx="5486400" cy="457200"/>
          </a:xfrm>
          <a:noFill/>
        </p:spPr>
        <p:txBody>
          <a:bodyPr vert="horz" lIns="91440" tIns="45720" rIns="91440" bIns="45720" rtlCol="0" anchor="ctr">
            <a:noAutofit/>
          </a:bodyPr>
          <a:lstStyle>
            <a:lvl1pPr>
              <a:defRPr lang="en-US" sz="2800" b="1">
                <a:solidFill>
                  <a:schemeClr val="tx1">
                    <a:lumMod val="75000"/>
                    <a:lumOff val="25000"/>
                  </a:schemeClr>
                </a:solidFill>
                <a:latin typeface="Segoe UI Light" panose="020B0502040204020203" pitchFamily="34" charset="0"/>
                <a:cs typeface="Segoe UI Light" panose="020B0502040204020203" pitchFamily="34" charset="0"/>
              </a:defRPr>
            </a:lvl1pPr>
          </a:lstStyle>
          <a:p>
            <a:pPr marL="0" lvl="0"/>
            <a:r>
              <a:rPr lang="en-US" dirty="0"/>
              <a:t>Click to edit Master title style</a:t>
            </a:r>
          </a:p>
        </p:txBody>
      </p:sp>
    </p:spTree>
    <p:extLst>
      <p:ext uri="{BB962C8B-B14F-4D97-AF65-F5344CB8AC3E}">
        <p14:creationId xmlns:p14="http://schemas.microsoft.com/office/powerpoint/2010/main" val="220515740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Large plain">
    <p:spTree>
      <p:nvGrpSpPr>
        <p:cNvPr id="1" name=""/>
        <p:cNvGrpSpPr/>
        <p:nvPr/>
      </p:nvGrpSpPr>
      <p:grpSpPr>
        <a:xfrm>
          <a:off x="0" y="0"/>
          <a:ext cx="0" cy="0"/>
          <a:chOff x="0" y="0"/>
          <a:chExt cx="0" cy="0"/>
        </a:xfrm>
      </p:grpSpPr>
      <p:sp>
        <p:nvSpPr>
          <p:cNvPr id="13" name="Slide number"/>
          <p:cNvSpPr>
            <a:spLocks noGrp="1"/>
          </p:cNvSpPr>
          <p:nvPr>
            <p:ph type="sldNum" sz="quarter" idx="4"/>
          </p:nvPr>
        </p:nvSpPr>
        <p:spPr>
          <a:xfrm>
            <a:off x="8737600" y="6553200"/>
            <a:ext cx="2844800" cy="228600"/>
          </a:xfrm>
          <a:prstGeom prst="rect">
            <a:avLst/>
          </a:prstGeom>
        </p:spPr>
        <p:txBody>
          <a:bodyPr vert="horz" lIns="91440" tIns="45720" rIns="91440" bIns="45720" rtlCol="0" anchor="ctr"/>
          <a:lstStyle>
            <a:lvl1pPr algn="r">
              <a:defRPr sz="2000" b="0">
                <a:solidFill>
                  <a:srgbClr val="767676"/>
                </a:solidFill>
                <a:latin typeface="+mn-lt"/>
              </a:defRPr>
            </a:lvl1pPr>
          </a:lstStyle>
          <a:p>
            <a:fld id="{B6F15528-21DE-4FAA-801E-634DDDAF4B2B}" type="slidenum">
              <a:rPr lang="en-US" smtClean="0"/>
              <a:pPr/>
              <a:t>‹#›</a:t>
            </a:fld>
            <a:endParaRPr lang="en-US" dirty="0"/>
          </a:p>
        </p:txBody>
      </p:sp>
      <p:sp>
        <p:nvSpPr>
          <p:cNvPr id="14" name="Footer"/>
          <p:cNvSpPr>
            <a:spLocks noGrp="1"/>
          </p:cNvSpPr>
          <p:nvPr>
            <p:ph type="ftr" sz="quarter" idx="3"/>
          </p:nvPr>
        </p:nvSpPr>
        <p:spPr>
          <a:xfrm>
            <a:off x="609600" y="6553200"/>
            <a:ext cx="8026400" cy="228600"/>
          </a:xfrm>
          <a:prstGeom prst="rect">
            <a:avLst/>
          </a:prstGeom>
        </p:spPr>
        <p:txBody>
          <a:bodyPr vert="horz" lIns="91440" tIns="45720" rIns="91440" bIns="45720" rtlCol="0" anchor="ctr"/>
          <a:lstStyle>
            <a:lvl1pPr marL="0" algn="l" defTabSz="914400" rtl="0" eaLnBrk="1" latinLnBrk="0" hangingPunct="1">
              <a:defRPr lang="en-US" sz="1200" kern="1200" smtClean="0">
                <a:solidFill>
                  <a:srgbClr val="767676"/>
                </a:solidFill>
                <a:latin typeface="Segoe UI Light" panose="020B0502040204020203" pitchFamily="34" charset="0"/>
                <a:ea typeface="+mn-ea"/>
                <a:cs typeface="Segoe UI Light" panose="020B0502040204020203" pitchFamily="34" charset="0"/>
              </a:defRPr>
            </a:lvl1pPr>
          </a:lstStyle>
          <a:p>
            <a:endParaRPr lang="da-DK" dirty="0"/>
          </a:p>
        </p:txBody>
      </p:sp>
      <p:sp>
        <p:nvSpPr>
          <p:cNvPr id="6" name="Internal use message"/>
          <p:cNvSpPr/>
          <p:nvPr userDrawn="1"/>
        </p:nvSpPr>
        <p:spPr>
          <a:xfrm>
            <a:off x="609600" y="5708996"/>
            <a:ext cx="5257800" cy="463204"/>
          </a:xfrm>
          <a:prstGeom prst="rect">
            <a:avLst/>
          </a:prstGeom>
        </p:spPr>
        <p:txBody>
          <a:bodyPr wrap="square">
            <a:spAutoFit/>
          </a:bodyPr>
          <a:lstStyle/>
          <a:p>
            <a:pPr>
              <a:lnSpc>
                <a:spcPct val="120000"/>
              </a:lnSpc>
              <a:spcAft>
                <a:spcPts val="300"/>
              </a:spcAft>
            </a:pPr>
            <a:r>
              <a:rPr lang="en-US" sz="900" dirty="0">
                <a:solidFill>
                  <a:schemeClr val="tx1">
                    <a:lumMod val="75000"/>
                    <a:lumOff val="25000"/>
                  </a:schemeClr>
                </a:solidFill>
                <a:ea typeface="Verdana" pitchFamily="34" charset="0"/>
                <a:cs typeface="Verdana" pitchFamily="34" charset="0"/>
              </a:rPr>
              <a:t>Centers for Medicare &amp; Medicaid Services | Center for Medicare &amp; Medicaid Innovation</a:t>
            </a:r>
          </a:p>
          <a:p>
            <a:pPr>
              <a:lnSpc>
                <a:spcPct val="120000"/>
              </a:lnSpc>
            </a:pPr>
            <a:r>
              <a:rPr lang="en-US" sz="900" b="1" dirty="0">
                <a:solidFill>
                  <a:schemeClr val="tx1">
                    <a:lumMod val="75000"/>
                    <a:lumOff val="25000"/>
                  </a:schemeClr>
                </a:solidFill>
                <a:ea typeface="Verdana" pitchFamily="34" charset="0"/>
                <a:cs typeface="Verdana" pitchFamily="34" charset="0"/>
              </a:rPr>
              <a:t>This information has not been disclosed to the public. It may be privileged and confidential. </a:t>
            </a:r>
          </a:p>
        </p:txBody>
      </p:sp>
      <p:sp>
        <p:nvSpPr>
          <p:cNvPr id="3" name="Subtitle, author"/>
          <p:cNvSpPr>
            <a:spLocks noGrp="1"/>
          </p:cNvSpPr>
          <p:nvPr>
            <p:ph type="subTitle" idx="1"/>
          </p:nvPr>
        </p:nvSpPr>
        <p:spPr>
          <a:xfrm>
            <a:off x="609600" y="2851587"/>
            <a:ext cx="5486400" cy="348813"/>
          </a:xfrm>
        </p:spPr>
        <p:txBody>
          <a:bodyPr wrap="square">
            <a:spAutoFit/>
          </a:bodyPr>
          <a:lstStyle>
            <a:lvl1pPr marL="0" indent="0">
              <a:buNone/>
              <a:defRPr lang="en-US" sz="2400">
                <a:solidFill>
                  <a:srgbClr val="767676"/>
                </a:solidFill>
                <a:latin typeface="+mn-lt"/>
                <a:ea typeface="+mn-ea"/>
                <a:cs typeface="+mn-cs"/>
              </a:defRPr>
            </a:lvl1pPr>
          </a:lstStyle>
          <a:p>
            <a:pPr marL="0" lvl="0">
              <a:lnSpc>
                <a:spcPts val="2000"/>
              </a:lnSpc>
            </a:pPr>
            <a:r>
              <a:rPr lang="en-US" dirty="0"/>
              <a:t>Click to edit Master subtitle style</a:t>
            </a:r>
          </a:p>
        </p:txBody>
      </p:sp>
      <p:sp>
        <p:nvSpPr>
          <p:cNvPr id="2" name="Title of deck"/>
          <p:cNvSpPr>
            <a:spLocks noGrp="1"/>
          </p:cNvSpPr>
          <p:nvPr>
            <p:ph type="ctrTitle"/>
          </p:nvPr>
        </p:nvSpPr>
        <p:spPr>
          <a:xfrm>
            <a:off x="609600" y="2048069"/>
            <a:ext cx="9677400" cy="457200"/>
          </a:xfrm>
          <a:noFill/>
        </p:spPr>
        <p:txBody>
          <a:bodyPr vert="horz" lIns="91440" tIns="45720" rIns="91440" bIns="45720" rtlCol="0" anchor="ctr">
            <a:noAutofit/>
          </a:bodyPr>
          <a:lstStyle>
            <a:lvl1pPr>
              <a:defRPr lang="en-US" sz="4800" b="1">
                <a:solidFill>
                  <a:schemeClr val="tx1">
                    <a:lumMod val="90000"/>
                    <a:lumOff val="10000"/>
                  </a:schemeClr>
                </a:solidFill>
                <a:latin typeface="Segoe UI Light" panose="020B0502040204020203" pitchFamily="34" charset="0"/>
                <a:cs typeface="Segoe UI Light" panose="020B0502040204020203" pitchFamily="34" charset="0"/>
              </a:defRPr>
            </a:lvl1pPr>
          </a:lstStyle>
          <a:p>
            <a:pPr marL="0" lvl="0"/>
            <a:r>
              <a:rPr lang="en-US" dirty="0"/>
              <a:t>Click to edit Master title style</a:t>
            </a:r>
          </a:p>
        </p:txBody>
      </p:sp>
      <p:cxnSp>
        <p:nvCxnSpPr>
          <p:cNvPr id="5" name="Straight Connector 4" title="&quot;&quot;"/>
          <p:cNvCxnSpPr/>
          <p:nvPr userDrawn="1"/>
        </p:nvCxnSpPr>
        <p:spPr>
          <a:xfrm>
            <a:off x="0" y="2726724"/>
            <a:ext cx="10287000" cy="0"/>
          </a:xfrm>
          <a:prstGeom prst="line">
            <a:avLst/>
          </a:prstGeom>
          <a:ln w="7620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001677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3" name="Text Placeholder 7">
            <a:extLst>
              <a:ext uri="{FF2B5EF4-FFF2-40B4-BE49-F238E27FC236}">
                <a16:creationId xmlns:a16="http://schemas.microsoft.com/office/drawing/2014/main" id="{778CAB4E-3C1C-8FE1-F80E-55C21E86C2AF}"/>
              </a:ext>
            </a:extLst>
          </p:cNvPr>
          <p:cNvSpPr>
            <a:spLocks noGrp="1"/>
          </p:cNvSpPr>
          <p:nvPr>
            <p:ph type="body" sz="quarter" idx="11" hasCustomPrompt="1"/>
          </p:nvPr>
        </p:nvSpPr>
        <p:spPr>
          <a:xfrm>
            <a:off x="607907" y="2062163"/>
            <a:ext cx="10515600" cy="3708399"/>
          </a:xfrm>
          <a:prstGeom prst="rect">
            <a:avLst/>
          </a:prstGeom>
        </p:spPr>
        <p:txBody>
          <a:bodyPr/>
          <a:lstStyle>
            <a:lvl1pPr marL="347472" indent="-347472" algn="l" defTabSz="457178" rtl="0" eaLnBrk="1" latinLnBrk="0" hangingPunct="1">
              <a:lnSpc>
                <a:spcPct val="110000"/>
              </a:lnSpc>
              <a:spcBef>
                <a:spcPts val="672"/>
              </a:spcBef>
              <a:buClr>
                <a:srgbClr val="008000"/>
              </a:buClr>
              <a:tabLst>
                <a:tab pos="3092296" algn="l"/>
              </a:tabLst>
              <a:defRPr lang="en-US" sz="2800" b="0" i="0" kern="1200" dirty="0" smtClean="0">
                <a:solidFill>
                  <a:schemeClr val="tx1">
                    <a:lumMod val="75000"/>
                    <a:lumOff val="25000"/>
                  </a:schemeClr>
                </a:solidFill>
                <a:latin typeface="Arial" panose="020B0604020202020204" pitchFamily="34" charset="0"/>
                <a:ea typeface="Helvetica Neue" panose="02000503000000020004" pitchFamily="2" charset="0"/>
                <a:cs typeface="Arial" panose="020B0604020202020204" pitchFamily="34" charset="0"/>
              </a:defRPr>
            </a:lvl1pPr>
            <a:lvl2pPr marL="640080" indent="-274320" algn="l" defTabSz="457178" rtl="0" eaLnBrk="1" latinLnBrk="0" hangingPunct="1">
              <a:lnSpc>
                <a:spcPct val="110000"/>
              </a:lnSpc>
              <a:spcBef>
                <a:spcPts val="576"/>
              </a:spcBef>
              <a:buClr>
                <a:srgbClr val="52CA7F"/>
              </a:buClr>
              <a:buFont typeface="Arial" panose="020B0604020202020204" pitchFamily="34" charset="0"/>
              <a:buChar char="•"/>
              <a:tabLst>
                <a:tab pos="3092296" algn="l"/>
              </a:tabLst>
              <a:defRPr lang="en-US" sz="2400" b="0" i="0" kern="1200" dirty="0" smtClean="0">
                <a:solidFill>
                  <a:schemeClr val="tx1">
                    <a:lumMod val="75000"/>
                    <a:lumOff val="25000"/>
                  </a:schemeClr>
                </a:solidFill>
                <a:latin typeface="+mn-lt"/>
                <a:ea typeface="+mn-ea"/>
                <a:cs typeface="Arial" panose="020B0604020202020204" pitchFamily="34" charset="0"/>
              </a:defRPr>
            </a:lvl2pPr>
            <a:lvl3pPr marL="914400" indent="-274320" algn="l" defTabSz="457178" rtl="0" eaLnBrk="1" latinLnBrk="0" hangingPunct="1">
              <a:lnSpc>
                <a:spcPct val="110000"/>
              </a:lnSpc>
              <a:spcBef>
                <a:spcPts val="24"/>
              </a:spcBef>
              <a:buClr>
                <a:srgbClr val="80CE98"/>
              </a:buClr>
              <a:tabLst>
                <a:tab pos="3092296" algn="l"/>
              </a:tabLst>
              <a:defRPr lang="en-US" sz="2000" b="0" i="0" kern="1200" dirty="0" smtClean="0">
                <a:solidFill>
                  <a:schemeClr val="tx1">
                    <a:lumMod val="75000"/>
                    <a:lumOff val="25000"/>
                  </a:schemeClr>
                </a:solidFill>
                <a:latin typeface="+mn-lt"/>
                <a:ea typeface="+mn-ea"/>
                <a:cs typeface="Arial" panose="020B0604020202020204" pitchFamily="34" charset="0"/>
              </a:defRPr>
            </a:lvl3pPr>
          </a:lstStyle>
          <a:p>
            <a:pPr lvl="0">
              <a:lnSpc>
                <a:spcPct val="120000"/>
              </a:lnSpc>
              <a:buFont typeface="Wingdings" panose="05000000000000000000" pitchFamily="2" charset="2"/>
              <a:buChar char="§"/>
              <a:tabLst>
                <a:tab pos="3092296" algn="l"/>
              </a:tabLst>
            </a:pPr>
            <a:r>
              <a:rPr lang="en-US" dirty="0"/>
              <a:t>Level one message goes here. </a:t>
            </a:r>
          </a:p>
          <a:p>
            <a:pPr lvl="0">
              <a:lnSpc>
                <a:spcPct val="120000"/>
              </a:lnSpc>
              <a:buFont typeface="Wingdings" panose="05000000000000000000" pitchFamily="2" charset="2"/>
              <a:buChar char="§"/>
              <a:tabLst>
                <a:tab pos="3092296" algn="l"/>
              </a:tabLst>
            </a:pPr>
            <a:r>
              <a:rPr lang="en-US" dirty="0"/>
              <a:t>Level one message point 2 goes here.</a:t>
            </a:r>
          </a:p>
          <a:p>
            <a:pPr lvl="1">
              <a:lnSpc>
                <a:spcPct val="120000"/>
              </a:lnSpc>
              <a:tabLst>
                <a:tab pos="3092296" algn="l"/>
              </a:tabLst>
            </a:pPr>
            <a:r>
              <a:rPr lang="en-US" dirty="0"/>
              <a:t>Level two message goes here. </a:t>
            </a:r>
          </a:p>
          <a:p>
            <a:pPr lvl="1">
              <a:lnSpc>
                <a:spcPct val="120000"/>
              </a:lnSpc>
              <a:tabLst>
                <a:tab pos="3092296" algn="l"/>
              </a:tabLst>
            </a:pPr>
            <a:r>
              <a:rPr lang="en-US" dirty="0"/>
              <a:t>Level two, point two message goes here. </a:t>
            </a:r>
          </a:p>
          <a:p>
            <a:pPr lvl="2">
              <a:lnSpc>
                <a:spcPct val="120000"/>
              </a:lnSpc>
              <a:buFont typeface="Wingdings" panose="05000000000000000000" pitchFamily="2" charset="2"/>
              <a:buChar char="§"/>
              <a:tabLst>
                <a:tab pos="3092296" algn="l"/>
              </a:tabLst>
            </a:pPr>
            <a:r>
              <a:rPr lang="en-US" dirty="0"/>
              <a:t> Level three message goes here.</a:t>
            </a:r>
          </a:p>
          <a:p>
            <a:pPr lvl="0">
              <a:lnSpc>
                <a:spcPct val="120000"/>
              </a:lnSpc>
              <a:buFont typeface="Wingdings" panose="05000000000000000000" pitchFamily="2" charset="2"/>
              <a:buChar char="§"/>
              <a:tabLst>
                <a:tab pos="3092296" algn="l"/>
              </a:tabLst>
            </a:pPr>
            <a:r>
              <a:rPr lang="en-US" dirty="0"/>
              <a:t>Level one message point 3 goes here.</a:t>
            </a:r>
          </a:p>
          <a:p>
            <a:pPr lvl="1">
              <a:lnSpc>
                <a:spcPct val="120000"/>
              </a:lnSpc>
              <a:tabLst>
                <a:tab pos="3092296" algn="l"/>
              </a:tabLst>
            </a:pPr>
            <a:r>
              <a:rPr lang="en-US" dirty="0"/>
              <a:t>Level two message goes here. </a:t>
            </a:r>
          </a:p>
        </p:txBody>
      </p:sp>
      <p:sp>
        <p:nvSpPr>
          <p:cNvPr id="10" name="Slide Number Placeholder 5">
            <a:extLst>
              <a:ext uri="{FF2B5EF4-FFF2-40B4-BE49-F238E27FC236}">
                <a16:creationId xmlns:a16="http://schemas.microsoft.com/office/drawing/2014/main" id="{6E55922A-3990-4143-A0A8-D1B0676E298E}"/>
              </a:ext>
            </a:extLst>
          </p:cNvPr>
          <p:cNvSpPr>
            <a:spLocks noGrp="1"/>
          </p:cNvSpPr>
          <p:nvPr>
            <p:ph type="sldNum" sz="quarter" idx="4"/>
          </p:nvPr>
        </p:nvSpPr>
        <p:spPr>
          <a:xfrm>
            <a:off x="3557625" y="6607175"/>
            <a:ext cx="897467" cy="177800"/>
          </a:xfrm>
          <a:prstGeom prst="rect">
            <a:avLst/>
          </a:prstGeom>
        </p:spPr>
        <p:txBody>
          <a:bodyPr vert="horz" wrap="square" lIns="91440" tIns="45720" rIns="91440" bIns="45720" numCol="1" anchor="t" anchorCtr="0" compatLnSpc="1">
            <a:prstTxWarp prst="textNoShape">
              <a:avLst/>
            </a:prstTxWarp>
          </a:bodyPr>
          <a:lstStyle>
            <a:lvl1pPr eaLnBrk="1" hangingPunct="1">
              <a:buFont typeface="+mj-lt"/>
              <a:buNone/>
              <a:defRPr sz="600">
                <a:solidFill>
                  <a:schemeClr val="accent1"/>
                </a:solidFill>
                <a:latin typeface="Helvetica" pitchFamily="2" charset="0"/>
              </a:defRPr>
            </a:lvl1pPr>
          </a:lstStyle>
          <a:p>
            <a:r>
              <a:rPr lang="en-US" altLang="en-US"/>
              <a:t>PAGE </a:t>
            </a:r>
            <a:fld id="{553ECE2F-7978-9444-AA67-308148914C57}" type="slidenum">
              <a:rPr lang="en-US" altLang="en-US" smtClean="0"/>
              <a:pPr/>
              <a:t>‹#›</a:t>
            </a:fld>
            <a:endParaRPr lang="en-US" altLang="en-US"/>
          </a:p>
        </p:txBody>
      </p:sp>
      <p:sp>
        <p:nvSpPr>
          <p:cNvPr id="15" name="Footer Placeholder 3">
            <a:extLst>
              <a:ext uri="{FF2B5EF4-FFF2-40B4-BE49-F238E27FC236}">
                <a16:creationId xmlns:a16="http://schemas.microsoft.com/office/drawing/2014/main" id="{6A8DBEC3-3D74-394C-8340-6006CF532A1C}"/>
              </a:ext>
            </a:extLst>
          </p:cNvPr>
          <p:cNvSpPr>
            <a:spLocks noGrp="1"/>
          </p:cNvSpPr>
          <p:nvPr>
            <p:ph type="ftr" sz="quarter" idx="4294967295"/>
          </p:nvPr>
        </p:nvSpPr>
        <p:spPr>
          <a:xfrm>
            <a:off x="9754571" y="6607175"/>
            <a:ext cx="2257144" cy="203200"/>
          </a:xfrm>
          <a:prstGeom prst="rect">
            <a:avLst/>
          </a:prstGeom>
        </p:spPr>
        <p:txBody>
          <a:bodyPr/>
          <a:lstStyle>
            <a:lvl1pPr algn="ctr">
              <a:defRPr sz="900">
                <a:solidFill>
                  <a:schemeClr val="accent1"/>
                </a:solidFill>
              </a:defRPr>
            </a:lvl1pPr>
          </a:lstStyle>
          <a:p>
            <a:pPr>
              <a:defRPr/>
            </a:pPr>
            <a:r>
              <a:rPr lang="en-US" err="1"/>
              <a:t>www.milbank.org</a:t>
            </a:r>
            <a:endParaRPr lang="en-US"/>
          </a:p>
        </p:txBody>
      </p:sp>
      <p:sp>
        <p:nvSpPr>
          <p:cNvPr id="17" name="Title 16">
            <a:extLst>
              <a:ext uri="{FF2B5EF4-FFF2-40B4-BE49-F238E27FC236}">
                <a16:creationId xmlns:a16="http://schemas.microsoft.com/office/drawing/2014/main" id="{AA296FB2-A106-F44A-9689-02259BB8F5E6}"/>
              </a:ext>
            </a:extLst>
          </p:cNvPr>
          <p:cNvSpPr>
            <a:spLocks noGrp="1"/>
          </p:cNvSpPr>
          <p:nvPr>
            <p:ph type="title" hasCustomPrompt="1"/>
          </p:nvPr>
        </p:nvSpPr>
        <p:spPr>
          <a:xfrm>
            <a:off x="607907" y="645429"/>
            <a:ext cx="10515600" cy="1325563"/>
          </a:xfrm>
          <a:prstGeom prst="rect">
            <a:avLst/>
          </a:prstGeom>
        </p:spPr>
        <p:txBody>
          <a:bodyPr/>
          <a:lstStyle>
            <a:lvl1pPr>
              <a:defRPr sz="3600" b="1" i="0">
                <a:solidFill>
                  <a:srgbClr val="017834"/>
                </a:solidFill>
                <a:latin typeface="Georgia" panose="02040502050405020303" pitchFamily="18" charset="0"/>
              </a:defRPr>
            </a:lvl1pPr>
          </a:lstStyle>
          <a:p>
            <a:r>
              <a:rPr lang="en-US" dirty="0"/>
              <a:t>Content slide title, one column</a:t>
            </a:r>
          </a:p>
        </p:txBody>
      </p:sp>
      <p:sp>
        <p:nvSpPr>
          <p:cNvPr id="4" name="Rectangle 3">
            <a:extLst>
              <a:ext uri="{FF2B5EF4-FFF2-40B4-BE49-F238E27FC236}">
                <a16:creationId xmlns:a16="http://schemas.microsoft.com/office/drawing/2014/main" id="{1E544FCF-C096-8558-E74D-081921641F47}"/>
              </a:ext>
            </a:extLst>
          </p:cNvPr>
          <p:cNvSpPr/>
          <p:nvPr userDrawn="1"/>
        </p:nvSpPr>
        <p:spPr bwMode="auto">
          <a:xfrm>
            <a:off x="0" y="5934075"/>
            <a:ext cx="12192000" cy="914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4">
            <a:extLst>
              <a:ext uri="{FF2B5EF4-FFF2-40B4-BE49-F238E27FC236}">
                <a16:creationId xmlns:a16="http://schemas.microsoft.com/office/drawing/2014/main" id="{F48F388F-70D4-BC93-7A64-D5B8593DE3A7}"/>
              </a:ext>
            </a:extLst>
          </p:cNvPr>
          <p:cNvPicPr>
            <a:picLocks noChangeAspect="1"/>
          </p:cNvPicPr>
          <p:nvPr userDrawn="1"/>
        </p:nvPicPr>
        <p:blipFill>
          <a:blip r:embed="rId2"/>
          <a:stretch>
            <a:fillRect/>
          </a:stretch>
        </p:blipFill>
        <p:spPr>
          <a:xfrm>
            <a:off x="8095323" y="5974787"/>
            <a:ext cx="3855085" cy="817245"/>
          </a:xfrm>
          <a:prstGeom prst="rect">
            <a:avLst/>
          </a:prstGeom>
        </p:spPr>
      </p:pic>
    </p:spTree>
    <p:extLst>
      <p:ext uri="{BB962C8B-B14F-4D97-AF65-F5344CB8AC3E}">
        <p14:creationId xmlns:p14="http://schemas.microsoft.com/office/powerpoint/2010/main" val="628987821"/>
      </p:ext>
    </p:extLst>
  </p:cSld>
  <p:clrMapOvr>
    <a:masterClrMapping/>
  </p:clrMapOvr>
  <p:extLst>
    <p:ext uri="{DCECCB84-F9BA-43D5-87BE-67443E8EF086}">
      <p15:sldGuideLst xmlns:p15="http://schemas.microsoft.com/office/powerpoint/2012/main">
        <p15:guide id="1" pos="384">
          <p15:clr>
            <a:srgbClr val="FBAE40"/>
          </p15:clr>
        </p15:guide>
        <p15:guide id="2" orient="horz" pos="427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Large with gradient">
    <p:spTree>
      <p:nvGrpSpPr>
        <p:cNvPr id="1" name=""/>
        <p:cNvGrpSpPr/>
        <p:nvPr/>
      </p:nvGrpSpPr>
      <p:grpSpPr>
        <a:xfrm>
          <a:off x="0" y="0"/>
          <a:ext cx="0" cy="0"/>
          <a:chOff x="0" y="0"/>
          <a:chExt cx="0" cy="0"/>
        </a:xfrm>
      </p:grpSpPr>
      <p:sp>
        <p:nvSpPr>
          <p:cNvPr id="13" name="Slide number"/>
          <p:cNvSpPr>
            <a:spLocks noGrp="1"/>
          </p:cNvSpPr>
          <p:nvPr>
            <p:ph type="sldNum" sz="quarter" idx="4"/>
          </p:nvPr>
        </p:nvSpPr>
        <p:spPr>
          <a:xfrm>
            <a:off x="8737600" y="6553200"/>
            <a:ext cx="2844800" cy="228600"/>
          </a:xfrm>
          <a:prstGeom prst="rect">
            <a:avLst/>
          </a:prstGeom>
        </p:spPr>
        <p:txBody>
          <a:bodyPr vert="horz" lIns="91440" tIns="45720" rIns="91440" bIns="45720" rtlCol="0" anchor="ctr"/>
          <a:lstStyle>
            <a:lvl1pPr algn="r">
              <a:defRPr sz="2000" b="0">
                <a:solidFill>
                  <a:srgbClr val="767676"/>
                </a:solidFill>
                <a:latin typeface="+mn-lt"/>
              </a:defRPr>
            </a:lvl1pPr>
          </a:lstStyle>
          <a:p>
            <a:fld id="{B6F15528-21DE-4FAA-801E-634DDDAF4B2B}" type="slidenum">
              <a:rPr lang="en-US" smtClean="0"/>
              <a:pPr/>
              <a:t>‹#›</a:t>
            </a:fld>
            <a:endParaRPr lang="en-US" dirty="0"/>
          </a:p>
        </p:txBody>
      </p:sp>
      <p:sp>
        <p:nvSpPr>
          <p:cNvPr id="14" name="Footer"/>
          <p:cNvSpPr>
            <a:spLocks noGrp="1"/>
          </p:cNvSpPr>
          <p:nvPr>
            <p:ph type="ftr" sz="quarter" idx="3"/>
          </p:nvPr>
        </p:nvSpPr>
        <p:spPr>
          <a:xfrm>
            <a:off x="609600" y="6553200"/>
            <a:ext cx="8026400" cy="228600"/>
          </a:xfrm>
          <a:prstGeom prst="rect">
            <a:avLst/>
          </a:prstGeom>
        </p:spPr>
        <p:txBody>
          <a:bodyPr vert="horz" lIns="91440" tIns="45720" rIns="91440" bIns="45720" rtlCol="0" anchor="ctr"/>
          <a:lstStyle>
            <a:lvl1pPr marL="0" algn="l" defTabSz="914400" rtl="0" eaLnBrk="1" latinLnBrk="0" hangingPunct="1">
              <a:defRPr lang="en-US" sz="1200" kern="1200" smtClean="0">
                <a:solidFill>
                  <a:srgbClr val="767676"/>
                </a:solidFill>
                <a:latin typeface="Segoe UI Light" panose="020B0502040204020203" pitchFamily="34" charset="0"/>
                <a:ea typeface="+mn-ea"/>
                <a:cs typeface="Segoe UI Light" panose="020B0502040204020203" pitchFamily="34" charset="0"/>
              </a:defRPr>
            </a:lvl1pPr>
          </a:lstStyle>
          <a:p>
            <a:endParaRPr lang="da-DK" dirty="0"/>
          </a:p>
        </p:txBody>
      </p:sp>
      <p:sp>
        <p:nvSpPr>
          <p:cNvPr id="6" name="Internal use message"/>
          <p:cNvSpPr/>
          <p:nvPr userDrawn="1"/>
        </p:nvSpPr>
        <p:spPr>
          <a:xfrm>
            <a:off x="609600" y="5708996"/>
            <a:ext cx="5257800" cy="463204"/>
          </a:xfrm>
          <a:prstGeom prst="rect">
            <a:avLst/>
          </a:prstGeom>
        </p:spPr>
        <p:txBody>
          <a:bodyPr wrap="square">
            <a:spAutoFit/>
          </a:bodyPr>
          <a:lstStyle/>
          <a:p>
            <a:pPr>
              <a:lnSpc>
                <a:spcPct val="120000"/>
              </a:lnSpc>
              <a:spcAft>
                <a:spcPts val="300"/>
              </a:spcAft>
            </a:pPr>
            <a:r>
              <a:rPr lang="en-US" sz="900" dirty="0">
                <a:solidFill>
                  <a:schemeClr val="tx1">
                    <a:lumMod val="75000"/>
                    <a:lumOff val="25000"/>
                  </a:schemeClr>
                </a:solidFill>
                <a:ea typeface="Verdana" pitchFamily="34" charset="0"/>
                <a:cs typeface="Verdana" pitchFamily="34" charset="0"/>
              </a:rPr>
              <a:t>Centers for Medicare &amp; Medicaid Services | Center for Medicare &amp; Medicaid Innovation</a:t>
            </a:r>
          </a:p>
          <a:p>
            <a:pPr>
              <a:lnSpc>
                <a:spcPct val="120000"/>
              </a:lnSpc>
            </a:pPr>
            <a:r>
              <a:rPr lang="en-US" sz="900" b="1" dirty="0">
                <a:solidFill>
                  <a:schemeClr val="tx1">
                    <a:lumMod val="75000"/>
                    <a:lumOff val="25000"/>
                  </a:schemeClr>
                </a:solidFill>
                <a:ea typeface="Verdana" pitchFamily="34" charset="0"/>
                <a:cs typeface="Verdana" pitchFamily="34" charset="0"/>
              </a:rPr>
              <a:t>This information has not been disclosed to the public. It may be privileged and confidential. </a:t>
            </a:r>
          </a:p>
        </p:txBody>
      </p:sp>
      <p:sp>
        <p:nvSpPr>
          <p:cNvPr id="3" name="Subtitle, author"/>
          <p:cNvSpPr>
            <a:spLocks noGrp="1"/>
          </p:cNvSpPr>
          <p:nvPr>
            <p:ph type="subTitle" idx="1"/>
          </p:nvPr>
        </p:nvSpPr>
        <p:spPr>
          <a:xfrm>
            <a:off x="609600" y="2851587"/>
            <a:ext cx="5486400" cy="348813"/>
          </a:xfrm>
        </p:spPr>
        <p:txBody>
          <a:bodyPr wrap="square">
            <a:spAutoFit/>
          </a:bodyPr>
          <a:lstStyle>
            <a:lvl1pPr marL="0" indent="0">
              <a:buNone/>
              <a:defRPr lang="en-US" sz="2400">
                <a:solidFill>
                  <a:srgbClr val="767676"/>
                </a:solidFill>
                <a:latin typeface="+mn-lt"/>
                <a:ea typeface="+mn-ea"/>
                <a:cs typeface="+mn-cs"/>
              </a:defRPr>
            </a:lvl1pPr>
          </a:lstStyle>
          <a:p>
            <a:pPr marL="0" lvl="0">
              <a:lnSpc>
                <a:spcPts val="2000"/>
              </a:lnSpc>
            </a:pPr>
            <a:r>
              <a:rPr lang="en-US" dirty="0"/>
              <a:t>Click to edit Master subtitle style</a:t>
            </a:r>
          </a:p>
        </p:txBody>
      </p:sp>
      <p:sp>
        <p:nvSpPr>
          <p:cNvPr id="2" name="Title of deck"/>
          <p:cNvSpPr>
            <a:spLocks noGrp="1"/>
          </p:cNvSpPr>
          <p:nvPr>
            <p:ph type="ctrTitle"/>
          </p:nvPr>
        </p:nvSpPr>
        <p:spPr>
          <a:xfrm>
            <a:off x="609600" y="2048069"/>
            <a:ext cx="9677400" cy="457200"/>
          </a:xfrm>
          <a:noFill/>
        </p:spPr>
        <p:txBody>
          <a:bodyPr vert="horz" lIns="91440" tIns="45720" rIns="91440" bIns="45720" rtlCol="0" anchor="ctr">
            <a:noAutofit/>
          </a:bodyPr>
          <a:lstStyle>
            <a:lvl1pPr>
              <a:defRPr lang="en-US" sz="4800" b="1">
                <a:solidFill>
                  <a:schemeClr val="accent2">
                    <a:lumMod val="50000"/>
                  </a:schemeClr>
                </a:solidFill>
                <a:latin typeface="Segoe UI Light" panose="020B0502040204020203" pitchFamily="34" charset="0"/>
                <a:cs typeface="Segoe UI Light" panose="020B0502040204020203" pitchFamily="34" charset="0"/>
              </a:defRPr>
            </a:lvl1pPr>
          </a:lstStyle>
          <a:p>
            <a:pPr marL="0" lvl="0"/>
            <a:r>
              <a:rPr lang="en-US" dirty="0"/>
              <a:t>Click to edit Master title style</a:t>
            </a:r>
          </a:p>
        </p:txBody>
      </p:sp>
      <p:cxnSp>
        <p:nvCxnSpPr>
          <p:cNvPr id="5" name="Straight Connector 4" title="&quot;&quot;"/>
          <p:cNvCxnSpPr/>
          <p:nvPr userDrawn="1"/>
        </p:nvCxnSpPr>
        <p:spPr>
          <a:xfrm>
            <a:off x="0" y="2726724"/>
            <a:ext cx="10287000" cy="0"/>
          </a:xfrm>
          <a:prstGeom prst="line">
            <a:avLst/>
          </a:prstGeom>
          <a:ln w="7620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cxnSp>
      <p:sp>
        <p:nvSpPr>
          <p:cNvPr id="12" name="Rectangle 11" title="&quot;&quot;"/>
          <p:cNvSpPr/>
          <p:nvPr userDrawn="1"/>
        </p:nvSpPr>
        <p:spPr bwMode="white">
          <a:xfrm>
            <a:off x="0" y="0"/>
            <a:ext cx="12192000" cy="1600200"/>
          </a:xfrm>
          <a:prstGeom prst="rect">
            <a:avLst/>
          </a:prstGeom>
          <a:gradFill>
            <a:gsLst>
              <a:gs pos="0">
                <a:schemeClr val="accent1">
                  <a:lumMod val="50000"/>
                </a:schemeClr>
              </a:gs>
              <a:gs pos="100000">
                <a:schemeClr val="accent2">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4824279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Large blue">
    <p:spTree>
      <p:nvGrpSpPr>
        <p:cNvPr id="1" name=""/>
        <p:cNvGrpSpPr/>
        <p:nvPr/>
      </p:nvGrpSpPr>
      <p:grpSpPr>
        <a:xfrm>
          <a:off x="0" y="0"/>
          <a:ext cx="0" cy="0"/>
          <a:chOff x="0" y="0"/>
          <a:chExt cx="0" cy="0"/>
        </a:xfrm>
      </p:grpSpPr>
      <p:sp>
        <p:nvSpPr>
          <p:cNvPr id="13" name="Slide number"/>
          <p:cNvSpPr>
            <a:spLocks noGrp="1"/>
          </p:cNvSpPr>
          <p:nvPr>
            <p:ph type="sldNum" sz="quarter" idx="4"/>
          </p:nvPr>
        </p:nvSpPr>
        <p:spPr>
          <a:xfrm>
            <a:off x="8737600" y="6553200"/>
            <a:ext cx="2844800" cy="228600"/>
          </a:xfrm>
          <a:prstGeom prst="rect">
            <a:avLst/>
          </a:prstGeom>
        </p:spPr>
        <p:txBody>
          <a:bodyPr vert="horz" lIns="91440" tIns="45720" rIns="91440" bIns="45720" rtlCol="0" anchor="ctr"/>
          <a:lstStyle>
            <a:lvl1pPr algn="r">
              <a:defRPr sz="2000" b="0">
                <a:solidFill>
                  <a:srgbClr val="767676"/>
                </a:solidFill>
                <a:latin typeface="+mn-lt"/>
              </a:defRPr>
            </a:lvl1pPr>
          </a:lstStyle>
          <a:p>
            <a:fld id="{B6F15528-21DE-4FAA-801E-634DDDAF4B2B}" type="slidenum">
              <a:rPr lang="en-US" smtClean="0"/>
              <a:pPr/>
              <a:t>‹#›</a:t>
            </a:fld>
            <a:endParaRPr lang="en-US" dirty="0"/>
          </a:p>
        </p:txBody>
      </p:sp>
      <p:sp>
        <p:nvSpPr>
          <p:cNvPr id="14" name="Footer"/>
          <p:cNvSpPr>
            <a:spLocks noGrp="1"/>
          </p:cNvSpPr>
          <p:nvPr>
            <p:ph type="ftr" sz="quarter" idx="3"/>
          </p:nvPr>
        </p:nvSpPr>
        <p:spPr>
          <a:xfrm>
            <a:off x="609600" y="6553200"/>
            <a:ext cx="8026400" cy="228600"/>
          </a:xfrm>
          <a:prstGeom prst="rect">
            <a:avLst/>
          </a:prstGeom>
        </p:spPr>
        <p:txBody>
          <a:bodyPr vert="horz" lIns="91440" tIns="45720" rIns="91440" bIns="45720" rtlCol="0" anchor="ctr"/>
          <a:lstStyle>
            <a:lvl1pPr marL="0" algn="l" defTabSz="914400" rtl="0" eaLnBrk="1" latinLnBrk="0" hangingPunct="1">
              <a:defRPr lang="en-US" sz="1200" kern="1200" smtClean="0">
                <a:solidFill>
                  <a:srgbClr val="767676"/>
                </a:solidFill>
                <a:latin typeface="Segoe UI Light" panose="020B0502040204020203" pitchFamily="34" charset="0"/>
                <a:ea typeface="+mn-ea"/>
                <a:cs typeface="Segoe UI Light" panose="020B0502040204020203" pitchFamily="34" charset="0"/>
              </a:defRPr>
            </a:lvl1pPr>
          </a:lstStyle>
          <a:p>
            <a:endParaRPr lang="da-DK" dirty="0"/>
          </a:p>
        </p:txBody>
      </p:sp>
      <p:sp>
        <p:nvSpPr>
          <p:cNvPr id="6" name="Internal use message"/>
          <p:cNvSpPr/>
          <p:nvPr userDrawn="1"/>
        </p:nvSpPr>
        <p:spPr>
          <a:xfrm>
            <a:off x="609600" y="5708996"/>
            <a:ext cx="5257800" cy="463204"/>
          </a:xfrm>
          <a:prstGeom prst="rect">
            <a:avLst/>
          </a:prstGeom>
        </p:spPr>
        <p:txBody>
          <a:bodyPr wrap="square">
            <a:spAutoFit/>
          </a:bodyPr>
          <a:lstStyle/>
          <a:p>
            <a:pPr>
              <a:lnSpc>
                <a:spcPct val="120000"/>
              </a:lnSpc>
              <a:spcAft>
                <a:spcPts val="300"/>
              </a:spcAft>
            </a:pPr>
            <a:r>
              <a:rPr lang="en-US" sz="900" dirty="0">
                <a:solidFill>
                  <a:schemeClr val="tx1">
                    <a:lumMod val="75000"/>
                    <a:lumOff val="25000"/>
                  </a:schemeClr>
                </a:solidFill>
                <a:ea typeface="Verdana" pitchFamily="34" charset="0"/>
                <a:cs typeface="Verdana" pitchFamily="34" charset="0"/>
              </a:rPr>
              <a:t>Centers for Medicare &amp; Medicaid Services | Center for Medicare &amp; Medicaid Innovation</a:t>
            </a:r>
          </a:p>
          <a:p>
            <a:pPr>
              <a:lnSpc>
                <a:spcPct val="120000"/>
              </a:lnSpc>
            </a:pPr>
            <a:r>
              <a:rPr lang="en-US" sz="900" b="1" dirty="0">
                <a:solidFill>
                  <a:schemeClr val="tx1">
                    <a:lumMod val="75000"/>
                    <a:lumOff val="25000"/>
                  </a:schemeClr>
                </a:solidFill>
                <a:ea typeface="Verdana" pitchFamily="34" charset="0"/>
                <a:cs typeface="Verdana" pitchFamily="34" charset="0"/>
              </a:rPr>
              <a:t>This information has not been disclosed to the public. It may be privileged and confidential. </a:t>
            </a:r>
          </a:p>
        </p:txBody>
      </p:sp>
      <p:sp>
        <p:nvSpPr>
          <p:cNvPr id="3" name="Subtitle, author"/>
          <p:cNvSpPr>
            <a:spLocks noGrp="1"/>
          </p:cNvSpPr>
          <p:nvPr>
            <p:ph type="subTitle" idx="1"/>
          </p:nvPr>
        </p:nvSpPr>
        <p:spPr>
          <a:xfrm>
            <a:off x="609600" y="2851587"/>
            <a:ext cx="5486400" cy="348813"/>
          </a:xfrm>
        </p:spPr>
        <p:txBody>
          <a:bodyPr wrap="square">
            <a:spAutoFit/>
          </a:bodyPr>
          <a:lstStyle>
            <a:lvl1pPr marL="0" indent="0">
              <a:buNone/>
              <a:defRPr lang="en-US" sz="2400">
                <a:solidFill>
                  <a:srgbClr val="767676"/>
                </a:solidFill>
                <a:latin typeface="+mn-lt"/>
                <a:ea typeface="+mn-ea"/>
                <a:cs typeface="+mn-cs"/>
              </a:defRPr>
            </a:lvl1pPr>
          </a:lstStyle>
          <a:p>
            <a:pPr marL="0" lvl="0">
              <a:lnSpc>
                <a:spcPts val="2000"/>
              </a:lnSpc>
            </a:pPr>
            <a:r>
              <a:rPr lang="en-US" dirty="0"/>
              <a:t>Click to edit Master subtitle style</a:t>
            </a:r>
          </a:p>
        </p:txBody>
      </p:sp>
      <p:sp>
        <p:nvSpPr>
          <p:cNvPr id="2" name="Title of deck"/>
          <p:cNvSpPr>
            <a:spLocks noGrp="1"/>
          </p:cNvSpPr>
          <p:nvPr>
            <p:ph type="ctrTitle"/>
          </p:nvPr>
        </p:nvSpPr>
        <p:spPr>
          <a:xfrm>
            <a:off x="609600" y="2048069"/>
            <a:ext cx="9677400" cy="457200"/>
          </a:xfrm>
          <a:noFill/>
        </p:spPr>
        <p:txBody>
          <a:bodyPr vert="horz" lIns="91440" tIns="45720" rIns="91440" bIns="45720" rtlCol="0" anchor="ctr">
            <a:noAutofit/>
          </a:bodyPr>
          <a:lstStyle>
            <a:lvl1pPr>
              <a:defRPr lang="en-US" sz="4800" b="1">
                <a:solidFill>
                  <a:schemeClr val="accent2">
                    <a:lumMod val="50000"/>
                  </a:schemeClr>
                </a:solidFill>
                <a:latin typeface="Segoe UI Light" panose="020B0502040204020203" pitchFamily="34" charset="0"/>
                <a:cs typeface="Segoe UI Light" panose="020B0502040204020203" pitchFamily="34" charset="0"/>
              </a:defRPr>
            </a:lvl1pPr>
          </a:lstStyle>
          <a:p>
            <a:pPr marL="0" lvl="0"/>
            <a:r>
              <a:rPr lang="en-US" dirty="0"/>
              <a:t>Click to edit Master title style</a:t>
            </a:r>
          </a:p>
        </p:txBody>
      </p:sp>
      <p:cxnSp>
        <p:nvCxnSpPr>
          <p:cNvPr id="5" name="Straight Connector 4" title="&quot;&quot;"/>
          <p:cNvCxnSpPr/>
          <p:nvPr userDrawn="1"/>
        </p:nvCxnSpPr>
        <p:spPr>
          <a:xfrm>
            <a:off x="0" y="2726724"/>
            <a:ext cx="10287000" cy="0"/>
          </a:xfrm>
          <a:prstGeom prst="line">
            <a:avLst/>
          </a:prstGeom>
          <a:ln w="7620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cxnSp>
      <p:sp>
        <p:nvSpPr>
          <p:cNvPr id="9" name="Dark blue background" title="&quot;&quot;"/>
          <p:cNvSpPr/>
          <p:nvPr userDrawn="1"/>
        </p:nvSpPr>
        <p:spPr bwMode="white">
          <a:xfrm>
            <a:off x="0" y="0"/>
            <a:ext cx="12192000" cy="1600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7532081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Navy">
    <p:spTree>
      <p:nvGrpSpPr>
        <p:cNvPr id="1" name=""/>
        <p:cNvGrpSpPr/>
        <p:nvPr/>
      </p:nvGrpSpPr>
      <p:grpSpPr>
        <a:xfrm>
          <a:off x="0" y="0"/>
          <a:ext cx="0" cy="0"/>
          <a:chOff x="0" y="0"/>
          <a:chExt cx="0" cy="0"/>
        </a:xfrm>
      </p:grpSpPr>
      <p:sp>
        <p:nvSpPr>
          <p:cNvPr id="18" name="Dark blue background" title="&quot;&quot;"/>
          <p:cNvSpPr/>
          <p:nvPr userDrawn="1"/>
        </p:nvSpPr>
        <p:spPr bwMode="white">
          <a:xfrm>
            <a:off x="0" y="0"/>
            <a:ext cx="12192000" cy="1600200"/>
          </a:xfrm>
          <a:prstGeom prst="rect">
            <a:avLst/>
          </a:prstGeom>
          <a:solidFill>
            <a:srgbClr val="143F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3" name="Slide number"/>
          <p:cNvSpPr>
            <a:spLocks noGrp="1"/>
          </p:cNvSpPr>
          <p:nvPr>
            <p:ph type="sldNum" sz="quarter" idx="4"/>
          </p:nvPr>
        </p:nvSpPr>
        <p:spPr>
          <a:xfrm>
            <a:off x="8737600" y="6553200"/>
            <a:ext cx="2844800" cy="228600"/>
          </a:xfrm>
          <a:prstGeom prst="rect">
            <a:avLst/>
          </a:prstGeom>
        </p:spPr>
        <p:txBody>
          <a:bodyPr vert="horz" lIns="91440" tIns="45720" rIns="91440" bIns="45720" rtlCol="0" anchor="ctr"/>
          <a:lstStyle>
            <a:lvl1pPr algn="r">
              <a:defRPr sz="2000" b="0">
                <a:solidFill>
                  <a:srgbClr val="767676"/>
                </a:solidFill>
                <a:latin typeface="+mn-lt"/>
              </a:defRPr>
            </a:lvl1pPr>
          </a:lstStyle>
          <a:p>
            <a:fld id="{B6F15528-21DE-4FAA-801E-634DDDAF4B2B}" type="slidenum">
              <a:rPr lang="en-US" smtClean="0"/>
              <a:pPr/>
              <a:t>‹#›</a:t>
            </a:fld>
            <a:endParaRPr lang="en-US" dirty="0"/>
          </a:p>
        </p:txBody>
      </p:sp>
      <p:sp>
        <p:nvSpPr>
          <p:cNvPr id="14" name="Footer"/>
          <p:cNvSpPr>
            <a:spLocks noGrp="1"/>
          </p:cNvSpPr>
          <p:nvPr>
            <p:ph type="ftr" sz="quarter" idx="3"/>
          </p:nvPr>
        </p:nvSpPr>
        <p:spPr>
          <a:xfrm>
            <a:off x="609600" y="6553200"/>
            <a:ext cx="8026400" cy="228600"/>
          </a:xfrm>
          <a:prstGeom prst="rect">
            <a:avLst/>
          </a:prstGeom>
        </p:spPr>
        <p:txBody>
          <a:bodyPr vert="horz" lIns="91440" tIns="45720" rIns="91440" bIns="45720" rtlCol="0" anchor="ctr"/>
          <a:lstStyle>
            <a:lvl1pPr marL="0" algn="l" defTabSz="914400" rtl="0" eaLnBrk="1" latinLnBrk="0" hangingPunct="1">
              <a:defRPr lang="en-US" sz="1200" kern="1200" smtClean="0">
                <a:solidFill>
                  <a:srgbClr val="767676"/>
                </a:solidFill>
                <a:latin typeface="Segoe UI Light" panose="020B0502040204020203" pitchFamily="34" charset="0"/>
                <a:ea typeface="+mn-ea"/>
                <a:cs typeface="Segoe UI Light" panose="020B0502040204020203" pitchFamily="34" charset="0"/>
              </a:defRPr>
            </a:lvl1pPr>
          </a:lstStyle>
          <a:p>
            <a:endParaRPr lang="da-DK" dirty="0"/>
          </a:p>
        </p:txBody>
      </p:sp>
      <p:sp>
        <p:nvSpPr>
          <p:cNvPr id="6" name="Internal use message"/>
          <p:cNvSpPr/>
          <p:nvPr userDrawn="1"/>
        </p:nvSpPr>
        <p:spPr>
          <a:xfrm>
            <a:off x="609600" y="5708996"/>
            <a:ext cx="5257800" cy="463204"/>
          </a:xfrm>
          <a:prstGeom prst="rect">
            <a:avLst/>
          </a:prstGeom>
        </p:spPr>
        <p:txBody>
          <a:bodyPr wrap="square">
            <a:spAutoFit/>
          </a:bodyPr>
          <a:lstStyle/>
          <a:p>
            <a:pPr>
              <a:lnSpc>
                <a:spcPct val="120000"/>
              </a:lnSpc>
              <a:spcAft>
                <a:spcPts val="300"/>
              </a:spcAft>
            </a:pPr>
            <a:r>
              <a:rPr lang="en-US" sz="900" dirty="0">
                <a:solidFill>
                  <a:schemeClr val="tx1">
                    <a:lumMod val="75000"/>
                    <a:lumOff val="25000"/>
                  </a:schemeClr>
                </a:solidFill>
                <a:ea typeface="Verdana" pitchFamily="34" charset="0"/>
                <a:cs typeface="Verdana" pitchFamily="34" charset="0"/>
              </a:rPr>
              <a:t>Centers for Medicare &amp; Medicaid Services | Center for Medicare &amp; Medicaid Innovation</a:t>
            </a:r>
          </a:p>
          <a:p>
            <a:pPr>
              <a:lnSpc>
                <a:spcPct val="120000"/>
              </a:lnSpc>
            </a:pPr>
            <a:r>
              <a:rPr lang="en-US" sz="900" b="1" dirty="0">
                <a:solidFill>
                  <a:schemeClr val="tx1">
                    <a:lumMod val="75000"/>
                    <a:lumOff val="25000"/>
                  </a:schemeClr>
                </a:solidFill>
                <a:ea typeface="Verdana" pitchFamily="34" charset="0"/>
                <a:cs typeface="Verdana" pitchFamily="34" charset="0"/>
              </a:rPr>
              <a:t>This information has not been disclosed to the public. It may be privileged and confidential. </a:t>
            </a:r>
          </a:p>
        </p:txBody>
      </p:sp>
      <p:sp>
        <p:nvSpPr>
          <p:cNvPr id="3" name="Subtitle, author"/>
          <p:cNvSpPr>
            <a:spLocks noGrp="1"/>
          </p:cNvSpPr>
          <p:nvPr>
            <p:ph type="subTitle" idx="1"/>
          </p:nvPr>
        </p:nvSpPr>
        <p:spPr>
          <a:xfrm>
            <a:off x="609600" y="2600325"/>
            <a:ext cx="5486400" cy="348813"/>
          </a:xfrm>
        </p:spPr>
        <p:txBody>
          <a:bodyPr wrap="square">
            <a:spAutoFit/>
          </a:bodyPr>
          <a:lstStyle>
            <a:lvl1pPr marL="0" indent="0">
              <a:buNone/>
              <a:defRPr lang="en-US" sz="1600">
                <a:solidFill>
                  <a:srgbClr val="767676"/>
                </a:solidFill>
                <a:latin typeface="+mn-lt"/>
                <a:ea typeface="+mn-ea"/>
                <a:cs typeface="+mn-cs"/>
              </a:defRPr>
            </a:lvl1pPr>
          </a:lstStyle>
          <a:p>
            <a:pPr marL="0" lvl="0">
              <a:lnSpc>
                <a:spcPts val="2000"/>
              </a:lnSpc>
            </a:pPr>
            <a:r>
              <a:rPr lang="en-US" dirty="0"/>
              <a:t>Click to edit Master subtitle style</a:t>
            </a:r>
          </a:p>
        </p:txBody>
      </p:sp>
      <p:sp>
        <p:nvSpPr>
          <p:cNvPr id="2" name="Title of deck"/>
          <p:cNvSpPr>
            <a:spLocks noGrp="1"/>
          </p:cNvSpPr>
          <p:nvPr>
            <p:ph type="ctrTitle"/>
          </p:nvPr>
        </p:nvSpPr>
        <p:spPr>
          <a:xfrm>
            <a:off x="609600" y="2048069"/>
            <a:ext cx="5486400" cy="457200"/>
          </a:xfrm>
          <a:noFill/>
        </p:spPr>
        <p:txBody>
          <a:bodyPr vert="horz" lIns="91440" tIns="45720" rIns="91440" bIns="45720" rtlCol="0" anchor="ctr">
            <a:noAutofit/>
          </a:bodyPr>
          <a:lstStyle>
            <a:lvl1pPr>
              <a:defRPr lang="en-US" sz="2800" b="1">
                <a:solidFill>
                  <a:schemeClr val="tx2">
                    <a:lumMod val="75000"/>
                  </a:schemeClr>
                </a:solidFill>
                <a:latin typeface="Segoe UI Light" panose="020B0502040204020203" pitchFamily="34" charset="0"/>
                <a:cs typeface="Segoe UI Light" panose="020B0502040204020203" pitchFamily="34" charset="0"/>
              </a:defRPr>
            </a:lvl1pPr>
          </a:lstStyle>
          <a:p>
            <a:pPr marL="0" lvl="0"/>
            <a:r>
              <a:rPr lang="en-US" dirty="0"/>
              <a:t>Click to edit Master title style</a:t>
            </a:r>
          </a:p>
        </p:txBody>
      </p:sp>
    </p:spTree>
    <p:extLst>
      <p:ext uri="{BB962C8B-B14F-4D97-AF65-F5344CB8AC3E}">
        <p14:creationId xmlns:p14="http://schemas.microsoft.com/office/powerpoint/2010/main" val="365076173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Blue">
    <p:spTree>
      <p:nvGrpSpPr>
        <p:cNvPr id="1" name=""/>
        <p:cNvGrpSpPr/>
        <p:nvPr/>
      </p:nvGrpSpPr>
      <p:grpSpPr>
        <a:xfrm>
          <a:off x="0" y="0"/>
          <a:ext cx="0" cy="0"/>
          <a:chOff x="0" y="0"/>
          <a:chExt cx="0" cy="0"/>
        </a:xfrm>
      </p:grpSpPr>
      <p:sp>
        <p:nvSpPr>
          <p:cNvPr id="18" name="Dark blue background" title="&quot;&quot;"/>
          <p:cNvSpPr/>
          <p:nvPr userDrawn="1"/>
        </p:nvSpPr>
        <p:spPr bwMode="white">
          <a:xfrm>
            <a:off x="0" y="0"/>
            <a:ext cx="12192000" cy="1600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Slide number"/>
          <p:cNvSpPr>
            <a:spLocks noGrp="1"/>
          </p:cNvSpPr>
          <p:nvPr>
            <p:ph type="sldNum" sz="quarter" idx="4"/>
          </p:nvPr>
        </p:nvSpPr>
        <p:spPr>
          <a:xfrm>
            <a:off x="8737600" y="6553200"/>
            <a:ext cx="2844800" cy="228600"/>
          </a:xfrm>
          <a:prstGeom prst="rect">
            <a:avLst/>
          </a:prstGeom>
        </p:spPr>
        <p:txBody>
          <a:bodyPr vert="horz" lIns="91440" tIns="45720" rIns="91440" bIns="45720" rtlCol="0" anchor="ctr"/>
          <a:lstStyle>
            <a:lvl1pPr algn="r">
              <a:defRPr sz="2000" b="0">
                <a:solidFill>
                  <a:srgbClr val="767676"/>
                </a:solidFill>
                <a:latin typeface="+mn-lt"/>
              </a:defRPr>
            </a:lvl1pPr>
          </a:lstStyle>
          <a:p>
            <a:fld id="{B6F15528-21DE-4FAA-801E-634DDDAF4B2B}" type="slidenum">
              <a:rPr lang="en-US" smtClean="0"/>
              <a:pPr/>
              <a:t>‹#›</a:t>
            </a:fld>
            <a:endParaRPr lang="en-US" dirty="0"/>
          </a:p>
        </p:txBody>
      </p:sp>
      <p:sp>
        <p:nvSpPr>
          <p:cNvPr id="14" name="Footer"/>
          <p:cNvSpPr>
            <a:spLocks noGrp="1"/>
          </p:cNvSpPr>
          <p:nvPr>
            <p:ph type="ftr" sz="quarter" idx="3"/>
          </p:nvPr>
        </p:nvSpPr>
        <p:spPr>
          <a:xfrm>
            <a:off x="609600" y="6553200"/>
            <a:ext cx="8026400" cy="228600"/>
          </a:xfrm>
          <a:prstGeom prst="rect">
            <a:avLst/>
          </a:prstGeom>
        </p:spPr>
        <p:txBody>
          <a:bodyPr vert="horz" lIns="91440" tIns="45720" rIns="91440" bIns="45720" rtlCol="0" anchor="ctr"/>
          <a:lstStyle>
            <a:lvl1pPr marL="0" algn="l" defTabSz="914400" rtl="0" eaLnBrk="1" latinLnBrk="0" hangingPunct="1">
              <a:defRPr lang="en-US" sz="1200" kern="1200" smtClean="0">
                <a:solidFill>
                  <a:srgbClr val="767676"/>
                </a:solidFill>
                <a:latin typeface="Segoe UI Light" panose="020B0502040204020203" pitchFamily="34" charset="0"/>
                <a:ea typeface="+mn-ea"/>
                <a:cs typeface="Segoe UI Light" panose="020B0502040204020203" pitchFamily="34" charset="0"/>
              </a:defRPr>
            </a:lvl1pPr>
          </a:lstStyle>
          <a:p>
            <a:endParaRPr lang="da-DK" dirty="0"/>
          </a:p>
        </p:txBody>
      </p:sp>
      <p:sp>
        <p:nvSpPr>
          <p:cNvPr id="6" name="Internal use message"/>
          <p:cNvSpPr/>
          <p:nvPr userDrawn="1"/>
        </p:nvSpPr>
        <p:spPr>
          <a:xfrm>
            <a:off x="609600" y="5708996"/>
            <a:ext cx="5257800" cy="463204"/>
          </a:xfrm>
          <a:prstGeom prst="rect">
            <a:avLst/>
          </a:prstGeom>
        </p:spPr>
        <p:txBody>
          <a:bodyPr wrap="square">
            <a:spAutoFit/>
          </a:bodyPr>
          <a:lstStyle/>
          <a:p>
            <a:pPr>
              <a:lnSpc>
                <a:spcPct val="120000"/>
              </a:lnSpc>
              <a:spcAft>
                <a:spcPts val="300"/>
              </a:spcAft>
            </a:pPr>
            <a:r>
              <a:rPr lang="en-US" sz="900" dirty="0">
                <a:solidFill>
                  <a:schemeClr val="tx1">
                    <a:lumMod val="75000"/>
                    <a:lumOff val="25000"/>
                  </a:schemeClr>
                </a:solidFill>
                <a:ea typeface="Verdana" pitchFamily="34" charset="0"/>
                <a:cs typeface="Verdana" pitchFamily="34" charset="0"/>
              </a:rPr>
              <a:t>Centers for Medicare &amp; Medicaid Services | Center for Medicare &amp; Medicaid Innovation</a:t>
            </a:r>
          </a:p>
          <a:p>
            <a:pPr>
              <a:lnSpc>
                <a:spcPct val="120000"/>
              </a:lnSpc>
            </a:pPr>
            <a:r>
              <a:rPr lang="en-US" sz="900" b="1" dirty="0">
                <a:solidFill>
                  <a:schemeClr val="tx1">
                    <a:lumMod val="75000"/>
                    <a:lumOff val="25000"/>
                  </a:schemeClr>
                </a:solidFill>
                <a:ea typeface="Verdana" pitchFamily="34" charset="0"/>
                <a:cs typeface="Verdana" pitchFamily="34" charset="0"/>
              </a:rPr>
              <a:t>This information has not been disclosed to the public. It may be privileged and confidential. </a:t>
            </a:r>
          </a:p>
        </p:txBody>
      </p:sp>
      <p:sp>
        <p:nvSpPr>
          <p:cNvPr id="3" name="Subtitle, author"/>
          <p:cNvSpPr>
            <a:spLocks noGrp="1"/>
          </p:cNvSpPr>
          <p:nvPr>
            <p:ph type="subTitle" idx="1"/>
          </p:nvPr>
        </p:nvSpPr>
        <p:spPr>
          <a:xfrm>
            <a:off x="609600" y="2600325"/>
            <a:ext cx="5486400" cy="348813"/>
          </a:xfrm>
        </p:spPr>
        <p:txBody>
          <a:bodyPr wrap="square">
            <a:spAutoFit/>
          </a:bodyPr>
          <a:lstStyle>
            <a:lvl1pPr marL="0" indent="0">
              <a:buNone/>
              <a:defRPr lang="en-US" sz="1600">
                <a:solidFill>
                  <a:srgbClr val="767676"/>
                </a:solidFill>
                <a:latin typeface="+mn-lt"/>
                <a:ea typeface="+mn-ea"/>
                <a:cs typeface="+mn-cs"/>
              </a:defRPr>
            </a:lvl1pPr>
          </a:lstStyle>
          <a:p>
            <a:pPr marL="0" lvl="0">
              <a:lnSpc>
                <a:spcPts val="2000"/>
              </a:lnSpc>
            </a:pPr>
            <a:r>
              <a:rPr lang="en-US" dirty="0"/>
              <a:t>Click to edit Master subtitle style</a:t>
            </a:r>
          </a:p>
        </p:txBody>
      </p:sp>
      <p:sp>
        <p:nvSpPr>
          <p:cNvPr id="2" name="Title of deck"/>
          <p:cNvSpPr>
            <a:spLocks noGrp="1"/>
          </p:cNvSpPr>
          <p:nvPr>
            <p:ph type="ctrTitle"/>
          </p:nvPr>
        </p:nvSpPr>
        <p:spPr>
          <a:xfrm>
            <a:off x="609600" y="2048069"/>
            <a:ext cx="5486400" cy="457200"/>
          </a:xfrm>
          <a:noFill/>
        </p:spPr>
        <p:txBody>
          <a:bodyPr vert="horz" lIns="91440" tIns="45720" rIns="91440" bIns="45720" rtlCol="0" anchor="ctr">
            <a:noAutofit/>
          </a:bodyPr>
          <a:lstStyle>
            <a:lvl1pPr>
              <a:defRPr lang="en-US" sz="2800" b="1">
                <a:solidFill>
                  <a:schemeClr val="tx2">
                    <a:lumMod val="75000"/>
                  </a:schemeClr>
                </a:solidFill>
                <a:latin typeface="Segoe UI Light" panose="020B0502040204020203" pitchFamily="34" charset="0"/>
                <a:cs typeface="Segoe UI Light" panose="020B0502040204020203" pitchFamily="34" charset="0"/>
              </a:defRPr>
            </a:lvl1pPr>
          </a:lstStyle>
          <a:p>
            <a:pPr marL="0" lvl="0"/>
            <a:r>
              <a:rPr lang="en-US" dirty="0"/>
              <a:t>Click to edit Master title style</a:t>
            </a:r>
          </a:p>
        </p:txBody>
      </p:sp>
    </p:spTree>
    <p:extLst>
      <p:ext uri="{BB962C8B-B14F-4D97-AF65-F5344CB8AC3E}">
        <p14:creationId xmlns:p14="http://schemas.microsoft.com/office/powerpoint/2010/main" val="318004279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Navy with angled white stripes">
    <p:spTree>
      <p:nvGrpSpPr>
        <p:cNvPr id="1" name=""/>
        <p:cNvGrpSpPr/>
        <p:nvPr/>
      </p:nvGrpSpPr>
      <p:grpSpPr>
        <a:xfrm>
          <a:off x="0" y="0"/>
          <a:ext cx="0" cy="0"/>
          <a:chOff x="0" y="0"/>
          <a:chExt cx="0" cy="0"/>
        </a:xfrm>
      </p:grpSpPr>
      <p:sp>
        <p:nvSpPr>
          <p:cNvPr id="18" name="Dark blue background" title="&quot;&quot;"/>
          <p:cNvSpPr/>
          <p:nvPr userDrawn="1"/>
        </p:nvSpPr>
        <p:spPr bwMode="white">
          <a:xfrm>
            <a:off x="0" y="0"/>
            <a:ext cx="12192000" cy="1600200"/>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Slide number"/>
          <p:cNvSpPr>
            <a:spLocks noGrp="1"/>
          </p:cNvSpPr>
          <p:nvPr>
            <p:ph type="sldNum" sz="quarter" idx="4"/>
          </p:nvPr>
        </p:nvSpPr>
        <p:spPr>
          <a:xfrm>
            <a:off x="8737600" y="6553200"/>
            <a:ext cx="2844800" cy="228600"/>
          </a:xfrm>
          <a:prstGeom prst="rect">
            <a:avLst/>
          </a:prstGeom>
        </p:spPr>
        <p:txBody>
          <a:bodyPr vert="horz" lIns="91440" tIns="45720" rIns="91440" bIns="45720" rtlCol="0" anchor="ctr"/>
          <a:lstStyle>
            <a:lvl1pPr algn="r">
              <a:defRPr sz="2000" b="0">
                <a:solidFill>
                  <a:srgbClr val="767676"/>
                </a:solidFill>
                <a:latin typeface="+mn-lt"/>
              </a:defRPr>
            </a:lvl1pPr>
          </a:lstStyle>
          <a:p>
            <a:fld id="{B6F15528-21DE-4FAA-801E-634DDDAF4B2B}" type="slidenum">
              <a:rPr lang="en-US" smtClean="0"/>
              <a:pPr/>
              <a:t>‹#›</a:t>
            </a:fld>
            <a:endParaRPr lang="en-US" dirty="0"/>
          </a:p>
        </p:txBody>
      </p:sp>
      <p:sp>
        <p:nvSpPr>
          <p:cNvPr id="14" name="Footer"/>
          <p:cNvSpPr>
            <a:spLocks noGrp="1"/>
          </p:cNvSpPr>
          <p:nvPr>
            <p:ph type="ftr" sz="quarter" idx="3"/>
          </p:nvPr>
        </p:nvSpPr>
        <p:spPr>
          <a:xfrm>
            <a:off x="609600" y="6553200"/>
            <a:ext cx="8026400" cy="228600"/>
          </a:xfrm>
          <a:prstGeom prst="rect">
            <a:avLst/>
          </a:prstGeom>
        </p:spPr>
        <p:txBody>
          <a:bodyPr vert="horz" lIns="91440" tIns="45720" rIns="91440" bIns="45720" rtlCol="0" anchor="ctr"/>
          <a:lstStyle>
            <a:lvl1pPr marL="0" algn="l" defTabSz="914400" rtl="0" eaLnBrk="1" latinLnBrk="0" hangingPunct="1">
              <a:defRPr lang="en-US" sz="1200" kern="1200" smtClean="0">
                <a:solidFill>
                  <a:srgbClr val="767676"/>
                </a:solidFill>
                <a:latin typeface="Segoe UI Light" panose="020B0502040204020203" pitchFamily="34" charset="0"/>
                <a:ea typeface="+mn-ea"/>
                <a:cs typeface="Segoe UI Light" panose="020B0502040204020203" pitchFamily="34" charset="0"/>
              </a:defRPr>
            </a:lvl1pPr>
          </a:lstStyle>
          <a:p>
            <a:endParaRPr lang="da-DK" dirty="0"/>
          </a:p>
        </p:txBody>
      </p:sp>
      <p:sp>
        <p:nvSpPr>
          <p:cNvPr id="6" name="Internal use message"/>
          <p:cNvSpPr/>
          <p:nvPr userDrawn="1"/>
        </p:nvSpPr>
        <p:spPr>
          <a:xfrm>
            <a:off x="609600" y="5708996"/>
            <a:ext cx="5257800" cy="463204"/>
          </a:xfrm>
          <a:prstGeom prst="rect">
            <a:avLst/>
          </a:prstGeom>
        </p:spPr>
        <p:txBody>
          <a:bodyPr wrap="square">
            <a:spAutoFit/>
          </a:bodyPr>
          <a:lstStyle/>
          <a:p>
            <a:pPr>
              <a:lnSpc>
                <a:spcPct val="120000"/>
              </a:lnSpc>
              <a:spcAft>
                <a:spcPts val="300"/>
              </a:spcAft>
            </a:pPr>
            <a:r>
              <a:rPr lang="en-US" sz="900" dirty="0">
                <a:solidFill>
                  <a:schemeClr val="tx1">
                    <a:lumMod val="75000"/>
                    <a:lumOff val="25000"/>
                  </a:schemeClr>
                </a:solidFill>
                <a:ea typeface="Verdana" pitchFamily="34" charset="0"/>
                <a:cs typeface="Verdana" pitchFamily="34" charset="0"/>
              </a:rPr>
              <a:t>Centers for Medicare &amp; Medicaid Services | Center for Medicare &amp; Medicaid Innovation</a:t>
            </a:r>
          </a:p>
          <a:p>
            <a:pPr>
              <a:lnSpc>
                <a:spcPct val="120000"/>
              </a:lnSpc>
            </a:pPr>
            <a:r>
              <a:rPr lang="en-US" sz="900" b="1" dirty="0">
                <a:solidFill>
                  <a:schemeClr val="tx1">
                    <a:lumMod val="75000"/>
                    <a:lumOff val="25000"/>
                  </a:schemeClr>
                </a:solidFill>
                <a:ea typeface="Verdana" pitchFamily="34" charset="0"/>
                <a:cs typeface="Verdana" pitchFamily="34" charset="0"/>
              </a:rPr>
              <a:t>This information has not been disclosed to the public. It may be privileged and confidential. </a:t>
            </a:r>
          </a:p>
        </p:txBody>
      </p:sp>
      <p:sp>
        <p:nvSpPr>
          <p:cNvPr id="3" name="Subtitle, author"/>
          <p:cNvSpPr>
            <a:spLocks noGrp="1"/>
          </p:cNvSpPr>
          <p:nvPr>
            <p:ph type="subTitle" idx="1"/>
          </p:nvPr>
        </p:nvSpPr>
        <p:spPr>
          <a:xfrm>
            <a:off x="609600" y="2590800"/>
            <a:ext cx="5486400" cy="348813"/>
          </a:xfrm>
        </p:spPr>
        <p:txBody>
          <a:bodyPr wrap="square">
            <a:spAutoFit/>
          </a:bodyPr>
          <a:lstStyle>
            <a:lvl1pPr marL="0" indent="0">
              <a:buNone/>
              <a:defRPr lang="en-US" sz="1600">
                <a:solidFill>
                  <a:srgbClr val="767676"/>
                </a:solidFill>
                <a:latin typeface="+mn-lt"/>
                <a:ea typeface="+mn-ea"/>
                <a:cs typeface="+mn-cs"/>
              </a:defRPr>
            </a:lvl1pPr>
          </a:lstStyle>
          <a:p>
            <a:pPr marL="0" lvl="0">
              <a:lnSpc>
                <a:spcPts val="2000"/>
              </a:lnSpc>
            </a:pPr>
            <a:r>
              <a:rPr lang="en-US" dirty="0"/>
              <a:t>Click to edit Master subtitle style</a:t>
            </a:r>
          </a:p>
        </p:txBody>
      </p:sp>
      <p:sp>
        <p:nvSpPr>
          <p:cNvPr id="2" name="Title of deck"/>
          <p:cNvSpPr>
            <a:spLocks noGrp="1"/>
          </p:cNvSpPr>
          <p:nvPr>
            <p:ph type="ctrTitle"/>
          </p:nvPr>
        </p:nvSpPr>
        <p:spPr>
          <a:xfrm>
            <a:off x="609600" y="2048069"/>
            <a:ext cx="5486400" cy="457200"/>
          </a:xfrm>
          <a:noFill/>
        </p:spPr>
        <p:txBody>
          <a:bodyPr vert="horz" lIns="91440" tIns="45720" rIns="91440" bIns="45720" rtlCol="0" anchor="ctr">
            <a:noAutofit/>
          </a:bodyPr>
          <a:lstStyle>
            <a:lvl1pPr>
              <a:defRPr lang="en-US" sz="2800" b="1">
                <a:solidFill>
                  <a:schemeClr val="tx2">
                    <a:lumMod val="75000"/>
                  </a:schemeClr>
                </a:solidFill>
                <a:latin typeface="Segoe UI Light" panose="020B0502040204020203" pitchFamily="34" charset="0"/>
                <a:cs typeface="Segoe UI Light" panose="020B0502040204020203" pitchFamily="34" charset="0"/>
              </a:defRPr>
            </a:lvl1pPr>
          </a:lstStyle>
          <a:p>
            <a:pPr marL="0" lvl="0"/>
            <a:r>
              <a:rPr lang="en-US" dirty="0"/>
              <a:t>Click to edit Master title style</a:t>
            </a:r>
          </a:p>
        </p:txBody>
      </p:sp>
      <p:sp>
        <p:nvSpPr>
          <p:cNvPr id="12" name="Blue stripe" title="&quot;&quot;"/>
          <p:cNvSpPr/>
          <p:nvPr userDrawn="1"/>
        </p:nvSpPr>
        <p:spPr bwMode="white">
          <a:xfrm>
            <a:off x="8848077" y="0"/>
            <a:ext cx="3331566" cy="1600460"/>
          </a:xfrm>
          <a:prstGeom prst="parallelogram">
            <a:avLst>
              <a:gd name="adj" fmla="val 106557"/>
            </a:avLst>
          </a:prstGeom>
          <a:gradFill flip="none" rotWithShape="1">
            <a:gsLst>
              <a:gs pos="0">
                <a:schemeClr val="accent1">
                  <a:lumMod val="5000"/>
                  <a:lumOff val="95000"/>
                </a:schemeClr>
              </a:gs>
              <a:gs pos="51000">
                <a:schemeClr val="accent2">
                  <a:lumMod val="75000"/>
                </a:schemeClr>
              </a:gs>
              <a:gs pos="100000">
                <a:schemeClr val="accent3">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Tree>
    <p:extLst>
      <p:ext uri="{BB962C8B-B14F-4D97-AF65-F5344CB8AC3E}">
        <p14:creationId xmlns:p14="http://schemas.microsoft.com/office/powerpoint/2010/main" val="351639568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2_Title: Blue gradient with angled white stripes">
    <p:spTree>
      <p:nvGrpSpPr>
        <p:cNvPr id="1" name=""/>
        <p:cNvGrpSpPr/>
        <p:nvPr/>
      </p:nvGrpSpPr>
      <p:grpSpPr>
        <a:xfrm>
          <a:off x="0" y="0"/>
          <a:ext cx="0" cy="0"/>
          <a:chOff x="0" y="0"/>
          <a:chExt cx="0" cy="0"/>
        </a:xfrm>
      </p:grpSpPr>
      <p:sp>
        <p:nvSpPr>
          <p:cNvPr id="18" name="Dark blue background" title="&quot;&quot;"/>
          <p:cNvSpPr/>
          <p:nvPr userDrawn="1"/>
        </p:nvSpPr>
        <p:spPr bwMode="white">
          <a:xfrm>
            <a:off x="0" y="0"/>
            <a:ext cx="12192000" cy="1600200"/>
          </a:xfrm>
          <a:prstGeom prst="rect">
            <a:avLst/>
          </a:prstGeom>
          <a:gradFill flip="none" rotWithShape="1">
            <a:gsLst>
              <a:gs pos="0">
                <a:schemeClr val="accent1">
                  <a:lumMod val="5000"/>
                  <a:lumOff val="95000"/>
                </a:schemeClr>
              </a:gs>
              <a:gs pos="57000">
                <a:schemeClr val="accent2">
                  <a:lumMod val="75000"/>
                </a:schemeClr>
              </a:gs>
              <a:gs pos="100000">
                <a:schemeClr val="accent3">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Slide number"/>
          <p:cNvSpPr>
            <a:spLocks noGrp="1"/>
          </p:cNvSpPr>
          <p:nvPr>
            <p:ph type="sldNum" sz="quarter" idx="4"/>
          </p:nvPr>
        </p:nvSpPr>
        <p:spPr>
          <a:xfrm>
            <a:off x="8737600" y="6553200"/>
            <a:ext cx="2844800" cy="228600"/>
          </a:xfrm>
          <a:prstGeom prst="rect">
            <a:avLst/>
          </a:prstGeom>
        </p:spPr>
        <p:txBody>
          <a:bodyPr vert="horz" lIns="91440" tIns="45720" rIns="91440" bIns="45720" rtlCol="0" anchor="ctr"/>
          <a:lstStyle>
            <a:lvl1pPr algn="r">
              <a:defRPr sz="2000" b="0">
                <a:solidFill>
                  <a:srgbClr val="767676"/>
                </a:solidFill>
                <a:latin typeface="+mn-lt"/>
              </a:defRPr>
            </a:lvl1pPr>
          </a:lstStyle>
          <a:p>
            <a:fld id="{B6F15528-21DE-4FAA-801E-634DDDAF4B2B}" type="slidenum">
              <a:rPr lang="en-US" smtClean="0"/>
              <a:pPr/>
              <a:t>‹#›</a:t>
            </a:fld>
            <a:endParaRPr lang="en-US" dirty="0"/>
          </a:p>
        </p:txBody>
      </p:sp>
      <p:sp>
        <p:nvSpPr>
          <p:cNvPr id="14" name="Footer"/>
          <p:cNvSpPr>
            <a:spLocks noGrp="1"/>
          </p:cNvSpPr>
          <p:nvPr>
            <p:ph type="ftr" sz="quarter" idx="3"/>
          </p:nvPr>
        </p:nvSpPr>
        <p:spPr>
          <a:xfrm>
            <a:off x="609600" y="6553200"/>
            <a:ext cx="8026400" cy="228600"/>
          </a:xfrm>
          <a:prstGeom prst="rect">
            <a:avLst/>
          </a:prstGeom>
        </p:spPr>
        <p:txBody>
          <a:bodyPr vert="horz" lIns="91440" tIns="45720" rIns="91440" bIns="45720" rtlCol="0" anchor="ctr"/>
          <a:lstStyle>
            <a:lvl1pPr marL="0" algn="l" defTabSz="914400" rtl="0" eaLnBrk="1" latinLnBrk="0" hangingPunct="1">
              <a:defRPr lang="en-US" sz="1200" kern="1200" smtClean="0">
                <a:solidFill>
                  <a:srgbClr val="767676"/>
                </a:solidFill>
                <a:latin typeface="Segoe UI Light" panose="020B0502040204020203" pitchFamily="34" charset="0"/>
                <a:ea typeface="+mn-ea"/>
                <a:cs typeface="Segoe UI Light" panose="020B0502040204020203" pitchFamily="34" charset="0"/>
              </a:defRPr>
            </a:lvl1pPr>
          </a:lstStyle>
          <a:p>
            <a:endParaRPr lang="da-DK" dirty="0"/>
          </a:p>
        </p:txBody>
      </p:sp>
      <p:sp>
        <p:nvSpPr>
          <p:cNvPr id="6" name="Internal use message"/>
          <p:cNvSpPr/>
          <p:nvPr userDrawn="1"/>
        </p:nvSpPr>
        <p:spPr>
          <a:xfrm>
            <a:off x="609600" y="5708996"/>
            <a:ext cx="5257800" cy="463204"/>
          </a:xfrm>
          <a:prstGeom prst="rect">
            <a:avLst/>
          </a:prstGeom>
        </p:spPr>
        <p:txBody>
          <a:bodyPr wrap="square">
            <a:spAutoFit/>
          </a:bodyPr>
          <a:lstStyle/>
          <a:p>
            <a:pPr>
              <a:lnSpc>
                <a:spcPct val="120000"/>
              </a:lnSpc>
              <a:spcAft>
                <a:spcPts val="300"/>
              </a:spcAft>
            </a:pPr>
            <a:r>
              <a:rPr lang="en-US" sz="900" dirty="0">
                <a:solidFill>
                  <a:schemeClr val="tx1">
                    <a:lumMod val="75000"/>
                    <a:lumOff val="25000"/>
                  </a:schemeClr>
                </a:solidFill>
                <a:ea typeface="Verdana" pitchFamily="34" charset="0"/>
                <a:cs typeface="Verdana" pitchFamily="34" charset="0"/>
              </a:rPr>
              <a:t>Centers for Medicare &amp; Medicaid Services | Center for Medicare &amp; Medicaid Innovation</a:t>
            </a:r>
          </a:p>
          <a:p>
            <a:pPr>
              <a:lnSpc>
                <a:spcPct val="120000"/>
              </a:lnSpc>
            </a:pPr>
            <a:r>
              <a:rPr lang="en-US" sz="900" b="1" dirty="0">
                <a:solidFill>
                  <a:schemeClr val="tx1">
                    <a:lumMod val="75000"/>
                    <a:lumOff val="25000"/>
                  </a:schemeClr>
                </a:solidFill>
                <a:ea typeface="Verdana" pitchFamily="34" charset="0"/>
                <a:cs typeface="Verdana" pitchFamily="34" charset="0"/>
              </a:rPr>
              <a:t>This information has not been disclosed to the public. It may be privileged and confidential. </a:t>
            </a:r>
          </a:p>
        </p:txBody>
      </p:sp>
      <p:sp>
        <p:nvSpPr>
          <p:cNvPr id="3" name="Subtitle, author"/>
          <p:cNvSpPr>
            <a:spLocks noGrp="1"/>
          </p:cNvSpPr>
          <p:nvPr>
            <p:ph type="subTitle" idx="1"/>
          </p:nvPr>
        </p:nvSpPr>
        <p:spPr>
          <a:xfrm>
            <a:off x="609600" y="2590800"/>
            <a:ext cx="5486400" cy="348813"/>
          </a:xfrm>
        </p:spPr>
        <p:txBody>
          <a:bodyPr wrap="square">
            <a:spAutoFit/>
          </a:bodyPr>
          <a:lstStyle>
            <a:lvl1pPr marL="0" indent="0">
              <a:buNone/>
              <a:defRPr lang="en-US" sz="1600">
                <a:solidFill>
                  <a:srgbClr val="767676"/>
                </a:solidFill>
                <a:latin typeface="+mn-lt"/>
                <a:ea typeface="+mn-ea"/>
                <a:cs typeface="+mn-cs"/>
              </a:defRPr>
            </a:lvl1pPr>
          </a:lstStyle>
          <a:p>
            <a:pPr marL="0" lvl="0">
              <a:lnSpc>
                <a:spcPts val="2000"/>
              </a:lnSpc>
            </a:pPr>
            <a:r>
              <a:rPr lang="en-US" dirty="0"/>
              <a:t>Click to edit Master subtitle style</a:t>
            </a:r>
          </a:p>
        </p:txBody>
      </p:sp>
      <p:sp>
        <p:nvSpPr>
          <p:cNvPr id="2" name="Title of deck"/>
          <p:cNvSpPr>
            <a:spLocks noGrp="1"/>
          </p:cNvSpPr>
          <p:nvPr>
            <p:ph type="ctrTitle"/>
          </p:nvPr>
        </p:nvSpPr>
        <p:spPr>
          <a:xfrm>
            <a:off x="609600" y="2048069"/>
            <a:ext cx="5486400" cy="457200"/>
          </a:xfrm>
          <a:noFill/>
        </p:spPr>
        <p:txBody>
          <a:bodyPr vert="horz" lIns="91440" tIns="45720" rIns="91440" bIns="45720" rtlCol="0" anchor="ctr">
            <a:noAutofit/>
          </a:bodyPr>
          <a:lstStyle>
            <a:lvl1pPr>
              <a:defRPr lang="en-US" sz="2800" b="1">
                <a:solidFill>
                  <a:schemeClr val="tx2">
                    <a:lumMod val="75000"/>
                  </a:schemeClr>
                </a:solidFill>
                <a:latin typeface="Segoe UI Light" panose="020B0502040204020203" pitchFamily="34" charset="0"/>
                <a:cs typeface="Segoe UI Light" panose="020B0502040204020203" pitchFamily="34" charset="0"/>
              </a:defRPr>
            </a:lvl1pPr>
          </a:lstStyle>
          <a:p>
            <a:pPr marL="0" lvl="0"/>
            <a:r>
              <a:rPr lang="en-US" dirty="0"/>
              <a:t>Click to edit Master title style</a:t>
            </a:r>
          </a:p>
        </p:txBody>
      </p:sp>
    </p:spTree>
    <p:extLst>
      <p:ext uri="{BB962C8B-B14F-4D97-AF65-F5344CB8AC3E}">
        <p14:creationId xmlns:p14="http://schemas.microsoft.com/office/powerpoint/2010/main" val="231842651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Blue gradient with angled white stripes">
    <p:spTree>
      <p:nvGrpSpPr>
        <p:cNvPr id="1" name=""/>
        <p:cNvGrpSpPr/>
        <p:nvPr/>
      </p:nvGrpSpPr>
      <p:grpSpPr>
        <a:xfrm>
          <a:off x="0" y="0"/>
          <a:ext cx="0" cy="0"/>
          <a:chOff x="0" y="0"/>
          <a:chExt cx="0" cy="0"/>
        </a:xfrm>
      </p:grpSpPr>
      <p:sp>
        <p:nvSpPr>
          <p:cNvPr id="18" name="Dark blue background" title="&quot;&quot;"/>
          <p:cNvSpPr/>
          <p:nvPr userDrawn="1"/>
        </p:nvSpPr>
        <p:spPr bwMode="white">
          <a:xfrm>
            <a:off x="0" y="0"/>
            <a:ext cx="12192000" cy="1600200"/>
          </a:xfrm>
          <a:prstGeom prst="rect">
            <a:avLst/>
          </a:prstGeom>
          <a:gradFill flip="none" rotWithShape="1">
            <a:gsLst>
              <a:gs pos="0">
                <a:schemeClr val="accent1">
                  <a:lumMod val="5000"/>
                  <a:lumOff val="95000"/>
                </a:schemeClr>
              </a:gs>
              <a:gs pos="57000">
                <a:schemeClr val="accent2">
                  <a:lumMod val="75000"/>
                </a:schemeClr>
              </a:gs>
              <a:gs pos="100000">
                <a:schemeClr val="accent3">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Slide number"/>
          <p:cNvSpPr>
            <a:spLocks noGrp="1"/>
          </p:cNvSpPr>
          <p:nvPr>
            <p:ph type="sldNum" sz="quarter" idx="4"/>
          </p:nvPr>
        </p:nvSpPr>
        <p:spPr>
          <a:xfrm>
            <a:off x="8737600" y="6553200"/>
            <a:ext cx="2844800" cy="228600"/>
          </a:xfrm>
          <a:prstGeom prst="rect">
            <a:avLst/>
          </a:prstGeom>
        </p:spPr>
        <p:txBody>
          <a:bodyPr vert="horz" lIns="91440" tIns="45720" rIns="91440" bIns="45720" rtlCol="0" anchor="ctr"/>
          <a:lstStyle>
            <a:lvl1pPr algn="r">
              <a:defRPr sz="2000" b="0">
                <a:solidFill>
                  <a:srgbClr val="767676"/>
                </a:solidFill>
                <a:latin typeface="+mn-lt"/>
              </a:defRPr>
            </a:lvl1pPr>
          </a:lstStyle>
          <a:p>
            <a:fld id="{B6F15528-21DE-4FAA-801E-634DDDAF4B2B}" type="slidenum">
              <a:rPr lang="en-US" smtClean="0"/>
              <a:pPr/>
              <a:t>‹#›</a:t>
            </a:fld>
            <a:endParaRPr lang="en-US" dirty="0"/>
          </a:p>
        </p:txBody>
      </p:sp>
      <p:sp>
        <p:nvSpPr>
          <p:cNvPr id="14" name="Footer"/>
          <p:cNvSpPr>
            <a:spLocks noGrp="1"/>
          </p:cNvSpPr>
          <p:nvPr>
            <p:ph type="ftr" sz="quarter" idx="3"/>
          </p:nvPr>
        </p:nvSpPr>
        <p:spPr>
          <a:xfrm>
            <a:off x="609600" y="6553200"/>
            <a:ext cx="8026400" cy="228600"/>
          </a:xfrm>
          <a:prstGeom prst="rect">
            <a:avLst/>
          </a:prstGeom>
        </p:spPr>
        <p:txBody>
          <a:bodyPr vert="horz" lIns="91440" tIns="45720" rIns="91440" bIns="45720" rtlCol="0" anchor="ctr"/>
          <a:lstStyle>
            <a:lvl1pPr marL="0" algn="l" defTabSz="914400" rtl="0" eaLnBrk="1" latinLnBrk="0" hangingPunct="1">
              <a:defRPr lang="en-US" sz="1200" kern="1200" smtClean="0">
                <a:solidFill>
                  <a:srgbClr val="767676"/>
                </a:solidFill>
                <a:latin typeface="Segoe UI Light" panose="020B0502040204020203" pitchFamily="34" charset="0"/>
                <a:ea typeface="+mn-ea"/>
                <a:cs typeface="Segoe UI Light" panose="020B0502040204020203" pitchFamily="34" charset="0"/>
              </a:defRPr>
            </a:lvl1pPr>
          </a:lstStyle>
          <a:p>
            <a:endParaRPr lang="da-DK" dirty="0"/>
          </a:p>
        </p:txBody>
      </p:sp>
      <p:sp>
        <p:nvSpPr>
          <p:cNvPr id="6" name="Internal use message"/>
          <p:cNvSpPr/>
          <p:nvPr userDrawn="1"/>
        </p:nvSpPr>
        <p:spPr>
          <a:xfrm>
            <a:off x="609600" y="5708996"/>
            <a:ext cx="5257800" cy="463204"/>
          </a:xfrm>
          <a:prstGeom prst="rect">
            <a:avLst/>
          </a:prstGeom>
        </p:spPr>
        <p:txBody>
          <a:bodyPr wrap="square">
            <a:spAutoFit/>
          </a:bodyPr>
          <a:lstStyle/>
          <a:p>
            <a:pPr>
              <a:lnSpc>
                <a:spcPct val="120000"/>
              </a:lnSpc>
              <a:spcAft>
                <a:spcPts val="300"/>
              </a:spcAft>
            </a:pPr>
            <a:r>
              <a:rPr lang="en-US" sz="900" dirty="0">
                <a:solidFill>
                  <a:schemeClr val="tx1">
                    <a:lumMod val="75000"/>
                    <a:lumOff val="25000"/>
                  </a:schemeClr>
                </a:solidFill>
                <a:ea typeface="Verdana" pitchFamily="34" charset="0"/>
                <a:cs typeface="Verdana" pitchFamily="34" charset="0"/>
              </a:rPr>
              <a:t>Centers for Medicare &amp; Medicaid Services | Center for Medicare &amp; Medicaid Innovation</a:t>
            </a:r>
          </a:p>
          <a:p>
            <a:pPr>
              <a:lnSpc>
                <a:spcPct val="120000"/>
              </a:lnSpc>
            </a:pPr>
            <a:r>
              <a:rPr lang="en-US" sz="900" b="1" dirty="0">
                <a:solidFill>
                  <a:schemeClr val="tx1">
                    <a:lumMod val="75000"/>
                    <a:lumOff val="25000"/>
                  </a:schemeClr>
                </a:solidFill>
                <a:ea typeface="Verdana" pitchFamily="34" charset="0"/>
                <a:cs typeface="Verdana" pitchFamily="34" charset="0"/>
              </a:rPr>
              <a:t>This information has not been disclosed to the public. It may be privileged and confidential. </a:t>
            </a:r>
          </a:p>
        </p:txBody>
      </p:sp>
      <p:sp>
        <p:nvSpPr>
          <p:cNvPr id="3" name="Subtitle, author"/>
          <p:cNvSpPr>
            <a:spLocks noGrp="1"/>
          </p:cNvSpPr>
          <p:nvPr>
            <p:ph type="subTitle" idx="1"/>
          </p:nvPr>
        </p:nvSpPr>
        <p:spPr>
          <a:xfrm>
            <a:off x="609600" y="2590800"/>
            <a:ext cx="5486400" cy="348813"/>
          </a:xfrm>
        </p:spPr>
        <p:txBody>
          <a:bodyPr wrap="square">
            <a:spAutoFit/>
          </a:bodyPr>
          <a:lstStyle>
            <a:lvl1pPr marL="0" indent="0">
              <a:buNone/>
              <a:defRPr lang="en-US" sz="1600">
                <a:solidFill>
                  <a:srgbClr val="767676"/>
                </a:solidFill>
                <a:latin typeface="+mn-lt"/>
                <a:ea typeface="+mn-ea"/>
                <a:cs typeface="+mn-cs"/>
              </a:defRPr>
            </a:lvl1pPr>
          </a:lstStyle>
          <a:p>
            <a:pPr marL="0" lvl="0">
              <a:lnSpc>
                <a:spcPts val="2000"/>
              </a:lnSpc>
            </a:pPr>
            <a:r>
              <a:rPr lang="en-US" dirty="0"/>
              <a:t>Click to edit Master subtitle style</a:t>
            </a:r>
          </a:p>
        </p:txBody>
      </p:sp>
      <p:sp>
        <p:nvSpPr>
          <p:cNvPr id="2" name="Title of deck"/>
          <p:cNvSpPr>
            <a:spLocks noGrp="1"/>
          </p:cNvSpPr>
          <p:nvPr>
            <p:ph type="ctrTitle"/>
          </p:nvPr>
        </p:nvSpPr>
        <p:spPr>
          <a:xfrm>
            <a:off x="609600" y="2048069"/>
            <a:ext cx="5486400" cy="457200"/>
          </a:xfrm>
          <a:noFill/>
        </p:spPr>
        <p:txBody>
          <a:bodyPr vert="horz" lIns="91440" tIns="45720" rIns="91440" bIns="45720" rtlCol="0" anchor="ctr">
            <a:noAutofit/>
          </a:bodyPr>
          <a:lstStyle>
            <a:lvl1pPr>
              <a:defRPr lang="en-US" sz="2800" b="1">
                <a:solidFill>
                  <a:schemeClr val="tx2">
                    <a:lumMod val="75000"/>
                  </a:schemeClr>
                </a:solidFill>
                <a:latin typeface="Segoe UI Light" panose="020B0502040204020203" pitchFamily="34" charset="0"/>
                <a:cs typeface="Segoe UI Light" panose="020B0502040204020203" pitchFamily="34" charset="0"/>
              </a:defRPr>
            </a:lvl1pPr>
          </a:lstStyle>
          <a:p>
            <a:pPr marL="0" lvl="0"/>
            <a:r>
              <a:rPr lang="en-US" dirty="0"/>
              <a:t>Click to edit Master title style</a:t>
            </a:r>
          </a:p>
        </p:txBody>
      </p:sp>
      <p:sp>
        <p:nvSpPr>
          <p:cNvPr id="16" name="Blue stripe" title="&quot;&quot;"/>
          <p:cNvSpPr/>
          <p:nvPr userDrawn="1"/>
        </p:nvSpPr>
        <p:spPr bwMode="white">
          <a:xfrm>
            <a:off x="8848077" y="0"/>
            <a:ext cx="3331566" cy="1600460"/>
          </a:xfrm>
          <a:prstGeom prst="parallelogram">
            <a:avLst>
              <a:gd name="adj" fmla="val 106557"/>
            </a:avLst>
          </a:prstGeom>
          <a:gradFill flip="none" rotWithShape="1">
            <a:gsLst>
              <a:gs pos="0">
                <a:schemeClr val="accent1">
                  <a:lumMod val="5000"/>
                  <a:lumOff val="95000"/>
                </a:schemeClr>
              </a:gs>
              <a:gs pos="57000">
                <a:schemeClr val="accent2">
                  <a:lumMod val="75000"/>
                </a:schemeClr>
              </a:gs>
              <a:gs pos="100000">
                <a:schemeClr val="accent3">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Tree>
    <p:extLst>
      <p:ext uri="{BB962C8B-B14F-4D97-AF65-F5344CB8AC3E}">
        <p14:creationId xmlns:p14="http://schemas.microsoft.com/office/powerpoint/2010/main" val="160741309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CMS logo colors and dark blue">
    <p:spTree>
      <p:nvGrpSpPr>
        <p:cNvPr id="1" name=""/>
        <p:cNvGrpSpPr/>
        <p:nvPr/>
      </p:nvGrpSpPr>
      <p:grpSpPr>
        <a:xfrm>
          <a:off x="0" y="0"/>
          <a:ext cx="0" cy="0"/>
          <a:chOff x="0" y="0"/>
          <a:chExt cx="0" cy="0"/>
        </a:xfrm>
      </p:grpSpPr>
      <p:sp>
        <p:nvSpPr>
          <p:cNvPr id="20" name="Dark blue background" title="&quot;&quot;"/>
          <p:cNvSpPr/>
          <p:nvPr userDrawn="1"/>
        </p:nvSpPr>
        <p:spPr bwMode="white">
          <a:xfrm>
            <a:off x="2209800" y="-8410"/>
            <a:ext cx="9982200" cy="1603945"/>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quot;CMS blue&quot; background" title="&quot;&quot;"/>
          <p:cNvSpPr/>
          <p:nvPr userDrawn="1"/>
        </p:nvSpPr>
        <p:spPr bwMode="black">
          <a:xfrm>
            <a:off x="0" y="-1"/>
            <a:ext cx="609600" cy="1595535"/>
          </a:xfrm>
          <a:prstGeom prst="rect">
            <a:avLst/>
          </a:prstGeom>
          <a:solidFill>
            <a:srgbClr val="084A9C"/>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lvl="0" algn="ctr" eaLnBrk="0" fontAlgn="base" hangingPunct="0">
              <a:lnSpc>
                <a:spcPts val="2500"/>
              </a:lnSpc>
              <a:spcBef>
                <a:spcPct val="0"/>
              </a:spcBef>
              <a:spcAft>
                <a:spcPts val="1000"/>
              </a:spcAft>
              <a:buClr>
                <a:srgbClr val="FDAA03"/>
              </a:buClr>
            </a:pPr>
            <a:endParaRPr lang="en-US" b="1" dirty="0">
              <a:solidFill>
                <a:prstClr val="black"/>
              </a:solidFill>
              <a:latin typeface="Arial" charset="0"/>
            </a:endParaRPr>
          </a:p>
        </p:txBody>
      </p:sp>
      <p:sp>
        <p:nvSpPr>
          <p:cNvPr id="19" name="&quot;CMS yellow&quot; background" title="&quot;&quot;"/>
          <p:cNvSpPr/>
          <p:nvPr userDrawn="1"/>
        </p:nvSpPr>
        <p:spPr bwMode="white">
          <a:xfrm>
            <a:off x="685800" y="-8410"/>
            <a:ext cx="1447800" cy="1608609"/>
          </a:xfrm>
          <a:prstGeom prst="rect">
            <a:avLst/>
          </a:prstGeom>
          <a:solidFill>
            <a:srgbClr val="FFD004"/>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lnSpc>
                <a:spcPts val="2500"/>
              </a:lnSpc>
              <a:spcBef>
                <a:spcPct val="0"/>
              </a:spcBef>
              <a:spcAft>
                <a:spcPts val="1000"/>
              </a:spcAft>
              <a:buClr>
                <a:srgbClr val="FDAA03"/>
              </a:buClr>
            </a:pPr>
            <a:endParaRPr lang="en-US" b="1" dirty="0">
              <a:solidFill>
                <a:prstClr val="black"/>
              </a:solidFill>
              <a:latin typeface="Arial" charset="0"/>
            </a:endParaRPr>
          </a:p>
        </p:txBody>
      </p:sp>
      <p:sp>
        <p:nvSpPr>
          <p:cNvPr id="13" name="Slide number"/>
          <p:cNvSpPr>
            <a:spLocks noGrp="1"/>
          </p:cNvSpPr>
          <p:nvPr>
            <p:ph type="sldNum" sz="quarter" idx="4"/>
          </p:nvPr>
        </p:nvSpPr>
        <p:spPr>
          <a:xfrm>
            <a:off x="8737600" y="6553200"/>
            <a:ext cx="2844800" cy="228600"/>
          </a:xfrm>
          <a:prstGeom prst="rect">
            <a:avLst/>
          </a:prstGeom>
        </p:spPr>
        <p:txBody>
          <a:bodyPr vert="horz" lIns="91440" tIns="45720" rIns="91440" bIns="45720" rtlCol="0" anchor="ctr"/>
          <a:lstStyle>
            <a:lvl1pPr algn="r">
              <a:defRPr sz="2000" b="0">
                <a:solidFill>
                  <a:srgbClr val="767676"/>
                </a:solidFill>
                <a:latin typeface="+mn-lt"/>
              </a:defRPr>
            </a:lvl1pPr>
          </a:lstStyle>
          <a:p>
            <a:fld id="{B6F15528-21DE-4FAA-801E-634DDDAF4B2B}" type="slidenum">
              <a:rPr lang="en-US" smtClean="0"/>
              <a:pPr/>
              <a:t>‹#›</a:t>
            </a:fld>
            <a:endParaRPr lang="en-US" dirty="0"/>
          </a:p>
        </p:txBody>
      </p:sp>
      <p:sp>
        <p:nvSpPr>
          <p:cNvPr id="14" name="Footer"/>
          <p:cNvSpPr>
            <a:spLocks noGrp="1"/>
          </p:cNvSpPr>
          <p:nvPr>
            <p:ph type="ftr" sz="quarter" idx="3"/>
          </p:nvPr>
        </p:nvSpPr>
        <p:spPr>
          <a:xfrm>
            <a:off x="609600" y="6553200"/>
            <a:ext cx="8026400" cy="228600"/>
          </a:xfrm>
          <a:prstGeom prst="rect">
            <a:avLst/>
          </a:prstGeom>
        </p:spPr>
        <p:txBody>
          <a:bodyPr vert="horz" lIns="91440" tIns="45720" rIns="91440" bIns="45720" rtlCol="0" anchor="ctr"/>
          <a:lstStyle>
            <a:lvl1pPr marL="0" algn="l" defTabSz="914400" rtl="0" eaLnBrk="1" latinLnBrk="0" hangingPunct="1">
              <a:defRPr lang="en-US" sz="1200" kern="1200" smtClean="0">
                <a:solidFill>
                  <a:srgbClr val="767676"/>
                </a:solidFill>
                <a:latin typeface="Segoe UI Light" panose="020B0502040204020203" pitchFamily="34" charset="0"/>
                <a:ea typeface="+mn-ea"/>
                <a:cs typeface="Segoe UI Light" panose="020B0502040204020203" pitchFamily="34" charset="0"/>
              </a:defRPr>
            </a:lvl1pPr>
          </a:lstStyle>
          <a:p>
            <a:endParaRPr lang="da-DK" dirty="0"/>
          </a:p>
        </p:txBody>
      </p:sp>
      <p:sp>
        <p:nvSpPr>
          <p:cNvPr id="6" name="Internal use message"/>
          <p:cNvSpPr/>
          <p:nvPr userDrawn="1"/>
        </p:nvSpPr>
        <p:spPr>
          <a:xfrm>
            <a:off x="609600" y="5708996"/>
            <a:ext cx="5257800" cy="243143"/>
          </a:xfrm>
          <a:prstGeom prst="rect">
            <a:avLst/>
          </a:prstGeom>
        </p:spPr>
        <p:txBody>
          <a:bodyPr wrap="square">
            <a:spAutoFit/>
          </a:bodyPr>
          <a:lstStyle/>
          <a:p>
            <a:pPr>
              <a:lnSpc>
                <a:spcPct val="120000"/>
              </a:lnSpc>
              <a:spcAft>
                <a:spcPts val="300"/>
              </a:spcAft>
            </a:pPr>
            <a:r>
              <a:rPr lang="en-US" sz="900" dirty="0">
                <a:solidFill>
                  <a:schemeClr val="tx1">
                    <a:lumMod val="75000"/>
                    <a:lumOff val="25000"/>
                  </a:schemeClr>
                </a:solidFill>
                <a:ea typeface="Verdana" pitchFamily="34" charset="0"/>
                <a:cs typeface="Verdana" pitchFamily="34" charset="0"/>
              </a:rPr>
              <a:t>Centers for Medicare &amp; Medicaid Services | Center for Medicare &amp; Medicaid Innovation</a:t>
            </a:r>
          </a:p>
        </p:txBody>
      </p:sp>
      <p:sp>
        <p:nvSpPr>
          <p:cNvPr id="3" name="Subtitle, author"/>
          <p:cNvSpPr>
            <a:spLocks noGrp="1"/>
          </p:cNvSpPr>
          <p:nvPr>
            <p:ph type="subTitle" idx="1"/>
          </p:nvPr>
        </p:nvSpPr>
        <p:spPr>
          <a:xfrm>
            <a:off x="609600" y="2600325"/>
            <a:ext cx="5486400" cy="348813"/>
          </a:xfrm>
        </p:spPr>
        <p:txBody>
          <a:bodyPr wrap="square">
            <a:spAutoFit/>
          </a:bodyPr>
          <a:lstStyle>
            <a:lvl1pPr marL="0" indent="0">
              <a:buNone/>
              <a:defRPr lang="en-US" sz="1600">
                <a:solidFill>
                  <a:srgbClr val="767676"/>
                </a:solidFill>
                <a:latin typeface="+mn-lt"/>
                <a:ea typeface="+mn-ea"/>
                <a:cs typeface="+mn-cs"/>
              </a:defRPr>
            </a:lvl1pPr>
          </a:lstStyle>
          <a:p>
            <a:pPr marL="0" lvl="0">
              <a:lnSpc>
                <a:spcPts val="2000"/>
              </a:lnSpc>
            </a:pPr>
            <a:r>
              <a:rPr lang="en-US" dirty="0"/>
              <a:t>Click to edit Master subtitle style</a:t>
            </a:r>
          </a:p>
        </p:txBody>
      </p:sp>
      <p:sp>
        <p:nvSpPr>
          <p:cNvPr id="2" name="Title of deck"/>
          <p:cNvSpPr>
            <a:spLocks noGrp="1"/>
          </p:cNvSpPr>
          <p:nvPr>
            <p:ph type="ctrTitle"/>
          </p:nvPr>
        </p:nvSpPr>
        <p:spPr>
          <a:xfrm>
            <a:off x="609600" y="2048069"/>
            <a:ext cx="5486400" cy="457200"/>
          </a:xfrm>
          <a:noFill/>
        </p:spPr>
        <p:txBody>
          <a:bodyPr vert="horz" lIns="91440" tIns="45720" rIns="91440" bIns="45720" rtlCol="0" anchor="ctr">
            <a:noAutofit/>
          </a:bodyPr>
          <a:lstStyle>
            <a:lvl1pPr>
              <a:defRPr lang="en-US" sz="2800" b="1">
                <a:solidFill>
                  <a:schemeClr val="tx2">
                    <a:lumMod val="75000"/>
                  </a:schemeClr>
                </a:solidFill>
                <a:latin typeface="Segoe UI Light" panose="020B0502040204020203" pitchFamily="34" charset="0"/>
                <a:cs typeface="Segoe UI Light" panose="020B0502040204020203" pitchFamily="34" charset="0"/>
              </a:defRPr>
            </a:lvl1pPr>
          </a:lstStyle>
          <a:p>
            <a:pPr marL="0" lvl="0"/>
            <a:r>
              <a:rPr lang="en-US" dirty="0"/>
              <a:t>Click to edit Master title style</a:t>
            </a:r>
          </a:p>
        </p:txBody>
      </p:sp>
      <p:pic>
        <p:nvPicPr>
          <p:cNvPr id="10" name="Picture 9" descr="The Centers for Medicare and Medicaid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15600" y="5620692"/>
            <a:ext cx="961402" cy="331447"/>
          </a:xfrm>
          <a:prstGeom prst="rect">
            <a:avLst/>
          </a:prstGeom>
        </p:spPr>
      </p:pic>
    </p:spTree>
    <p:extLst>
      <p:ext uri="{BB962C8B-B14F-4D97-AF65-F5344CB8AC3E}">
        <p14:creationId xmlns:p14="http://schemas.microsoft.com/office/powerpoint/2010/main" val="230422694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Plain">
    <p:spTree>
      <p:nvGrpSpPr>
        <p:cNvPr id="1" name=""/>
        <p:cNvGrpSpPr/>
        <p:nvPr/>
      </p:nvGrpSpPr>
      <p:grpSpPr>
        <a:xfrm>
          <a:off x="0" y="0"/>
          <a:ext cx="0" cy="0"/>
          <a:chOff x="0" y="0"/>
          <a:chExt cx="0" cy="0"/>
        </a:xfrm>
      </p:grpSpPr>
      <p:cxnSp>
        <p:nvCxnSpPr>
          <p:cNvPr id="7" name="Title border line" title="&quot;&quot;"/>
          <p:cNvCxnSpPr/>
          <p:nvPr userDrawn="1"/>
        </p:nvCxnSpPr>
        <p:spPr bwMode="gray">
          <a:xfrm>
            <a:off x="0" y="567265"/>
            <a:ext cx="6096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9" name="Slide number"/>
          <p:cNvSpPr>
            <a:spLocks noGrp="1"/>
          </p:cNvSpPr>
          <p:nvPr>
            <p:ph type="sldNum" sz="quarter" idx="4"/>
          </p:nvPr>
        </p:nvSpPr>
        <p:spPr>
          <a:xfrm>
            <a:off x="8737600" y="6553200"/>
            <a:ext cx="2844800" cy="228600"/>
          </a:xfrm>
          <a:prstGeom prst="rect">
            <a:avLst/>
          </a:prstGeom>
        </p:spPr>
        <p:txBody>
          <a:bodyPr vert="horz" lIns="91440" tIns="45720" rIns="91440" bIns="45720" rtlCol="0" anchor="ctr"/>
          <a:lstStyle>
            <a:lvl1pPr algn="r">
              <a:defRPr sz="2000" b="0">
                <a:solidFill>
                  <a:srgbClr val="767676"/>
                </a:solidFill>
                <a:latin typeface="+mn-lt"/>
              </a:defRPr>
            </a:lvl1pPr>
          </a:lstStyle>
          <a:p>
            <a:fld id="{B6F15528-21DE-4FAA-801E-634DDDAF4B2B}" type="slidenum">
              <a:rPr lang="en-US" smtClean="0"/>
              <a:pPr/>
              <a:t>‹#›</a:t>
            </a:fld>
            <a:endParaRPr lang="en-US" dirty="0"/>
          </a:p>
        </p:txBody>
      </p:sp>
      <p:sp>
        <p:nvSpPr>
          <p:cNvPr id="18" name="Footer"/>
          <p:cNvSpPr>
            <a:spLocks noGrp="1"/>
          </p:cNvSpPr>
          <p:nvPr>
            <p:ph type="ftr" sz="quarter" idx="3"/>
          </p:nvPr>
        </p:nvSpPr>
        <p:spPr>
          <a:xfrm>
            <a:off x="609600" y="6553200"/>
            <a:ext cx="8026400" cy="228600"/>
          </a:xfrm>
          <a:prstGeom prst="rect">
            <a:avLst/>
          </a:prstGeom>
        </p:spPr>
        <p:txBody>
          <a:bodyPr vert="horz" lIns="91440" tIns="45720" rIns="91440" bIns="45720" rtlCol="0" anchor="ctr"/>
          <a:lstStyle>
            <a:lvl1pPr marL="0" algn="l" defTabSz="914400" rtl="0" eaLnBrk="1" latinLnBrk="0" hangingPunct="1">
              <a:defRPr lang="en-US" sz="1200" kern="1200" smtClean="0">
                <a:solidFill>
                  <a:srgbClr val="767676"/>
                </a:solidFill>
                <a:latin typeface="Segoe UI Light" panose="020B0502040204020203" pitchFamily="34" charset="0"/>
                <a:ea typeface="+mn-ea"/>
                <a:cs typeface="Segoe UI Light" panose="020B0502040204020203" pitchFamily="34" charset="0"/>
              </a:defRPr>
            </a:lvl1pPr>
          </a:lstStyle>
          <a:p>
            <a:endParaRPr lang="da-DK" dirty="0"/>
          </a:p>
        </p:txBody>
      </p:sp>
      <p:sp>
        <p:nvSpPr>
          <p:cNvPr id="9" name="Statement 2"/>
          <p:cNvSpPr>
            <a:spLocks noGrp="1"/>
          </p:cNvSpPr>
          <p:nvPr>
            <p:ph idx="10"/>
          </p:nvPr>
        </p:nvSpPr>
        <p:spPr>
          <a:xfrm>
            <a:off x="6248400" y="685800"/>
            <a:ext cx="5469467" cy="5486402"/>
          </a:xfrm>
        </p:spPr>
        <p:txBody>
          <a:bodyPr>
            <a:noAutofit/>
          </a:bodyPr>
          <a:lstStyle>
            <a:lvl1pPr>
              <a:lnSpc>
                <a:spcPct val="120000"/>
              </a:lnSpc>
              <a:spcBef>
                <a:spcPts val="0"/>
              </a:spcBef>
              <a:spcAft>
                <a:spcPts val="600"/>
              </a:spcAft>
              <a:defRPr sz="1600" b="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defRPr>
            </a:lvl1pPr>
            <a:lvl2pPr>
              <a:lnSpc>
                <a:spcPct val="120000"/>
              </a:lnSpc>
              <a:spcBef>
                <a:spcPts val="0"/>
              </a:spcBef>
              <a:spcAft>
                <a:spcPts val="600"/>
              </a:spcAft>
              <a:defRPr sz="1400">
                <a:solidFill>
                  <a:schemeClr val="tx1">
                    <a:lumMod val="90000"/>
                    <a:lumOff val="10000"/>
                  </a:schemeClr>
                </a:solidFill>
                <a:latin typeface="Segoe UI" panose="020B0502040204020203" pitchFamily="34" charset="0"/>
                <a:ea typeface="Segoe UI" panose="020B0502040204020203" pitchFamily="34" charset="0"/>
                <a:cs typeface="Segoe UI" panose="020B0502040204020203" pitchFamily="34" charset="0"/>
              </a:defRPr>
            </a:lvl2pPr>
            <a:lvl3pPr>
              <a:defRPr>
                <a:latin typeface="Segoe UI" panose="020B0502040204020203" pitchFamily="34" charset="0"/>
                <a:ea typeface="Segoe UI" panose="020B0502040204020203" pitchFamily="34" charset="0"/>
                <a:cs typeface="Segoe UI" panose="020B0502040204020203" pitchFamily="34" charset="0"/>
              </a:defRPr>
            </a:lvl3pPr>
            <a:lvl4pPr>
              <a:defRPr>
                <a:latin typeface="Segoe UI" panose="020B0502040204020203" pitchFamily="34" charset="0"/>
                <a:ea typeface="Segoe UI" panose="020B0502040204020203" pitchFamily="34" charset="0"/>
                <a:cs typeface="Segoe UI" panose="020B0502040204020203" pitchFamily="34" charset="0"/>
              </a:defRPr>
            </a:lvl4pPr>
            <a:lvl5pPr>
              <a:defRPr>
                <a:latin typeface="Segoe UI" panose="020B0502040204020203" pitchFamily="34" charset="0"/>
                <a:ea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p:txBody>
      </p:sp>
      <p:sp>
        <p:nvSpPr>
          <p:cNvPr id="8" name="Statement 1"/>
          <p:cNvSpPr>
            <a:spLocks noGrp="1"/>
          </p:cNvSpPr>
          <p:nvPr>
            <p:ph idx="1"/>
          </p:nvPr>
        </p:nvSpPr>
        <p:spPr>
          <a:xfrm>
            <a:off x="609599" y="685801"/>
            <a:ext cx="5469467" cy="5486400"/>
          </a:xfrm>
        </p:spPr>
        <p:txBody>
          <a:bodyPr>
            <a:noAutofit/>
          </a:bodyPr>
          <a:lstStyle>
            <a:lvl1pPr>
              <a:lnSpc>
                <a:spcPct val="120000"/>
              </a:lnSpc>
              <a:spcBef>
                <a:spcPts val="0"/>
              </a:spcBef>
              <a:spcAft>
                <a:spcPts val="600"/>
              </a:spcAft>
              <a:defRPr sz="2800" b="0">
                <a:latin typeface="Segoe UI" panose="020B0502040204020203" pitchFamily="34" charset="0"/>
                <a:ea typeface="Segoe UI" panose="020B0502040204020203" pitchFamily="34" charset="0"/>
                <a:cs typeface="Segoe UI" panose="020B0502040204020203" pitchFamily="34" charset="0"/>
              </a:defRPr>
            </a:lvl1pPr>
            <a:lvl2pPr>
              <a:lnSpc>
                <a:spcPct val="120000"/>
              </a:lnSpc>
              <a:spcBef>
                <a:spcPts val="0"/>
              </a:spcBef>
              <a:spcAft>
                <a:spcPts val="600"/>
              </a:spcAft>
              <a:defRPr>
                <a:latin typeface="Segoe UI" panose="020B0502040204020203" pitchFamily="34" charset="0"/>
                <a:ea typeface="Segoe UI" panose="020B0502040204020203" pitchFamily="34" charset="0"/>
                <a:cs typeface="Segoe UI" panose="020B0502040204020203" pitchFamily="34" charset="0"/>
              </a:defRPr>
            </a:lvl2pPr>
            <a:lvl3pPr>
              <a:defRPr>
                <a:latin typeface="Segoe UI" panose="020B0502040204020203" pitchFamily="34" charset="0"/>
                <a:ea typeface="Segoe UI" panose="020B0502040204020203" pitchFamily="34" charset="0"/>
                <a:cs typeface="Segoe UI" panose="020B0502040204020203" pitchFamily="34" charset="0"/>
              </a:defRPr>
            </a:lvl3pPr>
            <a:lvl4pPr>
              <a:defRPr>
                <a:latin typeface="Segoe UI" panose="020B0502040204020203" pitchFamily="34" charset="0"/>
                <a:ea typeface="Segoe UI" panose="020B0502040204020203" pitchFamily="34" charset="0"/>
                <a:cs typeface="Segoe UI" panose="020B0502040204020203" pitchFamily="34" charset="0"/>
              </a:defRPr>
            </a:lvl4pPr>
            <a:lvl5pPr>
              <a:defRPr>
                <a:latin typeface="Segoe UI" panose="020B0502040204020203" pitchFamily="34" charset="0"/>
                <a:ea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p:txBody>
      </p:sp>
      <p:sp>
        <p:nvSpPr>
          <p:cNvPr id="2" name="Title of slide"/>
          <p:cNvSpPr>
            <a:spLocks noGrp="1"/>
          </p:cNvSpPr>
          <p:nvPr>
            <p:ph type="title"/>
          </p:nvPr>
        </p:nvSpPr>
        <p:spPr>
          <a:xfrm>
            <a:off x="609600" y="182031"/>
            <a:ext cx="5469467" cy="380999"/>
          </a:xfrm>
        </p:spPr>
        <p:txBody>
          <a:bodyPr>
            <a:noAutofit/>
          </a:bodyPr>
          <a:lstStyle>
            <a:lvl1pPr algn="l">
              <a:defRPr sz="2400" b="1">
                <a:solidFill>
                  <a:schemeClr val="tx1">
                    <a:lumMod val="75000"/>
                    <a:lumOff val="25000"/>
                  </a:schemeClr>
                </a:solidFill>
                <a:latin typeface="Segoe UI Light" panose="020B0502040204020203" pitchFamily="34" charset="0"/>
                <a:ea typeface="Segoe UI Light" panose="020B0502040204020203" pitchFamily="34" charset="0"/>
                <a:cs typeface="Segoe UI Light" panose="020B0502040204020203" pitchFamily="34" charset="0"/>
              </a:defRPr>
            </a:lvl1pPr>
          </a:lstStyle>
          <a:p>
            <a:r>
              <a:rPr lang="en-US" dirty="0"/>
              <a:t>Click to edit Master title style</a:t>
            </a:r>
          </a:p>
        </p:txBody>
      </p:sp>
    </p:spTree>
    <p:extLst>
      <p:ext uri="{BB962C8B-B14F-4D97-AF65-F5344CB8AC3E}">
        <p14:creationId xmlns:p14="http://schemas.microsoft.com/office/powerpoint/2010/main" val="27005903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blue title bar">
    <p:spTree>
      <p:nvGrpSpPr>
        <p:cNvPr id="1" name=""/>
        <p:cNvGrpSpPr/>
        <p:nvPr/>
      </p:nvGrpSpPr>
      <p:grpSpPr>
        <a:xfrm>
          <a:off x="0" y="0"/>
          <a:ext cx="0" cy="0"/>
          <a:chOff x="0" y="0"/>
          <a:chExt cx="0" cy="0"/>
        </a:xfrm>
      </p:grpSpPr>
      <p:sp>
        <p:nvSpPr>
          <p:cNvPr id="7" name="Blue title background"/>
          <p:cNvSpPr/>
          <p:nvPr userDrawn="1"/>
        </p:nvSpPr>
        <p:spPr bwMode="white">
          <a:xfrm>
            <a:off x="0" y="0"/>
            <a:ext cx="12192000" cy="6858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Slide number"/>
          <p:cNvSpPr>
            <a:spLocks noGrp="1"/>
          </p:cNvSpPr>
          <p:nvPr>
            <p:ph type="sldNum" sz="quarter" idx="4"/>
          </p:nvPr>
        </p:nvSpPr>
        <p:spPr>
          <a:xfrm>
            <a:off x="8737600" y="6553200"/>
            <a:ext cx="2844800" cy="228600"/>
          </a:xfrm>
          <a:prstGeom prst="rect">
            <a:avLst/>
          </a:prstGeom>
        </p:spPr>
        <p:txBody>
          <a:bodyPr vert="horz" lIns="91440" tIns="45720" rIns="91440" bIns="45720" rtlCol="0" anchor="ctr"/>
          <a:lstStyle>
            <a:lvl1pPr algn="r">
              <a:defRPr sz="2000" b="0">
                <a:solidFill>
                  <a:srgbClr val="767676"/>
                </a:solidFill>
                <a:latin typeface="+mn-lt"/>
              </a:defRPr>
            </a:lvl1pPr>
          </a:lstStyle>
          <a:p>
            <a:fld id="{B6F15528-21DE-4FAA-801E-634DDDAF4B2B}" type="slidenum">
              <a:rPr lang="en-US" smtClean="0"/>
              <a:pPr/>
              <a:t>‹#›</a:t>
            </a:fld>
            <a:endParaRPr lang="en-US" dirty="0"/>
          </a:p>
        </p:txBody>
      </p:sp>
      <p:sp>
        <p:nvSpPr>
          <p:cNvPr id="18" name="Footer"/>
          <p:cNvSpPr>
            <a:spLocks noGrp="1"/>
          </p:cNvSpPr>
          <p:nvPr>
            <p:ph type="ftr" sz="quarter" idx="3"/>
          </p:nvPr>
        </p:nvSpPr>
        <p:spPr>
          <a:xfrm>
            <a:off x="609600" y="6553200"/>
            <a:ext cx="8026400" cy="228600"/>
          </a:xfrm>
          <a:prstGeom prst="rect">
            <a:avLst/>
          </a:prstGeom>
        </p:spPr>
        <p:txBody>
          <a:bodyPr vert="horz" lIns="91440" tIns="45720" rIns="91440" bIns="45720" rtlCol="0" anchor="ctr"/>
          <a:lstStyle>
            <a:lvl1pPr marL="0" algn="l" defTabSz="914400" rtl="0" eaLnBrk="1" latinLnBrk="0" hangingPunct="1">
              <a:defRPr lang="en-US" sz="1200" kern="1200" smtClean="0">
                <a:solidFill>
                  <a:srgbClr val="767676"/>
                </a:solidFill>
                <a:latin typeface="Segoe UI Light" panose="020B0502040204020203" pitchFamily="34" charset="0"/>
                <a:ea typeface="+mn-ea"/>
                <a:cs typeface="Segoe UI Light" panose="020B0502040204020203" pitchFamily="34" charset="0"/>
              </a:defRPr>
            </a:lvl1pPr>
          </a:lstStyle>
          <a:p>
            <a:endParaRPr lang="da-DK" dirty="0"/>
          </a:p>
        </p:txBody>
      </p:sp>
      <p:sp>
        <p:nvSpPr>
          <p:cNvPr id="9" name="Statement 2"/>
          <p:cNvSpPr>
            <a:spLocks noGrp="1"/>
          </p:cNvSpPr>
          <p:nvPr>
            <p:ph idx="10"/>
          </p:nvPr>
        </p:nvSpPr>
        <p:spPr>
          <a:xfrm>
            <a:off x="6248400" y="745060"/>
            <a:ext cx="5469467" cy="5427141"/>
          </a:xfrm>
        </p:spPr>
        <p:txBody>
          <a:bodyPr>
            <a:noAutofit/>
          </a:bodyPr>
          <a:lstStyle>
            <a:lvl1pPr>
              <a:lnSpc>
                <a:spcPct val="120000"/>
              </a:lnSpc>
              <a:spcBef>
                <a:spcPts val="0"/>
              </a:spcBef>
              <a:spcAft>
                <a:spcPts val="600"/>
              </a:spcAft>
              <a:defRPr sz="1600" b="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defRPr>
            </a:lvl1pPr>
            <a:lvl2pPr>
              <a:lnSpc>
                <a:spcPct val="120000"/>
              </a:lnSpc>
              <a:spcBef>
                <a:spcPts val="0"/>
              </a:spcBef>
              <a:spcAft>
                <a:spcPts val="600"/>
              </a:spcAft>
              <a:defRPr sz="1400">
                <a:solidFill>
                  <a:schemeClr val="tx1">
                    <a:lumMod val="90000"/>
                    <a:lumOff val="10000"/>
                  </a:schemeClr>
                </a:solidFill>
                <a:latin typeface="Segoe UI" panose="020B0502040204020203" pitchFamily="34" charset="0"/>
                <a:ea typeface="Segoe UI" panose="020B0502040204020203" pitchFamily="34" charset="0"/>
                <a:cs typeface="Segoe UI" panose="020B0502040204020203" pitchFamily="34" charset="0"/>
              </a:defRPr>
            </a:lvl2pPr>
            <a:lvl3pPr>
              <a:defRPr>
                <a:latin typeface="Segoe UI" panose="020B0502040204020203" pitchFamily="34" charset="0"/>
                <a:ea typeface="Segoe UI" panose="020B0502040204020203" pitchFamily="34" charset="0"/>
                <a:cs typeface="Segoe UI" panose="020B0502040204020203" pitchFamily="34" charset="0"/>
              </a:defRPr>
            </a:lvl3pPr>
            <a:lvl4pPr>
              <a:defRPr>
                <a:latin typeface="Segoe UI" panose="020B0502040204020203" pitchFamily="34" charset="0"/>
                <a:ea typeface="Segoe UI" panose="020B0502040204020203" pitchFamily="34" charset="0"/>
                <a:cs typeface="Segoe UI" panose="020B0502040204020203" pitchFamily="34" charset="0"/>
              </a:defRPr>
            </a:lvl4pPr>
            <a:lvl5pPr>
              <a:defRPr>
                <a:latin typeface="Segoe UI" panose="020B0502040204020203" pitchFamily="34" charset="0"/>
                <a:ea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p:txBody>
      </p:sp>
      <p:sp>
        <p:nvSpPr>
          <p:cNvPr id="10" name="Statement 1"/>
          <p:cNvSpPr>
            <a:spLocks noGrp="1"/>
          </p:cNvSpPr>
          <p:nvPr>
            <p:ph idx="1"/>
          </p:nvPr>
        </p:nvSpPr>
        <p:spPr>
          <a:xfrm>
            <a:off x="609599" y="745061"/>
            <a:ext cx="5469467" cy="5427140"/>
          </a:xfrm>
        </p:spPr>
        <p:txBody>
          <a:bodyPr>
            <a:noAutofit/>
          </a:bodyPr>
          <a:lstStyle>
            <a:lvl1pPr>
              <a:lnSpc>
                <a:spcPct val="120000"/>
              </a:lnSpc>
              <a:spcBef>
                <a:spcPts val="0"/>
              </a:spcBef>
              <a:spcAft>
                <a:spcPts val="600"/>
              </a:spcAft>
              <a:defRPr sz="2800" b="0">
                <a:latin typeface="Segoe UI" panose="020B0502040204020203" pitchFamily="34" charset="0"/>
                <a:ea typeface="Segoe UI" panose="020B0502040204020203" pitchFamily="34" charset="0"/>
                <a:cs typeface="Segoe UI" panose="020B0502040204020203" pitchFamily="34" charset="0"/>
              </a:defRPr>
            </a:lvl1pPr>
            <a:lvl2pPr>
              <a:lnSpc>
                <a:spcPct val="120000"/>
              </a:lnSpc>
              <a:spcBef>
                <a:spcPts val="0"/>
              </a:spcBef>
              <a:spcAft>
                <a:spcPts val="600"/>
              </a:spcAft>
              <a:defRPr>
                <a:latin typeface="Segoe UI" panose="020B0502040204020203" pitchFamily="34" charset="0"/>
                <a:ea typeface="Segoe UI" panose="020B0502040204020203" pitchFamily="34" charset="0"/>
                <a:cs typeface="Segoe UI" panose="020B0502040204020203" pitchFamily="34" charset="0"/>
              </a:defRPr>
            </a:lvl2pPr>
            <a:lvl3pPr>
              <a:defRPr>
                <a:latin typeface="Segoe UI" panose="020B0502040204020203" pitchFamily="34" charset="0"/>
                <a:ea typeface="Segoe UI" panose="020B0502040204020203" pitchFamily="34" charset="0"/>
                <a:cs typeface="Segoe UI" panose="020B0502040204020203" pitchFamily="34" charset="0"/>
              </a:defRPr>
            </a:lvl3pPr>
            <a:lvl4pPr>
              <a:defRPr>
                <a:latin typeface="Segoe UI" panose="020B0502040204020203" pitchFamily="34" charset="0"/>
                <a:ea typeface="Segoe UI" panose="020B0502040204020203" pitchFamily="34" charset="0"/>
                <a:cs typeface="Segoe UI" panose="020B0502040204020203" pitchFamily="34" charset="0"/>
              </a:defRPr>
            </a:lvl4pPr>
            <a:lvl5pPr>
              <a:defRPr>
                <a:latin typeface="Segoe UI" panose="020B0502040204020203" pitchFamily="34" charset="0"/>
                <a:ea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p:txBody>
      </p:sp>
      <p:sp>
        <p:nvSpPr>
          <p:cNvPr id="11" name="Title of slide"/>
          <p:cNvSpPr>
            <a:spLocks noGrp="1"/>
          </p:cNvSpPr>
          <p:nvPr>
            <p:ph type="title"/>
          </p:nvPr>
        </p:nvSpPr>
        <p:spPr bwMode="black">
          <a:xfrm>
            <a:off x="609600" y="182031"/>
            <a:ext cx="5469467" cy="380999"/>
          </a:xfrm>
        </p:spPr>
        <p:txBody>
          <a:bodyPr>
            <a:noAutofit/>
          </a:bodyPr>
          <a:lstStyle>
            <a:lvl1pPr algn="l">
              <a:defRPr sz="2400" b="1">
                <a:solidFill>
                  <a:schemeClr val="bg1"/>
                </a:solidFill>
                <a:latin typeface="Segoe UI Light" panose="020B0502040204020203" pitchFamily="34" charset="0"/>
                <a:ea typeface="Segoe UI Light" panose="020B0502040204020203" pitchFamily="34" charset="0"/>
                <a:cs typeface="Segoe UI Light" panose="020B0502040204020203" pitchFamily="34" charset="0"/>
              </a:defRPr>
            </a:lvl1pPr>
          </a:lstStyle>
          <a:p>
            <a:r>
              <a:rPr lang="en-US" dirty="0"/>
              <a:t>Click to edit Master title style</a:t>
            </a:r>
          </a:p>
        </p:txBody>
      </p:sp>
    </p:spTree>
    <p:extLst>
      <p:ext uri="{BB962C8B-B14F-4D97-AF65-F5344CB8AC3E}">
        <p14:creationId xmlns:p14="http://schemas.microsoft.com/office/powerpoint/2010/main" val="34368024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3BC91E-5FDC-961D-394C-64CD796D0D41}"/>
              </a:ext>
            </a:extLst>
          </p:cNvPr>
          <p:cNvSpPr/>
          <p:nvPr userDrawn="1"/>
        </p:nvSpPr>
        <p:spPr bwMode="auto">
          <a:xfrm>
            <a:off x="0" y="0"/>
            <a:ext cx="12192000" cy="68484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a:extLst>
              <a:ext uri="{FF2B5EF4-FFF2-40B4-BE49-F238E27FC236}">
                <a16:creationId xmlns:a16="http://schemas.microsoft.com/office/drawing/2014/main" id="{5F1C2C5C-4D5C-6E0F-50CB-51A1C478580D}"/>
              </a:ext>
            </a:extLst>
          </p:cNvPr>
          <p:cNvSpPr>
            <a:spLocks noGrp="1"/>
          </p:cNvSpPr>
          <p:nvPr>
            <p:ph type="ctrTitle"/>
          </p:nvPr>
        </p:nvSpPr>
        <p:spPr>
          <a:xfrm>
            <a:off x="1524000" y="1122363"/>
            <a:ext cx="9144000" cy="2387600"/>
          </a:xfrm>
        </p:spPr>
        <p:txBody>
          <a:bodyPr anchor="b"/>
          <a:lstStyle>
            <a:lvl1pPr algn="ctr">
              <a:defRPr sz="6000">
                <a:solidFill>
                  <a:schemeClr val="bg1"/>
                </a:solidFill>
                <a:latin typeface="Georgia" panose="02040502050405020303" pitchFamily="18" charset="0"/>
              </a:defRPr>
            </a:lvl1pPr>
          </a:lstStyle>
          <a:p>
            <a:r>
              <a:rPr lang="en-US" dirty="0"/>
              <a:t>Click to edit Master title style</a:t>
            </a:r>
          </a:p>
        </p:txBody>
      </p:sp>
      <p:sp>
        <p:nvSpPr>
          <p:cNvPr id="3" name="Subtitle 2">
            <a:extLst>
              <a:ext uri="{FF2B5EF4-FFF2-40B4-BE49-F238E27FC236}">
                <a16:creationId xmlns:a16="http://schemas.microsoft.com/office/drawing/2014/main" id="{00045889-73E4-2413-FCC6-26CCECE465E6}"/>
              </a:ext>
            </a:extLst>
          </p:cNvPr>
          <p:cNvSpPr>
            <a:spLocks noGrp="1"/>
          </p:cNvSpPr>
          <p:nvPr>
            <p:ph type="subTitle" idx="1"/>
          </p:nvPr>
        </p:nvSpPr>
        <p:spPr>
          <a:xfrm>
            <a:off x="1524000" y="3602038"/>
            <a:ext cx="9144000" cy="1655762"/>
          </a:xfrm>
        </p:spPr>
        <p:txBody>
          <a:bodyPr/>
          <a:lstStyle>
            <a:lvl1pPr marL="0" indent="0" algn="ctr">
              <a:buNone/>
              <a:defRPr sz="2400" b="0" i="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70D46B9B-BDCF-B941-B831-888E4AB3B423}"/>
              </a:ext>
            </a:extLst>
          </p:cNvPr>
          <p:cNvSpPr>
            <a:spLocks noGrp="1"/>
          </p:cNvSpPr>
          <p:nvPr>
            <p:ph type="dt" sz="half" idx="10"/>
          </p:nvPr>
        </p:nvSpPr>
        <p:spPr/>
        <p:txBody>
          <a:bodyPr/>
          <a:lstStyle/>
          <a:p>
            <a:r>
              <a:rPr lang="en-US" dirty="0"/>
              <a:t>08/31/23</a:t>
            </a:r>
          </a:p>
        </p:txBody>
      </p:sp>
      <p:sp>
        <p:nvSpPr>
          <p:cNvPr id="5" name="Footer Placeholder 4">
            <a:extLst>
              <a:ext uri="{FF2B5EF4-FFF2-40B4-BE49-F238E27FC236}">
                <a16:creationId xmlns:a16="http://schemas.microsoft.com/office/drawing/2014/main" id="{88FB48F1-4006-3762-F4E6-000A81D1EB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A041E6-8800-3971-E4CA-5ECF171E73F7}"/>
              </a:ext>
            </a:extLst>
          </p:cNvPr>
          <p:cNvSpPr>
            <a:spLocks noGrp="1"/>
          </p:cNvSpPr>
          <p:nvPr>
            <p:ph type="sldNum" sz="quarter" idx="12"/>
          </p:nvPr>
        </p:nvSpPr>
        <p:spPr/>
        <p:txBody>
          <a:bodyPr/>
          <a:lstStyle/>
          <a:p>
            <a:fld id="{5B6BD602-96D2-C346-AA63-7CD668EBCA94}" type="slidenum">
              <a:rPr lang="en-US" smtClean="0"/>
              <a:t>‹#›</a:t>
            </a:fld>
            <a:endParaRPr lang="en-US"/>
          </a:p>
        </p:txBody>
      </p:sp>
      <p:pic>
        <p:nvPicPr>
          <p:cNvPr id="9" name="Picture 8">
            <a:extLst>
              <a:ext uri="{FF2B5EF4-FFF2-40B4-BE49-F238E27FC236}">
                <a16:creationId xmlns:a16="http://schemas.microsoft.com/office/drawing/2014/main" id="{F06AAC90-8FF7-7CFA-2602-1B1DE6881FC2}"/>
              </a:ext>
            </a:extLst>
          </p:cNvPr>
          <p:cNvPicPr>
            <a:picLocks noChangeAspect="1"/>
          </p:cNvPicPr>
          <p:nvPr userDrawn="1"/>
        </p:nvPicPr>
        <p:blipFill>
          <a:blip r:embed="rId2"/>
          <a:stretch>
            <a:fillRect/>
          </a:stretch>
        </p:blipFill>
        <p:spPr>
          <a:xfrm>
            <a:off x="8095323" y="5974787"/>
            <a:ext cx="3855085" cy="817245"/>
          </a:xfrm>
          <a:prstGeom prst="rect">
            <a:avLst/>
          </a:prstGeom>
        </p:spPr>
      </p:pic>
    </p:spTree>
    <p:extLst>
      <p:ext uri="{BB962C8B-B14F-4D97-AF65-F5344CB8AC3E}">
        <p14:creationId xmlns:p14="http://schemas.microsoft.com/office/powerpoint/2010/main" val="215386598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short blue title bar">
    <p:spTree>
      <p:nvGrpSpPr>
        <p:cNvPr id="1" name=""/>
        <p:cNvGrpSpPr/>
        <p:nvPr/>
      </p:nvGrpSpPr>
      <p:grpSpPr>
        <a:xfrm>
          <a:off x="0" y="0"/>
          <a:ext cx="0" cy="0"/>
          <a:chOff x="0" y="0"/>
          <a:chExt cx="0" cy="0"/>
        </a:xfrm>
      </p:grpSpPr>
      <p:sp>
        <p:nvSpPr>
          <p:cNvPr id="18" name="Footer"/>
          <p:cNvSpPr>
            <a:spLocks noGrp="1"/>
          </p:cNvSpPr>
          <p:nvPr>
            <p:ph type="ftr" sz="quarter" idx="3"/>
          </p:nvPr>
        </p:nvSpPr>
        <p:spPr>
          <a:xfrm>
            <a:off x="609600" y="6553200"/>
            <a:ext cx="8026400" cy="228600"/>
          </a:xfrm>
          <a:prstGeom prst="rect">
            <a:avLst/>
          </a:prstGeom>
        </p:spPr>
        <p:txBody>
          <a:bodyPr vert="horz" lIns="91440" tIns="45720" rIns="91440" bIns="45720" rtlCol="0" anchor="ctr"/>
          <a:lstStyle>
            <a:lvl1pPr marL="0" algn="l" defTabSz="914400" rtl="0" eaLnBrk="1" latinLnBrk="0" hangingPunct="1">
              <a:defRPr lang="en-US" sz="1200" kern="1200" smtClean="0">
                <a:solidFill>
                  <a:srgbClr val="767676"/>
                </a:solidFill>
                <a:latin typeface="Segoe UI Light" panose="020B0502040204020203" pitchFamily="34" charset="0"/>
                <a:ea typeface="+mn-ea"/>
                <a:cs typeface="Segoe UI Light" panose="020B0502040204020203" pitchFamily="34" charset="0"/>
              </a:defRPr>
            </a:lvl1pPr>
          </a:lstStyle>
          <a:p>
            <a:endParaRPr lang="da-DK" dirty="0"/>
          </a:p>
        </p:txBody>
      </p:sp>
      <p:sp>
        <p:nvSpPr>
          <p:cNvPr id="19" name="Slide number"/>
          <p:cNvSpPr>
            <a:spLocks noGrp="1"/>
          </p:cNvSpPr>
          <p:nvPr>
            <p:ph type="sldNum" sz="quarter" idx="4"/>
          </p:nvPr>
        </p:nvSpPr>
        <p:spPr>
          <a:xfrm>
            <a:off x="8737600" y="6553200"/>
            <a:ext cx="2844800" cy="228600"/>
          </a:xfrm>
          <a:prstGeom prst="rect">
            <a:avLst/>
          </a:prstGeom>
        </p:spPr>
        <p:txBody>
          <a:bodyPr vert="horz" lIns="91440" tIns="45720" rIns="91440" bIns="45720" rtlCol="0" anchor="ctr"/>
          <a:lstStyle>
            <a:lvl1pPr algn="r">
              <a:defRPr sz="2000" b="0">
                <a:solidFill>
                  <a:srgbClr val="767676"/>
                </a:solidFill>
                <a:latin typeface="+mn-lt"/>
              </a:defRPr>
            </a:lvl1pPr>
          </a:lstStyle>
          <a:p>
            <a:fld id="{B6F15528-21DE-4FAA-801E-634DDDAF4B2B}" type="slidenum">
              <a:rPr lang="en-US" smtClean="0"/>
              <a:pPr/>
              <a:t>‹#›</a:t>
            </a:fld>
            <a:endParaRPr lang="en-US" dirty="0"/>
          </a:p>
        </p:txBody>
      </p:sp>
      <p:sp>
        <p:nvSpPr>
          <p:cNvPr id="7" name="Blue title background"/>
          <p:cNvSpPr/>
          <p:nvPr userDrawn="1"/>
        </p:nvSpPr>
        <p:spPr bwMode="white">
          <a:xfrm>
            <a:off x="0" y="0"/>
            <a:ext cx="5181600" cy="6858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tatement 2"/>
          <p:cNvSpPr>
            <a:spLocks noGrp="1"/>
          </p:cNvSpPr>
          <p:nvPr>
            <p:ph idx="10"/>
          </p:nvPr>
        </p:nvSpPr>
        <p:spPr>
          <a:xfrm>
            <a:off x="6248400" y="745060"/>
            <a:ext cx="5469467" cy="5427141"/>
          </a:xfrm>
        </p:spPr>
        <p:txBody>
          <a:bodyPr>
            <a:noAutofit/>
          </a:bodyPr>
          <a:lstStyle>
            <a:lvl1pPr>
              <a:lnSpc>
                <a:spcPct val="120000"/>
              </a:lnSpc>
              <a:spcBef>
                <a:spcPts val="0"/>
              </a:spcBef>
              <a:spcAft>
                <a:spcPts val="600"/>
              </a:spcAft>
              <a:defRPr sz="1600" b="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defRPr>
            </a:lvl1pPr>
            <a:lvl2pPr>
              <a:lnSpc>
                <a:spcPct val="120000"/>
              </a:lnSpc>
              <a:spcBef>
                <a:spcPts val="0"/>
              </a:spcBef>
              <a:spcAft>
                <a:spcPts val="600"/>
              </a:spcAft>
              <a:defRPr sz="1400">
                <a:solidFill>
                  <a:schemeClr val="tx1">
                    <a:lumMod val="90000"/>
                    <a:lumOff val="10000"/>
                  </a:schemeClr>
                </a:solidFill>
                <a:latin typeface="Segoe UI" panose="020B0502040204020203" pitchFamily="34" charset="0"/>
                <a:ea typeface="Segoe UI" panose="020B0502040204020203" pitchFamily="34" charset="0"/>
                <a:cs typeface="Segoe UI" panose="020B0502040204020203" pitchFamily="34" charset="0"/>
              </a:defRPr>
            </a:lvl2pPr>
            <a:lvl3pPr>
              <a:defRPr>
                <a:latin typeface="Segoe UI" panose="020B0502040204020203" pitchFamily="34" charset="0"/>
                <a:ea typeface="Segoe UI" panose="020B0502040204020203" pitchFamily="34" charset="0"/>
                <a:cs typeface="Segoe UI" panose="020B0502040204020203" pitchFamily="34" charset="0"/>
              </a:defRPr>
            </a:lvl3pPr>
            <a:lvl4pPr>
              <a:defRPr>
                <a:latin typeface="Segoe UI" panose="020B0502040204020203" pitchFamily="34" charset="0"/>
                <a:ea typeface="Segoe UI" panose="020B0502040204020203" pitchFamily="34" charset="0"/>
                <a:cs typeface="Segoe UI" panose="020B0502040204020203" pitchFamily="34" charset="0"/>
              </a:defRPr>
            </a:lvl4pPr>
            <a:lvl5pPr>
              <a:defRPr>
                <a:latin typeface="Segoe UI" panose="020B0502040204020203" pitchFamily="34" charset="0"/>
                <a:ea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p:txBody>
      </p:sp>
      <p:sp>
        <p:nvSpPr>
          <p:cNvPr id="10" name="Statement 1"/>
          <p:cNvSpPr>
            <a:spLocks noGrp="1"/>
          </p:cNvSpPr>
          <p:nvPr>
            <p:ph idx="1"/>
          </p:nvPr>
        </p:nvSpPr>
        <p:spPr>
          <a:xfrm>
            <a:off x="609599" y="745061"/>
            <a:ext cx="5469467" cy="5427140"/>
          </a:xfrm>
        </p:spPr>
        <p:txBody>
          <a:bodyPr>
            <a:noAutofit/>
          </a:bodyPr>
          <a:lstStyle>
            <a:lvl1pPr>
              <a:lnSpc>
                <a:spcPct val="120000"/>
              </a:lnSpc>
              <a:spcBef>
                <a:spcPts val="0"/>
              </a:spcBef>
              <a:spcAft>
                <a:spcPts val="600"/>
              </a:spcAft>
              <a:defRPr sz="2800" b="0">
                <a:latin typeface="Segoe UI" panose="020B0502040204020203" pitchFamily="34" charset="0"/>
                <a:ea typeface="Segoe UI" panose="020B0502040204020203" pitchFamily="34" charset="0"/>
                <a:cs typeface="Segoe UI" panose="020B0502040204020203" pitchFamily="34" charset="0"/>
              </a:defRPr>
            </a:lvl1pPr>
            <a:lvl2pPr>
              <a:lnSpc>
                <a:spcPct val="120000"/>
              </a:lnSpc>
              <a:spcBef>
                <a:spcPts val="0"/>
              </a:spcBef>
              <a:spcAft>
                <a:spcPts val="600"/>
              </a:spcAft>
              <a:defRPr>
                <a:latin typeface="Segoe UI" panose="020B0502040204020203" pitchFamily="34" charset="0"/>
                <a:ea typeface="Segoe UI" panose="020B0502040204020203" pitchFamily="34" charset="0"/>
                <a:cs typeface="Segoe UI" panose="020B0502040204020203" pitchFamily="34" charset="0"/>
              </a:defRPr>
            </a:lvl2pPr>
            <a:lvl3pPr>
              <a:defRPr>
                <a:latin typeface="Segoe UI" panose="020B0502040204020203" pitchFamily="34" charset="0"/>
                <a:ea typeface="Segoe UI" panose="020B0502040204020203" pitchFamily="34" charset="0"/>
                <a:cs typeface="Segoe UI" panose="020B0502040204020203" pitchFamily="34" charset="0"/>
              </a:defRPr>
            </a:lvl3pPr>
            <a:lvl4pPr>
              <a:defRPr>
                <a:latin typeface="Segoe UI" panose="020B0502040204020203" pitchFamily="34" charset="0"/>
                <a:ea typeface="Segoe UI" panose="020B0502040204020203" pitchFamily="34" charset="0"/>
                <a:cs typeface="Segoe UI" panose="020B0502040204020203" pitchFamily="34" charset="0"/>
              </a:defRPr>
            </a:lvl4pPr>
            <a:lvl5pPr>
              <a:defRPr>
                <a:latin typeface="Segoe UI" panose="020B0502040204020203" pitchFamily="34" charset="0"/>
                <a:ea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p:txBody>
      </p:sp>
      <p:sp>
        <p:nvSpPr>
          <p:cNvPr id="11" name="Title of slide"/>
          <p:cNvSpPr>
            <a:spLocks noGrp="1"/>
          </p:cNvSpPr>
          <p:nvPr>
            <p:ph type="title"/>
          </p:nvPr>
        </p:nvSpPr>
        <p:spPr bwMode="black">
          <a:xfrm>
            <a:off x="609601" y="182031"/>
            <a:ext cx="4495799" cy="380999"/>
          </a:xfrm>
        </p:spPr>
        <p:txBody>
          <a:bodyPr>
            <a:noAutofit/>
          </a:bodyPr>
          <a:lstStyle>
            <a:lvl1pPr algn="l">
              <a:defRPr sz="2400" b="1">
                <a:solidFill>
                  <a:schemeClr val="bg1"/>
                </a:solidFill>
                <a:latin typeface="Segoe UI Light" panose="020B0502040204020203" pitchFamily="34" charset="0"/>
                <a:ea typeface="Segoe UI Light" panose="020B0502040204020203" pitchFamily="34" charset="0"/>
                <a:cs typeface="Segoe UI Light" panose="020B0502040204020203" pitchFamily="34" charset="0"/>
              </a:defRPr>
            </a:lvl1pPr>
          </a:lstStyle>
          <a:p>
            <a:r>
              <a:rPr lang="en-US" dirty="0"/>
              <a:t>Click to edit Master title style</a:t>
            </a:r>
          </a:p>
        </p:txBody>
      </p:sp>
    </p:spTree>
    <p:extLst>
      <p:ext uri="{BB962C8B-B14F-4D97-AF65-F5344CB8AC3E}">
        <p14:creationId xmlns:p14="http://schemas.microsoft.com/office/powerpoint/2010/main" val="177499558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tent: navy title bar">
    <p:spTree>
      <p:nvGrpSpPr>
        <p:cNvPr id="1" name=""/>
        <p:cNvGrpSpPr/>
        <p:nvPr/>
      </p:nvGrpSpPr>
      <p:grpSpPr>
        <a:xfrm>
          <a:off x="0" y="0"/>
          <a:ext cx="0" cy="0"/>
          <a:chOff x="0" y="0"/>
          <a:chExt cx="0" cy="0"/>
        </a:xfrm>
      </p:grpSpPr>
      <p:sp>
        <p:nvSpPr>
          <p:cNvPr id="3" name="Rectangle 2"/>
          <p:cNvSpPr/>
          <p:nvPr userDrawn="1"/>
        </p:nvSpPr>
        <p:spPr bwMode="white">
          <a:xfrm>
            <a:off x="0" y="0"/>
            <a:ext cx="12192000" cy="685800"/>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bwMode="black">
          <a:xfrm>
            <a:off x="609600" y="182031"/>
            <a:ext cx="5469467" cy="380999"/>
          </a:xfrm>
        </p:spPr>
        <p:txBody>
          <a:bodyPr>
            <a:noAutofit/>
          </a:bodyPr>
          <a:lstStyle>
            <a:lvl1pPr algn="l">
              <a:defRPr sz="2400" b="1">
                <a:solidFill>
                  <a:schemeClr val="bg1"/>
                </a:solidFill>
                <a:latin typeface="Segoe UI Light" panose="020B0502040204020203" pitchFamily="34" charset="0"/>
                <a:ea typeface="Segoe UI Light" panose="020B0502040204020203" pitchFamily="34" charset="0"/>
                <a:cs typeface="Segoe UI Light" panose="020B0502040204020203" pitchFamily="34" charset="0"/>
              </a:defRPr>
            </a:lvl1pPr>
          </a:lstStyle>
          <a:p>
            <a:r>
              <a:rPr lang="en-US" dirty="0"/>
              <a:t>Click to edit Master title style</a:t>
            </a:r>
          </a:p>
        </p:txBody>
      </p:sp>
      <p:sp>
        <p:nvSpPr>
          <p:cNvPr id="18" name="Footer Placeholder 4"/>
          <p:cNvSpPr>
            <a:spLocks noGrp="1"/>
          </p:cNvSpPr>
          <p:nvPr>
            <p:ph type="ftr" sz="quarter" idx="3"/>
          </p:nvPr>
        </p:nvSpPr>
        <p:spPr>
          <a:xfrm>
            <a:off x="609600" y="6553200"/>
            <a:ext cx="8026400" cy="228600"/>
          </a:xfrm>
          <a:prstGeom prst="rect">
            <a:avLst/>
          </a:prstGeom>
        </p:spPr>
        <p:txBody>
          <a:bodyPr vert="horz" lIns="91440" tIns="45720" rIns="91440" bIns="45720" rtlCol="0" anchor="ctr"/>
          <a:lstStyle>
            <a:lvl1pPr marL="0" algn="l" defTabSz="914400" rtl="0" eaLnBrk="1" latinLnBrk="0" hangingPunct="1">
              <a:defRPr lang="en-US" sz="1200" kern="1200" smtClean="0">
                <a:solidFill>
                  <a:srgbClr val="767676"/>
                </a:solidFill>
                <a:latin typeface="Segoe UI Light" panose="020B0502040204020203" pitchFamily="34" charset="0"/>
                <a:ea typeface="+mn-ea"/>
                <a:cs typeface="Segoe UI Light" panose="020B0502040204020203" pitchFamily="34" charset="0"/>
              </a:defRPr>
            </a:lvl1pPr>
          </a:lstStyle>
          <a:p>
            <a:endParaRPr lang="da-DK" dirty="0"/>
          </a:p>
        </p:txBody>
      </p:sp>
      <p:sp>
        <p:nvSpPr>
          <p:cNvPr id="19" name="Slide Number Placeholder 5"/>
          <p:cNvSpPr>
            <a:spLocks noGrp="1"/>
          </p:cNvSpPr>
          <p:nvPr>
            <p:ph type="sldNum" sz="quarter" idx="4"/>
          </p:nvPr>
        </p:nvSpPr>
        <p:spPr>
          <a:xfrm>
            <a:off x="9220200" y="6553200"/>
            <a:ext cx="2844800" cy="228600"/>
          </a:xfrm>
          <a:prstGeom prst="rect">
            <a:avLst/>
          </a:prstGeom>
        </p:spPr>
        <p:txBody>
          <a:bodyPr vert="horz" lIns="91440" tIns="45720" rIns="91440" bIns="45720" rtlCol="0" anchor="ctr"/>
          <a:lstStyle>
            <a:lvl1pPr algn="r">
              <a:defRPr sz="1600" b="0">
                <a:solidFill>
                  <a:srgbClr val="767676"/>
                </a:solidFill>
                <a:latin typeface="+mn-lt"/>
              </a:defRPr>
            </a:lvl1pPr>
          </a:lstStyle>
          <a:p>
            <a:fld id="{B6F15528-21DE-4FAA-801E-634DDDAF4B2B}" type="slidenum">
              <a:rPr lang="en-US" smtClean="0"/>
              <a:pPr/>
              <a:t>‹#›</a:t>
            </a:fld>
            <a:endParaRPr lang="en-US" dirty="0"/>
          </a:p>
        </p:txBody>
      </p:sp>
      <p:sp>
        <p:nvSpPr>
          <p:cNvPr id="6" name="Statement 2"/>
          <p:cNvSpPr>
            <a:spLocks noGrp="1"/>
          </p:cNvSpPr>
          <p:nvPr>
            <p:ph idx="10"/>
          </p:nvPr>
        </p:nvSpPr>
        <p:spPr>
          <a:xfrm>
            <a:off x="6248400" y="745060"/>
            <a:ext cx="5469467" cy="5427141"/>
          </a:xfrm>
        </p:spPr>
        <p:txBody>
          <a:bodyPr>
            <a:noAutofit/>
          </a:bodyPr>
          <a:lstStyle>
            <a:lvl1pPr>
              <a:lnSpc>
                <a:spcPct val="120000"/>
              </a:lnSpc>
              <a:spcBef>
                <a:spcPts val="0"/>
              </a:spcBef>
              <a:spcAft>
                <a:spcPts val="600"/>
              </a:spcAft>
              <a:defRPr sz="1600" b="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defRPr>
            </a:lvl1pPr>
            <a:lvl2pPr>
              <a:lnSpc>
                <a:spcPct val="120000"/>
              </a:lnSpc>
              <a:spcBef>
                <a:spcPts val="0"/>
              </a:spcBef>
              <a:spcAft>
                <a:spcPts val="600"/>
              </a:spcAft>
              <a:defRPr sz="1400">
                <a:solidFill>
                  <a:schemeClr val="tx1">
                    <a:lumMod val="90000"/>
                    <a:lumOff val="10000"/>
                  </a:schemeClr>
                </a:solidFill>
                <a:latin typeface="Segoe UI" panose="020B0502040204020203" pitchFamily="34" charset="0"/>
                <a:ea typeface="Segoe UI" panose="020B0502040204020203" pitchFamily="34" charset="0"/>
                <a:cs typeface="Segoe UI" panose="020B0502040204020203" pitchFamily="34" charset="0"/>
              </a:defRPr>
            </a:lvl2pPr>
            <a:lvl3pPr>
              <a:defRPr>
                <a:latin typeface="Segoe UI" panose="020B0502040204020203" pitchFamily="34" charset="0"/>
                <a:ea typeface="Segoe UI" panose="020B0502040204020203" pitchFamily="34" charset="0"/>
                <a:cs typeface="Segoe UI" panose="020B0502040204020203" pitchFamily="34" charset="0"/>
              </a:defRPr>
            </a:lvl3pPr>
            <a:lvl4pPr>
              <a:defRPr>
                <a:latin typeface="Segoe UI" panose="020B0502040204020203" pitchFamily="34" charset="0"/>
                <a:ea typeface="Segoe UI" panose="020B0502040204020203" pitchFamily="34" charset="0"/>
                <a:cs typeface="Segoe UI" panose="020B0502040204020203" pitchFamily="34" charset="0"/>
              </a:defRPr>
            </a:lvl4pPr>
            <a:lvl5pPr>
              <a:defRPr>
                <a:latin typeface="Segoe UI" panose="020B0502040204020203" pitchFamily="34" charset="0"/>
                <a:ea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p:txBody>
      </p:sp>
      <p:sp>
        <p:nvSpPr>
          <p:cNvPr id="7" name="Statement 1"/>
          <p:cNvSpPr>
            <a:spLocks noGrp="1"/>
          </p:cNvSpPr>
          <p:nvPr>
            <p:ph idx="1"/>
          </p:nvPr>
        </p:nvSpPr>
        <p:spPr>
          <a:xfrm>
            <a:off x="609599" y="745061"/>
            <a:ext cx="5469467" cy="5427140"/>
          </a:xfrm>
        </p:spPr>
        <p:txBody>
          <a:bodyPr>
            <a:noAutofit/>
          </a:bodyPr>
          <a:lstStyle>
            <a:lvl1pPr>
              <a:lnSpc>
                <a:spcPct val="120000"/>
              </a:lnSpc>
              <a:spcBef>
                <a:spcPts val="0"/>
              </a:spcBef>
              <a:spcAft>
                <a:spcPts val="600"/>
              </a:spcAft>
              <a:defRPr sz="2800" b="0">
                <a:latin typeface="Segoe UI" panose="020B0502040204020203" pitchFamily="34" charset="0"/>
                <a:ea typeface="Segoe UI" panose="020B0502040204020203" pitchFamily="34" charset="0"/>
                <a:cs typeface="Segoe UI" panose="020B0502040204020203" pitchFamily="34" charset="0"/>
              </a:defRPr>
            </a:lvl1pPr>
            <a:lvl2pPr>
              <a:lnSpc>
                <a:spcPct val="120000"/>
              </a:lnSpc>
              <a:spcBef>
                <a:spcPts val="0"/>
              </a:spcBef>
              <a:spcAft>
                <a:spcPts val="600"/>
              </a:spcAft>
              <a:defRPr>
                <a:latin typeface="Segoe UI" panose="020B0502040204020203" pitchFamily="34" charset="0"/>
                <a:ea typeface="Segoe UI" panose="020B0502040204020203" pitchFamily="34" charset="0"/>
                <a:cs typeface="Segoe UI" panose="020B0502040204020203" pitchFamily="34" charset="0"/>
              </a:defRPr>
            </a:lvl2pPr>
            <a:lvl3pPr>
              <a:defRPr>
                <a:latin typeface="Segoe UI" panose="020B0502040204020203" pitchFamily="34" charset="0"/>
                <a:ea typeface="Segoe UI" panose="020B0502040204020203" pitchFamily="34" charset="0"/>
                <a:cs typeface="Segoe UI" panose="020B0502040204020203" pitchFamily="34" charset="0"/>
              </a:defRPr>
            </a:lvl3pPr>
            <a:lvl4pPr>
              <a:defRPr>
                <a:latin typeface="Segoe UI" panose="020B0502040204020203" pitchFamily="34" charset="0"/>
                <a:ea typeface="Segoe UI" panose="020B0502040204020203" pitchFamily="34" charset="0"/>
                <a:cs typeface="Segoe UI" panose="020B0502040204020203" pitchFamily="34" charset="0"/>
              </a:defRPr>
            </a:lvl4pPr>
            <a:lvl5pPr>
              <a:defRPr>
                <a:latin typeface="Segoe UI" panose="020B0502040204020203" pitchFamily="34" charset="0"/>
                <a:ea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22162172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ntent: navy to blue gradient">
    <p:spTree>
      <p:nvGrpSpPr>
        <p:cNvPr id="1" name=""/>
        <p:cNvGrpSpPr/>
        <p:nvPr/>
      </p:nvGrpSpPr>
      <p:grpSpPr>
        <a:xfrm>
          <a:off x="0" y="0"/>
          <a:ext cx="0" cy="0"/>
          <a:chOff x="0" y="0"/>
          <a:chExt cx="0" cy="0"/>
        </a:xfrm>
      </p:grpSpPr>
      <p:sp>
        <p:nvSpPr>
          <p:cNvPr id="3" name="Rectangle 2"/>
          <p:cNvSpPr/>
          <p:nvPr userDrawn="1"/>
        </p:nvSpPr>
        <p:spPr bwMode="white">
          <a:xfrm>
            <a:off x="0" y="0"/>
            <a:ext cx="12192000" cy="685800"/>
          </a:xfrm>
          <a:prstGeom prst="rect">
            <a:avLst/>
          </a:prstGeom>
          <a:gradFill>
            <a:gsLst>
              <a:gs pos="0">
                <a:schemeClr val="accent1">
                  <a:lumMod val="50000"/>
                </a:schemeClr>
              </a:gs>
              <a:gs pos="100000">
                <a:schemeClr val="accent2">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bwMode="black">
          <a:xfrm>
            <a:off x="609600" y="182031"/>
            <a:ext cx="5469467" cy="380999"/>
          </a:xfrm>
        </p:spPr>
        <p:txBody>
          <a:bodyPr>
            <a:noAutofit/>
          </a:bodyPr>
          <a:lstStyle>
            <a:lvl1pPr algn="l">
              <a:defRPr sz="2400" b="1">
                <a:solidFill>
                  <a:schemeClr val="bg1"/>
                </a:solidFill>
                <a:latin typeface="Segoe UI Light" panose="020B0502040204020203" pitchFamily="34" charset="0"/>
                <a:ea typeface="Segoe UI Light" panose="020B0502040204020203" pitchFamily="34" charset="0"/>
                <a:cs typeface="Segoe UI Light" panose="020B0502040204020203" pitchFamily="34" charset="0"/>
              </a:defRPr>
            </a:lvl1pPr>
          </a:lstStyle>
          <a:p>
            <a:r>
              <a:rPr lang="en-US" dirty="0"/>
              <a:t>Click to edit Master title style</a:t>
            </a:r>
          </a:p>
        </p:txBody>
      </p:sp>
      <p:sp>
        <p:nvSpPr>
          <p:cNvPr id="18" name="Footer Placeholder 4"/>
          <p:cNvSpPr>
            <a:spLocks noGrp="1"/>
          </p:cNvSpPr>
          <p:nvPr>
            <p:ph type="ftr" sz="quarter" idx="3"/>
          </p:nvPr>
        </p:nvSpPr>
        <p:spPr>
          <a:xfrm>
            <a:off x="609600" y="6553200"/>
            <a:ext cx="8026400" cy="228600"/>
          </a:xfrm>
          <a:prstGeom prst="rect">
            <a:avLst/>
          </a:prstGeom>
        </p:spPr>
        <p:txBody>
          <a:bodyPr vert="horz" lIns="91440" tIns="45720" rIns="91440" bIns="45720" rtlCol="0" anchor="ctr"/>
          <a:lstStyle>
            <a:lvl1pPr marL="0" algn="l" defTabSz="914400" rtl="0" eaLnBrk="1" latinLnBrk="0" hangingPunct="1">
              <a:defRPr lang="en-US" sz="1200" kern="1200" smtClean="0">
                <a:solidFill>
                  <a:srgbClr val="767676"/>
                </a:solidFill>
                <a:latin typeface="Segoe UI Light" panose="020B0502040204020203" pitchFamily="34" charset="0"/>
                <a:ea typeface="+mn-ea"/>
                <a:cs typeface="Segoe UI Light" panose="020B0502040204020203" pitchFamily="34" charset="0"/>
              </a:defRPr>
            </a:lvl1pPr>
          </a:lstStyle>
          <a:p>
            <a:endParaRPr lang="da-DK" dirty="0"/>
          </a:p>
        </p:txBody>
      </p:sp>
      <p:sp>
        <p:nvSpPr>
          <p:cNvPr id="19" name="Slide Number Placeholder 5"/>
          <p:cNvSpPr>
            <a:spLocks noGrp="1"/>
          </p:cNvSpPr>
          <p:nvPr>
            <p:ph type="sldNum" sz="quarter" idx="4"/>
          </p:nvPr>
        </p:nvSpPr>
        <p:spPr>
          <a:xfrm>
            <a:off x="8737600" y="6553200"/>
            <a:ext cx="2844800" cy="228600"/>
          </a:xfrm>
          <a:prstGeom prst="rect">
            <a:avLst/>
          </a:prstGeom>
        </p:spPr>
        <p:txBody>
          <a:bodyPr vert="horz" lIns="91440" tIns="45720" rIns="91440" bIns="45720" rtlCol="0" anchor="ctr"/>
          <a:lstStyle>
            <a:lvl1pPr algn="r">
              <a:defRPr sz="2000" b="0">
                <a:solidFill>
                  <a:srgbClr val="767676"/>
                </a:solidFill>
                <a:latin typeface="+mn-lt"/>
              </a:defRPr>
            </a:lvl1pPr>
          </a:lstStyle>
          <a:p>
            <a:fld id="{B6F15528-21DE-4FAA-801E-634DDDAF4B2B}" type="slidenum">
              <a:rPr lang="en-US" smtClean="0"/>
              <a:pPr/>
              <a:t>‹#›</a:t>
            </a:fld>
            <a:endParaRPr lang="en-US" dirty="0"/>
          </a:p>
        </p:txBody>
      </p:sp>
      <p:sp>
        <p:nvSpPr>
          <p:cNvPr id="6" name="Statement 2"/>
          <p:cNvSpPr>
            <a:spLocks noGrp="1"/>
          </p:cNvSpPr>
          <p:nvPr>
            <p:ph idx="10"/>
          </p:nvPr>
        </p:nvSpPr>
        <p:spPr>
          <a:xfrm>
            <a:off x="6248400" y="745060"/>
            <a:ext cx="5469467" cy="5427141"/>
          </a:xfrm>
        </p:spPr>
        <p:txBody>
          <a:bodyPr>
            <a:noAutofit/>
          </a:bodyPr>
          <a:lstStyle>
            <a:lvl1pPr>
              <a:lnSpc>
                <a:spcPct val="120000"/>
              </a:lnSpc>
              <a:spcBef>
                <a:spcPts val="0"/>
              </a:spcBef>
              <a:spcAft>
                <a:spcPts val="600"/>
              </a:spcAft>
              <a:defRPr sz="1600" b="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defRPr>
            </a:lvl1pPr>
            <a:lvl2pPr>
              <a:lnSpc>
                <a:spcPct val="120000"/>
              </a:lnSpc>
              <a:spcBef>
                <a:spcPts val="0"/>
              </a:spcBef>
              <a:spcAft>
                <a:spcPts val="600"/>
              </a:spcAft>
              <a:defRPr sz="1400">
                <a:solidFill>
                  <a:schemeClr val="tx1">
                    <a:lumMod val="90000"/>
                    <a:lumOff val="10000"/>
                  </a:schemeClr>
                </a:solidFill>
                <a:latin typeface="Segoe UI" panose="020B0502040204020203" pitchFamily="34" charset="0"/>
                <a:ea typeface="Segoe UI" panose="020B0502040204020203" pitchFamily="34" charset="0"/>
                <a:cs typeface="Segoe UI" panose="020B0502040204020203" pitchFamily="34" charset="0"/>
              </a:defRPr>
            </a:lvl2pPr>
            <a:lvl3pPr>
              <a:defRPr>
                <a:latin typeface="Segoe UI" panose="020B0502040204020203" pitchFamily="34" charset="0"/>
                <a:ea typeface="Segoe UI" panose="020B0502040204020203" pitchFamily="34" charset="0"/>
                <a:cs typeface="Segoe UI" panose="020B0502040204020203" pitchFamily="34" charset="0"/>
              </a:defRPr>
            </a:lvl3pPr>
            <a:lvl4pPr>
              <a:defRPr>
                <a:latin typeface="Segoe UI" panose="020B0502040204020203" pitchFamily="34" charset="0"/>
                <a:ea typeface="Segoe UI" panose="020B0502040204020203" pitchFamily="34" charset="0"/>
                <a:cs typeface="Segoe UI" panose="020B0502040204020203" pitchFamily="34" charset="0"/>
              </a:defRPr>
            </a:lvl4pPr>
            <a:lvl5pPr>
              <a:defRPr>
                <a:latin typeface="Segoe UI" panose="020B0502040204020203" pitchFamily="34" charset="0"/>
                <a:ea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p:txBody>
      </p:sp>
      <p:sp>
        <p:nvSpPr>
          <p:cNvPr id="7" name="Statement 1"/>
          <p:cNvSpPr>
            <a:spLocks noGrp="1"/>
          </p:cNvSpPr>
          <p:nvPr>
            <p:ph idx="1"/>
          </p:nvPr>
        </p:nvSpPr>
        <p:spPr>
          <a:xfrm>
            <a:off x="609599" y="745061"/>
            <a:ext cx="5469467" cy="5427140"/>
          </a:xfrm>
        </p:spPr>
        <p:txBody>
          <a:bodyPr>
            <a:noAutofit/>
          </a:bodyPr>
          <a:lstStyle>
            <a:lvl1pPr>
              <a:lnSpc>
                <a:spcPct val="120000"/>
              </a:lnSpc>
              <a:spcBef>
                <a:spcPts val="0"/>
              </a:spcBef>
              <a:spcAft>
                <a:spcPts val="600"/>
              </a:spcAft>
              <a:defRPr sz="2800" b="0">
                <a:latin typeface="Segoe UI" panose="020B0502040204020203" pitchFamily="34" charset="0"/>
                <a:ea typeface="Segoe UI" panose="020B0502040204020203" pitchFamily="34" charset="0"/>
                <a:cs typeface="Segoe UI" panose="020B0502040204020203" pitchFamily="34" charset="0"/>
              </a:defRPr>
            </a:lvl1pPr>
            <a:lvl2pPr>
              <a:lnSpc>
                <a:spcPct val="120000"/>
              </a:lnSpc>
              <a:spcBef>
                <a:spcPts val="0"/>
              </a:spcBef>
              <a:spcAft>
                <a:spcPts val="600"/>
              </a:spcAft>
              <a:defRPr>
                <a:latin typeface="Segoe UI" panose="020B0502040204020203" pitchFamily="34" charset="0"/>
                <a:ea typeface="Segoe UI" panose="020B0502040204020203" pitchFamily="34" charset="0"/>
                <a:cs typeface="Segoe UI" panose="020B0502040204020203" pitchFamily="34" charset="0"/>
              </a:defRPr>
            </a:lvl2pPr>
            <a:lvl3pPr>
              <a:defRPr>
                <a:latin typeface="Segoe UI" panose="020B0502040204020203" pitchFamily="34" charset="0"/>
                <a:ea typeface="Segoe UI" panose="020B0502040204020203" pitchFamily="34" charset="0"/>
                <a:cs typeface="Segoe UI" panose="020B0502040204020203" pitchFamily="34" charset="0"/>
              </a:defRPr>
            </a:lvl3pPr>
            <a:lvl4pPr>
              <a:defRPr>
                <a:latin typeface="Segoe UI" panose="020B0502040204020203" pitchFamily="34" charset="0"/>
                <a:ea typeface="Segoe UI" panose="020B0502040204020203" pitchFamily="34" charset="0"/>
                <a:cs typeface="Segoe UI" panose="020B0502040204020203" pitchFamily="34" charset="0"/>
              </a:defRPr>
            </a:lvl4pPr>
            <a:lvl5pPr>
              <a:defRPr>
                <a:latin typeface="Segoe UI" panose="020B0502040204020203" pitchFamily="34" charset="0"/>
                <a:ea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6345169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ntent: navy to white gradient">
    <p:spTree>
      <p:nvGrpSpPr>
        <p:cNvPr id="1" name=""/>
        <p:cNvGrpSpPr/>
        <p:nvPr/>
      </p:nvGrpSpPr>
      <p:grpSpPr>
        <a:xfrm>
          <a:off x="0" y="0"/>
          <a:ext cx="0" cy="0"/>
          <a:chOff x="0" y="0"/>
          <a:chExt cx="0" cy="0"/>
        </a:xfrm>
      </p:grpSpPr>
      <p:sp>
        <p:nvSpPr>
          <p:cNvPr id="8" name="Dark blue background" title="&quot;&quot;"/>
          <p:cNvSpPr/>
          <p:nvPr userDrawn="1"/>
        </p:nvSpPr>
        <p:spPr bwMode="white">
          <a:xfrm>
            <a:off x="0" y="0"/>
            <a:ext cx="12192000" cy="685800"/>
          </a:xfrm>
          <a:prstGeom prst="rect">
            <a:avLst/>
          </a:prstGeom>
          <a:gradFill flip="none" rotWithShape="1">
            <a:gsLst>
              <a:gs pos="0">
                <a:schemeClr val="accent1">
                  <a:lumMod val="5000"/>
                  <a:lumOff val="95000"/>
                </a:schemeClr>
              </a:gs>
              <a:gs pos="57000">
                <a:schemeClr val="accent2">
                  <a:lumMod val="75000"/>
                </a:schemeClr>
              </a:gs>
              <a:gs pos="100000">
                <a:schemeClr val="accent3">
                  <a:lumMod val="5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bwMode="black">
          <a:xfrm>
            <a:off x="609600" y="182031"/>
            <a:ext cx="5469467" cy="380999"/>
          </a:xfrm>
        </p:spPr>
        <p:txBody>
          <a:bodyPr>
            <a:noAutofit/>
          </a:bodyPr>
          <a:lstStyle>
            <a:lvl1pPr algn="l">
              <a:defRPr sz="2400" b="1">
                <a:solidFill>
                  <a:schemeClr val="bg1"/>
                </a:solidFill>
                <a:latin typeface="Segoe UI Light" panose="020B0502040204020203" pitchFamily="34" charset="0"/>
                <a:ea typeface="Segoe UI Light" panose="020B0502040204020203" pitchFamily="34" charset="0"/>
                <a:cs typeface="Segoe UI Light" panose="020B0502040204020203" pitchFamily="34" charset="0"/>
              </a:defRPr>
            </a:lvl1pPr>
          </a:lstStyle>
          <a:p>
            <a:r>
              <a:rPr lang="en-US" dirty="0"/>
              <a:t>Click to edit Master title style</a:t>
            </a:r>
          </a:p>
        </p:txBody>
      </p:sp>
      <p:sp>
        <p:nvSpPr>
          <p:cNvPr id="18" name="Footer Placeholder 4"/>
          <p:cNvSpPr>
            <a:spLocks noGrp="1"/>
          </p:cNvSpPr>
          <p:nvPr>
            <p:ph type="ftr" sz="quarter" idx="3"/>
          </p:nvPr>
        </p:nvSpPr>
        <p:spPr>
          <a:xfrm>
            <a:off x="609600" y="6553200"/>
            <a:ext cx="8026400" cy="228600"/>
          </a:xfrm>
          <a:prstGeom prst="rect">
            <a:avLst/>
          </a:prstGeom>
        </p:spPr>
        <p:txBody>
          <a:bodyPr vert="horz" lIns="91440" tIns="45720" rIns="91440" bIns="45720" rtlCol="0" anchor="ctr"/>
          <a:lstStyle>
            <a:lvl1pPr marL="0" algn="l" defTabSz="914400" rtl="0" eaLnBrk="1" latinLnBrk="0" hangingPunct="1">
              <a:defRPr lang="en-US" sz="1200" kern="1200" smtClean="0">
                <a:solidFill>
                  <a:srgbClr val="767676"/>
                </a:solidFill>
                <a:latin typeface="Segoe UI Light" panose="020B0502040204020203" pitchFamily="34" charset="0"/>
                <a:ea typeface="+mn-ea"/>
                <a:cs typeface="Segoe UI Light" panose="020B0502040204020203" pitchFamily="34" charset="0"/>
              </a:defRPr>
            </a:lvl1pPr>
          </a:lstStyle>
          <a:p>
            <a:endParaRPr lang="da-DK" dirty="0"/>
          </a:p>
        </p:txBody>
      </p:sp>
      <p:sp>
        <p:nvSpPr>
          <p:cNvPr id="19" name="Slide Number Placeholder 5"/>
          <p:cNvSpPr>
            <a:spLocks noGrp="1"/>
          </p:cNvSpPr>
          <p:nvPr>
            <p:ph type="sldNum" sz="quarter" idx="4"/>
          </p:nvPr>
        </p:nvSpPr>
        <p:spPr>
          <a:xfrm>
            <a:off x="8737600" y="6553200"/>
            <a:ext cx="2844800" cy="228600"/>
          </a:xfrm>
          <a:prstGeom prst="rect">
            <a:avLst/>
          </a:prstGeom>
        </p:spPr>
        <p:txBody>
          <a:bodyPr vert="horz" lIns="91440" tIns="45720" rIns="91440" bIns="45720" rtlCol="0" anchor="ctr"/>
          <a:lstStyle>
            <a:lvl1pPr algn="r">
              <a:defRPr sz="2000" b="0">
                <a:solidFill>
                  <a:srgbClr val="767676"/>
                </a:solidFill>
                <a:latin typeface="+mn-lt"/>
              </a:defRPr>
            </a:lvl1pPr>
          </a:lstStyle>
          <a:p>
            <a:fld id="{B6F15528-21DE-4FAA-801E-634DDDAF4B2B}" type="slidenum">
              <a:rPr lang="en-US" smtClean="0"/>
              <a:pPr/>
              <a:t>‹#›</a:t>
            </a:fld>
            <a:endParaRPr lang="en-US" dirty="0"/>
          </a:p>
        </p:txBody>
      </p:sp>
      <p:sp>
        <p:nvSpPr>
          <p:cNvPr id="6" name="Statement 2"/>
          <p:cNvSpPr>
            <a:spLocks noGrp="1"/>
          </p:cNvSpPr>
          <p:nvPr>
            <p:ph idx="10"/>
          </p:nvPr>
        </p:nvSpPr>
        <p:spPr>
          <a:xfrm>
            <a:off x="6248400" y="745060"/>
            <a:ext cx="5469467" cy="5427141"/>
          </a:xfrm>
        </p:spPr>
        <p:txBody>
          <a:bodyPr>
            <a:noAutofit/>
          </a:bodyPr>
          <a:lstStyle>
            <a:lvl1pPr>
              <a:lnSpc>
                <a:spcPct val="120000"/>
              </a:lnSpc>
              <a:spcBef>
                <a:spcPts val="0"/>
              </a:spcBef>
              <a:spcAft>
                <a:spcPts val="600"/>
              </a:spcAft>
              <a:defRPr sz="1600" b="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defRPr>
            </a:lvl1pPr>
            <a:lvl2pPr>
              <a:lnSpc>
                <a:spcPct val="120000"/>
              </a:lnSpc>
              <a:spcBef>
                <a:spcPts val="0"/>
              </a:spcBef>
              <a:spcAft>
                <a:spcPts val="600"/>
              </a:spcAft>
              <a:defRPr sz="1400">
                <a:solidFill>
                  <a:schemeClr val="tx1">
                    <a:lumMod val="90000"/>
                    <a:lumOff val="10000"/>
                  </a:schemeClr>
                </a:solidFill>
                <a:latin typeface="Segoe UI" panose="020B0502040204020203" pitchFamily="34" charset="0"/>
                <a:ea typeface="Segoe UI" panose="020B0502040204020203" pitchFamily="34" charset="0"/>
                <a:cs typeface="Segoe UI" panose="020B0502040204020203" pitchFamily="34" charset="0"/>
              </a:defRPr>
            </a:lvl2pPr>
            <a:lvl3pPr>
              <a:defRPr>
                <a:latin typeface="Segoe UI" panose="020B0502040204020203" pitchFamily="34" charset="0"/>
                <a:ea typeface="Segoe UI" panose="020B0502040204020203" pitchFamily="34" charset="0"/>
                <a:cs typeface="Segoe UI" panose="020B0502040204020203" pitchFamily="34" charset="0"/>
              </a:defRPr>
            </a:lvl3pPr>
            <a:lvl4pPr>
              <a:defRPr>
                <a:latin typeface="Segoe UI" panose="020B0502040204020203" pitchFamily="34" charset="0"/>
                <a:ea typeface="Segoe UI" panose="020B0502040204020203" pitchFamily="34" charset="0"/>
                <a:cs typeface="Segoe UI" panose="020B0502040204020203" pitchFamily="34" charset="0"/>
              </a:defRPr>
            </a:lvl4pPr>
            <a:lvl5pPr>
              <a:defRPr>
                <a:latin typeface="Segoe UI" panose="020B0502040204020203" pitchFamily="34" charset="0"/>
                <a:ea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p:txBody>
      </p:sp>
      <p:sp>
        <p:nvSpPr>
          <p:cNvPr id="7" name="Statement 1"/>
          <p:cNvSpPr>
            <a:spLocks noGrp="1"/>
          </p:cNvSpPr>
          <p:nvPr>
            <p:ph idx="1"/>
          </p:nvPr>
        </p:nvSpPr>
        <p:spPr>
          <a:xfrm>
            <a:off x="609599" y="745061"/>
            <a:ext cx="5469467" cy="5427140"/>
          </a:xfrm>
        </p:spPr>
        <p:txBody>
          <a:bodyPr>
            <a:noAutofit/>
          </a:bodyPr>
          <a:lstStyle>
            <a:lvl1pPr>
              <a:lnSpc>
                <a:spcPct val="120000"/>
              </a:lnSpc>
              <a:spcBef>
                <a:spcPts val="0"/>
              </a:spcBef>
              <a:spcAft>
                <a:spcPts val="600"/>
              </a:spcAft>
              <a:defRPr sz="2800" b="0">
                <a:latin typeface="Segoe UI" panose="020B0502040204020203" pitchFamily="34" charset="0"/>
                <a:ea typeface="Segoe UI" panose="020B0502040204020203" pitchFamily="34" charset="0"/>
                <a:cs typeface="Segoe UI" panose="020B0502040204020203" pitchFamily="34" charset="0"/>
              </a:defRPr>
            </a:lvl1pPr>
            <a:lvl2pPr>
              <a:lnSpc>
                <a:spcPct val="120000"/>
              </a:lnSpc>
              <a:spcBef>
                <a:spcPts val="0"/>
              </a:spcBef>
              <a:spcAft>
                <a:spcPts val="600"/>
              </a:spcAft>
              <a:defRPr>
                <a:latin typeface="Segoe UI" panose="020B0502040204020203" pitchFamily="34" charset="0"/>
                <a:ea typeface="Segoe UI" panose="020B0502040204020203" pitchFamily="34" charset="0"/>
                <a:cs typeface="Segoe UI" panose="020B0502040204020203" pitchFamily="34" charset="0"/>
              </a:defRPr>
            </a:lvl2pPr>
            <a:lvl3pPr>
              <a:defRPr>
                <a:latin typeface="Segoe UI" panose="020B0502040204020203" pitchFamily="34" charset="0"/>
                <a:ea typeface="Segoe UI" panose="020B0502040204020203" pitchFamily="34" charset="0"/>
                <a:cs typeface="Segoe UI" panose="020B0502040204020203" pitchFamily="34" charset="0"/>
              </a:defRPr>
            </a:lvl3pPr>
            <a:lvl4pPr>
              <a:defRPr>
                <a:latin typeface="Segoe UI" panose="020B0502040204020203" pitchFamily="34" charset="0"/>
                <a:ea typeface="Segoe UI" panose="020B0502040204020203" pitchFamily="34" charset="0"/>
                <a:cs typeface="Segoe UI" panose="020B0502040204020203" pitchFamily="34" charset="0"/>
              </a:defRPr>
            </a:lvl4pPr>
            <a:lvl5pPr>
              <a:defRPr>
                <a:latin typeface="Segoe UI" panose="020B0502040204020203" pitchFamily="34" charset="0"/>
                <a:ea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49349016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ontent: short navy title bar">
    <p:spTree>
      <p:nvGrpSpPr>
        <p:cNvPr id="1" name=""/>
        <p:cNvGrpSpPr/>
        <p:nvPr/>
      </p:nvGrpSpPr>
      <p:grpSpPr>
        <a:xfrm>
          <a:off x="0" y="0"/>
          <a:ext cx="0" cy="0"/>
          <a:chOff x="0" y="0"/>
          <a:chExt cx="0" cy="0"/>
        </a:xfrm>
      </p:grpSpPr>
      <p:sp>
        <p:nvSpPr>
          <p:cNvPr id="18" name="Footer"/>
          <p:cNvSpPr>
            <a:spLocks noGrp="1"/>
          </p:cNvSpPr>
          <p:nvPr>
            <p:ph type="ftr" sz="quarter" idx="3"/>
          </p:nvPr>
        </p:nvSpPr>
        <p:spPr>
          <a:xfrm>
            <a:off x="609600" y="6553200"/>
            <a:ext cx="8026400" cy="228600"/>
          </a:xfrm>
          <a:prstGeom prst="rect">
            <a:avLst/>
          </a:prstGeom>
        </p:spPr>
        <p:txBody>
          <a:bodyPr vert="horz" lIns="91440" tIns="45720" rIns="91440" bIns="45720" rtlCol="0" anchor="ctr"/>
          <a:lstStyle>
            <a:lvl1pPr marL="0" algn="l" defTabSz="914400" rtl="0" eaLnBrk="1" latinLnBrk="0" hangingPunct="1">
              <a:defRPr lang="en-US" sz="1200" kern="1200" smtClean="0">
                <a:solidFill>
                  <a:srgbClr val="767676"/>
                </a:solidFill>
                <a:latin typeface="Segoe UI Light" panose="020B0502040204020203" pitchFamily="34" charset="0"/>
                <a:ea typeface="+mn-ea"/>
                <a:cs typeface="Segoe UI Light" panose="020B0502040204020203" pitchFamily="34" charset="0"/>
              </a:defRPr>
            </a:lvl1pPr>
          </a:lstStyle>
          <a:p>
            <a:endParaRPr lang="da-DK" dirty="0"/>
          </a:p>
        </p:txBody>
      </p:sp>
      <p:sp>
        <p:nvSpPr>
          <p:cNvPr id="19" name="Slide number"/>
          <p:cNvSpPr>
            <a:spLocks noGrp="1"/>
          </p:cNvSpPr>
          <p:nvPr>
            <p:ph type="sldNum" sz="quarter" idx="4"/>
          </p:nvPr>
        </p:nvSpPr>
        <p:spPr>
          <a:xfrm>
            <a:off x="8737600" y="6553200"/>
            <a:ext cx="2844800" cy="228600"/>
          </a:xfrm>
          <a:prstGeom prst="rect">
            <a:avLst/>
          </a:prstGeom>
        </p:spPr>
        <p:txBody>
          <a:bodyPr vert="horz" lIns="91440" tIns="45720" rIns="91440" bIns="45720" rtlCol="0" anchor="ctr"/>
          <a:lstStyle>
            <a:lvl1pPr algn="r">
              <a:defRPr sz="2000" b="0">
                <a:solidFill>
                  <a:srgbClr val="767676"/>
                </a:solidFill>
                <a:latin typeface="+mn-lt"/>
              </a:defRPr>
            </a:lvl1pPr>
          </a:lstStyle>
          <a:p>
            <a:fld id="{B6F15528-21DE-4FAA-801E-634DDDAF4B2B}" type="slidenum">
              <a:rPr lang="en-US" smtClean="0"/>
              <a:pPr/>
              <a:t>‹#›</a:t>
            </a:fld>
            <a:endParaRPr lang="en-US" dirty="0"/>
          </a:p>
        </p:txBody>
      </p:sp>
      <p:sp>
        <p:nvSpPr>
          <p:cNvPr id="7" name="Blue title background"/>
          <p:cNvSpPr/>
          <p:nvPr userDrawn="1"/>
        </p:nvSpPr>
        <p:spPr bwMode="white">
          <a:xfrm>
            <a:off x="0" y="0"/>
            <a:ext cx="5181600" cy="685800"/>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9" name="Statement 2"/>
          <p:cNvSpPr>
            <a:spLocks noGrp="1"/>
          </p:cNvSpPr>
          <p:nvPr>
            <p:ph idx="10"/>
          </p:nvPr>
        </p:nvSpPr>
        <p:spPr>
          <a:xfrm>
            <a:off x="6248400" y="745060"/>
            <a:ext cx="5469467" cy="5427141"/>
          </a:xfrm>
        </p:spPr>
        <p:txBody>
          <a:bodyPr>
            <a:noAutofit/>
          </a:bodyPr>
          <a:lstStyle>
            <a:lvl1pPr>
              <a:lnSpc>
                <a:spcPct val="120000"/>
              </a:lnSpc>
              <a:spcBef>
                <a:spcPts val="0"/>
              </a:spcBef>
              <a:spcAft>
                <a:spcPts val="600"/>
              </a:spcAft>
              <a:defRPr sz="1600" b="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defRPr>
            </a:lvl1pPr>
            <a:lvl2pPr>
              <a:lnSpc>
                <a:spcPct val="120000"/>
              </a:lnSpc>
              <a:spcBef>
                <a:spcPts val="0"/>
              </a:spcBef>
              <a:spcAft>
                <a:spcPts val="600"/>
              </a:spcAft>
              <a:defRPr sz="1400">
                <a:solidFill>
                  <a:schemeClr val="tx1">
                    <a:lumMod val="90000"/>
                    <a:lumOff val="10000"/>
                  </a:schemeClr>
                </a:solidFill>
                <a:latin typeface="Segoe UI" panose="020B0502040204020203" pitchFamily="34" charset="0"/>
                <a:ea typeface="Segoe UI" panose="020B0502040204020203" pitchFamily="34" charset="0"/>
                <a:cs typeface="Segoe UI" panose="020B0502040204020203" pitchFamily="34" charset="0"/>
              </a:defRPr>
            </a:lvl2pPr>
            <a:lvl3pPr>
              <a:defRPr>
                <a:latin typeface="Segoe UI" panose="020B0502040204020203" pitchFamily="34" charset="0"/>
                <a:ea typeface="Segoe UI" panose="020B0502040204020203" pitchFamily="34" charset="0"/>
                <a:cs typeface="Segoe UI" panose="020B0502040204020203" pitchFamily="34" charset="0"/>
              </a:defRPr>
            </a:lvl3pPr>
            <a:lvl4pPr>
              <a:defRPr>
                <a:latin typeface="Segoe UI" panose="020B0502040204020203" pitchFamily="34" charset="0"/>
                <a:ea typeface="Segoe UI" panose="020B0502040204020203" pitchFamily="34" charset="0"/>
                <a:cs typeface="Segoe UI" panose="020B0502040204020203" pitchFamily="34" charset="0"/>
              </a:defRPr>
            </a:lvl4pPr>
            <a:lvl5pPr>
              <a:defRPr>
                <a:latin typeface="Segoe UI" panose="020B0502040204020203" pitchFamily="34" charset="0"/>
                <a:ea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p:txBody>
      </p:sp>
      <p:sp>
        <p:nvSpPr>
          <p:cNvPr id="10" name="Statement 1"/>
          <p:cNvSpPr>
            <a:spLocks noGrp="1"/>
          </p:cNvSpPr>
          <p:nvPr>
            <p:ph idx="1"/>
          </p:nvPr>
        </p:nvSpPr>
        <p:spPr>
          <a:xfrm>
            <a:off x="609599" y="745061"/>
            <a:ext cx="5469467" cy="5427140"/>
          </a:xfrm>
        </p:spPr>
        <p:txBody>
          <a:bodyPr>
            <a:noAutofit/>
          </a:bodyPr>
          <a:lstStyle>
            <a:lvl1pPr>
              <a:lnSpc>
                <a:spcPct val="120000"/>
              </a:lnSpc>
              <a:spcBef>
                <a:spcPts val="0"/>
              </a:spcBef>
              <a:spcAft>
                <a:spcPts val="600"/>
              </a:spcAft>
              <a:defRPr sz="2800" b="0">
                <a:latin typeface="Segoe UI" panose="020B0502040204020203" pitchFamily="34" charset="0"/>
                <a:ea typeface="Segoe UI" panose="020B0502040204020203" pitchFamily="34" charset="0"/>
                <a:cs typeface="Segoe UI" panose="020B0502040204020203" pitchFamily="34" charset="0"/>
              </a:defRPr>
            </a:lvl1pPr>
            <a:lvl2pPr>
              <a:lnSpc>
                <a:spcPct val="120000"/>
              </a:lnSpc>
              <a:spcBef>
                <a:spcPts val="0"/>
              </a:spcBef>
              <a:spcAft>
                <a:spcPts val="600"/>
              </a:spcAft>
              <a:defRPr>
                <a:latin typeface="Segoe UI" panose="020B0502040204020203" pitchFamily="34" charset="0"/>
                <a:ea typeface="Segoe UI" panose="020B0502040204020203" pitchFamily="34" charset="0"/>
                <a:cs typeface="Segoe UI" panose="020B0502040204020203" pitchFamily="34" charset="0"/>
              </a:defRPr>
            </a:lvl2pPr>
            <a:lvl3pPr>
              <a:defRPr>
                <a:latin typeface="Segoe UI" panose="020B0502040204020203" pitchFamily="34" charset="0"/>
                <a:ea typeface="Segoe UI" panose="020B0502040204020203" pitchFamily="34" charset="0"/>
                <a:cs typeface="Segoe UI" panose="020B0502040204020203" pitchFamily="34" charset="0"/>
              </a:defRPr>
            </a:lvl3pPr>
            <a:lvl4pPr>
              <a:defRPr>
                <a:latin typeface="Segoe UI" panose="020B0502040204020203" pitchFamily="34" charset="0"/>
                <a:ea typeface="Segoe UI" panose="020B0502040204020203" pitchFamily="34" charset="0"/>
                <a:cs typeface="Segoe UI" panose="020B0502040204020203" pitchFamily="34" charset="0"/>
              </a:defRPr>
            </a:lvl4pPr>
            <a:lvl5pPr>
              <a:defRPr>
                <a:latin typeface="Segoe UI" panose="020B0502040204020203" pitchFamily="34" charset="0"/>
                <a:ea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p:txBody>
      </p:sp>
      <p:sp>
        <p:nvSpPr>
          <p:cNvPr id="11" name="Title of slide"/>
          <p:cNvSpPr>
            <a:spLocks noGrp="1"/>
          </p:cNvSpPr>
          <p:nvPr>
            <p:ph type="title"/>
          </p:nvPr>
        </p:nvSpPr>
        <p:spPr bwMode="black">
          <a:xfrm>
            <a:off x="609601" y="182031"/>
            <a:ext cx="4495799" cy="380999"/>
          </a:xfrm>
        </p:spPr>
        <p:txBody>
          <a:bodyPr>
            <a:noAutofit/>
          </a:bodyPr>
          <a:lstStyle>
            <a:lvl1pPr algn="l">
              <a:defRPr sz="2400" b="1">
                <a:solidFill>
                  <a:schemeClr val="bg1"/>
                </a:solidFill>
                <a:latin typeface="Segoe UI Light" panose="020B0502040204020203" pitchFamily="34" charset="0"/>
                <a:ea typeface="Segoe UI Light" panose="020B0502040204020203" pitchFamily="34" charset="0"/>
                <a:cs typeface="Segoe UI Light" panose="020B0502040204020203" pitchFamily="34" charset="0"/>
              </a:defRPr>
            </a:lvl1pPr>
          </a:lstStyle>
          <a:p>
            <a:r>
              <a:rPr lang="en-US" dirty="0"/>
              <a:t>Click to edit Master title style</a:t>
            </a:r>
          </a:p>
        </p:txBody>
      </p:sp>
    </p:spTree>
    <p:extLst>
      <p:ext uri="{BB962C8B-B14F-4D97-AF65-F5344CB8AC3E}">
        <p14:creationId xmlns:p14="http://schemas.microsoft.com/office/powerpoint/2010/main" val="25664804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Content: Basic, no title">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609600" y="6553200"/>
            <a:ext cx="8026400" cy="228600"/>
          </a:xfrm>
          <a:prstGeom prst="rect">
            <a:avLst/>
          </a:prstGeom>
        </p:spPr>
        <p:txBody>
          <a:bodyPr vert="horz" lIns="91440" tIns="45720" rIns="91440" bIns="45720" rtlCol="0" anchor="ctr"/>
          <a:lstStyle>
            <a:lvl1pPr marL="0" algn="l" defTabSz="914400" rtl="0" eaLnBrk="1" latinLnBrk="0" hangingPunct="1">
              <a:defRPr lang="en-US" sz="1200" kern="1200" smtClean="0">
                <a:solidFill>
                  <a:schemeClr val="bg1">
                    <a:lumMod val="50000"/>
                  </a:schemeClr>
                </a:solidFill>
                <a:latin typeface="Segoe UI Light" panose="020B0502040204020203" pitchFamily="34" charset="0"/>
                <a:ea typeface="+mn-ea"/>
                <a:cs typeface="Segoe UI Light" panose="020B0502040204020203" pitchFamily="34" charset="0"/>
              </a:defRPr>
            </a:lvl1pPr>
          </a:lstStyle>
          <a:p>
            <a:endParaRPr lang="da-DK" dirty="0"/>
          </a:p>
        </p:txBody>
      </p:sp>
      <p:sp>
        <p:nvSpPr>
          <p:cNvPr id="6" name="Slide Number Placeholder 5"/>
          <p:cNvSpPr>
            <a:spLocks noGrp="1"/>
          </p:cNvSpPr>
          <p:nvPr>
            <p:ph type="sldNum" sz="quarter" idx="4"/>
          </p:nvPr>
        </p:nvSpPr>
        <p:spPr>
          <a:xfrm>
            <a:off x="8737600" y="6553200"/>
            <a:ext cx="2844800" cy="228600"/>
          </a:xfrm>
          <a:prstGeom prst="rect">
            <a:avLst/>
          </a:prstGeom>
        </p:spPr>
        <p:txBody>
          <a:bodyPr vert="horz" lIns="91440" tIns="45720" rIns="91440" bIns="45720" rtlCol="0" anchor="ctr"/>
          <a:lstStyle>
            <a:lvl1pPr algn="r">
              <a:defRPr sz="2000" b="0">
                <a:solidFill>
                  <a:schemeClr val="tx1">
                    <a:lumMod val="50000"/>
                    <a:lumOff val="50000"/>
                  </a:schemeClr>
                </a:solidFill>
                <a:latin typeface="+mn-lt"/>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6686598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hapter: plain">
    <p:spTree>
      <p:nvGrpSpPr>
        <p:cNvPr id="1" name=""/>
        <p:cNvGrpSpPr/>
        <p:nvPr/>
      </p:nvGrpSpPr>
      <p:grpSpPr>
        <a:xfrm>
          <a:off x="0" y="0"/>
          <a:ext cx="0" cy="0"/>
          <a:chOff x="0" y="0"/>
          <a:chExt cx="0" cy="0"/>
        </a:xfrm>
      </p:grpSpPr>
      <p:cxnSp>
        <p:nvCxnSpPr>
          <p:cNvPr id="7" name="Title border line"/>
          <p:cNvCxnSpPr/>
          <p:nvPr userDrawn="1"/>
        </p:nvCxnSpPr>
        <p:spPr>
          <a:xfrm>
            <a:off x="5181600" y="3271815"/>
            <a:ext cx="7010400" cy="0"/>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sp>
        <p:nvSpPr>
          <p:cNvPr id="5" name="Footer"/>
          <p:cNvSpPr>
            <a:spLocks noGrp="1"/>
          </p:cNvSpPr>
          <p:nvPr>
            <p:ph type="ftr" sz="quarter" idx="3"/>
          </p:nvPr>
        </p:nvSpPr>
        <p:spPr>
          <a:xfrm>
            <a:off x="609600" y="6553200"/>
            <a:ext cx="8026400" cy="228600"/>
          </a:xfrm>
          <a:prstGeom prst="rect">
            <a:avLst/>
          </a:prstGeom>
        </p:spPr>
        <p:txBody>
          <a:bodyPr vert="horz" lIns="91440" tIns="45720" rIns="91440" bIns="45720" rtlCol="0" anchor="ctr"/>
          <a:lstStyle>
            <a:lvl1pPr marL="0" algn="l" defTabSz="914400" rtl="0" eaLnBrk="1" latinLnBrk="0" hangingPunct="1">
              <a:defRPr lang="en-US" sz="1200" kern="1200" smtClean="0">
                <a:solidFill>
                  <a:schemeClr val="tx1">
                    <a:lumMod val="90000"/>
                    <a:lumOff val="10000"/>
                  </a:schemeClr>
                </a:solidFill>
                <a:latin typeface="Segoe UI Light" panose="020B0502040204020203" pitchFamily="34" charset="0"/>
                <a:ea typeface="+mn-ea"/>
                <a:cs typeface="Segoe UI Light" panose="020B0502040204020203" pitchFamily="34" charset="0"/>
              </a:defRPr>
            </a:lvl1pPr>
          </a:lstStyle>
          <a:p>
            <a:endParaRPr lang="da-DK" dirty="0"/>
          </a:p>
        </p:txBody>
      </p:sp>
      <p:sp>
        <p:nvSpPr>
          <p:cNvPr id="4" name="Slide number"/>
          <p:cNvSpPr>
            <a:spLocks noGrp="1"/>
          </p:cNvSpPr>
          <p:nvPr>
            <p:ph type="sldNum" sz="quarter" idx="4"/>
          </p:nvPr>
        </p:nvSpPr>
        <p:spPr>
          <a:xfrm>
            <a:off x="8737600" y="6553200"/>
            <a:ext cx="2844800" cy="228600"/>
          </a:xfrm>
          <a:prstGeom prst="rect">
            <a:avLst/>
          </a:prstGeom>
        </p:spPr>
        <p:txBody>
          <a:bodyPr vert="horz" lIns="91440" tIns="45720" rIns="91440" bIns="45720" rtlCol="0" anchor="ctr"/>
          <a:lstStyle>
            <a:lvl1pPr algn="r">
              <a:defRPr sz="2000" b="0">
                <a:solidFill>
                  <a:schemeClr val="tx1">
                    <a:lumMod val="90000"/>
                    <a:lumOff val="10000"/>
                  </a:schemeClr>
                </a:solidFill>
                <a:latin typeface="+mn-lt"/>
              </a:defRPr>
            </a:lvl1pPr>
          </a:lstStyle>
          <a:p>
            <a:fld id="{B6F15528-21DE-4FAA-801E-634DDDAF4B2B}" type="slidenum">
              <a:rPr lang="en-US" smtClean="0"/>
              <a:pPr/>
              <a:t>‹#›</a:t>
            </a:fld>
            <a:endParaRPr lang="en-US" dirty="0"/>
          </a:p>
        </p:txBody>
      </p:sp>
      <p:sp>
        <p:nvSpPr>
          <p:cNvPr id="6" name="Title of chapter"/>
          <p:cNvSpPr>
            <a:spLocks noGrp="1"/>
          </p:cNvSpPr>
          <p:nvPr>
            <p:ph type="title"/>
          </p:nvPr>
        </p:nvSpPr>
        <p:spPr bwMode="black">
          <a:xfrm>
            <a:off x="5181600" y="2743200"/>
            <a:ext cx="6383867" cy="380999"/>
          </a:xfrm>
        </p:spPr>
        <p:txBody>
          <a:bodyPr>
            <a:noAutofit/>
          </a:bodyPr>
          <a:lstStyle>
            <a:lvl1pPr algn="r">
              <a:defRPr sz="3200" b="1">
                <a:solidFill>
                  <a:schemeClr val="tx1">
                    <a:lumMod val="75000"/>
                    <a:lumOff val="25000"/>
                  </a:schemeClr>
                </a:solidFill>
                <a:latin typeface="+mn-lt"/>
                <a:ea typeface="Segoe UI Light" panose="020B0502040204020203" pitchFamily="34" charset="0"/>
                <a:cs typeface="Segoe UI Light" panose="020B0502040204020203" pitchFamily="34" charset="0"/>
              </a:defRPr>
            </a:lvl1pPr>
          </a:lstStyle>
          <a:p>
            <a:r>
              <a:rPr lang="en-US" dirty="0"/>
              <a:t>Click to edit Master title style</a:t>
            </a:r>
          </a:p>
        </p:txBody>
      </p:sp>
    </p:spTree>
    <p:extLst>
      <p:ext uri="{BB962C8B-B14F-4D97-AF65-F5344CB8AC3E}">
        <p14:creationId xmlns:p14="http://schemas.microsoft.com/office/powerpoint/2010/main" val="139217064"/>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hapter: blue">
    <p:bg>
      <p:bgPr>
        <a:solidFill>
          <a:schemeClr val="accent2">
            <a:lumMod val="75000"/>
          </a:schemeClr>
        </a:solidFill>
        <a:effectLst/>
      </p:bgPr>
    </p:bg>
    <p:spTree>
      <p:nvGrpSpPr>
        <p:cNvPr id="1" name=""/>
        <p:cNvGrpSpPr/>
        <p:nvPr/>
      </p:nvGrpSpPr>
      <p:grpSpPr>
        <a:xfrm>
          <a:off x="0" y="0"/>
          <a:ext cx="0" cy="0"/>
          <a:chOff x="0" y="0"/>
          <a:chExt cx="0" cy="0"/>
        </a:xfrm>
      </p:grpSpPr>
      <p:cxnSp>
        <p:nvCxnSpPr>
          <p:cNvPr id="7" name="Title border line"/>
          <p:cNvCxnSpPr/>
          <p:nvPr userDrawn="1"/>
        </p:nvCxnSpPr>
        <p:spPr>
          <a:xfrm>
            <a:off x="0" y="3271815"/>
            <a:ext cx="7010400" cy="0"/>
          </a:xfrm>
          <a:prstGeom prst="line">
            <a:avLst/>
          </a:prstGeom>
          <a:ln w="12700">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5" name="Footer"/>
          <p:cNvSpPr>
            <a:spLocks noGrp="1"/>
          </p:cNvSpPr>
          <p:nvPr>
            <p:ph type="ftr" sz="quarter" idx="3"/>
          </p:nvPr>
        </p:nvSpPr>
        <p:spPr>
          <a:xfrm>
            <a:off x="609600" y="6553200"/>
            <a:ext cx="8026400" cy="228600"/>
          </a:xfrm>
          <a:prstGeom prst="rect">
            <a:avLst/>
          </a:prstGeom>
        </p:spPr>
        <p:txBody>
          <a:bodyPr vert="horz" lIns="91440" tIns="45720" rIns="91440" bIns="45720" rtlCol="0" anchor="ctr"/>
          <a:lstStyle>
            <a:lvl1pPr marL="0" algn="l" defTabSz="914400" rtl="0" eaLnBrk="1" latinLnBrk="0" hangingPunct="1">
              <a:defRPr lang="en-US" sz="1200" kern="1200" smtClean="0">
                <a:solidFill>
                  <a:schemeClr val="bg1"/>
                </a:solidFill>
                <a:latin typeface="Segoe UI Light" panose="020B0502040204020203" pitchFamily="34" charset="0"/>
                <a:ea typeface="+mn-ea"/>
                <a:cs typeface="Segoe UI Light" panose="020B0502040204020203" pitchFamily="34" charset="0"/>
              </a:defRPr>
            </a:lvl1pPr>
          </a:lstStyle>
          <a:p>
            <a:endParaRPr lang="da-DK" dirty="0"/>
          </a:p>
        </p:txBody>
      </p:sp>
      <p:sp>
        <p:nvSpPr>
          <p:cNvPr id="4" name="Slide number"/>
          <p:cNvSpPr>
            <a:spLocks noGrp="1"/>
          </p:cNvSpPr>
          <p:nvPr>
            <p:ph type="sldNum" sz="quarter" idx="4"/>
          </p:nvPr>
        </p:nvSpPr>
        <p:spPr>
          <a:xfrm>
            <a:off x="8737600" y="6553200"/>
            <a:ext cx="2844800" cy="228600"/>
          </a:xfrm>
          <a:prstGeom prst="rect">
            <a:avLst/>
          </a:prstGeom>
        </p:spPr>
        <p:txBody>
          <a:bodyPr vert="horz" lIns="91440" tIns="45720" rIns="91440" bIns="45720" rtlCol="0" anchor="ctr"/>
          <a:lstStyle>
            <a:lvl1pPr algn="r">
              <a:defRPr sz="2000" b="0">
                <a:solidFill>
                  <a:schemeClr val="bg1"/>
                </a:solidFill>
                <a:latin typeface="+mn-lt"/>
              </a:defRPr>
            </a:lvl1pPr>
          </a:lstStyle>
          <a:p>
            <a:fld id="{B6F15528-21DE-4FAA-801E-634DDDAF4B2B}" type="slidenum">
              <a:rPr lang="en-US" smtClean="0"/>
              <a:pPr/>
              <a:t>‹#›</a:t>
            </a:fld>
            <a:endParaRPr lang="en-US" dirty="0"/>
          </a:p>
        </p:txBody>
      </p:sp>
      <p:sp>
        <p:nvSpPr>
          <p:cNvPr id="6" name="Title of chapter"/>
          <p:cNvSpPr>
            <a:spLocks noGrp="1"/>
          </p:cNvSpPr>
          <p:nvPr>
            <p:ph type="title"/>
          </p:nvPr>
        </p:nvSpPr>
        <p:spPr bwMode="black">
          <a:xfrm>
            <a:off x="603956" y="2743200"/>
            <a:ext cx="6383867" cy="380999"/>
          </a:xfrm>
        </p:spPr>
        <p:txBody>
          <a:bodyPr>
            <a:noAutofit/>
          </a:bodyPr>
          <a:lstStyle>
            <a:lvl1pPr algn="l">
              <a:defRPr sz="3200" b="1">
                <a:solidFill>
                  <a:schemeClr val="bg1"/>
                </a:solidFill>
                <a:latin typeface="+mn-lt"/>
                <a:ea typeface="Segoe UI Light" panose="020B0502040204020203" pitchFamily="34" charset="0"/>
                <a:cs typeface="Segoe UI Light" panose="020B0502040204020203" pitchFamily="34" charset="0"/>
              </a:defRPr>
            </a:lvl1pPr>
          </a:lstStyle>
          <a:p>
            <a:r>
              <a:rPr lang="en-US" dirty="0"/>
              <a:t>Click to edit Master title style</a:t>
            </a:r>
          </a:p>
        </p:txBody>
      </p:sp>
    </p:spTree>
    <p:extLst>
      <p:ext uri="{BB962C8B-B14F-4D97-AF65-F5344CB8AC3E}">
        <p14:creationId xmlns:p14="http://schemas.microsoft.com/office/powerpoint/2010/main" val="1651605383"/>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hapter: navy">
    <p:bg>
      <p:bgPr>
        <a:solidFill>
          <a:schemeClr val="accent3">
            <a:lumMod val="50000"/>
          </a:schemeClr>
        </a:solidFill>
        <a:effectLst/>
      </p:bgPr>
    </p:bg>
    <p:spTree>
      <p:nvGrpSpPr>
        <p:cNvPr id="1" name=""/>
        <p:cNvGrpSpPr/>
        <p:nvPr/>
      </p:nvGrpSpPr>
      <p:grpSpPr>
        <a:xfrm>
          <a:off x="0" y="0"/>
          <a:ext cx="0" cy="0"/>
          <a:chOff x="0" y="0"/>
          <a:chExt cx="0" cy="0"/>
        </a:xfrm>
      </p:grpSpPr>
      <p:cxnSp>
        <p:nvCxnSpPr>
          <p:cNvPr id="7" name="Title border line"/>
          <p:cNvCxnSpPr/>
          <p:nvPr userDrawn="1"/>
        </p:nvCxnSpPr>
        <p:spPr>
          <a:xfrm>
            <a:off x="0" y="3271815"/>
            <a:ext cx="7010400" cy="0"/>
          </a:xfrm>
          <a:prstGeom prst="line">
            <a:avLst/>
          </a:prstGeom>
          <a:ln w="12700">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5" name="Footer"/>
          <p:cNvSpPr>
            <a:spLocks noGrp="1"/>
          </p:cNvSpPr>
          <p:nvPr>
            <p:ph type="ftr" sz="quarter" idx="3"/>
          </p:nvPr>
        </p:nvSpPr>
        <p:spPr>
          <a:xfrm>
            <a:off x="609600" y="6553200"/>
            <a:ext cx="8026400" cy="228600"/>
          </a:xfrm>
          <a:prstGeom prst="rect">
            <a:avLst/>
          </a:prstGeom>
        </p:spPr>
        <p:txBody>
          <a:bodyPr vert="horz" lIns="91440" tIns="45720" rIns="91440" bIns="45720" rtlCol="0" anchor="ctr"/>
          <a:lstStyle>
            <a:lvl1pPr marL="0" algn="l" defTabSz="914400" rtl="0" eaLnBrk="1" latinLnBrk="0" hangingPunct="1">
              <a:defRPr lang="en-US" sz="1200" kern="1200" smtClean="0">
                <a:solidFill>
                  <a:schemeClr val="bg1"/>
                </a:solidFill>
                <a:latin typeface="Segoe UI Light" panose="020B0502040204020203" pitchFamily="34" charset="0"/>
                <a:ea typeface="+mn-ea"/>
                <a:cs typeface="Segoe UI Light" panose="020B0502040204020203" pitchFamily="34" charset="0"/>
              </a:defRPr>
            </a:lvl1pPr>
          </a:lstStyle>
          <a:p>
            <a:endParaRPr lang="da-DK" dirty="0"/>
          </a:p>
        </p:txBody>
      </p:sp>
      <p:sp>
        <p:nvSpPr>
          <p:cNvPr id="4" name="Slide number"/>
          <p:cNvSpPr>
            <a:spLocks noGrp="1"/>
          </p:cNvSpPr>
          <p:nvPr>
            <p:ph type="sldNum" sz="quarter" idx="4"/>
          </p:nvPr>
        </p:nvSpPr>
        <p:spPr>
          <a:xfrm>
            <a:off x="8737600" y="6553200"/>
            <a:ext cx="2844800" cy="228600"/>
          </a:xfrm>
          <a:prstGeom prst="rect">
            <a:avLst/>
          </a:prstGeom>
        </p:spPr>
        <p:txBody>
          <a:bodyPr vert="horz" lIns="91440" tIns="45720" rIns="91440" bIns="45720" rtlCol="0" anchor="ctr"/>
          <a:lstStyle>
            <a:lvl1pPr algn="r">
              <a:defRPr sz="2000" b="0">
                <a:solidFill>
                  <a:schemeClr val="bg1"/>
                </a:solidFill>
                <a:latin typeface="+mn-lt"/>
              </a:defRPr>
            </a:lvl1pPr>
          </a:lstStyle>
          <a:p>
            <a:fld id="{B6F15528-21DE-4FAA-801E-634DDDAF4B2B}" type="slidenum">
              <a:rPr lang="en-US" smtClean="0"/>
              <a:pPr/>
              <a:t>‹#›</a:t>
            </a:fld>
            <a:endParaRPr lang="en-US" dirty="0"/>
          </a:p>
        </p:txBody>
      </p:sp>
      <p:sp>
        <p:nvSpPr>
          <p:cNvPr id="6" name="Title of chapter"/>
          <p:cNvSpPr>
            <a:spLocks noGrp="1"/>
          </p:cNvSpPr>
          <p:nvPr>
            <p:ph type="title"/>
          </p:nvPr>
        </p:nvSpPr>
        <p:spPr bwMode="black">
          <a:xfrm>
            <a:off x="603956" y="2743200"/>
            <a:ext cx="6383867" cy="380999"/>
          </a:xfrm>
        </p:spPr>
        <p:txBody>
          <a:bodyPr>
            <a:noAutofit/>
          </a:bodyPr>
          <a:lstStyle>
            <a:lvl1pPr algn="l">
              <a:defRPr sz="3200" b="1">
                <a:solidFill>
                  <a:schemeClr val="bg1"/>
                </a:solidFill>
                <a:latin typeface="+mn-lt"/>
                <a:ea typeface="Segoe UI Light" panose="020B0502040204020203" pitchFamily="34" charset="0"/>
                <a:cs typeface="Segoe UI Light" panose="020B0502040204020203" pitchFamily="34" charset="0"/>
              </a:defRPr>
            </a:lvl1pPr>
          </a:lstStyle>
          <a:p>
            <a:r>
              <a:rPr lang="en-US" dirty="0"/>
              <a:t>Click to edit Master title style</a:t>
            </a:r>
          </a:p>
        </p:txBody>
      </p:sp>
    </p:spTree>
    <p:extLst>
      <p:ext uri="{BB962C8B-B14F-4D97-AF65-F5344CB8AC3E}">
        <p14:creationId xmlns:p14="http://schemas.microsoft.com/office/powerpoint/2010/main" val="2138945565"/>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hapter: navy to blue gradient">
    <p:bg>
      <p:bgPr>
        <a:gradFill>
          <a:gsLst>
            <a:gs pos="0">
              <a:schemeClr val="accent2">
                <a:lumMod val="75000"/>
              </a:schemeClr>
            </a:gs>
            <a:gs pos="100000">
              <a:schemeClr val="accent3">
                <a:lumMod val="50000"/>
              </a:schemeClr>
            </a:gs>
          </a:gsLst>
          <a:lin ang="10800000" scaled="1"/>
        </a:gradFill>
        <a:effectLst/>
      </p:bgPr>
    </p:bg>
    <p:spTree>
      <p:nvGrpSpPr>
        <p:cNvPr id="1" name=""/>
        <p:cNvGrpSpPr/>
        <p:nvPr/>
      </p:nvGrpSpPr>
      <p:grpSpPr>
        <a:xfrm>
          <a:off x="0" y="0"/>
          <a:ext cx="0" cy="0"/>
          <a:chOff x="0" y="0"/>
          <a:chExt cx="0" cy="0"/>
        </a:xfrm>
      </p:grpSpPr>
      <p:cxnSp>
        <p:nvCxnSpPr>
          <p:cNvPr id="7" name="Title border line"/>
          <p:cNvCxnSpPr/>
          <p:nvPr userDrawn="1"/>
        </p:nvCxnSpPr>
        <p:spPr>
          <a:xfrm>
            <a:off x="0" y="3271815"/>
            <a:ext cx="7010400" cy="0"/>
          </a:xfrm>
          <a:prstGeom prst="line">
            <a:avLst/>
          </a:prstGeom>
          <a:ln w="12700">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5" name="Footer"/>
          <p:cNvSpPr>
            <a:spLocks noGrp="1"/>
          </p:cNvSpPr>
          <p:nvPr>
            <p:ph type="ftr" sz="quarter" idx="3"/>
          </p:nvPr>
        </p:nvSpPr>
        <p:spPr>
          <a:xfrm>
            <a:off x="609600" y="6553200"/>
            <a:ext cx="8026400" cy="228600"/>
          </a:xfrm>
          <a:prstGeom prst="rect">
            <a:avLst/>
          </a:prstGeom>
        </p:spPr>
        <p:txBody>
          <a:bodyPr vert="horz" lIns="91440" tIns="45720" rIns="91440" bIns="45720" rtlCol="0" anchor="ctr"/>
          <a:lstStyle>
            <a:lvl1pPr marL="0" algn="l" defTabSz="914400" rtl="0" eaLnBrk="1" latinLnBrk="0" hangingPunct="1">
              <a:defRPr lang="en-US" sz="1200" kern="1200" smtClean="0">
                <a:solidFill>
                  <a:schemeClr val="bg1"/>
                </a:solidFill>
                <a:latin typeface="Segoe UI Light" panose="020B0502040204020203" pitchFamily="34" charset="0"/>
                <a:ea typeface="+mn-ea"/>
                <a:cs typeface="Segoe UI Light" panose="020B0502040204020203" pitchFamily="34" charset="0"/>
              </a:defRPr>
            </a:lvl1pPr>
          </a:lstStyle>
          <a:p>
            <a:endParaRPr lang="da-DK" dirty="0"/>
          </a:p>
        </p:txBody>
      </p:sp>
      <p:sp>
        <p:nvSpPr>
          <p:cNvPr id="4" name="Slide number"/>
          <p:cNvSpPr>
            <a:spLocks noGrp="1"/>
          </p:cNvSpPr>
          <p:nvPr>
            <p:ph type="sldNum" sz="quarter" idx="4"/>
          </p:nvPr>
        </p:nvSpPr>
        <p:spPr>
          <a:xfrm>
            <a:off x="8737600" y="6553200"/>
            <a:ext cx="2844800" cy="228600"/>
          </a:xfrm>
          <a:prstGeom prst="rect">
            <a:avLst/>
          </a:prstGeom>
        </p:spPr>
        <p:txBody>
          <a:bodyPr vert="horz" lIns="91440" tIns="45720" rIns="91440" bIns="45720" rtlCol="0" anchor="ctr"/>
          <a:lstStyle>
            <a:lvl1pPr algn="r">
              <a:defRPr sz="2000" b="0">
                <a:solidFill>
                  <a:schemeClr val="bg1"/>
                </a:solidFill>
                <a:latin typeface="+mn-lt"/>
              </a:defRPr>
            </a:lvl1pPr>
          </a:lstStyle>
          <a:p>
            <a:fld id="{B6F15528-21DE-4FAA-801E-634DDDAF4B2B}" type="slidenum">
              <a:rPr lang="en-US" smtClean="0"/>
              <a:pPr/>
              <a:t>‹#›</a:t>
            </a:fld>
            <a:endParaRPr lang="en-US" dirty="0"/>
          </a:p>
        </p:txBody>
      </p:sp>
      <p:sp>
        <p:nvSpPr>
          <p:cNvPr id="6" name="Title of chapter"/>
          <p:cNvSpPr>
            <a:spLocks noGrp="1"/>
          </p:cNvSpPr>
          <p:nvPr>
            <p:ph type="title"/>
          </p:nvPr>
        </p:nvSpPr>
        <p:spPr bwMode="black">
          <a:xfrm>
            <a:off x="603956" y="2743200"/>
            <a:ext cx="6383867" cy="380999"/>
          </a:xfrm>
        </p:spPr>
        <p:txBody>
          <a:bodyPr>
            <a:noAutofit/>
          </a:bodyPr>
          <a:lstStyle>
            <a:lvl1pPr algn="l">
              <a:defRPr sz="3200" b="1">
                <a:solidFill>
                  <a:schemeClr val="bg1"/>
                </a:solidFill>
                <a:latin typeface="+mn-lt"/>
                <a:ea typeface="Segoe UI Light" panose="020B0502040204020203" pitchFamily="34" charset="0"/>
                <a:cs typeface="Segoe UI Light" panose="020B0502040204020203" pitchFamily="34" charset="0"/>
              </a:defRPr>
            </a:lvl1pPr>
          </a:lstStyle>
          <a:p>
            <a:r>
              <a:rPr lang="en-US" dirty="0"/>
              <a:t>Click to edit Master title style</a:t>
            </a:r>
          </a:p>
        </p:txBody>
      </p:sp>
    </p:spTree>
    <p:extLst>
      <p:ext uri="{BB962C8B-B14F-4D97-AF65-F5344CB8AC3E}">
        <p14:creationId xmlns:p14="http://schemas.microsoft.com/office/powerpoint/2010/main" val="780428013"/>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F43FA88-CB8A-B7EC-4F76-39FA65C7B265}"/>
              </a:ext>
            </a:extLst>
          </p:cNvPr>
          <p:cNvSpPr/>
          <p:nvPr userDrawn="1"/>
        </p:nvSpPr>
        <p:spPr bwMode="auto">
          <a:xfrm>
            <a:off x="0" y="5934075"/>
            <a:ext cx="12192000" cy="914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Rectangle 6">
            <a:extLst>
              <a:ext uri="{FF2B5EF4-FFF2-40B4-BE49-F238E27FC236}">
                <a16:creationId xmlns:a16="http://schemas.microsoft.com/office/drawing/2014/main" id="{C43BC91E-5FDC-961D-394C-64CD796D0D41}"/>
              </a:ext>
            </a:extLst>
          </p:cNvPr>
          <p:cNvSpPr/>
          <p:nvPr userDrawn="1"/>
        </p:nvSpPr>
        <p:spPr bwMode="auto">
          <a:xfrm>
            <a:off x="0" y="1122363"/>
            <a:ext cx="457200" cy="33046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a:extLst>
              <a:ext uri="{FF2B5EF4-FFF2-40B4-BE49-F238E27FC236}">
                <a16:creationId xmlns:a16="http://schemas.microsoft.com/office/drawing/2014/main" id="{5F1C2C5C-4D5C-6E0F-50CB-51A1C478580D}"/>
              </a:ext>
            </a:extLst>
          </p:cNvPr>
          <p:cNvSpPr>
            <a:spLocks noGrp="1"/>
          </p:cNvSpPr>
          <p:nvPr>
            <p:ph type="ctrTitle"/>
          </p:nvPr>
        </p:nvSpPr>
        <p:spPr>
          <a:xfrm>
            <a:off x="1524000" y="1122363"/>
            <a:ext cx="9144000" cy="2387600"/>
          </a:xfrm>
        </p:spPr>
        <p:txBody>
          <a:bodyPr anchor="b"/>
          <a:lstStyle>
            <a:lvl1pPr algn="l">
              <a:defRPr sz="4800">
                <a:solidFill>
                  <a:schemeClr val="tx2"/>
                </a:solidFill>
                <a:latin typeface="Georgia" panose="02040502050405020303" pitchFamily="18" charset="0"/>
              </a:defRPr>
            </a:lvl1pPr>
          </a:lstStyle>
          <a:p>
            <a:r>
              <a:rPr lang="en-US" dirty="0"/>
              <a:t>Click to edit Master title style</a:t>
            </a:r>
          </a:p>
        </p:txBody>
      </p:sp>
      <p:sp>
        <p:nvSpPr>
          <p:cNvPr id="3" name="Subtitle 2">
            <a:extLst>
              <a:ext uri="{FF2B5EF4-FFF2-40B4-BE49-F238E27FC236}">
                <a16:creationId xmlns:a16="http://schemas.microsoft.com/office/drawing/2014/main" id="{00045889-73E4-2413-FCC6-26CCECE465E6}"/>
              </a:ext>
            </a:extLst>
          </p:cNvPr>
          <p:cNvSpPr>
            <a:spLocks noGrp="1"/>
          </p:cNvSpPr>
          <p:nvPr>
            <p:ph type="subTitle" idx="1"/>
          </p:nvPr>
        </p:nvSpPr>
        <p:spPr>
          <a:xfrm>
            <a:off x="1524000" y="3602038"/>
            <a:ext cx="9144000" cy="1655762"/>
          </a:xfrm>
        </p:spPr>
        <p:txBody>
          <a:bodyPr/>
          <a:lstStyle>
            <a:lvl1pPr marL="0" indent="0" algn="l">
              <a:buNone/>
              <a:defRPr sz="2400" b="0" i="0">
                <a:solidFill>
                  <a:srgbClr val="017834"/>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70D46B9B-BDCF-B941-B831-888E4AB3B423}"/>
              </a:ext>
            </a:extLst>
          </p:cNvPr>
          <p:cNvSpPr>
            <a:spLocks noGrp="1"/>
          </p:cNvSpPr>
          <p:nvPr>
            <p:ph type="dt" sz="half" idx="10"/>
          </p:nvPr>
        </p:nvSpPr>
        <p:spPr/>
        <p:txBody>
          <a:bodyPr/>
          <a:lstStyle/>
          <a:p>
            <a:r>
              <a:rPr lang="en-US" dirty="0"/>
              <a:t>08/31/23</a:t>
            </a:r>
          </a:p>
        </p:txBody>
      </p:sp>
      <p:sp>
        <p:nvSpPr>
          <p:cNvPr id="5" name="Footer Placeholder 4">
            <a:extLst>
              <a:ext uri="{FF2B5EF4-FFF2-40B4-BE49-F238E27FC236}">
                <a16:creationId xmlns:a16="http://schemas.microsoft.com/office/drawing/2014/main" id="{88FB48F1-4006-3762-F4E6-000A81D1EB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A041E6-8800-3971-E4CA-5ECF171E73F7}"/>
              </a:ext>
            </a:extLst>
          </p:cNvPr>
          <p:cNvSpPr>
            <a:spLocks noGrp="1"/>
          </p:cNvSpPr>
          <p:nvPr>
            <p:ph type="sldNum" sz="quarter" idx="12"/>
          </p:nvPr>
        </p:nvSpPr>
        <p:spPr/>
        <p:txBody>
          <a:bodyPr/>
          <a:lstStyle/>
          <a:p>
            <a:fld id="{5B6BD602-96D2-C346-AA63-7CD668EBCA94}" type="slidenum">
              <a:rPr lang="en-US" smtClean="0"/>
              <a:t>‹#›</a:t>
            </a:fld>
            <a:endParaRPr lang="en-US"/>
          </a:p>
        </p:txBody>
      </p:sp>
      <p:pic>
        <p:nvPicPr>
          <p:cNvPr id="9" name="Picture 8">
            <a:extLst>
              <a:ext uri="{FF2B5EF4-FFF2-40B4-BE49-F238E27FC236}">
                <a16:creationId xmlns:a16="http://schemas.microsoft.com/office/drawing/2014/main" id="{F06AAC90-8FF7-7CFA-2602-1B1DE6881FC2}"/>
              </a:ext>
            </a:extLst>
          </p:cNvPr>
          <p:cNvPicPr>
            <a:picLocks noChangeAspect="1"/>
          </p:cNvPicPr>
          <p:nvPr userDrawn="1"/>
        </p:nvPicPr>
        <p:blipFill>
          <a:blip r:embed="rId2"/>
          <a:stretch>
            <a:fillRect/>
          </a:stretch>
        </p:blipFill>
        <p:spPr>
          <a:xfrm>
            <a:off x="8095323" y="5974787"/>
            <a:ext cx="3855085" cy="817245"/>
          </a:xfrm>
          <a:prstGeom prst="rect">
            <a:avLst/>
          </a:prstGeom>
        </p:spPr>
      </p:pic>
    </p:spTree>
    <p:extLst>
      <p:ext uri="{BB962C8B-B14F-4D97-AF65-F5344CB8AC3E}">
        <p14:creationId xmlns:p14="http://schemas.microsoft.com/office/powerpoint/2010/main" val="14503251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emplate separator">
    <p:bg>
      <p:bgPr>
        <a:solidFill>
          <a:schemeClr val="bg1">
            <a:lumMod val="85000"/>
          </a:schemeClr>
        </a:solidFill>
        <a:effectLst/>
      </p:bgPr>
    </p:bg>
    <p:spTree>
      <p:nvGrpSpPr>
        <p:cNvPr id="1" name=""/>
        <p:cNvGrpSpPr/>
        <p:nvPr/>
      </p:nvGrpSpPr>
      <p:grpSpPr>
        <a:xfrm>
          <a:off x="0" y="0"/>
          <a:ext cx="0" cy="0"/>
          <a:chOff x="0" y="0"/>
          <a:chExt cx="0" cy="0"/>
        </a:xfrm>
      </p:grpSpPr>
      <p:sp>
        <p:nvSpPr>
          <p:cNvPr id="5" name="Footer"/>
          <p:cNvSpPr>
            <a:spLocks noGrp="1"/>
          </p:cNvSpPr>
          <p:nvPr>
            <p:ph type="ftr" sz="quarter" idx="3"/>
          </p:nvPr>
        </p:nvSpPr>
        <p:spPr>
          <a:xfrm>
            <a:off x="609600" y="6553200"/>
            <a:ext cx="8026400" cy="228600"/>
          </a:xfrm>
          <a:prstGeom prst="rect">
            <a:avLst/>
          </a:prstGeom>
        </p:spPr>
        <p:txBody>
          <a:bodyPr vert="horz" lIns="91440" tIns="45720" rIns="91440" bIns="45720" rtlCol="0" anchor="ctr"/>
          <a:lstStyle>
            <a:lvl1pPr marL="0" algn="l" defTabSz="914400" rtl="0" eaLnBrk="1" latinLnBrk="0" hangingPunct="1">
              <a:defRPr lang="en-US" sz="1200" kern="1200" smtClean="0">
                <a:solidFill>
                  <a:schemeClr val="bg1"/>
                </a:solidFill>
                <a:latin typeface="Segoe UI Light" panose="020B0502040204020203" pitchFamily="34" charset="0"/>
                <a:ea typeface="+mn-ea"/>
                <a:cs typeface="Segoe UI Light" panose="020B0502040204020203" pitchFamily="34" charset="0"/>
              </a:defRPr>
            </a:lvl1pPr>
          </a:lstStyle>
          <a:p>
            <a:endParaRPr lang="da-DK" dirty="0"/>
          </a:p>
        </p:txBody>
      </p:sp>
      <p:sp>
        <p:nvSpPr>
          <p:cNvPr id="4" name="Slide number"/>
          <p:cNvSpPr>
            <a:spLocks noGrp="1"/>
          </p:cNvSpPr>
          <p:nvPr>
            <p:ph type="sldNum" sz="quarter" idx="4"/>
          </p:nvPr>
        </p:nvSpPr>
        <p:spPr>
          <a:xfrm>
            <a:off x="8737600" y="6553200"/>
            <a:ext cx="2844800" cy="228600"/>
          </a:xfrm>
          <a:prstGeom prst="rect">
            <a:avLst/>
          </a:prstGeom>
        </p:spPr>
        <p:txBody>
          <a:bodyPr vert="horz" lIns="91440" tIns="45720" rIns="91440" bIns="45720" rtlCol="0" anchor="ctr"/>
          <a:lstStyle>
            <a:lvl1pPr algn="r">
              <a:defRPr sz="2000" b="0">
                <a:solidFill>
                  <a:schemeClr val="tx1">
                    <a:lumMod val="90000"/>
                    <a:lumOff val="10000"/>
                  </a:schemeClr>
                </a:solidFill>
                <a:latin typeface="+mn-lt"/>
              </a:defRPr>
            </a:lvl1pPr>
          </a:lstStyle>
          <a:p>
            <a:fld id="{B6F15528-21DE-4FAA-801E-634DDDAF4B2B}" type="slidenum">
              <a:rPr lang="en-US" smtClean="0"/>
              <a:pPr/>
              <a:t>‹#›</a:t>
            </a:fld>
            <a:endParaRPr lang="en-US" dirty="0"/>
          </a:p>
        </p:txBody>
      </p:sp>
      <p:sp>
        <p:nvSpPr>
          <p:cNvPr id="6" name="Title of chapter"/>
          <p:cNvSpPr>
            <a:spLocks noGrp="1"/>
          </p:cNvSpPr>
          <p:nvPr>
            <p:ph type="title"/>
          </p:nvPr>
        </p:nvSpPr>
        <p:spPr bwMode="black">
          <a:xfrm>
            <a:off x="603956" y="1143000"/>
            <a:ext cx="8133644" cy="380999"/>
          </a:xfrm>
        </p:spPr>
        <p:txBody>
          <a:bodyPr>
            <a:noAutofit/>
          </a:bodyPr>
          <a:lstStyle>
            <a:lvl1pPr algn="l">
              <a:defRPr sz="4000" b="1">
                <a:solidFill>
                  <a:schemeClr val="tx1"/>
                </a:solidFill>
                <a:latin typeface="+mn-lt"/>
                <a:ea typeface="Segoe UI Light" panose="020B0502040204020203" pitchFamily="34" charset="0"/>
                <a:cs typeface="Segoe UI Light" panose="020B0502040204020203" pitchFamily="34" charset="0"/>
              </a:defRPr>
            </a:lvl1pPr>
          </a:lstStyle>
          <a:p>
            <a:r>
              <a:rPr lang="en-US" dirty="0"/>
              <a:t>Click to edit Master title style</a:t>
            </a:r>
          </a:p>
        </p:txBody>
      </p:sp>
    </p:spTree>
    <p:extLst>
      <p:ext uri="{BB962C8B-B14F-4D97-AF65-F5344CB8AC3E}">
        <p14:creationId xmlns:p14="http://schemas.microsoft.com/office/powerpoint/2010/main" val="1215476032"/>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matchingName="1_Title Slide">
  <p:cSld name="1_Title Slide">
    <p:spTree>
      <p:nvGrpSpPr>
        <p:cNvPr id="1" name="Shape 22"/>
        <p:cNvGrpSpPr/>
        <p:nvPr/>
      </p:nvGrpSpPr>
      <p:grpSpPr>
        <a:xfrm>
          <a:off x="0" y="0"/>
          <a:ext cx="0" cy="0"/>
          <a:chOff x="0" y="0"/>
          <a:chExt cx="0" cy="0"/>
        </a:xfrm>
      </p:grpSpPr>
      <p:sp>
        <p:nvSpPr>
          <p:cNvPr id="23" name="Google Shape;23;p4"/>
          <p:cNvSpPr/>
          <p:nvPr/>
        </p:nvSpPr>
        <p:spPr>
          <a:xfrm>
            <a:off x="0" y="5507181"/>
            <a:ext cx="12192000" cy="1368425"/>
          </a:xfrm>
          <a:prstGeom prst="rect">
            <a:avLst/>
          </a:prstGeom>
          <a:solidFill>
            <a:srgbClr val="004986">
              <a:alpha val="6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4" name="Google Shape;24;p4"/>
          <p:cNvSpPr txBox="1">
            <a:spLocks noGrp="1"/>
          </p:cNvSpPr>
          <p:nvPr>
            <p:ph type="ctrTitle"/>
          </p:nvPr>
        </p:nvSpPr>
        <p:spPr>
          <a:xfrm>
            <a:off x="928255" y="441382"/>
            <a:ext cx="9144000" cy="745048"/>
          </a:xfrm>
          <a:prstGeom prst="rect">
            <a:avLst/>
          </a:prstGeom>
          <a:noFill/>
          <a:ln>
            <a:noFill/>
          </a:ln>
          <a:effectLst>
            <a:outerShdw blurRad="596900" dist="241300" dir="4140000" sx="94000" sy="94000" algn="ctr" rotWithShape="0">
              <a:srgbClr val="000000">
                <a:alpha val="42745"/>
              </a:srgbClr>
            </a:outerShdw>
            <a:reflection stA="45000" endPos="0" dist="50800" dir="5400000" sy="-100000" algn="bl" rotWithShape="0"/>
          </a:effectLst>
        </p:spPr>
        <p:txBody>
          <a:bodyPr spcFirstLastPara="1" wrap="square" lIns="91425" tIns="45700" rIns="91425" bIns="45700" anchor="b" anchorCtr="0"/>
          <a:lstStyle>
            <a:lvl1pPr lvl="0" algn="l">
              <a:lnSpc>
                <a:spcPct val="90000"/>
              </a:lnSpc>
              <a:spcBef>
                <a:spcPts val="0"/>
              </a:spcBef>
              <a:spcAft>
                <a:spcPts val="0"/>
              </a:spcAft>
              <a:buClr>
                <a:srgbClr val="004986"/>
              </a:buClr>
              <a:buSzPts val="5000"/>
              <a:buFont typeface="Arial"/>
              <a:buNone/>
              <a:defRPr sz="5000">
                <a:solidFill>
                  <a:srgbClr val="00498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1524000" y="1750190"/>
            <a:ext cx="9144000" cy="3468321"/>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venir"/>
                <a:ea typeface="Avenir"/>
                <a:cs typeface="Avenir"/>
                <a:sym typeface="Avenir"/>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6" name="Google Shape;26;p4"/>
          <p:cNvSpPr txBox="1">
            <a:spLocks noGrp="1"/>
          </p:cNvSpPr>
          <p:nvPr>
            <p:ph type="sldNum" idx="12"/>
          </p:nvPr>
        </p:nvSpPr>
        <p:spPr>
          <a:xfrm>
            <a:off x="62016" y="6581321"/>
            <a:ext cx="464127"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200" b="1" i="0">
                <a:solidFill>
                  <a:srgbClr val="004986"/>
                </a:solidFill>
                <a:latin typeface="Calibri"/>
                <a:ea typeface="Calibri"/>
                <a:cs typeface="Calibri"/>
                <a:sym typeface="Calibri"/>
              </a:defRPr>
            </a:lvl1pPr>
            <a:lvl2pPr marL="0" marR="0" lvl="1" indent="0" algn="l" rtl="0">
              <a:spcBef>
                <a:spcPts val="0"/>
              </a:spcBef>
              <a:buNone/>
              <a:defRPr sz="1200" b="1" i="0">
                <a:solidFill>
                  <a:srgbClr val="004986"/>
                </a:solidFill>
                <a:latin typeface="Calibri"/>
                <a:ea typeface="Calibri"/>
                <a:cs typeface="Calibri"/>
                <a:sym typeface="Calibri"/>
              </a:defRPr>
            </a:lvl2pPr>
            <a:lvl3pPr marL="0" marR="0" lvl="2" indent="0" algn="l" rtl="0">
              <a:spcBef>
                <a:spcPts val="0"/>
              </a:spcBef>
              <a:buNone/>
              <a:defRPr sz="1200" b="1" i="0">
                <a:solidFill>
                  <a:srgbClr val="004986"/>
                </a:solidFill>
                <a:latin typeface="Calibri"/>
                <a:ea typeface="Calibri"/>
                <a:cs typeface="Calibri"/>
                <a:sym typeface="Calibri"/>
              </a:defRPr>
            </a:lvl3pPr>
            <a:lvl4pPr marL="0" marR="0" lvl="3" indent="0" algn="l" rtl="0">
              <a:spcBef>
                <a:spcPts val="0"/>
              </a:spcBef>
              <a:buNone/>
              <a:defRPr sz="1200" b="1" i="0">
                <a:solidFill>
                  <a:srgbClr val="004986"/>
                </a:solidFill>
                <a:latin typeface="Calibri"/>
                <a:ea typeface="Calibri"/>
                <a:cs typeface="Calibri"/>
                <a:sym typeface="Calibri"/>
              </a:defRPr>
            </a:lvl4pPr>
            <a:lvl5pPr marL="0" marR="0" lvl="4" indent="0" algn="l" rtl="0">
              <a:spcBef>
                <a:spcPts val="0"/>
              </a:spcBef>
              <a:buNone/>
              <a:defRPr sz="1200" b="1" i="0">
                <a:solidFill>
                  <a:srgbClr val="004986"/>
                </a:solidFill>
                <a:latin typeface="Calibri"/>
                <a:ea typeface="Calibri"/>
                <a:cs typeface="Calibri"/>
                <a:sym typeface="Calibri"/>
              </a:defRPr>
            </a:lvl5pPr>
            <a:lvl6pPr marL="0" marR="0" lvl="5" indent="0" algn="l" rtl="0">
              <a:spcBef>
                <a:spcPts val="0"/>
              </a:spcBef>
              <a:buNone/>
              <a:defRPr sz="1200" b="1" i="0">
                <a:solidFill>
                  <a:srgbClr val="004986"/>
                </a:solidFill>
                <a:latin typeface="Calibri"/>
                <a:ea typeface="Calibri"/>
                <a:cs typeface="Calibri"/>
                <a:sym typeface="Calibri"/>
              </a:defRPr>
            </a:lvl6pPr>
            <a:lvl7pPr marL="0" marR="0" lvl="6" indent="0" algn="l" rtl="0">
              <a:spcBef>
                <a:spcPts val="0"/>
              </a:spcBef>
              <a:buNone/>
              <a:defRPr sz="1200" b="1" i="0">
                <a:solidFill>
                  <a:srgbClr val="004986"/>
                </a:solidFill>
                <a:latin typeface="Calibri"/>
                <a:ea typeface="Calibri"/>
                <a:cs typeface="Calibri"/>
                <a:sym typeface="Calibri"/>
              </a:defRPr>
            </a:lvl7pPr>
            <a:lvl8pPr marL="0" marR="0" lvl="7" indent="0" algn="l" rtl="0">
              <a:spcBef>
                <a:spcPts val="0"/>
              </a:spcBef>
              <a:buNone/>
              <a:defRPr sz="1200" b="1" i="0">
                <a:solidFill>
                  <a:srgbClr val="004986"/>
                </a:solidFill>
                <a:latin typeface="Calibri"/>
                <a:ea typeface="Calibri"/>
                <a:cs typeface="Calibri"/>
                <a:sym typeface="Calibri"/>
              </a:defRPr>
            </a:lvl8pPr>
            <a:lvl9pPr marL="0" marR="0" lvl="8" indent="0" algn="l" rtl="0">
              <a:spcBef>
                <a:spcPts val="0"/>
              </a:spcBef>
              <a:buNone/>
              <a:defRPr sz="1200" b="1" i="0">
                <a:solidFill>
                  <a:srgbClr val="004986"/>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dirty="0"/>
          </a:p>
        </p:txBody>
      </p:sp>
      <p:pic>
        <p:nvPicPr>
          <p:cNvPr id="27" name="Google Shape;27;p4"/>
          <p:cNvPicPr preferRelativeResize="0"/>
          <p:nvPr/>
        </p:nvPicPr>
        <p:blipFill rotWithShape="1">
          <a:blip r:embed="rId2">
            <a:alphaModFix/>
          </a:blip>
          <a:srcRect/>
          <a:stretch/>
        </p:blipFill>
        <p:spPr>
          <a:xfrm>
            <a:off x="9473333" y="5760563"/>
            <a:ext cx="2389334" cy="861659"/>
          </a:xfrm>
          <a:prstGeom prst="rect">
            <a:avLst/>
          </a:prstGeom>
          <a:noFill/>
          <a:ln>
            <a:noFill/>
          </a:ln>
        </p:spPr>
      </p:pic>
    </p:spTree>
    <p:extLst>
      <p:ext uri="{BB962C8B-B14F-4D97-AF65-F5344CB8AC3E}">
        <p14:creationId xmlns:p14="http://schemas.microsoft.com/office/powerpoint/2010/main" val="361345871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8800" b="1" i="0">
                <a:solidFill>
                  <a:schemeClr val="bg1"/>
                </a:solidFill>
                <a:latin typeface="Segoe UI"/>
                <a:cs typeface="Segoe UI"/>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174199" y="1084652"/>
            <a:ext cx="4967605" cy="4439920"/>
          </a:xfrm>
          <a:prstGeom prst="rect">
            <a:avLst/>
          </a:prstGeom>
        </p:spPr>
        <p:txBody>
          <a:bodyPr wrap="square" lIns="0" tIns="0" rIns="0" bIns="0">
            <a:spAutoFit/>
          </a:bodyPr>
          <a:lstStyle>
            <a:lvl1pPr>
              <a:defRPr sz="1600" b="1" i="0">
                <a:solidFill>
                  <a:srgbClr val="629DD1"/>
                </a:solidFill>
                <a:latin typeface="Segoe UI"/>
                <a:cs typeface="Segoe UI"/>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endParaRPr lang="en-US" dirty="0"/>
          </a:p>
        </p:txBody>
      </p:sp>
      <p:sp>
        <p:nvSpPr>
          <p:cNvPr id="7" name="Holder 7"/>
          <p:cNvSpPr>
            <a:spLocks noGrp="1"/>
          </p:cNvSpPr>
          <p:nvPr>
            <p:ph type="sldNum" sz="quarter" idx="7"/>
          </p:nvPr>
        </p:nvSpPr>
        <p:spPr/>
        <p:txBody>
          <a:bodyPr lIns="0" tIns="0" rIns="0" bIns="0"/>
          <a:lstStyle>
            <a:lvl1pPr>
              <a:defRPr sz="2000" b="0" i="0">
                <a:solidFill>
                  <a:srgbClr val="777777"/>
                </a:solidFill>
                <a:latin typeface="Segoe UI"/>
                <a:cs typeface="Segoe UI"/>
              </a:defRPr>
            </a:lvl1pPr>
          </a:lstStyle>
          <a:p>
            <a:pPr marL="25400">
              <a:lnSpc>
                <a:spcPct val="100000"/>
              </a:lnSpc>
              <a:spcBef>
                <a:spcPts val="260"/>
              </a:spcBef>
            </a:pPr>
            <a:fld id="{81D60167-4931-47E6-BA6A-407CBD079E47}" type="slidenum">
              <a:rPr dirty="0"/>
              <a:t>‹#›</a:t>
            </a:fld>
            <a:endParaRPr dirty="0"/>
          </a:p>
        </p:txBody>
      </p:sp>
    </p:spTree>
    <p:extLst>
      <p:ext uri="{BB962C8B-B14F-4D97-AF65-F5344CB8AC3E}">
        <p14:creationId xmlns:p14="http://schemas.microsoft.com/office/powerpoint/2010/main" val="189393587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userDrawn="1">
  <p:cSld name="Title slide photo overlay">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4ECB17A-D462-0C45-981F-595182699B29}"/>
              </a:ext>
            </a:extLst>
          </p:cNvPr>
          <p:cNvSpPr/>
          <p:nvPr userDrawn="1"/>
        </p:nvSpPr>
        <p:spPr>
          <a:xfrm>
            <a:off x="3048" y="0"/>
            <a:ext cx="12188952" cy="6172200"/>
          </a:xfrm>
          <a:prstGeom prst="rect">
            <a:avLst/>
          </a:prstGeom>
          <a:solidFill>
            <a:srgbClr val="004986">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0DCB06B1-820F-6E4E-A8CB-1D2D61317C31}"/>
              </a:ext>
            </a:extLst>
          </p:cNvPr>
          <p:cNvSpPr/>
          <p:nvPr userDrawn="1"/>
        </p:nvSpPr>
        <p:spPr>
          <a:xfrm>
            <a:off x="3048" y="6172200"/>
            <a:ext cx="12188952" cy="685800"/>
          </a:xfrm>
          <a:prstGeom prst="rect">
            <a:avLst/>
          </a:prstGeom>
          <a:solidFill>
            <a:schemeClr val="accent1">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32872" y="3033943"/>
            <a:ext cx="8979343" cy="2250988"/>
          </a:xfrm>
        </p:spPr>
        <p:txBody>
          <a:bodyPr/>
          <a:lstStyle>
            <a:lvl1pPr>
              <a:lnSpc>
                <a:spcPct val="80000"/>
              </a:lnSpc>
              <a:defRPr sz="8000">
                <a:solidFill>
                  <a:schemeClr val="bg1"/>
                </a:solidFill>
              </a:defRPr>
            </a:lvl1pPr>
          </a:lstStyle>
          <a:p>
            <a:r>
              <a:rPr lang="en-US" dirty="0"/>
              <a:t>Click to edit Master title style</a:t>
            </a:r>
          </a:p>
        </p:txBody>
      </p:sp>
      <p:pic>
        <p:nvPicPr>
          <p:cNvPr id="9" name="Picture 8">
            <a:extLst>
              <a:ext uri="{FF2B5EF4-FFF2-40B4-BE49-F238E27FC236}">
                <a16:creationId xmlns:a16="http://schemas.microsoft.com/office/drawing/2014/main" id="{D6594900-56B2-EE45-A682-47856C1816CD}"/>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689770" y="6279642"/>
            <a:ext cx="1248229" cy="434384"/>
          </a:xfrm>
          <a:prstGeom prst="rect">
            <a:avLst/>
          </a:prstGeom>
        </p:spPr>
      </p:pic>
    </p:spTree>
    <p:extLst>
      <p:ext uri="{BB962C8B-B14F-4D97-AF65-F5344CB8AC3E}">
        <p14:creationId xmlns:p14="http://schemas.microsoft.com/office/powerpoint/2010/main" val="122976942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Title and Content Slide">
    <p:spTree>
      <p:nvGrpSpPr>
        <p:cNvPr id="1" name=""/>
        <p:cNvGrpSpPr/>
        <p:nvPr/>
      </p:nvGrpSpPr>
      <p:grpSpPr>
        <a:xfrm>
          <a:off x="0" y="0"/>
          <a:ext cx="0" cy="0"/>
          <a:chOff x="0" y="0"/>
          <a:chExt cx="0" cy="0"/>
        </a:xfrm>
      </p:grpSpPr>
      <p:sp>
        <p:nvSpPr>
          <p:cNvPr id="8" name="Text Placeholder 10"/>
          <p:cNvSpPr>
            <a:spLocks noGrp="1"/>
          </p:cNvSpPr>
          <p:nvPr>
            <p:ph type="body" sz="quarter" idx="10"/>
          </p:nvPr>
        </p:nvSpPr>
        <p:spPr>
          <a:xfrm>
            <a:off x="915924" y="1371600"/>
            <a:ext cx="10357104" cy="3468321"/>
          </a:xfrm>
          <a:prstGeom prst="rect">
            <a:avLst/>
          </a:prstGeom>
        </p:spPr>
        <p:txBody>
          <a:bodyPr/>
          <a:lstStyle>
            <a:lvl1pPr>
              <a:spcBef>
                <a:spcPts val="2200"/>
              </a:spcBef>
              <a:defRPr sz="2000" b="0" i="0">
                <a:solidFill>
                  <a:schemeClr val="tx1"/>
                </a:solidFill>
                <a:latin typeface="+mn-lt"/>
                <a:ea typeface="Calibri" panose="020F0502020204030204" pitchFamily="34" charset="0"/>
                <a:cs typeface="Calibri" panose="020F0502020204030204" pitchFamily="34" charset="0"/>
              </a:defRPr>
            </a:lvl1pPr>
            <a:lvl2pPr marL="574675" indent="-228600">
              <a:buFont typeface="System Font Regular"/>
              <a:buChar char="-"/>
              <a:tabLst/>
              <a:defRPr sz="1800"/>
            </a:lvl2pPr>
          </a:lstStyle>
          <a:p>
            <a:pPr lvl="0"/>
            <a:r>
              <a:rPr lang="en-US" dirty="0"/>
              <a:t>Click to edit Master text styles</a:t>
            </a:r>
          </a:p>
          <a:p>
            <a:pPr lvl="1"/>
            <a:r>
              <a:rPr lang="en-US" dirty="0"/>
              <a:t>Click to edit</a:t>
            </a:r>
          </a:p>
        </p:txBody>
      </p:sp>
      <p:sp>
        <p:nvSpPr>
          <p:cNvPr id="3" name="Title 2">
            <a:extLst>
              <a:ext uri="{FF2B5EF4-FFF2-40B4-BE49-F238E27FC236}">
                <a16:creationId xmlns:a16="http://schemas.microsoft.com/office/drawing/2014/main" id="{635AF3C7-F89E-9B4D-B8B8-15B5FD5A8CE0}"/>
              </a:ext>
            </a:extLst>
          </p:cNvPr>
          <p:cNvSpPr>
            <a:spLocks noGrp="1"/>
          </p:cNvSpPr>
          <p:nvPr>
            <p:ph type="title"/>
          </p:nvPr>
        </p:nvSpPr>
        <p:spPr>
          <a:xfrm>
            <a:off x="915924" y="274320"/>
            <a:ext cx="10360152" cy="731520"/>
          </a:xfrm>
        </p:spPr>
        <p:txBody>
          <a:bodyPr/>
          <a:lstStyle/>
          <a:p>
            <a:r>
              <a:rPr lang="en-US" dirty="0"/>
              <a:t>Click to edit Master title style</a:t>
            </a:r>
          </a:p>
        </p:txBody>
      </p:sp>
      <p:sp>
        <p:nvSpPr>
          <p:cNvPr id="10" name="Content Placeholder 9">
            <a:extLst>
              <a:ext uri="{FF2B5EF4-FFF2-40B4-BE49-F238E27FC236}">
                <a16:creationId xmlns:a16="http://schemas.microsoft.com/office/drawing/2014/main" id="{54B890C1-0660-3E4E-9F66-73C257A41F11}"/>
              </a:ext>
            </a:extLst>
          </p:cNvPr>
          <p:cNvSpPr>
            <a:spLocks noGrp="1"/>
          </p:cNvSpPr>
          <p:nvPr>
            <p:ph sz="quarter" idx="11" hasCustomPrompt="1"/>
          </p:nvPr>
        </p:nvSpPr>
        <p:spPr>
          <a:xfrm>
            <a:off x="915923" y="6273801"/>
            <a:ext cx="4934543" cy="515938"/>
          </a:xfrm>
          <a:prstGeom prst="rect">
            <a:avLst/>
          </a:prstGeom>
        </p:spPr>
        <p:txBody>
          <a:bodyPr anchor="ctr"/>
          <a:lstStyle>
            <a:lvl1pPr marL="0" indent="0">
              <a:buFontTx/>
              <a:buNone/>
              <a:defRPr sz="1000">
                <a:solidFill>
                  <a:schemeClr val="bg1"/>
                </a:solidFill>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lvl="0"/>
            <a:r>
              <a:rPr lang="en-US" dirty="0"/>
              <a:t>Notes, if needed</a:t>
            </a:r>
          </a:p>
        </p:txBody>
      </p:sp>
    </p:spTree>
    <p:extLst>
      <p:ext uri="{BB962C8B-B14F-4D97-AF65-F5344CB8AC3E}">
        <p14:creationId xmlns:p14="http://schemas.microsoft.com/office/powerpoint/2010/main" val="262168489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Title and Content 14pt text">
    <p:spTree>
      <p:nvGrpSpPr>
        <p:cNvPr id="1" name=""/>
        <p:cNvGrpSpPr/>
        <p:nvPr/>
      </p:nvGrpSpPr>
      <p:grpSpPr>
        <a:xfrm>
          <a:off x="0" y="0"/>
          <a:ext cx="0" cy="0"/>
          <a:chOff x="0" y="0"/>
          <a:chExt cx="0" cy="0"/>
        </a:xfrm>
      </p:grpSpPr>
      <p:sp>
        <p:nvSpPr>
          <p:cNvPr id="8" name="Text Placeholder 10"/>
          <p:cNvSpPr>
            <a:spLocks noGrp="1"/>
          </p:cNvSpPr>
          <p:nvPr>
            <p:ph type="body" sz="quarter" idx="10"/>
          </p:nvPr>
        </p:nvSpPr>
        <p:spPr>
          <a:xfrm>
            <a:off x="915924" y="1371600"/>
            <a:ext cx="10357104" cy="3468321"/>
          </a:xfrm>
          <a:prstGeom prst="rect">
            <a:avLst/>
          </a:prstGeom>
        </p:spPr>
        <p:txBody>
          <a:bodyPr/>
          <a:lstStyle>
            <a:lvl1pPr>
              <a:defRPr sz="1400" b="0" i="0">
                <a:solidFill>
                  <a:schemeClr val="tx1"/>
                </a:solidFill>
                <a:latin typeface="+mn-lt"/>
                <a:ea typeface="Calibri" panose="020F0502020204030204" pitchFamily="34" charset="0"/>
                <a:cs typeface="Calibri" panose="020F0502020204030204" pitchFamily="34" charset="0"/>
              </a:defRPr>
            </a:lvl1pPr>
            <a:lvl2pPr marL="574675" indent="-228600">
              <a:buFont typeface="System Font Regular"/>
              <a:buChar char="-"/>
              <a:tabLst/>
              <a:defRPr sz="1400"/>
            </a:lvl2pPr>
          </a:lstStyle>
          <a:p>
            <a:pPr lvl="0"/>
            <a:r>
              <a:rPr lang="en-US" dirty="0"/>
              <a:t>Click to edit Master text styles</a:t>
            </a:r>
          </a:p>
          <a:p>
            <a:pPr lvl="1"/>
            <a:r>
              <a:rPr lang="en-US" dirty="0"/>
              <a:t>Click to edit</a:t>
            </a:r>
          </a:p>
        </p:txBody>
      </p:sp>
      <p:sp>
        <p:nvSpPr>
          <p:cNvPr id="3" name="Title 2">
            <a:extLst>
              <a:ext uri="{FF2B5EF4-FFF2-40B4-BE49-F238E27FC236}">
                <a16:creationId xmlns:a16="http://schemas.microsoft.com/office/drawing/2014/main" id="{635AF3C7-F89E-9B4D-B8B8-15B5FD5A8CE0}"/>
              </a:ext>
            </a:extLst>
          </p:cNvPr>
          <p:cNvSpPr>
            <a:spLocks noGrp="1"/>
          </p:cNvSpPr>
          <p:nvPr>
            <p:ph type="title"/>
          </p:nvPr>
        </p:nvSpPr>
        <p:spPr>
          <a:xfrm>
            <a:off x="915924" y="274320"/>
            <a:ext cx="10360152" cy="731520"/>
          </a:xfrm>
        </p:spPr>
        <p:txBody>
          <a:bodyPr/>
          <a:lstStyle/>
          <a:p>
            <a:r>
              <a:rPr lang="en-US" dirty="0"/>
              <a:t>Click to edit Master title style</a:t>
            </a:r>
          </a:p>
        </p:txBody>
      </p:sp>
      <p:sp>
        <p:nvSpPr>
          <p:cNvPr id="10" name="Content Placeholder 9">
            <a:extLst>
              <a:ext uri="{FF2B5EF4-FFF2-40B4-BE49-F238E27FC236}">
                <a16:creationId xmlns:a16="http://schemas.microsoft.com/office/drawing/2014/main" id="{54B890C1-0660-3E4E-9F66-73C257A41F11}"/>
              </a:ext>
            </a:extLst>
          </p:cNvPr>
          <p:cNvSpPr>
            <a:spLocks noGrp="1"/>
          </p:cNvSpPr>
          <p:nvPr>
            <p:ph sz="quarter" idx="11" hasCustomPrompt="1"/>
          </p:nvPr>
        </p:nvSpPr>
        <p:spPr>
          <a:xfrm>
            <a:off x="915923" y="6273801"/>
            <a:ext cx="4934543" cy="515938"/>
          </a:xfrm>
          <a:prstGeom prst="rect">
            <a:avLst/>
          </a:prstGeom>
        </p:spPr>
        <p:txBody>
          <a:bodyPr anchor="ctr"/>
          <a:lstStyle>
            <a:lvl1pPr marL="0" indent="0">
              <a:buFontTx/>
              <a:buNone/>
              <a:defRPr sz="1000">
                <a:solidFill>
                  <a:schemeClr val="bg1"/>
                </a:solidFill>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lvl="0"/>
            <a:r>
              <a:rPr lang="en-US" dirty="0"/>
              <a:t>Notes, if needed</a:t>
            </a:r>
          </a:p>
        </p:txBody>
      </p:sp>
    </p:spTree>
    <p:extLst>
      <p:ext uri="{BB962C8B-B14F-4D97-AF65-F5344CB8AC3E}">
        <p14:creationId xmlns:p14="http://schemas.microsoft.com/office/powerpoint/2010/main" val="4275158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Center Content Slide, On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0" y="137160"/>
            <a:ext cx="9119616" cy="914400"/>
          </a:xfrm>
        </p:spPr>
        <p:txBody>
          <a:bodyPr/>
          <a:lstStyle>
            <a:lvl1pPr>
              <a:defRPr baseline="0">
                <a:solidFill>
                  <a:schemeClr val="tx2"/>
                </a:solidFill>
                <a:latin typeface="Georgia" panose="02040502050405020303" pitchFamily="18" charset="0"/>
              </a:defRPr>
            </a:lvl1pPr>
          </a:lstStyle>
          <a:p>
            <a:r>
              <a:rPr lang="en-US" dirty="0"/>
              <a:t>Content slide title, one column</a:t>
            </a:r>
          </a:p>
        </p:txBody>
      </p:sp>
      <p:sp>
        <p:nvSpPr>
          <p:cNvPr id="8" name="Text Placeholder 7"/>
          <p:cNvSpPr>
            <a:spLocks noGrp="1"/>
          </p:cNvSpPr>
          <p:nvPr>
            <p:ph type="body" sz="quarter" idx="11" hasCustomPrompt="1"/>
          </p:nvPr>
        </p:nvSpPr>
        <p:spPr>
          <a:xfrm>
            <a:off x="914400" y="1600201"/>
            <a:ext cx="10356851" cy="4525963"/>
          </a:xfrm>
          <a:prstGeom prst="rect">
            <a:avLst/>
          </a:prstGeom>
        </p:spPr>
        <p:txBody>
          <a:bodyPr/>
          <a:lstStyle>
            <a:lvl1pPr marL="347472" indent="-347472" algn="l" defTabSz="457178" rtl="0" eaLnBrk="1" latinLnBrk="0" hangingPunct="1">
              <a:lnSpc>
                <a:spcPct val="110000"/>
              </a:lnSpc>
              <a:spcBef>
                <a:spcPts val="672"/>
              </a:spcBef>
              <a:buClr>
                <a:srgbClr val="008000"/>
              </a:buClr>
              <a:tabLst>
                <a:tab pos="3092296" algn="l"/>
              </a:tabLst>
              <a:defRPr lang="en-US" sz="2800" kern="1200" dirty="0" smtClean="0">
                <a:solidFill>
                  <a:schemeClr val="tx1">
                    <a:lumMod val="75000"/>
                    <a:lumOff val="25000"/>
                  </a:schemeClr>
                </a:solidFill>
                <a:latin typeface="Helvetica Neue" panose="02000503000000020004" pitchFamily="2" charset="0"/>
                <a:ea typeface="Helvetica Neue" panose="02000503000000020004" pitchFamily="2" charset="0"/>
                <a:cs typeface="Helvetica Neue" panose="02000503000000020004" pitchFamily="2" charset="0"/>
              </a:defRPr>
            </a:lvl1pPr>
            <a:lvl2pPr marL="640080" indent="-274320" algn="l" defTabSz="457178" rtl="0" eaLnBrk="1" latinLnBrk="0" hangingPunct="1">
              <a:lnSpc>
                <a:spcPct val="110000"/>
              </a:lnSpc>
              <a:spcBef>
                <a:spcPts val="576"/>
              </a:spcBef>
              <a:buClr>
                <a:srgbClr val="52CA7F"/>
              </a:buClr>
              <a:buFont typeface="Arial" panose="020B0604020202020204" pitchFamily="34" charset="0"/>
              <a:buChar char="•"/>
              <a:tabLst>
                <a:tab pos="3092296" algn="l"/>
              </a:tabLst>
              <a:defRPr lang="en-US" sz="2400" kern="1200" dirty="0" smtClean="0">
                <a:solidFill>
                  <a:schemeClr val="tx1">
                    <a:lumMod val="75000"/>
                    <a:lumOff val="25000"/>
                  </a:schemeClr>
                </a:solidFill>
                <a:latin typeface="+mn-lt"/>
                <a:ea typeface="+mn-ea"/>
                <a:cs typeface="Arial" panose="020B0604020202020204" pitchFamily="34" charset="0"/>
              </a:defRPr>
            </a:lvl2pPr>
            <a:lvl3pPr marL="914400" indent="-274320" algn="l" defTabSz="457178" rtl="0" eaLnBrk="1" latinLnBrk="0" hangingPunct="1">
              <a:lnSpc>
                <a:spcPct val="110000"/>
              </a:lnSpc>
              <a:spcBef>
                <a:spcPts val="24"/>
              </a:spcBef>
              <a:buClr>
                <a:srgbClr val="80CE98"/>
              </a:buClr>
              <a:tabLst>
                <a:tab pos="3092296" algn="l"/>
              </a:tabLst>
              <a:defRPr lang="en-US" sz="2000" kern="1200" dirty="0" smtClean="0">
                <a:solidFill>
                  <a:schemeClr val="tx1">
                    <a:lumMod val="75000"/>
                    <a:lumOff val="25000"/>
                  </a:schemeClr>
                </a:solidFill>
                <a:latin typeface="+mn-lt"/>
                <a:ea typeface="+mn-ea"/>
                <a:cs typeface="Arial" panose="020B0604020202020204" pitchFamily="34" charset="0"/>
              </a:defRPr>
            </a:lvl3pPr>
          </a:lstStyle>
          <a:p>
            <a:pPr lvl="0">
              <a:lnSpc>
                <a:spcPct val="120000"/>
              </a:lnSpc>
              <a:buFont typeface="Wingdings" panose="05000000000000000000" pitchFamily="2" charset="2"/>
              <a:buChar char="§"/>
              <a:tabLst>
                <a:tab pos="3092296" algn="l"/>
              </a:tabLst>
            </a:pPr>
            <a:r>
              <a:rPr lang="en-US" dirty="0"/>
              <a:t>Level one message goes here. </a:t>
            </a:r>
          </a:p>
          <a:p>
            <a:pPr lvl="0">
              <a:lnSpc>
                <a:spcPct val="120000"/>
              </a:lnSpc>
              <a:buFont typeface="Wingdings" panose="05000000000000000000" pitchFamily="2" charset="2"/>
              <a:buChar char="§"/>
              <a:tabLst>
                <a:tab pos="3092296" algn="l"/>
              </a:tabLst>
            </a:pPr>
            <a:r>
              <a:rPr lang="en-US" dirty="0"/>
              <a:t>Level one message point 2 goes here.</a:t>
            </a:r>
          </a:p>
          <a:p>
            <a:pPr lvl="1">
              <a:lnSpc>
                <a:spcPct val="120000"/>
              </a:lnSpc>
              <a:tabLst>
                <a:tab pos="3092296" algn="l"/>
              </a:tabLst>
            </a:pPr>
            <a:r>
              <a:rPr lang="en-US" dirty="0"/>
              <a:t>Level two message goes here. </a:t>
            </a:r>
          </a:p>
          <a:p>
            <a:pPr lvl="1">
              <a:lnSpc>
                <a:spcPct val="120000"/>
              </a:lnSpc>
              <a:tabLst>
                <a:tab pos="3092296" algn="l"/>
              </a:tabLst>
            </a:pPr>
            <a:r>
              <a:rPr lang="en-US" dirty="0"/>
              <a:t>Level two, point two message goes here. </a:t>
            </a:r>
          </a:p>
          <a:p>
            <a:pPr lvl="2">
              <a:lnSpc>
                <a:spcPct val="120000"/>
              </a:lnSpc>
              <a:buFont typeface="Wingdings" panose="05000000000000000000" pitchFamily="2" charset="2"/>
              <a:buChar char="§"/>
              <a:tabLst>
                <a:tab pos="3092296" algn="l"/>
              </a:tabLst>
            </a:pPr>
            <a:r>
              <a:rPr lang="en-US" dirty="0"/>
              <a:t> Level three message goes here.</a:t>
            </a:r>
          </a:p>
          <a:p>
            <a:pPr lvl="0">
              <a:lnSpc>
                <a:spcPct val="120000"/>
              </a:lnSpc>
              <a:buFont typeface="Wingdings" panose="05000000000000000000" pitchFamily="2" charset="2"/>
              <a:buChar char="§"/>
              <a:tabLst>
                <a:tab pos="3092296" algn="l"/>
              </a:tabLst>
            </a:pPr>
            <a:r>
              <a:rPr lang="en-US" dirty="0"/>
              <a:t>Level one message point 3 goes here.</a:t>
            </a:r>
          </a:p>
          <a:p>
            <a:pPr lvl="1">
              <a:lnSpc>
                <a:spcPct val="120000"/>
              </a:lnSpc>
              <a:tabLst>
                <a:tab pos="3092296" algn="l"/>
              </a:tabLst>
            </a:pPr>
            <a:r>
              <a:rPr lang="en-US" dirty="0"/>
              <a:t>Level two message goes here. </a:t>
            </a:r>
          </a:p>
        </p:txBody>
      </p:sp>
      <p:sp>
        <p:nvSpPr>
          <p:cNvPr id="4" name="Slide Number Placeholder 3"/>
          <p:cNvSpPr>
            <a:spLocks noGrp="1"/>
          </p:cNvSpPr>
          <p:nvPr>
            <p:ph type="sldNum" sz="quarter" idx="12"/>
          </p:nvPr>
        </p:nvSpPr>
        <p:spPr/>
        <p:txBody>
          <a:bodyPr/>
          <a:lstStyle/>
          <a:p>
            <a:fld id="{1CA9A8B5-2F46-45D5-BFD6-50DBD399472D}" type="slidenum">
              <a:rPr lang="en-US" smtClean="0"/>
              <a:pPr/>
              <a:t>‹#›</a:t>
            </a:fld>
            <a:endParaRPr lang="en-US"/>
          </a:p>
        </p:txBody>
      </p:sp>
      <p:sp>
        <p:nvSpPr>
          <p:cNvPr id="3" name="Rectangle 2">
            <a:extLst>
              <a:ext uri="{FF2B5EF4-FFF2-40B4-BE49-F238E27FC236}">
                <a16:creationId xmlns:a16="http://schemas.microsoft.com/office/drawing/2014/main" id="{0DAC64D9-F103-00E2-E9AE-16F5BEAC3B17}"/>
              </a:ext>
            </a:extLst>
          </p:cNvPr>
          <p:cNvSpPr/>
          <p:nvPr userDrawn="1"/>
        </p:nvSpPr>
        <p:spPr bwMode="auto">
          <a:xfrm>
            <a:off x="0" y="5934075"/>
            <a:ext cx="12192000" cy="914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4">
            <a:extLst>
              <a:ext uri="{FF2B5EF4-FFF2-40B4-BE49-F238E27FC236}">
                <a16:creationId xmlns:a16="http://schemas.microsoft.com/office/drawing/2014/main" id="{130D941E-2117-2AA2-2DAD-98FE74B5B9BC}"/>
              </a:ext>
            </a:extLst>
          </p:cNvPr>
          <p:cNvPicPr>
            <a:picLocks noChangeAspect="1"/>
          </p:cNvPicPr>
          <p:nvPr userDrawn="1"/>
        </p:nvPicPr>
        <p:blipFill>
          <a:blip r:embed="rId2"/>
          <a:stretch>
            <a:fillRect/>
          </a:stretch>
        </p:blipFill>
        <p:spPr>
          <a:xfrm>
            <a:off x="8095323" y="5974787"/>
            <a:ext cx="3855085" cy="817245"/>
          </a:xfrm>
          <a:prstGeom prst="rect">
            <a:avLst/>
          </a:prstGeom>
        </p:spPr>
      </p:pic>
    </p:spTree>
    <p:extLst>
      <p:ext uri="{BB962C8B-B14F-4D97-AF65-F5344CB8AC3E}">
        <p14:creationId xmlns:p14="http://schemas.microsoft.com/office/powerpoint/2010/main" val="1213662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10/17/2023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123640014"/>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10/17/2023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28542360"/>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10/17/2023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44944014"/>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10/17/2023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006789930"/>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image" Target="../media/image2.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slideLayout" Target="../slideLayouts/slideLayout35.xml"/><Relationship Id="rId26" Type="http://schemas.openxmlformats.org/officeDocument/2006/relationships/slideLayout" Target="../slideLayouts/slideLayout43.xml"/><Relationship Id="rId3" Type="http://schemas.openxmlformats.org/officeDocument/2006/relationships/slideLayout" Target="../slideLayouts/slideLayout20.xml"/><Relationship Id="rId21" Type="http://schemas.openxmlformats.org/officeDocument/2006/relationships/slideLayout" Target="../slideLayouts/slideLayout38.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5" Type="http://schemas.openxmlformats.org/officeDocument/2006/relationships/slideLayout" Target="../slideLayouts/slideLayout42.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20" Type="http://schemas.openxmlformats.org/officeDocument/2006/relationships/slideLayout" Target="../slideLayouts/slideLayout37.xml"/><Relationship Id="rId29" Type="http://schemas.openxmlformats.org/officeDocument/2006/relationships/theme" Target="../theme/theme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24" Type="http://schemas.openxmlformats.org/officeDocument/2006/relationships/slideLayout" Target="../slideLayouts/slideLayout41.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23" Type="http://schemas.openxmlformats.org/officeDocument/2006/relationships/slideLayout" Target="../slideLayouts/slideLayout40.xml"/><Relationship Id="rId28" Type="http://schemas.openxmlformats.org/officeDocument/2006/relationships/slideLayout" Target="../slideLayouts/slideLayout45.xml"/><Relationship Id="rId10" Type="http://schemas.openxmlformats.org/officeDocument/2006/relationships/slideLayout" Target="../slideLayouts/slideLayout27.xml"/><Relationship Id="rId19" Type="http://schemas.openxmlformats.org/officeDocument/2006/relationships/slideLayout" Target="../slideLayouts/slideLayout36.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 Id="rId22" Type="http://schemas.openxmlformats.org/officeDocument/2006/relationships/slideLayout" Target="../slideLayouts/slideLayout39.xml"/><Relationship Id="rId27"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1" name="Slide Number Placeholder 5">
            <a:extLst>
              <a:ext uri="{FF2B5EF4-FFF2-40B4-BE49-F238E27FC236}">
                <a16:creationId xmlns:a16="http://schemas.microsoft.com/office/drawing/2014/main" id="{79620901-F2D2-024E-9F1A-42F0EA398A84}"/>
              </a:ext>
            </a:extLst>
          </p:cNvPr>
          <p:cNvSpPr>
            <a:spLocks noGrp="1"/>
          </p:cNvSpPr>
          <p:nvPr>
            <p:ph type="sldNum" sz="quarter" idx="4"/>
          </p:nvPr>
        </p:nvSpPr>
        <p:spPr>
          <a:xfrm>
            <a:off x="3787921" y="6607175"/>
            <a:ext cx="897467" cy="177800"/>
          </a:xfrm>
          <a:prstGeom prst="rect">
            <a:avLst/>
          </a:prstGeom>
        </p:spPr>
        <p:txBody>
          <a:bodyPr vert="horz" wrap="square" lIns="91440" tIns="45720" rIns="91440" bIns="45720" numCol="1" anchor="t" anchorCtr="0" compatLnSpc="1">
            <a:prstTxWarp prst="textNoShape">
              <a:avLst/>
            </a:prstTxWarp>
          </a:bodyPr>
          <a:lstStyle>
            <a:lvl1pPr eaLnBrk="1" hangingPunct="1">
              <a:buFont typeface="+mj-lt"/>
              <a:buNone/>
              <a:defRPr sz="600">
                <a:solidFill>
                  <a:schemeClr val="accent1"/>
                </a:solidFill>
                <a:latin typeface="Helvetica" pitchFamily="2" charset="0"/>
              </a:defRPr>
            </a:lvl1pPr>
          </a:lstStyle>
          <a:p>
            <a:r>
              <a:rPr lang="en-US" altLang="en-US"/>
              <a:t>PAGE </a:t>
            </a:r>
            <a:fld id="{553ECE2F-7978-9444-AA67-308148914C57}" type="slidenum">
              <a:rPr lang="en-US" altLang="en-US" smtClean="0"/>
              <a:pPr/>
              <a:t>‹#›</a:t>
            </a:fld>
            <a:endParaRPr lang="en-US" altLang="en-US"/>
          </a:p>
        </p:txBody>
      </p:sp>
      <p:sp>
        <p:nvSpPr>
          <p:cNvPr id="22" name="Footer Placeholder 3">
            <a:extLst>
              <a:ext uri="{FF2B5EF4-FFF2-40B4-BE49-F238E27FC236}">
                <a16:creationId xmlns:a16="http://schemas.microsoft.com/office/drawing/2014/main" id="{8B6152E9-1863-424D-B94A-E5F09C6D3764}"/>
              </a:ext>
            </a:extLst>
          </p:cNvPr>
          <p:cNvSpPr>
            <a:spLocks noGrp="1"/>
          </p:cNvSpPr>
          <p:nvPr>
            <p:ph type="ftr" sz="quarter" idx="3"/>
          </p:nvPr>
        </p:nvSpPr>
        <p:spPr>
          <a:xfrm>
            <a:off x="8433155" y="6616383"/>
            <a:ext cx="2257144" cy="203200"/>
          </a:xfrm>
          <a:prstGeom prst="rect">
            <a:avLst/>
          </a:prstGeom>
        </p:spPr>
        <p:txBody>
          <a:bodyPr/>
          <a:lstStyle>
            <a:lvl1pPr algn="ctr">
              <a:defRPr sz="800">
                <a:solidFill>
                  <a:schemeClr val="accent1"/>
                </a:solidFill>
              </a:defRPr>
            </a:lvl1pPr>
          </a:lstStyle>
          <a:p>
            <a:pPr>
              <a:defRPr/>
            </a:pPr>
            <a:r>
              <a:rPr lang="en-US"/>
              <a:t>www.milbank.org</a:t>
            </a:r>
          </a:p>
        </p:txBody>
      </p:sp>
    </p:spTree>
  </p:cSld>
  <p:clrMap bg1="lt1" tx1="dk1" bg2="lt2" tx2="dk2" accent1="accent1" accent2="accent2" accent3="accent3" accent4="accent4" accent5="accent5" accent6="accent6" hlink="hlink" folHlink="folHlink"/>
  <p:sldLayoutIdLst>
    <p:sldLayoutId id="2147483747" r:id="rId1"/>
    <p:sldLayoutId id="2147483774" r:id="rId2"/>
    <p:sldLayoutId id="2147483771" r:id="rId3"/>
    <p:sldLayoutId id="2147483775" r:id="rId4"/>
    <p:sldLayoutId id="2147483773" r:id="rId5"/>
  </p:sldLayoutIdLst>
  <p:hf sldNum="0" hd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189"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377"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566"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754"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594" indent="-228594"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783" indent="-228594"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2971" indent="-228594"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160" indent="-228594"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349" indent="-228594"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10/17/2023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22487CCD-CC5E-9A43-A9E8-D9DAC8D2BB21}"/>
              </a:ext>
            </a:extLst>
          </p:cNvPr>
          <p:cNvSpPr/>
          <p:nvPr userDrawn="1"/>
        </p:nvSpPr>
        <p:spPr>
          <a:xfrm>
            <a:off x="-207818" y="0"/>
            <a:ext cx="12399818" cy="6982691"/>
          </a:xfrm>
          <a:prstGeom prst="rect">
            <a:avLst/>
          </a:prstGeom>
          <a:solidFill>
            <a:srgbClr val="0049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A904575E-7A56-3C04-1279-66FC4297DBB2}"/>
              </a:ext>
            </a:extLst>
          </p:cNvPr>
          <p:cNvSpPr/>
          <p:nvPr userDrawn="1"/>
        </p:nvSpPr>
        <p:spPr>
          <a:xfrm>
            <a:off x="-207818" y="5614266"/>
            <a:ext cx="12399818" cy="1368425"/>
          </a:xfrm>
          <a:prstGeom prst="rect">
            <a:avLst/>
          </a:prstGeom>
          <a:solidFill>
            <a:schemeClr val="accent1">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26F1CE73-C0A4-51FD-E843-0FB85FE31164}"/>
              </a:ext>
            </a:extLst>
          </p:cNvPr>
          <p:cNvPicPr>
            <a:picLocks noChangeAspect="1"/>
          </p:cNvPicPr>
          <p:nvPr userDrawn="1"/>
        </p:nvPicPr>
        <p:blipFill>
          <a:blip r:embed="rId14">
            <a:extLst>
              <a:ext uri="{28A0092B-C50C-407E-A947-70E740481C1C}">
                <a14:useLocalDpi xmlns:a14="http://schemas.microsoft.com/office/drawing/2010/main"/>
              </a:ext>
            </a:extLst>
          </a:blip>
          <a:stretch>
            <a:fillRect/>
          </a:stretch>
        </p:blipFill>
        <p:spPr>
          <a:xfrm>
            <a:off x="10096500" y="5962777"/>
            <a:ext cx="1841500" cy="640842"/>
          </a:xfrm>
          <a:prstGeom prst="rect">
            <a:avLst/>
          </a:prstGeom>
        </p:spPr>
      </p:pic>
    </p:spTree>
    <p:extLst>
      <p:ext uri="{BB962C8B-B14F-4D97-AF65-F5344CB8AC3E}">
        <p14:creationId xmlns:p14="http://schemas.microsoft.com/office/powerpoint/2010/main" val="2493422444"/>
      </p:ext>
    </p:extLst>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 id="2147483788"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
        <p:nvSpPr>
          <p:cNvPr id="5" name="Footer Placeholder 4"/>
          <p:cNvSpPr>
            <a:spLocks noGrp="1"/>
          </p:cNvSpPr>
          <p:nvPr>
            <p:ph type="ftr" sz="quarter" idx="3"/>
          </p:nvPr>
        </p:nvSpPr>
        <p:spPr>
          <a:xfrm>
            <a:off x="609600" y="6553200"/>
            <a:ext cx="8026400" cy="228600"/>
          </a:xfrm>
          <a:prstGeom prst="rect">
            <a:avLst/>
          </a:prstGeom>
        </p:spPr>
        <p:txBody>
          <a:bodyPr vert="horz" lIns="91440" tIns="45720" rIns="91440" bIns="45720" rtlCol="0" anchor="ctr"/>
          <a:lstStyle>
            <a:lvl1pPr marL="0" algn="l" defTabSz="914400" rtl="0" eaLnBrk="1" latinLnBrk="0" hangingPunct="1">
              <a:defRPr lang="en-US" sz="1200" kern="1200" smtClean="0">
                <a:solidFill>
                  <a:srgbClr val="767676"/>
                </a:solidFill>
                <a:latin typeface="+mn-lt"/>
                <a:ea typeface="+mn-ea"/>
                <a:cs typeface="Segoe UI Light" panose="020B0502040204020203" pitchFamily="34" charset="0"/>
              </a:defRPr>
            </a:lvl1pPr>
          </a:lstStyle>
          <a:p>
            <a:endParaRPr lang="da-DK" dirty="0"/>
          </a:p>
        </p:txBody>
      </p:sp>
      <p:sp>
        <p:nvSpPr>
          <p:cNvPr id="6" name="Slide Number Placeholder 5"/>
          <p:cNvSpPr>
            <a:spLocks noGrp="1"/>
          </p:cNvSpPr>
          <p:nvPr>
            <p:ph type="sldNum" sz="quarter" idx="4"/>
          </p:nvPr>
        </p:nvSpPr>
        <p:spPr>
          <a:xfrm>
            <a:off x="8737600" y="6553200"/>
            <a:ext cx="2844800" cy="228600"/>
          </a:xfrm>
          <a:prstGeom prst="rect">
            <a:avLst/>
          </a:prstGeom>
        </p:spPr>
        <p:txBody>
          <a:bodyPr vert="horz" lIns="91440" tIns="45720" rIns="91440" bIns="45720" rtlCol="0" anchor="ctr"/>
          <a:lstStyle>
            <a:lvl1pPr algn="r">
              <a:defRPr sz="2000" b="0">
                <a:solidFill>
                  <a:srgbClr val="767676"/>
                </a:solidFill>
                <a:latin typeface="+mn-lt"/>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68281101"/>
      </p:ext>
    </p:extLst>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 id="2147483801" r:id="rId12"/>
    <p:sldLayoutId id="2147483802" r:id="rId13"/>
    <p:sldLayoutId id="2147483803" r:id="rId14"/>
    <p:sldLayoutId id="2147483804" r:id="rId15"/>
    <p:sldLayoutId id="2147483805" r:id="rId16"/>
    <p:sldLayoutId id="2147483806" r:id="rId17"/>
    <p:sldLayoutId id="2147483807" r:id="rId18"/>
    <p:sldLayoutId id="2147483808" r:id="rId19"/>
    <p:sldLayoutId id="2147483809" r:id="rId20"/>
    <p:sldLayoutId id="2147483810" r:id="rId21"/>
    <p:sldLayoutId id="2147483811" r:id="rId22"/>
    <p:sldLayoutId id="2147483812" r:id="rId23"/>
    <p:sldLayoutId id="2147483813" r:id="rId24"/>
    <p:sldLayoutId id="2147483814" r:id="rId25"/>
    <p:sldLayoutId id="2147483815" r:id="rId26"/>
    <p:sldLayoutId id="2147483817" r:id="rId27"/>
    <p:sldLayoutId id="2147483818" r:id="rId28"/>
  </p:sldLayoutIdLst>
  <p:hf hdr="0" ftr="0" dt="0"/>
  <p:txStyles>
    <p:titleStyle>
      <a:lvl1pPr algn="l" defTabSz="914400" rtl="0" eaLnBrk="1" latinLnBrk="0" hangingPunct="1">
        <a:spcBef>
          <a:spcPct val="0"/>
        </a:spcBef>
        <a:buNone/>
        <a:defRPr sz="4400" kern="1200">
          <a:solidFill>
            <a:schemeClr val="tx1">
              <a:lumMod val="85000"/>
              <a:lumOff val="15000"/>
            </a:schemeClr>
          </a:solidFill>
          <a:latin typeface="Segoe UI" panose="020B0502040204020203" pitchFamily="34" charset="0"/>
          <a:ea typeface="Segoe UI" panose="020B0502040204020203" pitchFamily="34" charset="0"/>
          <a:cs typeface="Segoe UI" panose="020B0502040204020203" pitchFamily="34" charset="0"/>
        </a:defRPr>
      </a:lvl1pPr>
    </p:titleStyle>
    <p:bodyStyle>
      <a:lvl1pPr marL="342900" indent="-342900" algn="l" defTabSz="914400" rtl="0" eaLnBrk="1" latinLnBrk="0" hangingPunct="1">
        <a:spcBef>
          <a:spcPct val="20000"/>
        </a:spcBef>
        <a:buClr>
          <a:schemeClr val="bg1">
            <a:lumMod val="65000"/>
          </a:schemeClr>
        </a:buClr>
        <a:buFont typeface="Wingdings" panose="05000000000000000000" pitchFamily="2" charset="2"/>
        <a:buChar char="§"/>
        <a:defRPr sz="3200" kern="120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defRPr>
      </a:lvl1pPr>
      <a:lvl2pPr marL="742950" indent="-285750" algn="l" defTabSz="914400" rtl="0" eaLnBrk="1" latinLnBrk="0" hangingPunct="1">
        <a:spcBef>
          <a:spcPct val="20000"/>
        </a:spcBef>
        <a:buClr>
          <a:schemeClr val="bg1">
            <a:lumMod val="85000"/>
          </a:schemeClr>
        </a:buClr>
        <a:buFont typeface="Wingdings" panose="05000000000000000000" pitchFamily="2" charset="2"/>
        <a:buChar char="§"/>
        <a:defRPr sz="2800" kern="1200">
          <a:solidFill>
            <a:srgbClr val="767676"/>
          </a:solidFill>
          <a:latin typeface="Segoe UI" panose="020B0502040204020203" pitchFamily="34" charset="0"/>
          <a:ea typeface="Segoe UI" panose="020B0502040204020203" pitchFamily="34" charset="0"/>
          <a:cs typeface="Segoe UI" panose="020B0502040204020203" pitchFamily="34" charset="0"/>
        </a:defRPr>
      </a:lvl2pPr>
      <a:lvl3pPr marL="1143000" indent="-228600" algn="l" defTabSz="914400" rtl="0" eaLnBrk="1" latinLnBrk="0" hangingPunct="1">
        <a:spcBef>
          <a:spcPct val="20000"/>
        </a:spcBef>
        <a:buFont typeface="Arial" pitchFamily="34" charset="0"/>
        <a:buChar char="•"/>
        <a:defRPr sz="2400" kern="1200">
          <a:solidFill>
            <a:schemeClr val="accent2">
              <a:lumMod val="50000"/>
            </a:schemeClr>
          </a:solidFill>
          <a:latin typeface="Segoe UI" panose="020B0502040204020203" pitchFamily="34" charset="0"/>
          <a:ea typeface="Segoe UI" panose="020B0502040204020203" pitchFamily="34" charset="0"/>
          <a:cs typeface="Segoe UI" panose="020B0502040204020203" pitchFamily="34" charset="0"/>
        </a:defRPr>
      </a:lvl3pPr>
      <a:lvl4pPr marL="1600200" indent="-228600" algn="l" defTabSz="914400" rtl="0" eaLnBrk="1" latinLnBrk="0" hangingPunct="1">
        <a:spcBef>
          <a:spcPct val="20000"/>
        </a:spcBef>
        <a:buFont typeface="Arial" pitchFamily="34" charset="0"/>
        <a:buChar char="–"/>
        <a:defRPr sz="2000" kern="1200">
          <a:solidFill>
            <a:schemeClr val="accent2">
              <a:lumMod val="50000"/>
            </a:schemeClr>
          </a:solidFill>
          <a:latin typeface="Segoe UI" panose="020B0502040204020203" pitchFamily="34" charset="0"/>
          <a:ea typeface="Segoe UI" panose="020B0502040204020203" pitchFamily="34" charset="0"/>
          <a:cs typeface="Segoe UI" panose="020B0502040204020203" pitchFamily="34" charset="0"/>
        </a:defRPr>
      </a:lvl4pPr>
      <a:lvl5pPr marL="2057400" indent="-228600" algn="l" defTabSz="914400" rtl="0" eaLnBrk="1" latinLnBrk="0" hangingPunct="1">
        <a:spcBef>
          <a:spcPct val="20000"/>
        </a:spcBef>
        <a:buFont typeface="Arial" pitchFamily="34" charset="0"/>
        <a:buChar char="»"/>
        <a:defRPr sz="2000" kern="1200">
          <a:solidFill>
            <a:schemeClr val="accent2">
              <a:lumMod val="50000"/>
            </a:schemeClr>
          </a:solidFill>
          <a:latin typeface="Segoe UI" panose="020B0502040204020203" pitchFamily="34" charset="0"/>
          <a:ea typeface="Segoe UI" panose="020B0502040204020203" pitchFamily="34" charset="0"/>
          <a:cs typeface="Segoe UI" panose="020B0502040204020203"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3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0.xml"/><Relationship Id="rId1" Type="http://schemas.openxmlformats.org/officeDocument/2006/relationships/slideLayout" Target="../slideLayouts/slideLayout31.xml"/><Relationship Id="rId4" Type="http://schemas.openxmlformats.org/officeDocument/2006/relationships/image" Target="../media/image22.svg"/></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1.xml"/><Relationship Id="rId1" Type="http://schemas.openxmlformats.org/officeDocument/2006/relationships/slideLayout" Target="../slideLayouts/slideLayout3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2.xml"/><Relationship Id="rId1" Type="http://schemas.openxmlformats.org/officeDocument/2006/relationships/slideLayout" Target="../slideLayouts/slideLayout31.xml"/><Relationship Id="rId4" Type="http://schemas.openxmlformats.org/officeDocument/2006/relationships/image" Target="../media/image24.svg"/></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3.xml"/><Relationship Id="rId1" Type="http://schemas.openxmlformats.org/officeDocument/2006/relationships/slideLayout" Target="../slideLayouts/slideLayout3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8" Type="http://schemas.openxmlformats.org/officeDocument/2006/relationships/hyperlink" Target="https://www.milbank.org/focus-areas/total-cost-of-care/health-care-cost-growth-benchmarks-by-state/" TargetMode="External"/><Relationship Id="rId3" Type="http://schemas.openxmlformats.org/officeDocument/2006/relationships/hyperlink" Target="https://www.milbank.org/wp-content/uploads/2022/07/Connecticut_7_14.pdf" TargetMode="External"/><Relationship Id="rId7" Type="http://schemas.openxmlformats.org/officeDocument/2006/relationships/hyperlink" Target="https://www.milbank.org/wp-content/uploads/2022/07/Washington_7_14.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www.milbank.org/wp-content/uploads/2022/07/Rhode-Island_7_7.pdf" TargetMode="External"/><Relationship Id="rId5" Type="http://schemas.openxmlformats.org/officeDocument/2006/relationships/hyperlink" Target="https://www.milbank.org/wp-content/uploads/2022/07/Oregon_7_14.pdf" TargetMode="External"/><Relationship Id="rId4" Type="http://schemas.openxmlformats.org/officeDocument/2006/relationships/hyperlink" Target="https://www.milbank.org/wp-content/uploads/2022/07/New-Jersey_7_14.pdf"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6.jp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www.milbank.org/publications/making-health-care-more-affordable-a-playbook-for-implementing-a-state-cost-growth-target/" TargetMode="External"/><Relationship Id="rId4" Type="http://schemas.openxmlformats.org/officeDocument/2006/relationships/image" Target="../media/image27.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31.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image" Target="../media/image7.png"/><Relationship Id="rId4" Type="http://schemas.openxmlformats.org/officeDocument/2006/relationships/diagramLayout" Target="../diagrams/layout1.xml"/><Relationship Id="rId9"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svg"/><Relationship Id="rId2" Type="http://schemas.openxmlformats.org/officeDocument/2006/relationships/notesSlide" Target="../notesSlides/notesSlide4.xml"/><Relationship Id="rId1" Type="http://schemas.openxmlformats.org/officeDocument/2006/relationships/slideLayout" Target="../slideLayouts/slideLayout3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31.xml"/><Relationship Id="rId4" Type="http://schemas.openxmlformats.org/officeDocument/2006/relationships/image" Target="../media/image12.svg"/></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3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2F85A-BC26-4758-C5F9-E62E8845B802}"/>
              </a:ext>
            </a:extLst>
          </p:cNvPr>
          <p:cNvSpPr>
            <a:spLocks noGrp="1"/>
          </p:cNvSpPr>
          <p:nvPr>
            <p:ph type="ctrTitle"/>
          </p:nvPr>
        </p:nvSpPr>
        <p:spPr>
          <a:xfrm>
            <a:off x="1297459" y="1384319"/>
            <a:ext cx="9657644" cy="2810426"/>
          </a:xfrm>
        </p:spPr>
        <p:txBody>
          <a:bodyPr>
            <a:normAutofit/>
          </a:bodyPr>
          <a:lstStyle/>
          <a:p>
            <a:r>
              <a:rPr lang="en-US" sz="4800" dirty="0"/>
              <a:t>Considering the AHEAD Model: Lessons from States with Health Care Cost Growth and Primary Care Investment Targets</a:t>
            </a:r>
          </a:p>
        </p:txBody>
      </p:sp>
      <p:sp>
        <p:nvSpPr>
          <p:cNvPr id="3" name="TextBox 2">
            <a:extLst>
              <a:ext uri="{FF2B5EF4-FFF2-40B4-BE49-F238E27FC236}">
                <a16:creationId xmlns:a16="http://schemas.microsoft.com/office/drawing/2014/main" id="{F988B6F6-65C9-B14B-1D43-97AB63C08C0F}"/>
              </a:ext>
            </a:extLst>
          </p:cNvPr>
          <p:cNvSpPr txBox="1"/>
          <p:nvPr/>
        </p:nvSpPr>
        <p:spPr>
          <a:xfrm>
            <a:off x="815546" y="5368279"/>
            <a:ext cx="4411362" cy="707886"/>
          </a:xfrm>
          <a:prstGeom prst="rect">
            <a:avLst/>
          </a:prstGeom>
          <a:noFill/>
        </p:spPr>
        <p:txBody>
          <a:bodyPr wrap="square" rtlCol="0">
            <a:spAutoFit/>
          </a:bodyPr>
          <a:lstStyle/>
          <a:p>
            <a:r>
              <a:rPr lang="en-US" sz="2000" dirty="0">
                <a:solidFill>
                  <a:schemeClr val="bg1"/>
                </a:solidFill>
              </a:rPr>
              <a:t>Peterson-Milbank Webinar</a:t>
            </a:r>
          </a:p>
          <a:p>
            <a:r>
              <a:rPr lang="en-US" sz="2000" dirty="0">
                <a:solidFill>
                  <a:schemeClr val="bg1"/>
                </a:solidFill>
              </a:rPr>
              <a:t>October 17, 2023</a:t>
            </a:r>
          </a:p>
        </p:txBody>
      </p:sp>
    </p:spTree>
    <p:extLst>
      <p:ext uri="{BB962C8B-B14F-4D97-AF65-F5344CB8AC3E}">
        <p14:creationId xmlns:p14="http://schemas.microsoft.com/office/powerpoint/2010/main" val="2468439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E5DD-6943-66D8-0556-B4C61C9C7114}"/>
              </a:ext>
            </a:extLst>
          </p:cNvPr>
          <p:cNvSpPr>
            <a:spLocks noGrp="1"/>
          </p:cNvSpPr>
          <p:nvPr>
            <p:ph type="title"/>
          </p:nvPr>
        </p:nvSpPr>
        <p:spPr>
          <a:xfrm>
            <a:off x="609600" y="182031"/>
            <a:ext cx="11053156" cy="380999"/>
          </a:xfrm>
        </p:spPr>
        <p:txBody>
          <a:bodyPr/>
          <a:lstStyle/>
          <a:p>
            <a:r>
              <a:rPr lang="en-US" dirty="0"/>
              <a:t>Assessing Readiness for All-Payer Cost Growth Constraint in AHEAD Applications</a:t>
            </a:r>
          </a:p>
        </p:txBody>
      </p:sp>
      <p:sp>
        <p:nvSpPr>
          <p:cNvPr id="3" name="Slide Number Placeholder 2">
            <a:extLst>
              <a:ext uri="{FF2B5EF4-FFF2-40B4-BE49-F238E27FC236}">
                <a16:creationId xmlns:a16="http://schemas.microsoft.com/office/drawing/2014/main" id="{106BBDE1-4881-2951-B65A-A96D85BEED9E}"/>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600" b="0" i="0" u="none" strike="noStrike" kern="1200" cap="none" spc="0" normalizeH="0" baseline="0" noProof="0" smtClean="0">
                <a:ln>
                  <a:noFill/>
                </a:ln>
                <a:solidFill>
                  <a:srgbClr val="767676"/>
                </a:solidFill>
                <a:effectLst/>
                <a:uLnTx/>
                <a:uFillTx/>
                <a:latin typeface="Segoe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600" b="0" i="0" u="none" strike="noStrike" kern="1200" cap="none" spc="0" normalizeH="0" baseline="0" noProof="0" dirty="0">
              <a:ln>
                <a:noFill/>
              </a:ln>
              <a:solidFill>
                <a:srgbClr val="767676"/>
              </a:solidFill>
              <a:effectLst/>
              <a:uLnTx/>
              <a:uFillTx/>
              <a:latin typeface="Segoe UI"/>
              <a:ea typeface="+mn-ea"/>
              <a:cs typeface="+mn-cs"/>
            </a:endParaRPr>
          </a:p>
        </p:txBody>
      </p:sp>
      <p:graphicFrame>
        <p:nvGraphicFramePr>
          <p:cNvPr id="6" name="Content Placeholder 5">
            <a:extLst>
              <a:ext uri="{FF2B5EF4-FFF2-40B4-BE49-F238E27FC236}">
                <a16:creationId xmlns:a16="http://schemas.microsoft.com/office/drawing/2014/main" id="{E008DA0F-9954-CFF1-C8A4-E09D53C12A5B}"/>
              </a:ext>
            </a:extLst>
          </p:cNvPr>
          <p:cNvGraphicFramePr>
            <a:graphicFrameLocks noGrp="1"/>
          </p:cNvGraphicFramePr>
          <p:nvPr>
            <p:ph idx="1"/>
          </p:nvPr>
        </p:nvGraphicFramePr>
        <p:xfrm>
          <a:off x="-808646" y="1019380"/>
          <a:ext cx="12873646" cy="54312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97184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2EDA0-4084-4593-97BF-125A01EF572C}"/>
              </a:ext>
            </a:extLst>
          </p:cNvPr>
          <p:cNvSpPr>
            <a:spLocks noGrp="1"/>
          </p:cNvSpPr>
          <p:nvPr>
            <p:ph type="title"/>
          </p:nvPr>
        </p:nvSpPr>
        <p:spPr>
          <a:xfrm>
            <a:off x="533400" y="76200"/>
            <a:ext cx="11353800" cy="533399"/>
          </a:xfrm>
        </p:spPr>
        <p:txBody>
          <a:bodyPr/>
          <a:lstStyle/>
          <a:p>
            <a:r>
              <a:rPr lang="en-US" sz="2800" dirty="0"/>
              <a:t>Primary Care Investment Targets</a:t>
            </a:r>
          </a:p>
        </p:txBody>
      </p:sp>
      <p:sp>
        <p:nvSpPr>
          <p:cNvPr id="3" name="Slide Number Placeholder 2">
            <a:extLst>
              <a:ext uri="{FF2B5EF4-FFF2-40B4-BE49-F238E27FC236}">
                <a16:creationId xmlns:a16="http://schemas.microsoft.com/office/drawing/2014/main" id="{457D4404-3F80-4EC2-B209-B6C4AAE8414F}"/>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600" b="0" i="0" u="none" strike="noStrike" kern="1200" cap="none" spc="0" normalizeH="0" baseline="0" noProof="0" smtClean="0">
                <a:ln>
                  <a:noFill/>
                </a:ln>
                <a:solidFill>
                  <a:srgbClr val="767676"/>
                </a:solidFill>
                <a:effectLst/>
                <a:uLnTx/>
                <a:uFillTx/>
                <a:latin typeface="Segoe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600" b="0" i="0" u="none" strike="noStrike" kern="1200" cap="none" spc="0" normalizeH="0" baseline="0" noProof="0" dirty="0">
              <a:ln>
                <a:noFill/>
              </a:ln>
              <a:solidFill>
                <a:srgbClr val="767676"/>
              </a:solidFill>
              <a:effectLst/>
              <a:uLnTx/>
              <a:uFillTx/>
              <a:latin typeface="Segoe UI"/>
              <a:ea typeface="+mn-ea"/>
              <a:cs typeface="+mn-cs"/>
            </a:endParaRPr>
          </a:p>
        </p:txBody>
      </p:sp>
      <p:grpSp>
        <p:nvGrpSpPr>
          <p:cNvPr id="4" name="Group 3">
            <a:extLst>
              <a:ext uri="{FF2B5EF4-FFF2-40B4-BE49-F238E27FC236}">
                <a16:creationId xmlns:a16="http://schemas.microsoft.com/office/drawing/2014/main" id="{E00CCB3D-7223-3D1C-5397-1A7D46C937D4}"/>
              </a:ext>
            </a:extLst>
          </p:cNvPr>
          <p:cNvGrpSpPr/>
          <p:nvPr/>
        </p:nvGrpSpPr>
        <p:grpSpPr>
          <a:xfrm>
            <a:off x="521414" y="786006"/>
            <a:ext cx="5082188" cy="5513194"/>
            <a:chOff x="806021" y="1730130"/>
            <a:chExt cx="5144664" cy="4780874"/>
          </a:xfrm>
        </p:grpSpPr>
        <p:sp>
          <p:nvSpPr>
            <p:cNvPr id="5" name="Rectangle 4">
              <a:extLst>
                <a:ext uri="{FF2B5EF4-FFF2-40B4-BE49-F238E27FC236}">
                  <a16:creationId xmlns:a16="http://schemas.microsoft.com/office/drawing/2014/main" id="{F4274486-4DDB-DFA3-B860-B76745A80685}"/>
                </a:ext>
              </a:extLst>
            </p:cNvPr>
            <p:cNvSpPr/>
            <p:nvPr/>
          </p:nvSpPr>
          <p:spPr bwMode="gray">
            <a:xfrm>
              <a:off x="806021" y="2742990"/>
              <a:ext cx="5144664" cy="3768014"/>
            </a:xfrm>
            <a:prstGeom prst="rect">
              <a:avLst/>
            </a:prstGeom>
            <a:solidFill>
              <a:schemeClr val="accent3">
                <a:lumMod val="20000"/>
                <a:lumOff val="80000"/>
              </a:schemeClr>
            </a:solidFill>
            <a:ln w="19050" algn="ctr">
              <a:noFill/>
              <a:miter lim="800000"/>
              <a:headEnd/>
              <a:tailEnd/>
            </a:ln>
            <a:effectLst/>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US" sz="1600" b="1" i="0" u="none" strike="noStrike" kern="1200" cap="none" spc="0" normalizeH="0" baseline="0" noProof="0" dirty="0">
                <a:ln>
                  <a:noFill/>
                </a:ln>
                <a:solidFill>
                  <a:prstClr val="white"/>
                </a:solidFill>
                <a:effectLst/>
                <a:uLnTx/>
                <a:uFillTx/>
                <a:latin typeface="Calibri Light"/>
                <a:ea typeface="+mn-ea"/>
                <a:cs typeface="+mn-cs"/>
              </a:endParaRPr>
            </a:p>
          </p:txBody>
        </p:sp>
        <p:sp>
          <p:nvSpPr>
            <p:cNvPr id="6" name="Rectangle 5">
              <a:extLst>
                <a:ext uri="{FF2B5EF4-FFF2-40B4-BE49-F238E27FC236}">
                  <a16:creationId xmlns:a16="http://schemas.microsoft.com/office/drawing/2014/main" id="{B16824F4-968B-B90A-4108-3B63472FA833}"/>
                </a:ext>
              </a:extLst>
            </p:cNvPr>
            <p:cNvSpPr/>
            <p:nvPr/>
          </p:nvSpPr>
          <p:spPr>
            <a:xfrm>
              <a:off x="806021" y="2857263"/>
              <a:ext cx="5144664" cy="334040"/>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62626"/>
                  </a:solidFill>
                  <a:effectLst/>
                  <a:uLnTx/>
                  <a:uFillTx/>
                  <a:latin typeface="Segoe UI"/>
                  <a:ea typeface="+mn-ea"/>
                  <a:cs typeface="+mn-cs"/>
                </a:rPr>
                <a:t>Medicare FFS Primary Care Investment Targets</a:t>
              </a:r>
            </a:p>
          </p:txBody>
        </p:sp>
        <p:sp>
          <p:nvSpPr>
            <p:cNvPr id="7" name="Rectangle 6">
              <a:extLst>
                <a:ext uri="{FF2B5EF4-FFF2-40B4-BE49-F238E27FC236}">
                  <a16:creationId xmlns:a16="http://schemas.microsoft.com/office/drawing/2014/main" id="{B5C80071-425D-B5B5-198E-BD26BDC4CD02}"/>
                </a:ext>
              </a:extLst>
            </p:cNvPr>
            <p:cNvSpPr/>
            <p:nvPr/>
          </p:nvSpPr>
          <p:spPr>
            <a:xfrm>
              <a:off x="1075228" y="3626526"/>
              <a:ext cx="4748004" cy="2382033"/>
            </a:xfrm>
            <a:prstGeom prst="rect">
              <a:avLst/>
            </a:prstGeom>
          </p:spPr>
          <p:txBody>
            <a:bodyPr wrap="square">
              <a:spAutoFit/>
            </a:bodyPr>
            <a:lstStyle/>
            <a:p>
              <a:pPr marL="285750" marR="0" lvl="0" indent="-285750" algn="l" defTabSz="914400" rtl="0" eaLnBrk="1" fontAlgn="auto" latinLnBrk="0" hangingPunct="1">
                <a:lnSpc>
                  <a:spcPct val="100000"/>
                </a:lnSpc>
                <a:spcBef>
                  <a:spcPts val="0"/>
                </a:spcBef>
                <a:spcAft>
                  <a:spcPts val="450"/>
                </a:spcAft>
                <a:buClrTx/>
                <a:buSzTx/>
                <a:buFont typeface="Wingdings" panose="05000000000000000000" pitchFamily="2" charset="2"/>
                <a:buChar char="ü"/>
                <a:tabLst/>
                <a:defRPr/>
              </a:pPr>
              <a:r>
                <a:rPr kumimoji="0" lang="en-US" sz="1600" b="0" i="0" u="none" strike="noStrike" kern="1200" cap="none" spc="0" normalizeH="0" baseline="0" noProof="0" dirty="0">
                  <a:ln>
                    <a:noFill/>
                  </a:ln>
                  <a:solidFill>
                    <a:srgbClr val="262626"/>
                  </a:solidFill>
                  <a:effectLst/>
                  <a:uLnTx/>
                  <a:uFillTx/>
                  <a:latin typeface="Segoe UI"/>
                  <a:ea typeface="+mn-ea"/>
                  <a:cs typeface="+mn-cs"/>
                </a:rPr>
                <a:t>Methodologies and benchmarks determined by CMS, based on current state spending</a:t>
              </a:r>
            </a:p>
            <a:p>
              <a:pPr marL="285750" marR="0" lvl="0" indent="-285750" algn="l" defTabSz="914400" rtl="0" eaLnBrk="1" fontAlgn="auto" latinLnBrk="0" hangingPunct="1">
                <a:lnSpc>
                  <a:spcPct val="100000"/>
                </a:lnSpc>
                <a:spcBef>
                  <a:spcPts val="0"/>
                </a:spcBef>
                <a:spcAft>
                  <a:spcPts val="450"/>
                </a:spcAft>
                <a:buClrTx/>
                <a:buSzTx/>
                <a:buFont typeface="Wingdings" panose="05000000000000000000" pitchFamily="2" charset="2"/>
                <a:buChar char="ü"/>
                <a:tabLst/>
                <a:defRPr/>
              </a:pPr>
              <a:r>
                <a:rPr kumimoji="0" lang="en-US" sz="1600" b="0" i="0" u="none" strike="noStrike" kern="1200" cap="none" spc="0" normalizeH="0" baseline="0" noProof="0" dirty="0">
                  <a:ln>
                    <a:noFill/>
                  </a:ln>
                  <a:solidFill>
                    <a:srgbClr val="262626"/>
                  </a:solidFill>
                  <a:effectLst/>
                  <a:uLnTx/>
                  <a:uFillTx/>
                  <a:latin typeface="Segoe UI"/>
                  <a:ea typeface="+mn-ea"/>
                  <a:cs typeface="+mn-cs"/>
                </a:rPr>
                <a:t>Annual targets are state-specific, improvement-focused</a:t>
              </a:r>
            </a:p>
            <a:p>
              <a:pPr marL="285750" marR="0" lvl="0" indent="-285750" algn="l" defTabSz="914400" rtl="0" eaLnBrk="1" fontAlgn="auto" latinLnBrk="0" hangingPunct="1">
                <a:lnSpc>
                  <a:spcPct val="100000"/>
                </a:lnSpc>
                <a:spcBef>
                  <a:spcPts val="0"/>
                </a:spcBef>
                <a:spcAft>
                  <a:spcPts val="450"/>
                </a:spcAft>
                <a:buClrTx/>
                <a:buSzTx/>
                <a:buFont typeface="Wingdings" panose="05000000000000000000" pitchFamily="2" charset="2"/>
                <a:buChar char="ü"/>
                <a:tabLst/>
                <a:defRPr/>
              </a:pPr>
              <a:r>
                <a:rPr kumimoji="0" lang="en-US" sz="1600" b="0" i="0" u="none" strike="noStrike" kern="1200" cap="none" spc="0" normalizeH="0" baseline="0" noProof="0" dirty="0">
                  <a:ln>
                    <a:noFill/>
                  </a:ln>
                  <a:solidFill>
                    <a:srgbClr val="262626"/>
                  </a:solidFill>
                  <a:effectLst/>
                  <a:uLnTx/>
                  <a:uFillTx/>
                  <a:latin typeface="Segoe UI"/>
                  <a:ea typeface="+mn-ea"/>
                  <a:cs typeface="+mn-cs"/>
                </a:rPr>
                <a:t>CMS and state will determine performance annually on specified target based on available data</a:t>
              </a:r>
            </a:p>
            <a:p>
              <a:pPr marL="285750" marR="0" lvl="0" indent="-285750" algn="l" defTabSz="914400" rtl="0" eaLnBrk="1" fontAlgn="auto" latinLnBrk="0" hangingPunct="1">
                <a:lnSpc>
                  <a:spcPct val="100000"/>
                </a:lnSpc>
                <a:spcBef>
                  <a:spcPts val="0"/>
                </a:spcBef>
                <a:spcAft>
                  <a:spcPts val="450"/>
                </a:spcAft>
                <a:buClrTx/>
                <a:buSzTx/>
                <a:buFont typeface="Wingdings" panose="05000000000000000000" pitchFamily="2" charset="2"/>
                <a:buChar char="ü"/>
                <a:tabLst/>
                <a:defRPr/>
              </a:pPr>
              <a:r>
                <a:rPr kumimoji="0" lang="en-US" sz="1600" b="0" i="0" u="none" strike="noStrike" kern="1200" cap="none" spc="0" normalizeH="0" baseline="0" noProof="0" dirty="0">
                  <a:ln>
                    <a:noFill/>
                  </a:ln>
                  <a:solidFill>
                    <a:srgbClr val="262626"/>
                  </a:solidFill>
                  <a:effectLst/>
                  <a:uLnTx/>
                  <a:uFillTx/>
                  <a:latin typeface="Segoe UI"/>
                  <a:ea typeface="+mn-ea"/>
                  <a:cs typeface="+mn-cs"/>
                </a:rPr>
                <a:t>State to recruit participants for Primary Care AHEAD and pursue activities to support primary care</a:t>
              </a:r>
            </a:p>
          </p:txBody>
        </p:sp>
        <p:sp>
          <p:nvSpPr>
            <p:cNvPr id="10" name="Oval 9">
              <a:extLst>
                <a:ext uri="{FF2B5EF4-FFF2-40B4-BE49-F238E27FC236}">
                  <a16:creationId xmlns:a16="http://schemas.microsoft.com/office/drawing/2014/main" id="{E95717F7-AB39-B7DE-C6E6-677907F94F7A}"/>
                </a:ext>
              </a:extLst>
            </p:cNvPr>
            <p:cNvSpPr>
              <a:spLocks noChangeAspect="1"/>
            </p:cNvSpPr>
            <p:nvPr/>
          </p:nvSpPr>
          <p:spPr bwMode="gray">
            <a:xfrm>
              <a:off x="2710032" y="1730130"/>
              <a:ext cx="1005840" cy="1003761"/>
            </a:xfrm>
            <a:prstGeom prst="ellipse">
              <a:avLst/>
            </a:prstGeom>
            <a:solidFill>
              <a:schemeClr val="bg1"/>
            </a:solidFill>
            <a:ln w="19050" algn="ctr">
              <a:no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US" sz="1600" b="1" i="0" u="none" strike="noStrike" kern="1200" cap="none" spc="0" normalizeH="0" baseline="0" noProof="0" dirty="0">
                <a:ln>
                  <a:noFill/>
                </a:ln>
                <a:solidFill>
                  <a:prstClr val="white"/>
                </a:solidFill>
                <a:effectLst/>
                <a:uLnTx/>
                <a:uFillTx/>
                <a:latin typeface="Segoe UI"/>
                <a:ea typeface="+mn-ea"/>
                <a:cs typeface="+mn-cs"/>
              </a:endParaRPr>
            </a:p>
          </p:txBody>
        </p:sp>
      </p:grpSp>
      <p:sp>
        <p:nvSpPr>
          <p:cNvPr id="12" name="Oval 11">
            <a:extLst>
              <a:ext uri="{FF2B5EF4-FFF2-40B4-BE49-F238E27FC236}">
                <a16:creationId xmlns:a16="http://schemas.microsoft.com/office/drawing/2014/main" id="{00400DC5-B56C-87E5-8D10-F016BC1F48EB}"/>
              </a:ext>
            </a:extLst>
          </p:cNvPr>
          <p:cNvSpPr>
            <a:spLocks noChangeAspect="1"/>
          </p:cNvSpPr>
          <p:nvPr/>
        </p:nvSpPr>
        <p:spPr bwMode="gray">
          <a:xfrm>
            <a:off x="5383228" y="744590"/>
            <a:ext cx="1280160" cy="1280160"/>
          </a:xfrm>
          <a:prstGeom prst="ellipse">
            <a:avLst/>
          </a:prstGeom>
          <a:solidFill>
            <a:srgbClr val="FFD004"/>
          </a:solidFill>
          <a:ln w="19050" algn="ctr">
            <a:noFill/>
            <a:miter lim="800000"/>
            <a:headEnd/>
            <a:tailEnd/>
          </a:ln>
          <a:effectLst/>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US" sz="1600" b="1" i="0" u="none" strike="noStrike" kern="1200" cap="none" spc="0" normalizeH="0" baseline="0" noProof="0" dirty="0">
              <a:ln>
                <a:noFill/>
              </a:ln>
              <a:solidFill>
                <a:prstClr val="white"/>
              </a:solidFill>
              <a:effectLst/>
              <a:uLnTx/>
              <a:uFillTx/>
              <a:latin typeface="Segoe UI"/>
              <a:ea typeface="+mn-ea"/>
              <a:cs typeface="+mn-cs"/>
            </a:endParaRPr>
          </a:p>
        </p:txBody>
      </p:sp>
      <p:pic>
        <p:nvPicPr>
          <p:cNvPr id="13" name="Graphic 12" descr="Bar graph with upward trend with solid fill">
            <a:extLst>
              <a:ext uri="{FF2B5EF4-FFF2-40B4-BE49-F238E27FC236}">
                <a16:creationId xmlns:a16="http://schemas.microsoft.com/office/drawing/2014/main" id="{04E8C73E-32E6-7DE9-38E5-186C6E6B62F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57548" y="1018910"/>
            <a:ext cx="731520" cy="731520"/>
          </a:xfrm>
          <a:prstGeom prst="rect">
            <a:avLst/>
          </a:prstGeom>
        </p:spPr>
      </p:pic>
      <p:grpSp>
        <p:nvGrpSpPr>
          <p:cNvPr id="8" name="Group 7">
            <a:extLst>
              <a:ext uri="{FF2B5EF4-FFF2-40B4-BE49-F238E27FC236}">
                <a16:creationId xmlns:a16="http://schemas.microsoft.com/office/drawing/2014/main" id="{EED07E78-6588-1847-8ADA-65AE18B9E748}"/>
              </a:ext>
            </a:extLst>
          </p:cNvPr>
          <p:cNvGrpSpPr/>
          <p:nvPr/>
        </p:nvGrpSpPr>
        <p:grpSpPr>
          <a:xfrm>
            <a:off x="6443013" y="786006"/>
            <a:ext cx="5227573" cy="5513194"/>
            <a:chOff x="806021" y="1730130"/>
            <a:chExt cx="5144664" cy="4780874"/>
          </a:xfrm>
        </p:grpSpPr>
        <p:sp>
          <p:nvSpPr>
            <p:cNvPr id="9" name="Rectangle 8">
              <a:extLst>
                <a:ext uri="{FF2B5EF4-FFF2-40B4-BE49-F238E27FC236}">
                  <a16:creationId xmlns:a16="http://schemas.microsoft.com/office/drawing/2014/main" id="{ED1766AB-79C6-2A6D-6B6E-DE119632A06C}"/>
                </a:ext>
              </a:extLst>
            </p:cNvPr>
            <p:cNvSpPr/>
            <p:nvPr/>
          </p:nvSpPr>
          <p:spPr bwMode="gray">
            <a:xfrm>
              <a:off x="806021" y="2742990"/>
              <a:ext cx="5144664" cy="3768014"/>
            </a:xfrm>
            <a:prstGeom prst="rect">
              <a:avLst/>
            </a:prstGeom>
            <a:solidFill>
              <a:schemeClr val="accent3">
                <a:lumMod val="20000"/>
                <a:lumOff val="80000"/>
              </a:schemeClr>
            </a:solidFill>
            <a:ln w="19050" algn="ctr">
              <a:noFill/>
              <a:miter lim="800000"/>
              <a:headEnd/>
              <a:tailEnd/>
            </a:ln>
            <a:effectLst/>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US" sz="1600" b="1" i="0" u="none" strike="noStrike" kern="1200" cap="none" spc="0" normalizeH="0" baseline="0" noProof="0" dirty="0">
                <a:ln>
                  <a:noFill/>
                </a:ln>
                <a:solidFill>
                  <a:prstClr val="white"/>
                </a:solidFill>
                <a:effectLst/>
                <a:uLnTx/>
                <a:uFillTx/>
                <a:latin typeface="Calibri Light"/>
                <a:ea typeface="+mn-ea"/>
                <a:cs typeface="+mn-cs"/>
              </a:endParaRPr>
            </a:p>
          </p:txBody>
        </p:sp>
        <p:sp>
          <p:nvSpPr>
            <p:cNvPr id="11" name="Rectangle 10">
              <a:extLst>
                <a:ext uri="{FF2B5EF4-FFF2-40B4-BE49-F238E27FC236}">
                  <a16:creationId xmlns:a16="http://schemas.microsoft.com/office/drawing/2014/main" id="{60E099FF-0DBE-B014-C139-E5090592E66F}"/>
                </a:ext>
              </a:extLst>
            </p:cNvPr>
            <p:cNvSpPr/>
            <p:nvPr/>
          </p:nvSpPr>
          <p:spPr>
            <a:xfrm>
              <a:off x="806021" y="2857263"/>
              <a:ext cx="5144664" cy="369332"/>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62626"/>
                  </a:solidFill>
                  <a:effectLst/>
                  <a:uLnTx/>
                  <a:uFillTx/>
                  <a:latin typeface="Segoe UI"/>
                  <a:ea typeface="+mn-ea"/>
                  <a:cs typeface="+mn-cs"/>
                </a:rPr>
                <a:t>All-Payer Primary Care Investment Targets</a:t>
              </a:r>
            </a:p>
          </p:txBody>
        </p:sp>
        <p:sp>
          <p:nvSpPr>
            <p:cNvPr id="14" name="Rectangle 13">
              <a:extLst>
                <a:ext uri="{FF2B5EF4-FFF2-40B4-BE49-F238E27FC236}">
                  <a16:creationId xmlns:a16="http://schemas.microsoft.com/office/drawing/2014/main" id="{9F01F743-A33C-2D39-8C0E-29BF521F1881}"/>
                </a:ext>
              </a:extLst>
            </p:cNvPr>
            <p:cNvSpPr/>
            <p:nvPr/>
          </p:nvSpPr>
          <p:spPr>
            <a:xfrm>
              <a:off x="1075228" y="3422226"/>
              <a:ext cx="4748004" cy="2809064"/>
            </a:xfrm>
            <a:prstGeom prst="rect">
              <a:avLst/>
            </a:prstGeom>
          </p:spPr>
          <p:txBody>
            <a:bodyPr wrap="square">
              <a:spAutoFit/>
            </a:bodyPr>
            <a:lstStyle/>
            <a:p>
              <a:pPr marL="285750" marR="0" lvl="0" indent="-285750" algn="l" defTabSz="914400" rtl="0" eaLnBrk="1" fontAlgn="auto" latinLnBrk="0" hangingPunct="1">
                <a:lnSpc>
                  <a:spcPct val="100000"/>
                </a:lnSpc>
                <a:spcBef>
                  <a:spcPts val="0"/>
                </a:spcBef>
                <a:spcAft>
                  <a:spcPts val="450"/>
                </a:spcAft>
                <a:buClrTx/>
                <a:buSzTx/>
                <a:buFont typeface="Wingdings" panose="05000000000000000000" pitchFamily="2" charset="2"/>
                <a:buChar char="ü"/>
                <a:tabLst/>
                <a:defRPr/>
              </a:pPr>
              <a:r>
                <a:rPr kumimoji="0" lang="en-US" sz="1600" b="0" i="0" u="none" strike="noStrike" kern="1200" cap="none" spc="0" normalizeH="0" baseline="0" noProof="0" dirty="0">
                  <a:ln>
                    <a:noFill/>
                  </a:ln>
                  <a:solidFill>
                    <a:srgbClr val="262626"/>
                  </a:solidFill>
                  <a:effectLst/>
                  <a:uLnTx/>
                  <a:uFillTx/>
                  <a:latin typeface="Segoe UI"/>
                  <a:ea typeface="+mn-ea"/>
                  <a:cs typeface="+mn-cs"/>
                </a:rPr>
                <a:t>Methodologies and benchmarks determined by states and reviewed by CMS (may build on existing legislation and targets, if applicable)</a:t>
              </a:r>
            </a:p>
            <a:p>
              <a:pPr marL="285750" marR="0" lvl="0" indent="-285750" algn="l" defTabSz="914400" rtl="0" eaLnBrk="1" fontAlgn="auto" latinLnBrk="0" hangingPunct="1">
                <a:lnSpc>
                  <a:spcPct val="100000"/>
                </a:lnSpc>
                <a:spcBef>
                  <a:spcPts val="0"/>
                </a:spcBef>
                <a:spcAft>
                  <a:spcPts val="450"/>
                </a:spcAft>
                <a:buClrTx/>
                <a:buSzTx/>
                <a:buFont typeface="Wingdings" panose="05000000000000000000" pitchFamily="2" charset="2"/>
                <a:buChar char="ü"/>
                <a:tabLst/>
                <a:defRPr/>
              </a:pPr>
              <a:r>
                <a:rPr kumimoji="0" lang="en-US" sz="1600" b="0" i="0" u="none" strike="noStrike" kern="1200" cap="none" spc="0" normalizeH="0" baseline="0" noProof="0" dirty="0">
                  <a:ln>
                    <a:noFill/>
                  </a:ln>
                  <a:solidFill>
                    <a:srgbClr val="262626"/>
                  </a:solidFill>
                  <a:effectLst/>
                  <a:uLnTx/>
                  <a:uFillTx/>
                  <a:latin typeface="Segoe UI"/>
                  <a:ea typeface="+mn-ea"/>
                  <a:cs typeface="+mn-cs"/>
                </a:rPr>
                <a:t>Require All-Payer Primary Care Investment Target </a:t>
              </a:r>
              <a:r>
                <a:rPr kumimoji="0" lang="en-US" sz="1600" b="0" i="0" u="none" strike="noStrike" kern="1200" cap="none" spc="0" normalizeH="0" baseline="0" noProof="0" dirty="0">
                  <a:ln>
                    <a:noFill/>
                  </a:ln>
                  <a:solidFill>
                    <a:srgbClr val="262626"/>
                  </a:solidFill>
                  <a:effectLst/>
                  <a:uLnTx/>
                  <a:uFillTx/>
                  <a:latin typeface="Segoe UI"/>
                  <a:ea typeface="Calibri" panose="020F0502020204030204" pitchFamily="34" charset="0"/>
                  <a:cs typeface="Times New Roman" panose="02020603050405020304" pitchFamily="18" charset="0"/>
                </a:rPr>
                <a:t>memorialized in Executive Order or legislation by the first performance year</a:t>
              </a:r>
              <a:endParaRPr kumimoji="0" lang="en-US" sz="1600" b="0" i="0" u="none" strike="noStrike" kern="1200" cap="none" spc="0" normalizeH="0" baseline="0" noProof="0" dirty="0">
                <a:ln>
                  <a:noFill/>
                </a:ln>
                <a:solidFill>
                  <a:srgbClr val="262626"/>
                </a:solidFill>
                <a:effectLst/>
                <a:uLnTx/>
                <a:uFillTx/>
                <a:latin typeface="Segoe UI"/>
                <a:ea typeface="+mn-ea"/>
                <a:cs typeface="+mn-cs"/>
              </a:endParaRPr>
            </a:p>
            <a:p>
              <a:pPr marL="285750" marR="0" lvl="0" indent="-285750" algn="l" defTabSz="914400" rtl="0" eaLnBrk="1" fontAlgn="auto" latinLnBrk="0" hangingPunct="1">
                <a:lnSpc>
                  <a:spcPct val="100000"/>
                </a:lnSpc>
                <a:spcBef>
                  <a:spcPts val="0"/>
                </a:spcBef>
                <a:spcAft>
                  <a:spcPts val="450"/>
                </a:spcAft>
                <a:buClrTx/>
                <a:buSzTx/>
                <a:buFont typeface="Wingdings" panose="05000000000000000000" pitchFamily="2" charset="2"/>
                <a:buChar char="ü"/>
                <a:tabLst/>
                <a:defRPr/>
              </a:pPr>
              <a:r>
                <a:rPr kumimoji="0" lang="en-US" sz="1600" b="0" i="0" u="none" strike="noStrike" kern="1200" cap="none" spc="0" normalizeH="0" baseline="0" noProof="0" dirty="0">
                  <a:ln>
                    <a:noFill/>
                  </a:ln>
                  <a:solidFill>
                    <a:srgbClr val="262626"/>
                  </a:solidFill>
                  <a:effectLst/>
                  <a:uLnTx/>
                  <a:uFillTx/>
                  <a:latin typeface="Segoe UI"/>
                  <a:ea typeface="+mn-ea"/>
                  <a:cs typeface="+mn-cs"/>
                </a:rPr>
                <a:t>Must continue for the duration of the AHEAD performance period</a:t>
              </a:r>
            </a:p>
            <a:p>
              <a:pPr marL="285750" marR="0" lvl="0" indent="-285750" algn="l" defTabSz="914400" rtl="0" eaLnBrk="1" fontAlgn="auto" latinLnBrk="0" hangingPunct="1">
                <a:lnSpc>
                  <a:spcPct val="100000"/>
                </a:lnSpc>
                <a:spcBef>
                  <a:spcPts val="0"/>
                </a:spcBef>
                <a:spcAft>
                  <a:spcPts val="450"/>
                </a:spcAft>
                <a:buClrTx/>
                <a:buSzTx/>
                <a:buFont typeface="Wingdings" panose="05000000000000000000" pitchFamily="2" charset="2"/>
                <a:buChar char="ü"/>
                <a:tabLst/>
                <a:defRPr/>
              </a:pPr>
              <a:r>
                <a:rPr kumimoji="0" lang="en-US" sz="1600" b="0" i="0" u="none" strike="noStrike" kern="1200" cap="none" spc="0" normalizeH="0" baseline="0" noProof="0" dirty="0">
                  <a:ln>
                    <a:noFill/>
                  </a:ln>
                  <a:solidFill>
                    <a:srgbClr val="262626"/>
                  </a:solidFill>
                  <a:effectLst/>
                  <a:uLnTx/>
                  <a:uFillTx/>
                  <a:latin typeface="Segoe UI"/>
                  <a:ea typeface="+mn-ea"/>
                  <a:cs typeface="+mn-cs"/>
                </a:rPr>
                <a:t>May use state-specific definition of primary care; states without existing targets are encouraged to use AHEAD Medicare FFS definition of primary care</a:t>
              </a:r>
            </a:p>
          </p:txBody>
        </p:sp>
        <p:sp>
          <p:nvSpPr>
            <p:cNvPr id="15" name="Oval 14">
              <a:extLst>
                <a:ext uri="{FF2B5EF4-FFF2-40B4-BE49-F238E27FC236}">
                  <a16:creationId xmlns:a16="http://schemas.microsoft.com/office/drawing/2014/main" id="{86C94170-F2B6-941C-AAB2-2E9775AFAD10}"/>
                </a:ext>
              </a:extLst>
            </p:cNvPr>
            <p:cNvSpPr>
              <a:spLocks noChangeAspect="1"/>
            </p:cNvSpPr>
            <p:nvPr/>
          </p:nvSpPr>
          <p:spPr bwMode="gray">
            <a:xfrm>
              <a:off x="2710032" y="1730130"/>
              <a:ext cx="1005840" cy="1003761"/>
            </a:xfrm>
            <a:prstGeom prst="ellipse">
              <a:avLst/>
            </a:prstGeom>
            <a:solidFill>
              <a:schemeClr val="bg1"/>
            </a:solidFill>
            <a:ln w="19050" algn="ctr">
              <a:no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US" sz="1600" b="1" i="0" u="none" strike="noStrike" kern="1200" cap="none" spc="0" normalizeH="0" baseline="0" noProof="0" dirty="0">
                <a:ln>
                  <a:noFill/>
                </a:ln>
                <a:solidFill>
                  <a:prstClr val="white"/>
                </a:solidFill>
                <a:effectLst/>
                <a:uLnTx/>
                <a:uFillTx/>
                <a:latin typeface="Segoe UI"/>
                <a:ea typeface="+mn-ea"/>
                <a:cs typeface="+mn-cs"/>
              </a:endParaRPr>
            </a:p>
          </p:txBody>
        </p:sp>
      </p:grpSp>
    </p:spTree>
    <p:extLst>
      <p:ext uri="{BB962C8B-B14F-4D97-AF65-F5344CB8AC3E}">
        <p14:creationId xmlns:p14="http://schemas.microsoft.com/office/powerpoint/2010/main" val="2891682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2EDA0-4084-4593-97BF-125A01EF572C}"/>
              </a:ext>
            </a:extLst>
          </p:cNvPr>
          <p:cNvSpPr>
            <a:spLocks noGrp="1"/>
          </p:cNvSpPr>
          <p:nvPr>
            <p:ph type="title"/>
          </p:nvPr>
        </p:nvSpPr>
        <p:spPr>
          <a:xfrm>
            <a:off x="533400" y="76200"/>
            <a:ext cx="11353800" cy="533399"/>
          </a:xfrm>
        </p:spPr>
        <p:txBody>
          <a:bodyPr/>
          <a:lstStyle/>
          <a:p>
            <a:r>
              <a:rPr lang="en-US" sz="2800" dirty="0"/>
              <a:t>AHEAD Primary Care Definition Approach: Medicare FFS Targets </a:t>
            </a:r>
          </a:p>
        </p:txBody>
      </p:sp>
      <p:sp>
        <p:nvSpPr>
          <p:cNvPr id="3" name="Slide Number Placeholder 2">
            <a:extLst>
              <a:ext uri="{FF2B5EF4-FFF2-40B4-BE49-F238E27FC236}">
                <a16:creationId xmlns:a16="http://schemas.microsoft.com/office/drawing/2014/main" id="{457D4404-3F80-4EC2-B209-B6C4AAE8414F}"/>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600" b="0" i="0" u="none" strike="noStrike" kern="1200" cap="none" spc="0" normalizeH="0" baseline="0" noProof="0" smtClean="0">
                <a:ln>
                  <a:noFill/>
                </a:ln>
                <a:solidFill>
                  <a:srgbClr val="767676"/>
                </a:solidFill>
                <a:effectLst/>
                <a:uLnTx/>
                <a:uFillTx/>
                <a:latin typeface="Segoe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600" b="0" i="0" u="none" strike="noStrike" kern="1200" cap="none" spc="0" normalizeH="0" baseline="0" noProof="0" dirty="0">
              <a:ln>
                <a:noFill/>
              </a:ln>
              <a:solidFill>
                <a:srgbClr val="767676"/>
              </a:solidFill>
              <a:effectLst/>
              <a:uLnTx/>
              <a:uFillTx/>
              <a:latin typeface="Segoe UI"/>
              <a:ea typeface="+mn-ea"/>
              <a:cs typeface="+mn-cs"/>
            </a:endParaRPr>
          </a:p>
        </p:txBody>
      </p:sp>
      <p:graphicFrame>
        <p:nvGraphicFramePr>
          <p:cNvPr id="5" name="Content Placeholder 3">
            <a:extLst>
              <a:ext uri="{FF2B5EF4-FFF2-40B4-BE49-F238E27FC236}">
                <a16:creationId xmlns:a16="http://schemas.microsoft.com/office/drawing/2014/main" id="{9445ABF4-6A14-F44B-F20B-08CD5285D546}"/>
              </a:ext>
            </a:extLst>
          </p:cNvPr>
          <p:cNvGraphicFramePr>
            <a:graphicFrameLocks/>
          </p:cNvGraphicFramePr>
          <p:nvPr/>
        </p:nvGraphicFramePr>
        <p:xfrm>
          <a:off x="1066800" y="899204"/>
          <a:ext cx="10820400" cy="54689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47538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2EDA0-4084-4593-97BF-125A01EF572C}"/>
              </a:ext>
            </a:extLst>
          </p:cNvPr>
          <p:cNvSpPr>
            <a:spLocks noGrp="1"/>
          </p:cNvSpPr>
          <p:nvPr>
            <p:ph type="title"/>
          </p:nvPr>
        </p:nvSpPr>
        <p:spPr>
          <a:xfrm>
            <a:off x="533400" y="76200"/>
            <a:ext cx="11353800" cy="533399"/>
          </a:xfrm>
        </p:spPr>
        <p:txBody>
          <a:bodyPr/>
          <a:lstStyle/>
          <a:p>
            <a:r>
              <a:rPr lang="en-US" sz="2800" dirty="0"/>
              <a:t>Expectations for Measurement and Data Collection </a:t>
            </a:r>
          </a:p>
        </p:txBody>
      </p:sp>
      <p:sp>
        <p:nvSpPr>
          <p:cNvPr id="3" name="Slide Number Placeholder 2">
            <a:extLst>
              <a:ext uri="{FF2B5EF4-FFF2-40B4-BE49-F238E27FC236}">
                <a16:creationId xmlns:a16="http://schemas.microsoft.com/office/drawing/2014/main" id="{457D4404-3F80-4EC2-B209-B6C4AAE8414F}"/>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600" b="0" i="0" u="none" strike="noStrike" kern="1200" cap="none" spc="0" normalizeH="0" baseline="0" noProof="0" smtClean="0">
                <a:ln>
                  <a:noFill/>
                </a:ln>
                <a:solidFill>
                  <a:srgbClr val="767676"/>
                </a:solidFill>
                <a:effectLst/>
                <a:uLnTx/>
                <a:uFillTx/>
                <a:latin typeface="Segoe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600" b="0" i="0" u="none" strike="noStrike" kern="1200" cap="none" spc="0" normalizeH="0" baseline="0" noProof="0" dirty="0">
              <a:ln>
                <a:noFill/>
              </a:ln>
              <a:solidFill>
                <a:srgbClr val="767676"/>
              </a:solidFill>
              <a:effectLst/>
              <a:uLnTx/>
              <a:uFillTx/>
              <a:latin typeface="Segoe UI"/>
              <a:ea typeface="+mn-ea"/>
              <a:cs typeface="+mn-cs"/>
            </a:endParaRPr>
          </a:p>
        </p:txBody>
      </p:sp>
      <p:sp>
        <p:nvSpPr>
          <p:cNvPr id="4" name="Freeform: Shape 3">
            <a:extLst>
              <a:ext uri="{FF2B5EF4-FFF2-40B4-BE49-F238E27FC236}">
                <a16:creationId xmlns:a16="http://schemas.microsoft.com/office/drawing/2014/main" id="{14B84109-935B-9723-D897-C8A2E79E0F55}"/>
              </a:ext>
            </a:extLst>
          </p:cNvPr>
          <p:cNvSpPr/>
          <p:nvPr/>
        </p:nvSpPr>
        <p:spPr>
          <a:xfrm>
            <a:off x="806392" y="1931729"/>
            <a:ext cx="10693623" cy="4338441"/>
          </a:xfrm>
          <a:custGeom>
            <a:avLst/>
            <a:gdLst>
              <a:gd name="connsiteX0" fmla="*/ 0 w 8003548"/>
              <a:gd name="connsiteY0" fmla="*/ 0 h 1076400"/>
              <a:gd name="connsiteX1" fmla="*/ 8003548 w 8003548"/>
              <a:gd name="connsiteY1" fmla="*/ 0 h 1076400"/>
              <a:gd name="connsiteX2" fmla="*/ 8003548 w 8003548"/>
              <a:gd name="connsiteY2" fmla="*/ 1076400 h 1076400"/>
              <a:gd name="connsiteX3" fmla="*/ 0 w 8003548"/>
              <a:gd name="connsiteY3" fmla="*/ 1076400 h 1076400"/>
              <a:gd name="connsiteX4" fmla="*/ 0 w 8003548"/>
              <a:gd name="connsiteY4" fmla="*/ 0 h 1076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03548" h="1076400">
                <a:moveTo>
                  <a:pt x="0" y="0"/>
                </a:moveTo>
                <a:lnTo>
                  <a:pt x="8003548" y="0"/>
                </a:lnTo>
                <a:lnTo>
                  <a:pt x="8003548" y="1076400"/>
                </a:lnTo>
                <a:lnTo>
                  <a:pt x="0" y="1076400"/>
                </a:lnTo>
                <a:lnTo>
                  <a:pt x="0" y="0"/>
                </a:lnTo>
                <a:close/>
              </a:path>
            </a:pathLst>
          </a:custGeom>
          <a:solidFill>
            <a:srgbClr val="FFEAA7"/>
          </a:solidFill>
          <a:ln>
            <a:solidFill>
              <a:srgbClr val="629DD1"/>
            </a:solidFill>
          </a:ln>
        </p:spPr>
        <p:style>
          <a:lnRef idx="0">
            <a:schemeClr val="dk1">
              <a:alpha val="0"/>
              <a:hueOff val="0"/>
              <a:satOff val="0"/>
              <a:lumOff val="0"/>
              <a:alphaOff val="0"/>
            </a:schemeClr>
          </a:lnRef>
          <a:fillRef idx="0">
            <a:scrgbClr r="0" g="0" b="0"/>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4113" tIns="20320" rIns="113792" bIns="20320" numCol="1" spcCol="1270" anchor="ctr" anchorCtr="0">
            <a:noAutofit/>
          </a:bodyPr>
          <a:lstStyle/>
          <a:p>
            <a:pPr marL="171450" marR="0" lvl="1" indent="-171450" algn="l" defTabSz="711200" rtl="0" eaLnBrk="1" fontAlgn="auto" latinLnBrk="0" hangingPunct="1">
              <a:lnSpc>
                <a:spcPct val="90000"/>
              </a:lnSpc>
              <a:spcBef>
                <a:spcPct val="0"/>
              </a:spcBef>
              <a:spcAft>
                <a:spcPct val="20000"/>
              </a:spcAft>
              <a:buClrTx/>
              <a:buSzTx/>
              <a:buFontTx/>
              <a:buChar char="•"/>
              <a:tabLst/>
              <a:defRPr/>
            </a:pPr>
            <a:r>
              <a:rPr kumimoji="0" lang="en-US" sz="1800" b="0" i="0" u="none" strike="noStrike" kern="1200" cap="none" spc="0" normalizeH="0" baseline="0" noProof="0" dirty="0">
                <a:ln>
                  <a:noFill/>
                </a:ln>
                <a:solidFill>
                  <a:srgbClr val="262626">
                    <a:hueOff val="0"/>
                    <a:satOff val="0"/>
                    <a:lumOff val="0"/>
                    <a:alphaOff val="0"/>
                  </a:srgbClr>
                </a:solidFill>
                <a:effectLst/>
                <a:uLnTx/>
                <a:uFillTx/>
                <a:latin typeface="Segoe UI"/>
                <a:ea typeface="+mn-ea"/>
                <a:cs typeface="+mn-cs"/>
              </a:rPr>
              <a:t>States are required to collect primary care investment spending information from commercial payers and Medicare Advantage plans</a:t>
            </a:r>
          </a:p>
          <a:p>
            <a:pPr marL="0" marR="0" lvl="1" indent="0" algn="l" defTabSz="711200" rtl="0" eaLnBrk="1" fontAlgn="auto" latinLnBrk="0" hangingPunct="1">
              <a:lnSpc>
                <a:spcPct val="90000"/>
              </a:lnSpc>
              <a:spcBef>
                <a:spcPct val="0"/>
              </a:spcBef>
              <a:spcAft>
                <a:spcPct val="20000"/>
              </a:spcAft>
              <a:buClrTx/>
              <a:buSzTx/>
              <a:buFontTx/>
              <a:buNone/>
              <a:tabLst/>
              <a:defRPr/>
            </a:pPr>
            <a:endParaRPr kumimoji="0" lang="en-US" sz="1800" b="0" i="0" u="none" strike="noStrike" kern="1200" cap="none" spc="0" normalizeH="0" baseline="0" noProof="0" dirty="0">
              <a:ln>
                <a:noFill/>
              </a:ln>
              <a:solidFill>
                <a:srgbClr val="262626">
                  <a:hueOff val="0"/>
                  <a:satOff val="0"/>
                  <a:lumOff val="0"/>
                  <a:alphaOff val="0"/>
                </a:srgbClr>
              </a:solidFill>
              <a:effectLst/>
              <a:uLnTx/>
              <a:uFillTx/>
              <a:latin typeface="Segoe UI"/>
              <a:ea typeface="+mn-ea"/>
              <a:cs typeface="+mn-cs"/>
            </a:endParaRPr>
          </a:p>
          <a:p>
            <a:pPr marL="171450" marR="0" lvl="1" indent="-171450" algn="l" defTabSz="711200" rtl="0" eaLnBrk="1" fontAlgn="auto" latinLnBrk="0" hangingPunct="1">
              <a:lnSpc>
                <a:spcPct val="90000"/>
              </a:lnSpc>
              <a:spcBef>
                <a:spcPct val="0"/>
              </a:spcBef>
              <a:spcAft>
                <a:spcPct val="20000"/>
              </a:spcAft>
              <a:buClrTx/>
              <a:buSzTx/>
              <a:buFontTx/>
              <a:buChar char="•"/>
              <a:tabLst/>
              <a:defRPr/>
            </a:pPr>
            <a:r>
              <a:rPr kumimoji="0" lang="en-US" sz="1800" b="0" i="0" u="none" strike="noStrike" kern="1200" cap="none" spc="0" normalizeH="0" baseline="0" noProof="0" dirty="0">
                <a:ln>
                  <a:noFill/>
                </a:ln>
                <a:solidFill>
                  <a:srgbClr val="262626">
                    <a:hueOff val="0"/>
                    <a:satOff val="0"/>
                    <a:lumOff val="0"/>
                    <a:alphaOff val="0"/>
                  </a:srgbClr>
                </a:solidFill>
                <a:effectLst/>
                <a:uLnTx/>
                <a:uFillTx/>
                <a:latin typeface="Segoe UI"/>
                <a:ea typeface="+mn-ea"/>
                <a:cs typeface="+mn-cs"/>
              </a:rPr>
              <a:t>State Medicaid Agencies must also report on primary care investment spending information </a:t>
            </a:r>
          </a:p>
          <a:p>
            <a:pPr marL="171450" marR="0" lvl="1" indent="-171450" algn="l" defTabSz="711200" rtl="0" eaLnBrk="1" fontAlgn="auto" latinLnBrk="0" hangingPunct="1">
              <a:lnSpc>
                <a:spcPct val="90000"/>
              </a:lnSpc>
              <a:spcBef>
                <a:spcPct val="0"/>
              </a:spcBef>
              <a:spcAft>
                <a:spcPct val="20000"/>
              </a:spcAft>
              <a:buClrTx/>
              <a:buSzTx/>
              <a:buFontTx/>
              <a:buChar char="•"/>
              <a:tabLst/>
              <a:defRPr/>
            </a:pPr>
            <a:endParaRPr kumimoji="0" lang="en-US" sz="1800" b="0" i="0" u="none" strike="noStrike" kern="1200" cap="none" spc="0" normalizeH="0" baseline="0" noProof="0" dirty="0">
              <a:ln>
                <a:noFill/>
              </a:ln>
              <a:solidFill>
                <a:srgbClr val="262626">
                  <a:hueOff val="0"/>
                  <a:satOff val="0"/>
                  <a:lumOff val="0"/>
                  <a:alphaOff val="0"/>
                </a:srgbClr>
              </a:solidFill>
              <a:effectLst/>
              <a:uLnTx/>
              <a:uFillTx/>
              <a:latin typeface="Segoe UI"/>
              <a:ea typeface="+mn-ea"/>
              <a:cs typeface="+mn-cs"/>
            </a:endParaRPr>
          </a:p>
          <a:p>
            <a:pPr marL="171450" marR="0" lvl="1" indent="-171450" algn="l" defTabSz="711200" rtl="0" eaLnBrk="1" fontAlgn="auto" latinLnBrk="0" hangingPunct="1">
              <a:lnSpc>
                <a:spcPct val="90000"/>
              </a:lnSpc>
              <a:spcBef>
                <a:spcPct val="0"/>
              </a:spcBef>
              <a:spcAft>
                <a:spcPct val="20000"/>
              </a:spcAft>
              <a:buClrTx/>
              <a:buSzTx/>
              <a:buFontTx/>
              <a:buChar char="•"/>
              <a:tabLst/>
              <a:defRPr/>
            </a:pPr>
            <a:r>
              <a:rPr kumimoji="0" lang="en-US" sz="1800" b="0" i="0" u="none" strike="noStrike" kern="1200" cap="none" spc="0" normalizeH="0" baseline="0" noProof="0" dirty="0">
                <a:ln>
                  <a:noFill/>
                </a:ln>
                <a:solidFill>
                  <a:srgbClr val="262626">
                    <a:hueOff val="0"/>
                    <a:satOff val="0"/>
                    <a:lumOff val="0"/>
                    <a:alphaOff val="0"/>
                  </a:srgbClr>
                </a:solidFill>
                <a:effectLst/>
                <a:uLnTx/>
                <a:uFillTx/>
                <a:latin typeface="Segoe UI"/>
                <a:ea typeface="+mn-ea"/>
                <a:cs typeface="+mn-cs"/>
              </a:rPr>
              <a:t>Reports for commercial and Medicaid payers must use CMS-supplied NCBP reporting template</a:t>
            </a:r>
          </a:p>
          <a:p>
            <a:pPr marL="0" marR="0" lvl="1" indent="0" algn="l" defTabSz="711200" rtl="0" eaLnBrk="1" fontAlgn="auto" latinLnBrk="0" hangingPunct="1">
              <a:lnSpc>
                <a:spcPct val="90000"/>
              </a:lnSpc>
              <a:spcBef>
                <a:spcPct val="0"/>
              </a:spcBef>
              <a:spcAft>
                <a:spcPct val="20000"/>
              </a:spcAft>
              <a:buClrTx/>
              <a:buSzTx/>
              <a:buFontTx/>
              <a:buNone/>
              <a:tabLst/>
              <a:defRPr/>
            </a:pPr>
            <a:endParaRPr kumimoji="0" lang="en-US" sz="1800" b="0" i="0" u="none" strike="noStrike" kern="1200" cap="none" spc="0" normalizeH="0" baseline="0" noProof="0" dirty="0">
              <a:ln>
                <a:noFill/>
              </a:ln>
              <a:solidFill>
                <a:srgbClr val="262626">
                  <a:hueOff val="0"/>
                  <a:satOff val="0"/>
                  <a:lumOff val="0"/>
                  <a:alphaOff val="0"/>
                </a:srgbClr>
              </a:solidFill>
              <a:effectLst/>
              <a:uLnTx/>
              <a:uFillTx/>
              <a:latin typeface="Segoe UI"/>
              <a:ea typeface="+mn-ea"/>
              <a:cs typeface="+mn-cs"/>
            </a:endParaRPr>
          </a:p>
          <a:p>
            <a:pPr marL="171450" marR="0" lvl="1" indent="-171450" algn="l" defTabSz="711200" rtl="0" eaLnBrk="1" fontAlgn="auto" latinLnBrk="0" hangingPunct="1">
              <a:lnSpc>
                <a:spcPct val="90000"/>
              </a:lnSpc>
              <a:spcBef>
                <a:spcPct val="0"/>
              </a:spcBef>
              <a:spcAft>
                <a:spcPct val="20000"/>
              </a:spcAft>
              <a:buClrTx/>
              <a:buSzTx/>
              <a:buFontTx/>
              <a:buChar char="•"/>
              <a:tabLst/>
              <a:defRPr/>
            </a:pPr>
            <a:r>
              <a:rPr kumimoji="0" lang="en-US" sz="1800" b="0" i="0" u="none" strike="noStrike" kern="1200" cap="none" spc="0" normalizeH="0" baseline="0" noProof="0" dirty="0">
                <a:ln>
                  <a:noFill/>
                </a:ln>
                <a:solidFill>
                  <a:srgbClr val="262626">
                    <a:hueOff val="0"/>
                    <a:satOff val="0"/>
                    <a:lumOff val="0"/>
                    <a:alphaOff val="0"/>
                  </a:srgbClr>
                </a:solidFill>
                <a:effectLst/>
                <a:uLnTx/>
                <a:uFillTx/>
                <a:latin typeface="Segoe UI"/>
                <a:ea typeface="+mn-ea"/>
                <a:cs typeface="+mn-cs"/>
              </a:rPr>
              <a:t>The agency that is the recipient of the Cooperative Agreement funding award will be responsible for aggregating this spending information by payer and reporting it to CMS for combination with the Medicare FFS primary care spending data  </a:t>
            </a:r>
          </a:p>
          <a:p>
            <a:pPr marL="171450" marR="0" lvl="1" indent="-171450" algn="l" defTabSz="711200" rtl="0" eaLnBrk="1" fontAlgn="auto" latinLnBrk="0" hangingPunct="1">
              <a:lnSpc>
                <a:spcPct val="90000"/>
              </a:lnSpc>
              <a:spcBef>
                <a:spcPct val="0"/>
              </a:spcBef>
              <a:spcAft>
                <a:spcPct val="20000"/>
              </a:spcAft>
              <a:buClrTx/>
              <a:buSzTx/>
              <a:buFontTx/>
              <a:buChar char="•"/>
              <a:tabLst/>
              <a:defRPr/>
            </a:pPr>
            <a:endParaRPr kumimoji="0" lang="en-US" sz="1800" b="0" i="0" u="none" strike="noStrike" kern="1200" cap="none" spc="0" normalizeH="0" baseline="0" noProof="0" dirty="0">
              <a:ln>
                <a:noFill/>
              </a:ln>
              <a:solidFill>
                <a:srgbClr val="262626">
                  <a:hueOff val="0"/>
                  <a:satOff val="0"/>
                  <a:lumOff val="0"/>
                  <a:alphaOff val="0"/>
                </a:srgbClr>
              </a:solidFill>
              <a:effectLst/>
              <a:uLnTx/>
              <a:uFillTx/>
              <a:latin typeface="Segoe UI"/>
              <a:ea typeface="+mn-ea"/>
              <a:cs typeface="+mn-cs"/>
            </a:endParaRPr>
          </a:p>
          <a:p>
            <a:pPr marL="171450" marR="0" lvl="1" indent="-171450" algn="l" defTabSz="711200" rtl="0" eaLnBrk="1" fontAlgn="auto" latinLnBrk="0" hangingPunct="1">
              <a:lnSpc>
                <a:spcPct val="90000"/>
              </a:lnSpc>
              <a:spcBef>
                <a:spcPct val="0"/>
              </a:spcBef>
              <a:spcAft>
                <a:spcPct val="20000"/>
              </a:spcAft>
              <a:buClrTx/>
              <a:buSzTx/>
              <a:buFontTx/>
              <a:buChar char="•"/>
              <a:tabLst/>
              <a:defRPr/>
            </a:pPr>
            <a:r>
              <a:rPr kumimoji="0" lang="en-US" sz="1800" b="0" i="0" u="none" strike="noStrike" kern="1200" cap="none" spc="0" normalizeH="0" baseline="0" noProof="0" dirty="0">
                <a:ln>
                  <a:noFill/>
                </a:ln>
                <a:solidFill>
                  <a:srgbClr val="262626">
                    <a:hueOff val="0"/>
                    <a:satOff val="0"/>
                    <a:lumOff val="0"/>
                    <a:alphaOff val="0"/>
                  </a:srgbClr>
                </a:solidFill>
                <a:effectLst/>
                <a:uLnTx/>
                <a:uFillTx/>
                <a:latin typeface="Segoe UI"/>
                <a:ea typeface="+mn-ea"/>
                <a:cs typeface="+mn-cs"/>
              </a:rPr>
              <a:t>CMS will work with states to ensure that primary care spending data is reported in a way that coordinates with the State Health Equity Plan (HEP) and engages the state’s governance structure </a:t>
            </a:r>
          </a:p>
        </p:txBody>
      </p:sp>
      <p:sp>
        <p:nvSpPr>
          <p:cNvPr id="5" name="Rectangle 4">
            <a:extLst>
              <a:ext uri="{FF2B5EF4-FFF2-40B4-BE49-F238E27FC236}">
                <a16:creationId xmlns:a16="http://schemas.microsoft.com/office/drawing/2014/main" id="{A8A3A169-76CE-5C28-BAB1-1CF7C65BF82A}"/>
              </a:ext>
            </a:extLst>
          </p:cNvPr>
          <p:cNvSpPr/>
          <p:nvPr/>
        </p:nvSpPr>
        <p:spPr>
          <a:xfrm>
            <a:off x="806392" y="1509839"/>
            <a:ext cx="10693623" cy="669716"/>
          </a:xfrm>
          <a:prstGeom prst="rect">
            <a:avLst/>
          </a:prstGeom>
          <a:solidFill>
            <a:schemeClr val="accent3"/>
          </a:solidFill>
          <a:ln w="12700" cap="flat" cmpd="sng" algn="ctr">
            <a:solidFill>
              <a:schemeClr val="accent3"/>
            </a:solidFill>
            <a:prstDash val="solid"/>
          </a:ln>
          <a:effectLst/>
        </p:spPr>
        <p:txBody>
          <a:bodyPr wrap="square" lIns="0" tIns="0" rIns="0" bIns="0" rtlCol="0" anchor="ctr">
            <a:noAutofit/>
          </a:bodyPr>
          <a:lstStyle/>
          <a:p>
            <a:pPr marL="147167" marR="0" lvl="0" indent="0" algn="l" defTabSz="671718" rtl="0" eaLnBrk="1" fontAlgn="base" latinLnBrk="0" hangingPunct="1">
              <a:lnSpc>
                <a:spcPct val="100000"/>
              </a:lnSpc>
              <a:spcBef>
                <a:spcPct val="0"/>
              </a:spcBef>
              <a:spcAft>
                <a:spcPct val="0"/>
              </a:spcAft>
              <a:buClrTx/>
              <a:buSzTx/>
              <a:buFontTx/>
              <a:buNone/>
              <a:tabLst/>
              <a:defRPr/>
            </a:pPr>
            <a:r>
              <a:rPr kumimoji="0" lang="en-US" sz="1600" b="1" i="0" u="none" strike="noStrike" kern="0" cap="none" spc="0" normalizeH="0" baseline="0" noProof="0" dirty="0">
                <a:ln>
                  <a:noFill/>
                </a:ln>
                <a:solidFill>
                  <a:srgbClr val="FFFFFF"/>
                </a:solidFill>
                <a:effectLst/>
                <a:uLnTx/>
                <a:uFillTx/>
                <a:latin typeface="Segoe UI"/>
                <a:ea typeface="+mn-ea"/>
                <a:cs typeface="Segoe UI Light" panose="020B0502040204020203" pitchFamily="34" charset="0"/>
                <a:sym typeface="Gotham Book" charset="0"/>
              </a:rPr>
              <a:t>             State Responsibilities for Measurement of Primary Care Spending</a:t>
            </a:r>
          </a:p>
        </p:txBody>
      </p:sp>
      <p:sp>
        <p:nvSpPr>
          <p:cNvPr id="6" name="Oval 5">
            <a:extLst>
              <a:ext uri="{FF2B5EF4-FFF2-40B4-BE49-F238E27FC236}">
                <a16:creationId xmlns:a16="http://schemas.microsoft.com/office/drawing/2014/main" id="{968000D3-FF73-C3F5-4BE4-DDF2125C7A47}"/>
              </a:ext>
            </a:extLst>
          </p:cNvPr>
          <p:cNvSpPr>
            <a:spLocks noChangeAspect="1"/>
          </p:cNvSpPr>
          <p:nvPr/>
        </p:nvSpPr>
        <p:spPr>
          <a:xfrm>
            <a:off x="411648" y="1155668"/>
            <a:ext cx="1098159" cy="1023886"/>
          </a:xfrm>
          <a:prstGeom prst="ellipse">
            <a:avLst/>
          </a:prstGeom>
          <a:solidFill>
            <a:schemeClr val="accent3"/>
          </a:solidFill>
          <a:ln w="12700" cap="flat" cmpd="sng" algn="ctr">
            <a:solidFill>
              <a:schemeClr val="bg1"/>
            </a:solidFill>
            <a:prstDash val="solid"/>
          </a:ln>
          <a:effectLst/>
        </p:spPr>
        <p:txBody>
          <a:bodyPr wrap="square" rtlCol="0" anchor="ctr">
            <a:spAutoFit/>
          </a:bodyPr>
          <a:lstStyle/>
          <a:p>
            <a:pPr marL="232149" marR="0" lvl="0" indent="-232149" algn="l" defTabSz="671718"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US" sz="2645" b="0" i="0" u="none" strike="noStrike" kern="0" cap="none" spc="0" normalizeH="0" baseline="0" noProof="0" dirty="0">
              <a:ln>
                <a:noFill/>
              </a:ln>
              <a:solidFill>
                <a:prstClr val="black"/>
              </a:solidFill>
              <a:effectLst/>
              <a:uLnTx/>
              <a:uFillTx/>
              <a:latin typeface="Verdana"/>
              <a:ea typeface="+mn-ea"/>
              <a:cs typeface="+mn-cs"/>
              <a:sym typeface="Gotham Book" charset="0"/>
            </a:endParaRPr>
          </a:p>
        </p:txBody>
      </p:sp>
      <p:pic>
        <p:nvPicPr>
          <p:cNvPr id="9" name="Graphic 8" descr="Statistics with solid fill">
            <a:extLst>
              <a:ext uri="{FF2B5EF4-FFF2-40B4-BE49-F238E27FC236}">
                <a16:creationId xmlns:a16="http://schemas.microsoft.com/office/drawing/2014/main" id="{7D2D4905-72E6-B7F4-B567-95AB3E323CA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43291" y="1191133"/>
            <a:ext cx="906210" cy="906210"/>
          </a:xfrm>
          <a:prstGeom prst="rect">
            <a:avLst/>
          </a:prstGeom>
        </p:spPr>
      </p:pic>
    </p:spTree>
    <p:extLst>
      <p:ext uri="{BB962C8B-B14F-4D97-AF65-F5344CB8AC3E}">
        <p14:creationId xmlns:p14="http://schemas.microsoft.com/office/powerpoint/2010/main" val="15994435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130E1-2D2C-441F-9F60-F8220AD9569E}"/>
              </a:ext>
            </a:extLst>
          </p:cNvPr>
          <p:cNvSpPr>
            <a:spLocks noGrp="1"/>
          </p:cNvSpPr>
          <p:nvPr>
            <p:ph type="title"/>
          </p:nvPr>
        </p:nvSpPr>
        <p:spPr>
          <a:xfrm>
            <a:off x="533400" y="76200"/>
            <a:ext cx="11353800" cy="533399"/>
          </a:xfrm>
        </p:spPr>
        <p:txBody>
          <a:bodyPr/>
          <a:lstStyle/>
          <a:p>
            <a:r>
              <a:rPr lang="en-US" sz="2800" dirty="0"/>
              <a:t>All-Payer and Medicare Primary Care Investment Targets Comparison</a:t>
            </a:r>
          </a:p>
        </p:txBody>
      </p:sp>
      <p:sp>
        <p:nvSpPr>
          <p:cNvPr id="3" name="Slide Number Placeholder 2">
            <a:extLst>
              <a:ext uri="{FF2B5EF4-FFF2-40B4-BE49-F238E27FC236}">
                <a16:creationId xmlns:a16="http://schemas.microsoft.com/office/drawing/2014/main" id="{B128489B-355D-431B-829D-D669587EE4B5}"/>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600" b="0" i="0" u="none" strike="noStrike" kern="1200" cap="none" spc="0" normalizeH="0" baseline="0" noProof="0" smtClean="0">
                <a:ln>
                  <a:noFill/>
                </a:ln>
                <a:solidFill>
                  <a:srgbClr val="767676"/>
                </a:solidFill>
                <a:effectLst/>
                <a:uLnTx/>
                <a:uFillTx/>
                <a:latin typeface="Segoe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600" b="0" i="0" u="none" strike="noStrike" kern="1200" cap="none" spc="0" normalizeH="0" baseline="0" noProof="0" dirty="0">
              <a:ln>
                <a:noFill/>
              </a:ln>
              <a:solidFill>
                <a:srgbClr val="767676"/>
              </a:solidFill>
              <a:effectLst/>
              <a:uLnTx/>
              <a:uFillTx/>
              <a:latin typeface="Segoe UI"/>
              <a:ea typeface="+mn-ea"/>
              <a:cs typeface="+mn-cs"/>
            </a:endParaRPr>
          </a:p>
        </p:txBody>
      </p:sp>
      <p:graphicFrame>
        <p:nvGraphicFramePr>
          <p:cNvPr id="12" name="Diagram 11">
            <a:extLst>
              <a:ext uri="{FF2B5EF4-FFF2-40B4-BE49-F238E27FC236}">
                <a16:creationId xmlns:a16="http://schemas.microsoft.com/office/drawing/2014/main" id="{C13D6A86-EAC4-A057-AF12-CEF7870F8678}"/>
              </a:ext>
            </a:extLst>
          </p:cNvPr>
          <p:cNvGraphicFramePr/>
          <p:nvPr/>
        </p:nvGraphicFramePr>
        <p:xfrm>
          <a:off x="346251" y="1288678"/>
          <a:ext cx="11540949" cy="51009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807735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97938CC-78D2-A99C-B447-5F41DB4190D0}"/>
              </a:ext>
            </a:extLst>
          </p:cNvPr>
          <p:cNvSpPr>
            <a:spLocks noGrp="1"/>
          </p:cNvSpPr>
          <p:nvPr>
            <p:ph type="body" sz="quarter" idx="11"/>
          </p:nvPr>
        </p:nvSpPr>
        <p:spPr>
          <a:xfrm>
            <a:off x="607907" y="2062163"/>
            <a:ext cx="10515600" cy="3708399"/>
          </a:xfrm>
        </p:spPr>
        <p:txBody>
          <a:bodyPr lIns="91440" tIns="45720" rIns="91440" bIns="45720" anchor="t"/>
          <a:lstStyle/>
          <a:p>
            <a:pPr marL="0" indent="0">
              <a:buNone/>
            </a:pPr>
            <a:r>
              <a:rPr lang="en-US" b="1" dirty="0"/>
              <a:t>Supports state-led efforts to make health care more affordable for everyone. </a:t>
            </a:r>
            <a:br>
              <a:rPr lang="en-US" dirty="0"/>
            </a:br>
            <a:endParaRPr lang="en-US" dirty="0"/>
          </a:p>
          <a:p>
            <a:pPr marL="0" indent="0">
              <a:buNone/>
            </a:pPr>
            <a:r>
              <a:rPr lang="en-US" sz="2400" dirty="0"/>
              <a:t>Five states—</a:t>
            </a:r>
            <a:r>
              <a:rPr lang="en-US" sz="2400" dirty="0">
                <a:hlinkClick r:id="rId3"/>
              </a:rPr>
              <a:t>Connecticut</a:t>
            </a:r>
            <a:r>
              <a:rPr lang="en-US" sz="2400" dirty="0"/>
              <a:t>, </a:t>
            </a:r>
            <a:r>
              <a:rPr lang="en-US" sz="2400" dirty="0">
                <a:hlinkClick r:id="rId4"/>
              </a:rPr>
              <a:t>New Jersey</a:t>
            </a:r>
            <a:r>
              <a:rPr lang="en-US" sz="2400" dirty="0"/>
              <a:t>, </a:t>
            </a:r>
            <a:r>
              <a:rPr lang="en-US" sz="2400" dirty="0">
                <a:hlinkClick r:id="rId5"/>
              </a:rPr>
              <a:t>Oregon</a:t>
            </a:r>
            <a:r>
              <a:rPr lang="en-US" sz="2400" dirty="0"/>
              <a:t>, </a:t>
            </a:r>
            <a:r>
              <a:rPr lang="en-US" sz="2400" dirty="0">
                <a:hlinkClick r:id="rId6"/>
              </a:rPr>
              <a:t>Rhode Island</a:t>
            </a:r>
            <a:r>
              <a:rPr lang="en-US" sz="2400" dirty="0"/>
              <a:t>, and </a:t>
            </a:r>
            <a:r>
              <a:rPr lang="en-US" sz="2400" dirty="0">
                <a:hlinkClick r:id="rId7"/>
              </a:rPr>
              <a:t>Washington</a:t>
            </a:r>
            <a:r>
              <a:rPr lang="en-US" sz="2400" dirty="0"/>
              <a:t>—are receiving direct support to collect spending data and analyze and address the underlying drivers of health care cost growth, using </a:t>
            </a:r>
            <a:r>
              <a:rPr lang="en-US" sz="2400" dirty="0">
                <a:hlinkClick r:id="rId8"/>
              </a:rPr>
              <a:t>cost growth targets</a:t>
            </a:r>
            <a:r>
              <a:rPr lang="en-US" sz="2400" dirty="0"/>
              <a:t> to advance affordability.</a:t>
            </a:r>
          </a:p>
        </p:txBody>
      </p:sp>
      <p:sp>
        <p:nvSpPr>
          <p:cNvPr id="2" name="Title 1">
            <a:extLst>
              <a:ext uri="{FF2B5EF4-FFF2-40B4-BE49-F238E27FC236}">
                <a16:creationId xmlns:a16="http://schemas.microsoft.com/office/drawing/2014/main" id="{ABDD7510-B988-6FDD-D96F-C2AA2903A43A}"/>
              </a:ext>
            </a:extLst>
          </p:cNvPr>
          <p:cNvSpPr>
            <a:spLocks noGrp="1"/>
          </p:cNvSpPr>
          <p:nvPr>
            <p:ph type="title"/>
          </p:nvPr>
        </p:nvSpPr>
        <p:spPr>
          <a:xfrm>
            <a:off x="607907" y="645429"/>
            <a:ext cx="10515600" cy="1325563"/>
          </a:xfrm>
        </p:spPr>
        <p:txBody>
          <a:bodyPr/>
          <a:lstStyle/>
          <a:p>
            <a:r>
              <a:rPr lang="en-US" dirty="0"/>
              <a:t>Peterson-Milbank Program for Sustainable Health Care Costs </a:t>
            </a:r>
          </a:p>
        </p:txBody>
      </p:sp>
    </p:spTree>
    <p:extLst>
      <p:ext uri="{BB962C8B-B14F-4D97-AF65-F5344CB8AC3E}">
        <p14:creationId xmlns:p14="http://schemas.microsoft.com/office/powerpoint/2010/main" val="42918883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97938CC-78D2-A99C-B447-5F41DB4190D0}"/>
              </a:ext>
            </a:extLst>
          </p:cNvPr>
          <p:cNvSpPr>
            <a:spLocks noGrp="1"/>
          </p:cNvSpPr>
          <p:nvPr>
            <p:ph type="body" sz="quarter" idx="11"/>
          </p:nvPr>
        </p:nvSpPr>
        <p:spPr>
          <a:xfrm>
            <a:off x="607907" y="1919659"/>
            <a:ext cx="10515600" cy="3626117"/>
          </a:xfrm>
        </p:spPr>
        <p:txBody>
          <a:bodyPr lIns="91440" tIns="45720" rIns="91440" bIns="45720" numCol="2" spcCol="457200" anchor="t"/>
          <a:lstStyle/>
          <a:p>
            <a:pPr marL="0" indent="0">
              <a:buNone/>
            </a:pPr>
            <a:r>
              <a:rPr lang="en-US" sz="2400" b="1" dirty="0">
                <a:solidFill>
                  <a:schemeClr val="tx2"/>
                </a:solidFill>
                <a:latin typeface="Arial"/>
                <a:cs typeface="Arial"/>
              </a:rPr>
              <a:t>Cost growth target:</a:t>
            </a:r>
          </a:p>
          <a:p>
            <a:r>
              <a:rPr lang="en-US" sz="2000" dirty="0">
                <a:latin typeface="Arial"/>
                <a:cs typeface="Arial"/>
              </a:rPr>
              <a:t>A goal for how much total statewide health care spending should increase per year to make it affordable. </a:t>
            </a:r>
          </a:p>
          <a:p>
            <a:r>
              <a:rPr lang="en-US" sz="2000" dirty="0">
                <a:latin typeface="Arial"/>
                <a:cs typeface="Arial"/>
              </a:rPr>
              <a:t>Working together, state leaders, health insurers, health care providers, businesses, and consumer advocates agree to these targets and commit to achieving them.</a:t>
            </a:r>
          </a:p>
          <a:p>
            <a:pPr marL="0" indent="0">
              <a:buNone/>
            </a:pPr>
            <a:endParaRPr lang="en-US" sz="2400" dirty="0">
              <a:latin typeface="Arial"/>
              <a:cs typeface="Arial"/>
            </a:endParaRPr>
          </a:p>
          <a:p>
            <a:pPr marL="0" indent="0">
              <a:buNone/>
            </a:pPr>
            <a:r>
              <a:rPr lang="en-US" sz="2400" b="1" dirty="0">
                <a:solidFill>
                  <a:schemeClr val="tx2"/>
                </a:solidFill>
                <a:latin typeface="Arial"/>
                <a:cs typeface="Arial"/>
              </a:rPr>
              <a:t>Cost growth target program:</a:t>
            </a:r>
          </a:p>
          <a:p>
            <a:r>
              <a:rPr lang="en-US" sz="2000" dirty="0">
                <a:latin typeface="Arial"/>
                <a:cs typeface="Arial"/>
              </a:rPr>
              <a:t>Increases transparency by gathering, analyzing and reporting health care spending data</a:t>
            </a:r>
          </a:p>
          <a:p>
            <a:r>
              <a:rPr lang="en-US" sz="2000" dirty="0">
                <a:latin typeface="Arial"/>
                <a:cs typeface="Arial"/>
              </a:rPr>
              <a:t>Holds industry accountable by measuring performance against the target and identifying cost drivers</a:t>
            </a:r>
          </a:p>
          <a:p>
            <a:r>
              <a:rPr lang="en-US" sz="2000" dirty="0">
                <a:latin typeface="Arial"/>
                <a:cs typeface="Arial"/>
              </a:rPr>
              <a:t>Proposes shared solutions to make health care more affordable</a:t>
            </a:r>
          </a:p>
        </p:txBody>
      </p:sp>
      <p:sp>
        <p:nvSpPr>
          <p:cNvPr id="2" name="Title 1">
            <a:extLst>
              <a:ext uri="{FF2B5EF4-FFF2-40B4-BE49-F238E27FC236}">
                <a16:creationId xmlns:a16="http://schemas.microsoft.com/office/drawing/2014/main" id="{ABDD7510-B988-6FDD-D96F-C2AA2903A43A}"/>
              </a:ext>
            </a:extLst>
          </p:cNvPr>
          <p:cNvSpPr>
            <a:spLocks noGrp="1"/>
          </p:cNvSpPr>
          <p:nvPr>
            <p:ph type="title"/>
          </p:nvPr>
        </p:nvSpPr>
        <p:spPr/>
        <p:txBody>
          <a:bodyPr/>
          <a:lstStyle/>
          <a:p>
            <a:r>
              <a:rPr lang="en-US" sz="3600" dirty="0"/>
              <a:t>What is a cost growth target program?</a:t>
            </a:r>
          </a:p>
        </p:txBody>
      </p:sp>
    </p:spTree>
    <p:extLst>
      <p:ext uri="{BB962C8B-B14F-4D97-AF65-F5344CB8AC3E}">
        <p14:creationId xmlns:p14="http://schemas.microsoft.com/office/powerpoint/2010/main" val="8970696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D7510-B988-6FDD-D96F-C2AA2903A43A}"/>
              </a:ext>
            </a:extLst>
          </p:cNvPr>
          <p:cNvSpPr>
            <a:spLocks noGrp="1"/>
          </p:cNvSpPr>
          <p:nvPr>
            <p:ph type="title"/>
          </p:nvPr>
        </p:nvSpPr>
        <p:spPr>
          <a:xfrm>
            <a:off x="608013" y="1123188"/>
            <a:ext cx="4191148" cy="3213368"/>
          </a:xfrm>
        </p:spPr>
        <p:txBody>
          <a:bodyPr lIns="91440" tIns="45720" rIns="91440" bIns="45720" anchor="t"/>
          <a:lstStyle/>
          <a:p>
            <a:r>
              <a:rPr lang="en-US" dirty="0"/>
              <a:t>1 in 5 Americans </a:t>
            </a:r>
            <a:r>
              <a:rPr lang="en-US" dirty="0">
                <a:solidFill>
                  <a:schemeClr val="tx2"/>
                </a:solidFill>
              </a:rPr>
              <a:t>Live in a State With a Cost Growth Target</a:t>
            </a:r>
          </a:p>
        </p:txBody>
      </p:sp>
      <p:pic>
        <p:nvPicPr>
          <p:cNvPr id="6" name="Picture 5" descr="A map of the united states&#10;&#10;Description automatically generated">
            <a:extLst>
              <a:ext uri="{FF2B5EF4-FFF2-40B4-BE49-F238E27FC236}">
                <a16:creationId xmlns:a16="http://schemas.microsoft.com/office/drawing/2014/main" id="{726B8004-7689-B159-97E0-06DC60B2A2FE}"/>
              </a:ext>
            </a:extLst>
          </p:cNvPr>
          <p:cNvPicPr>
            <a:picLocks noChangeAspect="1"/>
          </p:cNvPicPr>
          <p:nvPr/>
        </p:nvPicPr>
        <p:blipFill>
          <a:blip r:embed="rId3"/>
          <a:stretch>
            <a:fillRect/>
          </a:stretch>
        </p:blipFill>
        <p:spPr>
          <a:xfrm>
            <a:off x="4858537" y="646113"/>
            <a:ext cx="6784932" cy="5088699"/>
          </a:xfrm>
          <a:prstGeom prst="rect">
            <a:avLst/>
          </a:prstGeom>
        </p:spPr>
      </p:pic>
    </p:spTree>
    <p:extLst>
      <p:ext uri="{BB962C8B-B14F-4D97-AF65-F5344CB8AC3E}">
        <p14:creationId xmlns:p14="http://schemas.microsoft.com/office/powerpoint/2010/main" val="40871019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D7510-B988-6FDD-D96F-C2AA2903A43A}"/>
              </a:ext>
            </a:extLst>
          </p:cNvPr>
          <p:cNvSpPr>
            <a:spLocks noGrp="1"/>
          </p:cNvSpPr>
          <p:nvPr>
            <p:ph type="title"/>
          </p:nvPr>
        </p:nvSpPr>
        <p:spPr>
          <a:xfrm>
            <a:off x="607907" y="498858"/>
            <a:ext cx="10515600" cy="1325563"/>
          </a:xfrm>
        </p:spPr>
        <p:txBody>
          <a:bodyPr/>
          <a:lstStyle/>
          <a:p>
            <a:r>
              <a:rPr lang="en-US" dirty="0"/>
              <a:t>A Playbook for Implementing a State Cost Growth Target</a:t>
            </a:r>
          </a:p>
        </p:txBody>
      </p:sp>
      <p:pic>
        <p:nvPicPr>
          <p:cNvPr id="6" name="object 2">
            <a:extLst>
              <a:ext uri="{FF2B5EF4-FFF2-40B4-BE49-F238E27FC236}">
                <a16:creationId xmlns:a16="http://schemas.microsoft.com/office/drawing/2014/main" id="{C99ECBB1-433F-128F-E38A-4C7DC9520562}"/>
              </a:ext>
            </a:extLst>
          </p:cNvPr>
          <p:cNvPicPr>
            <a:picLocks noChangeAspect="1"/>
          </p:cNvPicPr>
          <p:nvPr/>
        </p:nvPicPr>
        <p:blipFill>
          <a:blip r:embed="rId3" cstate="print"/>
          <a:stretch>
            <a:fillRect/>
          </a:stretch>
        </p:blipFill>
        <p:spPr>
          <a:xfrm>
            <a:off x="607907" y="1680046"/>
            <a:ext cx="9913744" cy="1645920"/>
          </a:xfrm>
          <a:prstGeom prst="rect">
            <a:avLst/>
          </a:prstGeom>
        </p:spPr>
      </p:pic>
      <p:pic>
        <p:nvPicPr>
          <p:cNvPr id="7" name="object 3">
            <a:extLst>
              <a:ext uri="{FF2B5EF4-FFF2-40B4-BE49-F238E27FC236}">
                <a16:creationId xmlns:a16="http://schemas.microsoft.com/office/drawing/2014/main" id="{A2812D65-5825-B59C-148C-0053CF310C80}"/>
              </a:ext>
            </a:extLst>
          </p:cNvPr>
          <p:cNvPicPr>
            <a:picLocks noChangeAspect="1"/>
          </p:cNvPicPr>
          <p:nvPr/>
        </p:nvPicPr>
        <p:blipFill>
          <a:blip r:embed="rId4" cstate="print"/>
          <a:stretch>
            <a:fillRect/>
          </a:stretch>
        </p:blipFill>
        <p:spPr>
          <a:xfrm>
            <a:off x="471340" y="3472537"/>
            <a:ext cx="10917171" cy="1748540"/>
          </a:xfrm>
          <a:prstGeom prst="rect">
            <a:avLst/>
          </a:prstGeom>
        </p:spPr>
      </p:pic>
      <p:sp>
        <p:nvSpPr>
          <p:cNvPr id="4" name="TextBox 3">
            <a:extLst>
              <a:ext uri="{FF2B5EF4-FFF2-40B4-BE49-F238E27FC236}">
                <a16:creationId xmlns:a16="http://schemas.microsoft.com/office/drawing/2014/main" id="{15FF734F-78A3-E44B-5B26-96120A290B9D}"/>
              </a:ext>
            </a:extLst>
          </p:cNvPr>
          <p:cNvSpPr txBox="1"/>
          <p:nvPr/>
        </p:nvSpPr>
        <p:spPr>
          <a:xfrm>
            <a:off x="607907" y="5356510"/>
            <a:ext cx="10281766" cy="584775"/>
          </a:xfrm>
          <a:prstGeom prst="rect">
            <a:avLst/>
          </a:prstGeom>
          <a:noFill/>
        </p:spPr>
        <p:txBody>
          <a:bodyPr wrap="square">
            <a:spAutoFit/>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Helvetica" panose="020B0604020202020204" pitchFamily="34" charset="0"/>
                <a:ea typeface="+mn-ea"/>
                <a:cs typeface="+mn-cs"/>
              </a:rPr>
              <a:t>Playbook available at </a:t>
            </a:r>
            <a:r>
              <a:rPr kumimoji="0" lang="en-US" sz="1600" b="0" i="0" u="none" strike="noStrike" kern="1200" cap="none" spc="0" normalizeH="0" baseline="0" noProof="0" dirty="0">
                <a:ln>
                  <a:noFill/>
                </a:ln>
                <a:solidFill>
                  <a:srgbClr val="000000"/>
                </a:solidFill>
                <a:effectLst/>
                <a:uLnTx/>
                <a:uFillTx/>
                <a:latin typeface="Helvetica" panose="020B0604020202020204" pitchFamily="34" charset="0"/>
                <a:ea typeface="+mn-ea"/>
                <a:cs typeface="+mn-cs"/>
                <a:hlinkClick r:id="rId5"/>
              </a:rPr>
              <a:t>https://www.milbank.org/publications/making-health-care-more-affordable-a-playbook-for-implementing-a-state-cost-growth-target/</a:t>
            </a:r>
            <a:r>
              <a:rPr kumimoji="0" lang="en-US" sz="1600" b="0" i="0" u="none" strike="noStrike" kern="1200" cap="none" spc="0" normalizeH="0" baseline="0" noProof="0" dirty="0">
                <a:ln>
                  <a:noFill/>
                </a:ln>
                <a:solidFill>
                  <a:srgbClr val="000000"/>
                </a:solidFill>
                <a:effectLst/>
                <a:uLnTx/>
                <a:uFillTx/>
                <a:latin typeface="Helvetica" panose="020B0604020202020204" pitchFamily="34" charset="0"/>
                <a:ea typeface="+mn-ea"/>
                <a:cs typeface="+mn-cs"/>
              </a:rPr>
              <a:t> </a:t>
            </a:r>
          </a:p>
        </p:txBody>
      </p:sp>
    </p:spTree>
    <p:extLst>
      <p:ext uri="{BB962C8B-B14F-4D97-AF65-F5344CB8AC3E}">
        <p14:creationId xmlns:p14="http://schemas.microsoft.com/office/powerpoint/2010/main" val="35034403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2F85A-BC26-4758-C5F9-E62E8845B802}"/>
              </a:ext>
            </a:extLst>
          </p:cNvPr>
          <p:cNvSpPr>
            <a:spLocks noGrp="1"/>
          </p:cNvSpPr>
          <p:nvPr>
            <p:ph type="ctrTitle"/>
          </p:nvPr>
        </p:nvSpPr>
        <p:spPr>
          <a:xfrm>
            <a:off x="1524000" y="2888001"/>
            <a:ext cx="9144000" cy="1081998"/>
          </a:xfrm>
        </p:spPr>
        <p:txBody>
          <a:bodyPr>
            <a:normAutofit/>
          </a:bodyPr>
          <a:lstStyle/>
          <a:p>
            <a:r>
              <a:rPr lang="en-US" sz="5400" dirty="0"/>
              <a:t>Thank you</a:t>
            </a:r>
          </a:p>
        </p:txBody>
      </p:sp>
    </p:spTree>
    <p:extLst>
      <p:ext uri="{BB962C8B-B14F-4D97-AF65-F5344CB8AC3E}">
        <p14:creationId xmlns:p14="http://schemas.microsoft.com/office/powerpoint/2010/main" val="4076465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97938CC-78D2-A99C-B447-5F41DB4190D0}"/>
              </a:ext>
            </a:extLst>
          </p:cNvPr>
          <p:cNvSpPr>
            <a:spLocks noGrp="1"/>
          </p:cNvSpPr>
          <p:nvPr>
            <p:ph type="body" sz="quarter" idx="11"/>
          </p:nvPr>
        </p:nvSpPr>
        <p:spPr>
          <a:xfrm>
            <a:off x="838200" y="1672194"/>
            <a:ext cx="10515600" cy="3708399"/>
          </a:xfrm>
        </p:spPr>
        <p:txBody>
          <a:bodyPr lIns="91440" tIns="45720" rIns="91440" bIns="45720" anchor="t"/>
          <a:lstStyle/>
          <a:p>
            <a:r>
              <a:rPr lang="en-US" sz="2400" dirty="0"/>
              <a:t>Rachel Block, Program Officer, Milbank Memorial Fund (moderator)</a:t>
            </a:r>
          </a:p>
          <a:p>
            <a:r>
              <a:rPr lang="en-US" sz="2400" dirty="0"/>
              <a:t>Christina Crider, Deputy Division Director, Division of Multi-Payer Models, CMMI</a:t>
            </a:r>
          </a:p>
          <a:p>
            <a:r>
              <a:rPr lang="en-US" sz="2400" dirty="0"/>
              <a:t>Keanan Lane, Associate Director, Peterson Center on Health Care</a:t>
            </a:r>
          </a:p>
          <a:p>
            <a:r>
              <a:rPr lang="en-US" sz="2400" dirty="0"/>
              <a:t>Cory King, Health Insurance Commissioner, State of Rhode Island</a:t>
            </a:r>
          </a:p>
          <a:p>
            <a:r>
              <a:rPr lang="en-US" sz="2400" dirty="0"/>
              <a:t>Deidre Gifford, Executive Director, Connecticut Office of Health Strategy</a:t>
            </a:r>
          </a:p>
          <a:p>
            <a:pPr marL="0" indent="0">
              <a:buNone/>
            </a:pPr>
            <a:endParaRPr lang="en-US" sz="2400" dirty="0"/>
          </a:p>
          <a:p>
            <a:pPr marL="0" indent="0">
              <a:buNone/>
            </a:pPr>
            <a:r>
              <a:rPr lang="en-US" sz="2400" dirty="0"/>
              <a:t>               </a:t>
            </a:r>
          </a:p>
        </p:txBody>
      </p:sp>
      <p:sp>
        <p:nvSpPr>
          <p:cNvPr id="2" name="Title 1">
            <a:extLst>
              <a:ext uri="{FF2B5EF4-FFF2-40B4-BE49-F238E27FC236}">
                <a16:creationId xmlns:a16="http://schemas.microsoft.com/office/drawing/2014/main" id="{ABDD7510-B988-6FDD-D96F-C2AA2903A43A}"/>
              </a:ext>
            </a:extLst>
          </p:cNvPr>
          <p:cNvSpPr>
            <a:spLocks noGrp="1"/>
          </p:cNvSpPr>
          <p:nvPr>
            <p:ph type="title"/>
          </p:nvPr>
        </p:nvSpPr>
        <p:spPr>
          <a:xfrm>
            <a:off x="607907" y="645429"/>
            <a:ext cx="10515600" cy="1325563"/>
          </a:xfrm>
        </p:spPr>
        <p:txBody>
          <a:bodyPr/>
          <a:lstStyle/>
          <a:p>
            <a:r>
              <a:rPr lang="en-US" dirty="0"/>
              <a:t>Speakers</a:t>
            </a:r>
          </a:p>
        </p:txBody>
      </p:sp>
    </p:spTree>
    <p:extLst>
      <p:ext uri="{BB962C8B-B14F-4D97-AF65-F5344CB8AC3E}">
        <p14:creationId xmlns:p14="http://schemas.microsoft.com/office/powerpoint/2010/main" val="2268482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6"/>
          <p:cNvSpPr txBox="1">
            <a:spLocks/>
          </p:cNvSpPr>
          <p:nvPr/>
        </p:nvSpPr>
        <p:spPr>
          <a:xfrm>
            <a:off x="730767" y="4795182"/>
            <a:ext cx="10792110" cy="660617"/>
          </a:xfrm>
        </p:spPr>
        <p:txBody>
          <a:bodyPr>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0"/>
              </a:spcBef>
              <a:spcAft>
                <a:spcPts val="0"/>
              </a:spcAft>
              <a:buClrTx/>
              <a:buSzTx/>
              <a:buFont typeface="Arial"/>
              <a:buNone/>
              <a:tabLst/>
              <a:defRPr/>
            </a:pPr>
            <a:r>
              <a:rPr kumimoji="0" lang="en-US" sz="2800" b="0" i="0" u="none" strike="noStrike" kern="1200" cap="none" spc="0" normalizeH="0" baseline="0" noProof="0" dirty="0">
                <a:ln>
                  <a:noFill/>
                </a:ln>
                <a:solidFill>
                  <a:prstClr val="white"/>
                </a:solidFill>
                <a:effectLst/>
                <a:uLnTx/>
                <a:uFillTx/>
                <a:latin typeface="Segoe UI Light" panose="020B0502040204020203" pitchFamily="34" charset="0"/>
                <a:ea typeface="+mn-ea"/>
                <a:cs typeface="Segoe UI Light" panose="020B0502040204020203" pitchFamily="34" charset="0"/>
              </a:rPr>
              <a:t>Center for Medicare and Medicaid Innovation</a:t>
            </a:r>
          </a:p>
        </p:txBody>
      </p:sp>
      <p:sp>
        <p:nvSpPr>
          <p:cNvPr id="6" name="Title 1"/>
          <p:cNvSpPr txBox="1">
            <a:spLocks/>
          </p:cNvSpPr>
          <p:nvPr/>
        </p:nvSpPr>
        <p:spPr>
          <a:xfrm>
            <a:off x="725064" y="1880648"/>
            <a:ext cx="11199071" cy="2555455"/>
          </a:xfrm>
          <a:prstGeom prst="rect">
            <a:avLst/>
          </a:prstGeom>
          <a:noFill/>
          <a:effectLst>
            <a:outerShdw blurRad="596900" dist="241300" dir="4140000" sx="94000" sy="94000" algn="ctr" rotWithShape="0">
              <a:srgbClr val="000000">
                <a:alpha val="43137"/>
              </a:srgbClr>
            </a:outerShdw>
            <a:reflection stA="45000" endPos="0" dist="50800" dir="5400000" sy="-100000" algn="bl" rotWithShape="0"/>
          </a:effectLst>
        </p:spPr>
        <p:txBody>
          <a:bodyPr vert="horz" lIns="91440" tIns="45720" rIns="91440" bIns="45720" rtlCol="0" anchor="ctr">
            <a:noAutofit/>
          </a:bodyPr>
          <a:lstStyle>
            <a:lvl1pPr algn="l" defTabSz="914400" rtl="0" eaLnBrk="1" latinLnBrk="0" hangingPunct="1">
              <a:lnSpc>
                <a:spcPct val="90000"/>
              </a:lnSpc>
              <a:spcBef>
                <a:spcPct val="0"/>
              </a:spcBef>
              <a:buNone/>
              <a:defRPr sz="8800" b="0" i="0" kern="1200">
                <a:solidFill>
                  <a:schemeClr val="bg1"/>
                </a:solidFill>
                <a:latin typeface="Modern No. 20" charset="0"/>
                <a:ea typeface="Modern No. 20" charset="0"/>
                <a:cs typeface="Modern No. 20"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200" b="1" i="0" u="none" strike="noStrike" kern="1200" cap="none" spc="0" normalizeH="0" baseline="0" noProof="0" dirty="0">
                <a:ln>
                  <a:noFill/>
                </a:ln>
                <a:solidFill>
                  <a:prstClr val="white"/>
                </a:solidFill>
                <a:effectLst/>
                <a:uLnTx/>
                <a:uFillTx/>
                <a:latin typeface="Segoe UI Light" panose="020B0502040204020203" pitchFamily="34" charset="0"/>
                <a:cs typeface="Segoe UI Light" panose="020B0502040204020203" pitchFamily="34" charset="0"/>
              </a:rPr>
              <a:t>States Advancing All-Payer Health Equity Approaches and Development (AHEAD) Model</a:t>
            </a: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3600" b="1" i="0" u="none" strike="noStrike" kern="1200" cap="none" spc="0" normalizeH="0" baseline="0" noProof="0" dirty="0">
              <a:ln>
                <a:noFill/>
              </a:ln>
              <a:solidFill>
                <a:srgbClr val="5B9BD5"/>
              </a:solidFill>
              <a:effectLst/>
              <a:uLnTx/>
              <a:uFillTx/>
              <a:latin typeface="Segoe UI Light" panose="020B0502040204020203" pitchFamily="34" charset="0"/>
              <a:cs typeface="Segoe UI Light" panose="020B0502040204020203" pitchFamily="34" charset="0"/>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800" b="1" i="0" u="none" strike="noStrike" kern="1200" cap="none" spc="0" normalizeH="0" baseline="0" noProof="0" dirty="0">
                <a:ln>
                  <a:noFill/>
                </a:ln>
                <a:solidFill>
                  <a:srgbClr val="5B9BD5"/>
                </a:solidFill>
                <a:effectLst/>
                <a:uLnTx/>
                <a:uFillTx/>
                <a:latin typeface="Segoe UI Light" panose="020B0502040204020203" pitchFamily="34" charset="0"/>
                <a:cs typeface="Segoe UI Light" panose="020B0502040204020203" pitchFamily="34" charset="0"/>
              </a:rPr>
              <a:t>State Financial Targets Overview</a:t>
            </a:r>
          </a:p>
        </p:txBody>
      </p:sp>
      <p:sp>
        <p:nvSpPr>
          <p:cNvPr id="7" name="TextBox 6">
            <a:extLst>
              <a:ext uri="{FF2B5EF4-FFF2-40B4-BE49-F238E27FC236}">
                <a16:creationId xmlns:a16="http://schemas.microsoft.com/office/drawing/2014/main" id="{FC2D4FD9-D63F-4EE4-AD2A-07600B3EE777}"/>
              </a:ext>
            </a:extLst>
          </p:cNvPr>
          <p:cNvSpPr txBox="1"/>
          <p:nvPr/>
        </p:nvSpPr>
        <p:spPr>
          <a:xfrm>
            <a:off x="5929045" y="6367680"/>
            <a:ext cx="395555"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814404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3A4E85F-CFFB-AA80-CC93-1ECF0FD50173}"/>
              </a:ext>
            </a:extLst>
          </p:cNvPr>
          <p:cNvSpPr txBox="1"/>
          <p:nvPr/>
        </p:nvSpPr>
        <p:spPr>
          <a:xfrm>
            <a:off x="702066" y="838200"/>
            <a:ext cx="10736693"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62626"/>
                </a:solidFill>
                <a:effectLst/>
                <a:uLnTx/>
                <a:uFillTx/>
                <a:latin typeface="Segoe UI"/>
                <a:ea typeface="+mn-ea"/>
                <a:cs typeface="+mn-cs"/>
              </a:rPr>
              <a:t>The States Advancing All-Payer Health Equity Approaches and Development, or the AHEAD Model, is a flexible framework designed to improve health outcomes across multiple states. </a:t>
            </a:r>
          </a:p>
        </p:txBody>
      </p:sp>
      <p:sp>
        <p:nvSpPr>
          <p:cNvPr id="7" name="Freeform 18">
            <a:extLst>
              <a:ext uri="{FF2B5EF4-FFF2-40B4-BE49-F238E27FC236}">
                <a16:creationId xmlns:a16="http://schemas.microsoft.com/office/drawing/2014/main" id="{F1046563-FAC8-6E96-655D-82221624ED06}"/>
              </a:ext>
            </a:extLst>
          </p:cNvPr>
          <p:cNvSpPr/>
          <p:nvPr/>
        </p:nvSpPr>
        <p:spPr>
          <a:xfrm>
            <a:off x="1143000" y="3590956"/>
            <a:ext cx="3017520" cy="1097280"/>
          </a:xfrm>
          <a:custGeom>
            <a:avLst/>
            <a:gdLst>
              <a:gd name="connsiteX0" fmla="*/ 0 w 2070093"/>
              <a:gd name="connsiteY0" fmla="*/ 0 h 1242056"/>
              <a:gd name="connsiteX1" fmla="*/ 2070093 w 2070093"/>
              <a:gd name="connsiteY1" fmla="*/ 0 h 1242056"/>
              <a:gd name="connsiteX2" fmla="*/ 2070093 w 2070093"/>
              <a:gd name="connsiteY2" fmla="*/ 1242056 h 1242056"/>
              <a:gd name="connsiteX3" fmla="*/ 0 w 2070093"/>
              <a:gd name="connsiteY3" fmla="*/ 1242056 h 1242056"/>
              <a:gd name="connsiteX4" fmla="*/ 0 w 2070093"/>
              <a:gd name="connsiteY4" fmla="*/ 0 h 12420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0093" h="1242056">
                <a:moveTo>
                  <a:pt x="0" y="0"/>
                </a:moveTo>
                <a:lnTo>
                  <a:pt x="2070093" y="0"/>
                </a:lnTo>
                <a:lnTo>
                  <a:pt x="2070093" y="1242056"/>
                </a:lnTo>
                <a:lnTo>
                  <a:pt x="0" y="1242056"/>
                </a:lnTo>
                <a:lnTo>
                  <a:pt x="0" y="0"/>
                </a:lnTo>
                <a:close/>
              </a:path>
            </a:pathLst>
          </a:custGeom>
          <a:ln w="38100">
            <a:solidFill>
              <a:srgbClr val="FFD106"/>
            </a:solidFill>
          </a:ln>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txBody>
          <a:bodyPr spcFirstLastPara="0" vert="horz" wrap="square" lIns="53340" tIns="53340" rIns="53340" bIns="53340" numCol="1" spcCol="1270" anchor="ctr" anchorCtr="0">
            <a:noAutofit/>
          </a:bodyPr>
          <a:lstStyle/>
          <a:p>
            <a:pPr marL="0" marR="0" lvl="0" indent="0" algn="ctr" defTabSz="622300" rtl="0" eaLnBrk="1" fontAlgn="auto" latinLnBrk="0" hangingPunct="1">
              <a:lnSpc>
                <a:spcPct val="90000"/>
              </a:lnSpc>
              <a:spcBef>
                <a:spcPct val="0"/>
              </a:spcBef>
              <a:spcAft>
                <a:spcPct val="35000"/>
              </a:spcAft>
              <a:buClrTx/>
              <a:buSzTx/>
              <a:buFontTx/>
              <a:buNone/>
              <a:tabLst/>
              <a:defRPr/>
            </a:pPr>
            <a:endParaRPr kumimoji="0" lang="en-US" sz="1400" b="0" i="0" u="none" strike="noStrike" kern="1200" cap="none" spc="0" normalizeH="0" baseline="0" noProof="0" dirty="0">
              <a:ln>
                <a:noFill/>
              </a:ln>
              <a:solidFill>
                <a:srgbClr val="224F76">
                  <a:hueOff val="0"/>
                  <a:satOff val="0"/>
                  <a:lumOff val="0"/>
                  <a:alphaOff val="0"/>
                </a:srgbClr>
              </a:solidFill>
              <a:effectLst/>
              <a:uLnTx/>
              <a:uFillTx/>
              <a:latin typeface="Segoe UI"/>
              <a:ea typeface="+mn-ea"/>
              <a:cs typeface="+mn-cs"/>
            </a:endParaRPr>
          </a:p>
          <a:p>
            <a:pPr marL="0" marR="0" lvl="0" indent="0" algn="ctr" defTabSz="622300" rtl="0" eaLnBrk="1" fontAlgn="auto" latinLnBrk="0" hangingPunct="1">
              <a:lnSpc>
                <a:spcPct val="90000"/>
              </a:lnSpc>
              <a:spcBef>
                <a:spcPct val="0"/>
              </a:spcBef>
              <a:spcAft>
                <a:spcPct val="35000"/>
              </a:spcAft>
              <a:buClrTx/>
              <a:buSzTx/>
              <a:buFontTx/>
              <a:buNone/>
              <a:tabLst/>
              <a:defRPr/>
            </a:pPr>
            <a:endParaRPr kumimoji="0" lang="en-US" sz="1400" b="0" i="0" u="none" strike="noStrike" kern="1200" cap="none" spc="0" normalizeH="0" baseline="0" noProof="0" dirty="0">
              <a:ln>
                <a:noFill/>
              </a:ln>
              <a:solidFill>
                <a:srgbClr val="224F76">
                  <a:hueOff val="0"/>
                  <a:satOff val="0"/>
                  <a:lumOff val="0"/>
                  <a:alphaOff val="0"/>
                </a:srgbClr>
              </a:solidFill>
              <a:effectLst/>
              <a:uLnTx/>
              <a:uFillTx/>
              <a:latin typeface="Segoe UI"/>
              <a:ea typeface="+mn-ea"/>
              <a:cs typeface="+mn-cs"/>
            </a:endParaRPr>
          </a:p>
          <a:p>
            <a:pPr marL="0" marR="0" lvl="0" indent="0" algn="ctr" defTabSz="622300" rtl="0" eaLnBrk="1" fontAlgn="auto" latinLnBrk="0" hangingPunct="1">
              <a:lnSpc>
                <a:spcPct val="90000"/>
              </a:lnSpc>
              <a:spcBef>
                <a:spcPct val="0"/>
              </a:spcBef>
              <a:spcAft>
                <a:spcPct val="35000"/>
              </a:spcAft>
              <a:buClrTx/>
              <a:buSzTx/>
              <a:buFontTx/>
              <a:buNone/>
              <a:tabLst/>
              <a:defRPr/>
            </a:pPr>
            <a:r>
              <a:rPr kumimoji="0" lang="en-US" sz="1600" b="0" i="0" u="none" strike="noStrike" kern="1200" cap="none" spc="0" normalizeH="0" baseline="0" noProof="0" dirty="0">
                <a:ln>
                  <a:noFill/>
                </a:ln>
                <a:solidFill>
                  <a:srgbClr val="224F76">
                    <a:hueOff val="0"/>
                    <a:satOff val="0"/>
                    <a:lumOff val="0"/>
                    <a:alphaOff val="0"/>
                  </a:srgbClr>
                </a:solidFill>
                <a:effectLst/>
                <a:uLnTx/>
                <a:uFillTx/>
                <a:latin typeface="Segoe UI"/>
                <a:ea typeface="+mn-ea"/>
                <a:cs typeface="+mn-cs"/>
              </a:rPr>
              <a:t>Cooperative Agreement Funding</a:t>
            </a:r>
          </a:p>
        </p:txBody>
      </p:sp>
      <p:sp>
        <p:nvSpPr>
          <p:cNvPr id="2" name="Title 1">
            <a:extLst>
              <a:ext uri="{FF2B5EF4-FFF2-40B4-BE49-F238E27FC236}">
                <a16:creationId xmlns:a16="http://schemas.microsoft.com/office/drawing/2014/main" id="{1D4130E1-2D2C-441F-9F60-F8220AD9569E}"/>
              </a:ext>
            </a:extLst>
          </p:cNvPr>
          <p:cNvSpPr>
            <a:spLocks noGrp="1"/>
          </p:cNvSpPr>
          <p:nvPr>
            <p:ph type="title"/>
          </p:nvPr>
        </p:nvSpPr>
        <p:spPr>
          <a:xfrm>
            <a:off x="533400" y="76200"/>
            <a:ext cx="11353800" cy="533399"/>
          </a:xfrm>
        </p:spPr>
        <p:txBody>
          <a:bodyPr/>
          <a:lstStyle/>
          <a:p>
            <a:r>
              <a:rPr lang="en-US" sz="2800" dirty="0"/>
              <a:t>AHEAD Model At-A-Glance</a:t>
            </a:r>
          </a:p>
        </p:txBody>
      </p:sp>
      <p:sp>
        <p:nvSpPr>
          <p:cNvPr id="3" name="Slide Number Placeholder 2">
            <a:extLst>
              <a:ext uri="{FF2B5EF4-FFF2-40B4-BE49-F238E27FC236}">
                <a16:creationId xmlns:a16="http://schemas.microsoft.com/office/drawing/2014/main" id="{B128489B-355D-431B-829D-D669587EE4B5}"/>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600" b="0" i="0" u="none" strike="noStrike" kern="1200" cap="none" spc="0" normalizeH="0" baseline="0" noProof="0" smtClean="0">
                <a:ln>
                  <a:noFill/>
                </a:ln>
                <a:solidFill>
                  <a:srgbClr val="767676"/>
                </a:solidFill>
                <a:effectLst/>
                <a:uLnTx/>
                <a:uFillTx/>
                <a:latin typeface="Segoe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600" b="0" i="0" u="none" strike="noStrike" kern="1200" cap="none" spc="0" normalizeH="0" baseline="0" noProof="0" dirty="0">
              <a:ln>
                <a:noFill/>
              </a:ln>
              <a:solidFill>
                <a:srgbClr val="767676"/>
              </a:solidFill>
              <a:effectLst/>
              <a:uLnTx/>
              <a:uFillTx/>
              <a:latin typeface="Segoe UI"/>
              <a:ea typeface="+mn-ea"/>
              <a:cs typeface="+mn-cs"/>
            </a:endParaRPr>
          </a:p>
        </p:txBody>
      </p:sp>
      <p:sp>
        <p:nvSpPr>
          <p:cNvPr id="5" name="Rectangle: Rounded Corners 4">
            <a:extLst>
              <a:ext uri="{FF2B5EF4-FFF2-40B4-BE49-F238E27FC236}">
                <a16:creationId xmlns:a16="http://schemas.microsoft.com/office/drawing/2014/main" id="{8CAEFDA1-3072-A2D2-7973-7E187EBBEBC0}"/>
              </a:ext>
            </a:extLst>
          </p:cNvPr>
          <p:cNvSpPr/>
          <p:nvPr/>
        </p:nvSpPr>
        <p:spPr>
          <a:xfrm>
            <a:off x="768050" y="1600200"/>
            <a:ext cx="10655901" cy="1250768"/>
          </a:xfrm>
          <a:prstGeom prst="roundRect">
            <a:avLst/>
          </a:prstGeom>
          <a:solidFill>
            <a:srgbClr val="FFD106"/>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800" b="1" i="0" u="none" strike="noStrike" kern="1200" cap="none" spc="0" normalizeH="0" baseline="0" noProof="0" dirty="0">
                <a:ln>
                  <a:noFill/>
                </a:ln>
                <a:solidFill>
                  <a:srgbClr val="002060"/>
                </a:solidFill>
                <a:effectLst/>
                <a:uLnTx/>
                <a:uFillTx/>
                <a:latin typeface="Segoe UI"/>
                <a:ea typeface="+mn-ea"/>
                <a:cs typeface="+mn-cs"/>
              </a:rPr>
              <a:t>Statewide Accountability Targets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262626"/>
                </a:solidFill>
                <a:effectLst/>
                <a:uLnTx/>
                <a:uFillTx/>
                <a:latin typeface="Segoe UI"/>
                <a:ea typeface="+mn-ea"/>
                <a:cs typeface="+mn-cs"/>
              </a:rPr>
              <a:t>Total Cost of Care Growth (Medicare &amp; All-Payer)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262626"/>
                </a:solidFill>
                <a:effectLst/>
                <a:uLnTx/>
                <a:uFillTx/>
                <a:latin typeface="Segoe UI"/>
                <a:ea typeface="+mn-ea"/>
                <a:cs typeface="+mn-cs"/>
              </a:rPr>
              <a:t>Primary Care Investment (Medicare &amp; All-Payer)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262626"/>
                </a:solidFill>
                <a:effectLst/>
                <a:uLnTx/>
                <a:uFillTx/>
                <a:latin typeface="Segoe UI"/>
                <a:ea typeface="+mn-ea"/>
                <a:cs typeface="+mn-cs"/>
              </a:rPr>
              <a:t>Equity and Population Health Outcomes via State Agreements with CMS</a:t>
            </a:r>
          </a:p>
        </p:txBody>
      </p:sp>
      <p:sp>
        <p:nvSpPr>
          <p:cNvPr id="6" name="TextBox 5">
            <a:extLst>
              <a:ext uri="{FF2B5EF4-FFF2-40B4-BE49-F238E27FC236}">
                <a16:creationId xmlns:a16="http://schemas.microsoft.com/office/drawing/2014/main" id="{29B6E2A1-5F5C-DE42-7124-3473892CBE20}"/>
              </a:ext>
            </a:extLst>
          </p:cNvPr>
          <p:cNvSpPr txBox="1"/>
          <p:nvPr/>
        </p:nvSpPr>
        <p:spPr>
          <a:xfrm>
            <a:off x="5638800" y="5192490"/>
            <a:ext cx="1531815"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FFFFFF"/>
                </a:solidFill>
                <a:effectLst/>
                <a:uLnTx/>
                <a:uFillTx/>
                <a:latin typeface="Segoe UI"/>
                <a:ea typeface="+mn-ea"/>
                <a:cs typeface="+mn-cs"/>
              </a:rPr>
              <a:t>Strategies</a:t>
            </a:r>
            <a:endParaRPr kumimoji="0" lang="en-US" sz="1800" b="0" i="0" u="none" strike="noStrike" kern="1200" cap="none" spc="0" normalizeH="0" baseline="0" noProof="0" dirty="0">
              <a:ln>
                <a:noFill/>
              </a:ln>
              <a:solidFill>
                <a:srgbClr val="FFFFFF"/>
              </a:solidFill>
              <a:effectLst/>
              <a:uLnTx/>
              <a:uFillTx/>
              <a:latin typeface="Segoe UI"/>
              <a:ea typeface="+mn-ea"/>
              <a:cs typeface="+mn-cs"/>
            </a:endParaRPr>
          </a:p>
        </p:txBody>
      </p:sp>
      <p:sp>
        <p:nvSpPr>
          <p:cNvPr id="10" name="Freeform 18">
            <a:extLst>
              <a:ext uri="{FF2B5EF4-FFF2-40B4-BE49-F238E27FC236}">
                <a16:creationId xmlns:a16="http://schemas.microsoft.com/office/drawing/2014/main" id="{FE72DA21-D671-0F8F-FDFF-CECD632F0BAE}"/>
              </a:ext>
            </a:extLst>
          </p:cNvPr>
          <p:cNvSpPr/>
          <p:nvPr/>
        </p:nvSpPr>
        <p:spPr>
          <a:xfrm>
            <a:off x="4587240" y="3603170"/>
            <a:ext cx="3017520" cy="1097280"/>
          </a:xfrm>
          <a:custGeom>
            <a:avLst/>
            <a:gdLst>
              <a:gd name="connsiteX0" fmla="*/ 0 w 2070093"/>
              <a:gd name="connsiteY0" fmla="*/ 0 h 1242056"/>
              <a:gd name="connsiteX1" fmla="*/ 2070093 w 2070093"/>
              <a:gd name="connsiteY1" fmla="*/ 0 h 1242056"/>
              <a:gd name="connsiteX2" fmla="*/ 2070093 w 2070093"/>
              <a:gd name="connsiteY2" fmla="*/ 1242056 h 1242056"/>
              <a:gd name="connsiteX3" fmla="*/ 0 w 2070093"/>
              <a:gd name="connsiteY3" fmla="*/ 1242056 h 1242056"/>
              <a:gd name="connsiteX4" fmla="*/ 0 w 2070093"/>
              <a:gd name="connsiteY4" fmla="*/ 0 h 12420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0093" h="1242056">
                <a:moveTo>
                  <a:pt x="0" y="0"/>
                </a:moveTo>
                <a:lnTo>
                  <a:pt x="2070093" y="0"/>
                </a:lnTo>
                <a:lnTo>
                  <a:pt x="2070093" y="1242056"/>
                </a:lnTo>
                <a:lnTo>
                  <a:pt x="0" y="1242056"/>
                </a:lnTo>
                <a:lnTo>
                  <a:pt x="0" y="0"/>
                </a:lnTo>
                <a:close/>
              </a:path>
            </a:pathLst>
          </a:custGeom>
          <a:ln w="38100">
            <a:solidFill>
              <a:srgbClr val="FFD106"/>
            </a:solidFill>
          </a:ln>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txBody>
          <a:bodyPr spcFirstLastPara="0" vert="horz" wrap="square" lIns="53340" tIns="53340" rIns="53340" bIns="53340" numCol="1" spcCol="1270" anchor="ctr" anchorCtr="0">
            <a:noAutofit/>
          </a:bodyPr>
          <a:lstStyle/>
          <a:p>
            <a:pPr marL="0" marR="0" lvl="0" indent="0" algn="ctr" defTabSz="622300" rtl="0" eaLnBrk="1" fontAlgn="auto" latinLnBrk="0" hangingPunct="1">
              <a:lnSpc>
                <a:spcPct val="90000"/>
              </a:lnSpc>
              <a:spcBef>
                <a:spcPct val="0"/>
              </a:spcBef>
              <a:spcAft>
                <a:spcPct val="35000"/>
              </a:spcAft>
              <a:buClrTx/>
              <a:buSzTx/>
              <a:buFontTx/>
              <a:buNone/>
              <a:tabLst/>
              <a:defRPr/>
            </a:pPr>
            <a:endParaRPr kumimoji="0" lang="en-US" sz="1400" b="0" i="0" u="none" strike="noStrike" kern="1200" cap="none" spc="0" normalizeH="0" baseline="0" noProof="0" dirty="0">
              <a:ln>
                <a:noFill/>
              </a:ln>
              <a:solidFill>
                <a:srgbClr val="224F76">
                  <a:hueOff val="0"/>
                  <a:satOff val="0"/>
                  <a:lumOff val="0"/>
                  <a:alphaOff val="0"/>
                </a:srgbClr>
              </a:solidFill>
              <a:effectLst/>
              <a:uLnTx/>
              <a:uFillTx/>
              <a:latin typeface="Segoe UI"/>
              <a:ea typeface="+mn-ea"/>
              <a:cs typeface="+mn-cs"/>
            </a:endParaRPr>
          </a:p>
          <a:p>
            <a:pPr marL="0" marR="0" lvl="0" indent="0" algn="ctr" defTabSz="622300" rtl="0" eaLnBrk="1" fontAlgn="auto" latinLnBrk="0" hangingPunct="1">
              <a:lnSpc>
                <a:spcPct val="90000"/>
              </a:lnSpc>
              <a:spcBef>
                <a:spcPct val="0"/>
              </a:spcBef>
              <a:spcAft>
                <a:spcPct val="35000"/>
              </a:spcAft>
              <a:buClrTx/>
              <a:buSzTx/>
              <a:buFontTx/>
              <a:buNone/>
              <a:tabLst/>
              <a:defRPr/>
            </a:pPr>
            <a:endParaRPr kumimoji="0" lang="en-US" sz="1400" b="0" i="0" u="none" strike="noStrike" kern="1200" cap="none" spc="0" normalizeH="0" baseline="0" noProof="0" dirty="0">
              <a:ln>
                <a:noFill/>
              </a:ln>
              <a:solidFill>
                <a:srgbClr val="224F76">
                  <a:hueOff val="0"/>
                  <a:satOff val="0"/>
                  <a:lumOff val="0"/>
                  <a:alphaOff val="0"/>
                </a:srgbClr>
              </a:solidFill>
              <a:effectLst/>
              <a:uLnTx/>
              <a:uFillTx/>
              <a:latin typeface="Segoe UI"/>
              <a:ea typeface="+mn-ea"/>
              <a:cs typeface="+mn-cs"/>
            </a:endParaRPr>
          </a:p>
          <a:p>
            <a:pPr marL="0" marR="0" lvl="0" indent="0" algn="ctr" defTabSz="622300" rtl="0" eaLnBrk="1" fontAlgn="auto" latinLnBrk="0" hangingPunct="1">
              <a:lnSpc>
                <a:spcPct val="90000"/>
              </a:lnSpc>
              <a:spcBef>
                <a:spcPct val="0"/>
              </a:spcBef>
              <a:spcAft>
                <a:spcPct val="35000"/>
              </a:spcAft>
              <a:buClrTx/>
              <a:buSzTx/>
              <a:buFontTx/>
              <a:buNone/>
              <a:tabLst/>
              <a:defRPr/>
            </a:pPr>
            <a:r>
              <a:rPr kumimoji="0" lang="en-US" sz="1600" b="0" i="0" u="none" strike="noStrike" kern="1200" cap="none" spc="0" normalizeH="0" baseline="0" noProof="0" dirty="0">
                <a:ln>
                  <a:noFill/>
                </a:ln>
                <a:solidFill>
                  <a:srgbClr val="224F76">
                    <a:hueOff val="0"/>
                    <a:satOff val="0"/>
                    <a:lumOff val="0"/>
                    <a:alphaOff val="0"/>
                  </a:srgbClr>
                </a:solidFill>
                <a:effectLst/>
                <a:uLnTx/>
                <a:uFillTx/>
                <a:latin typeface="Segoe UI"/>
                <a:ea typeface="+mn-ea"/>
                <a:cs typeface="+mn-cs"/>
              </a:rPr>
              <a:t>Hospital Global Budgets </a:t>
            </a:r>
            <a:br>
              <a:rPr kumimoji="0" lang="en-US" sz="1600" b="0" i="0" u="none" strike="noStrike" kern="1200" cap="none" spc="0" normalizeH="0" baseline="0" noProof="0" dirty="0">
                <a:ln>
                  <a:noFill/>
                </a:ln>
                <a:solidFill>
                  <a:srgbClr val="224F76">
                    <a:hueOff val="0"/>
                    <a:satOff val="0"/>
                    <a:lumOff val="0"/>
                    <a:alphaOff val="0"/>
                  </a:srgbClr>
                </a:solidFill>
                <a:effectLst/>
                <a:uLnTx/>
                <a:uFillTx/>
                <a:latin typeface="Segoe UI"/>
                <a:ea typeface="+mn-ea"/>
                <a:cs typeface="+mn-cs"/>
              </a:rPr>
            </a:br>
            <a:r>
              <a:rPr kumimoji="0" lang="en-US" sz="1600" b="0" i="0" u="none" strike="noStrike" kern="1200" cap="none" spc="0" normalizeH="0" baseline="0" noProof="0" dirty="0">
                <a:ln>
                  <a:noFill/>
                </a:ln>
                <a:solidFill>
                  <a:srgbClr val="224F76">
                    <a:hueOff val="0"/>
                    <a:satOff val="0"/>
                    <a:lumOff val="0"/>
                    <a:alphaOff val="0"/>
                  </a:srgbClr>
                </a:solidFill>
                <a:effectLst/>
                <a:uLnTx/>
                <a:uFillTx/>
                <a:latin typeface="Segoe UI"/>
                <a:ea typeface="+mn-ea"/>
                <a:cs typeface="+mn-cs"/>
              </a:rPr>
              <a:t>(facility services)</a:t>
            </a:r>
          </a:p>
        </p:txBody>
      </p:sp>
      <p:sp>
        <p:nvSpPr>
          <p:cNvPr id="11" name="Freeform 19">
            <a:extLst>
              <a:ext uri="{FF2B5EF4-FFF2-40B4-BE49-F238E27FC236}">
                <a16:creationId xmlns:a16="http://schemas.microsoft.com/office/drawing/2014/main" id="{C61FB9E3-2058-785A-BEC9-FF5439CD8EFA}"/>
              </a:ext>
            </a:extLst>
          </p:cNvPr>
          <p:cNvSpPr/>
          <p:nvPr/>
        </p:nvSpPr>
        <p:spPr>
          <a:xfrm>
            <a:off x="7920865" y="3590956"/>
            <a:ext cx="3017520" cy="1097280"/>
          </a:xfrm>
          <a:custGeom>
            <a:avLst/>
            <a:gdLst>
              <a:gd name="connsiteX0" fmla="*/ 0 w 2070093"/>
              <a:gd name="connsiteY0" fmla="*/ 0 h 1242056"/>
              <a:gd name="connsiteX1" fmla="*/ 2070093 w 2070093"/>
              <a:gd name="connsiteY1" fmla="*/ 0 h 1242056"/>
              <a:gd name="connsiteX2" fmla="*/ 2070093 w 2070093"/>
              <a:gd name="connsiteY2" fmla="*/ 1242056 h 1242056"/>
              <a:gd name="connsiteX3" fmla="*/ 0 w 2070093"/>
              <a:gd name="connsiteY3" fmla="*/ 1242056 h 1242056"/>
              <a:gd name="connsiteX4" fmla="*/ 0 w 2070093"/>
              <a:gd name="connsiteY4" fmla="*/ 0 h 12420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0093" h="1242056">
                <a:moveTo>
                  <a:pt x="0" y="0"/>
                </a:moveTo>
                <a:lnTo>
                  <a:pt x="2070093" y="0"/>
                </a:lnTo>
                <a:lnTo>
                  <a:pt x="2070093" y="1242056"/>
                </a:lnTo>
                <a:lnTo>
                  <a:pt x="0" y="1242056"/>
                </a:lnTo>
                <a:lnTo>
                  <a:pt x="0" y="0"/>
                </a:lnTo>
                <a:close/>
              </a:path>
            </a:pathLst>
          </a:custGeom>
          <a:ln w="38100">
            <a:solidFill>
              <a:srgbClr val="FFD106"/>
            </a:solidFill>
          </a:ln>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txBody>
          <a:bodyPr spcFirstLastPara="0" vert="horz" wrap="square" lIns="53340" tIns="53340" rIns="53340" bIns="53340" numCol="1" spcCol="1270" anchor="ctr" anchorCtr="0">
            <a:noAutofit/>
          </a:bodyPr>
          <a:lstStyle/>
          <a:p>
            <a:pPr marL="0" marR="0" lvl="0" indent="0" algn="ctr" defTabSz="622300" rtl="0" eaLnBrk="1" fontAlgn="auto" latinLnBrk="0" hangingPunct="1">
              <a:lnSpc>
                <a:spcPct val="90000"/>
              </a:lnSpc>
              <a:spcBef>
                <a:spcPct val="0"/>
              </a:spcBef>
              <a:spcAft>
                <a:spcPct val="35000"/>
              </a:spcAft>
              <a:buClrTx/>
              <a:buSzTx/>
              <a:buFontTx/>
              <a:buNone/>
              <a:tabLst/>
              <a:defRPr/>
            </a:pPr>
            <a:endParaRPr kumimoji="0" lang="en-US" sz="1400" b="0" i="0" u="none" strike="noStrike" kern="1200" cap="none" spc="0" normalizeH="0" baseline="0" noProof="0" dirty="0">
              <a:ln>
                <a:noFill/>
              </a:ln>
              <a:solidFill>
                <a:srgbClr val="224F76">
                  <a:hueOff val="0"/>
                  <a:satOff val="0"/>
                  <a:lumOff val="0"/>
                  <a:alphaOff val="0"/>
                </a:srgbClr>
              </a:solidFill>
              <a:effectLst/>
              <a:uLnTx/>
              <a:uFillTx/>
              <a:latin typeface="Segoe UI"/>
              <a:ea typeface="+mn-ea"/>
              <a:cs typeface="+mn-cs"/>
            </a:endParaRPr>
          </a:p>
          <a:p>
            <a:pPr marL="0" marR="0" lvl="0" indent="0" algn="ctr" defTabSz="622300" rtl="0" eaLnBrk="1" fontAlgn="auto" latinLnBrk="0" hangingPunct="1">
              <a:lnSpc>
                <a:spcPct val="90000"/>
              </a:lnSpc>
              <a:spcBef>
                <a:spcPct val="0"/>
              </a:spcBef>
              <a:spcAft>
                <a:spcPct val="35000"/>
              </a:spcAft>
              <a:buClrTx/>
              <a:buSzTx/>
              <a:buFontTx/>
              <a:buNone/>
              <a:tabLst/>
              <a:defRPr/>
            </a:pPr>
            <a:endParaRPr kumimoji="0" lang="en-US" sz="1400" b="0" i="0" u="none" strike="noStrike" kern="1200" cap="none" spc="0" normalizeH="0" baseline="0" noProof="0" dirty="0">
              <a:ln>
                <a:noFill/>
              </a:ln>
              <a:solidFill>
                <a:srgbClr val="224F76">
                  <a:hueOff val="0"/>
                  <a:satOff val="0"/>
                  <a:lumOff val="0"/>
                  <a:alphaOff val="0"/>
                </a:srgbClr>
              </a:solidFill>
              <a:effectLst/>
              <a:uLnTx/>
              <a:uFillTx/>
              <a:latin typeface="Segoe UI"/>
              <a:ea typeface="+mn-ea"/>
              <a:cs typeface="+mn-cs"/>
            </a:endParaRPr>
          </a:p>
          <a:p>
            <a:pPr marL="0" marR="0" lvl="0" indent="0" algn="ctr" defTabSz="622300" rtl="0" eaLnBrk="1" fontAlgn="auto" latinLnBrk="0" hangingPunct="1">
              <a:lnSpc>
                <a:spcPct val="90000"/>
              </a:lnSpc>
              <a:spcBef>
                <a:spcPct val="0"/>
              </a:spcBef>
              <a:spcAft>
                <a:spcPct val="35000"/>
              </a:spcAft>
              <a:buClrTx/>
              <a:buSzTx/>
              <a:buFontTx/>
              <a:buNone/>
              <a:tabLst/>
              <a:defRPr/>
            </a:pPr>
            <a:r>
              <a:rPr kumimoji="0" lang="en-US" sz="1600" b="0" i="0" u="none" strike="noStrike" kern="1200" cap="none" spc="0" normalizeH="0" baseline="0" noProof="0" dirty="0">
                <a:ln>
                  <a:noFill/>
                </a:ln>
                <a:solidFill>
                  <a:srgbClr val="224F76">
                    <a:hueOff val="0"/>
                    <a:satOff val="0"/>
                    <a:lumOff val="0"/>
                    <a:alphaOff val="0"/>
                  </a:srgbClr>
                </a:solidFill>
                <a:effectLst/>
                <a:uLnTx/>
                <a:uFillTx/>
                <a:latin typeface="Segoe UI"/>
                <a:ea typeface="+mn-ea"/>
                <a:cs typeface="+mn-cs"/>
              </a:rPr>
              <a:t>Primary Care AHEAD</a:t>
            </a:r>
          </a:p>
        </p:txBody>
      </p:sp>
      <p:graphicFrame>
        <p:nvGraphicFramePr>
          <p:cNvPr id="13" name="Diagram 12">
            <a:extLst>
              <a:ext uri="{FF2B5EF4-FFF2-40B4-BE49-F238E27FC236}">
                <a16:creationId xmlns:a16="http://schemas.microsoft.com/office/drawing/2014/main" id="{3D82A583-7822-AC66-EFF7-9ACE021311D7}"/>
              </a:ext>
            </a:extLst>
          </p:cNvPr>
          <p:cNvGraphicFramePr/>
          <p:nvPr/>
        </p:nvGraphicFramePr>
        <p:xfrm>
          <a:off x="682860" y="5434237"/>
          <a:ext cx="11144930" cy="11254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Callout: Right Arrow 13">
            <a:extLst>
              <a:ext uri="{FF2B5EF4-FFF2-40B4-BE49-F238E27FC236}">
                <a16:creationId xmlns:a16="http://schemas.microsoft.com/office/drawing/2014/main" id="{315BC3D5-17C7-2210-CDB1-BE2039119D4F}"/>
              </a:ext>
            </a:extLst>
          </p:cNvPr>
          <p:cNvSpPr/>
          <p:nvPr/>
        </p:nvSpPr>
        <p:spPr>
          <a:xfrm rot="5400000">
            <a:off x="5819692" y="-2066328"/>
            <a:ext cx="552616" cy="10655899"/>
          </a:xfrm>
          <a:prstGeom prst="rightArrowCallout">
            <a:avLst/>
          </a:prstGeom>
          <a:solidFill>
            <a:srgbClr val="143F6A"/>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FFFFFF"/>
                </a:solidFill>
                <a:effectLst/>
                <a:uLnTx/>
                <a:uFillTx/>
                <a:latin typeface="Segoe UI"/>
                <a:ea typeface="+mn-ea"/>
                <a:cs typeface="+mn-cs"/>
              </a:rPr>
              <a:t>Components</a:t>
            </a:r>
          </a:p>
        </p:txBody>
      </p:sp>
      <p:sp>
        <p:nvSpPr>
          <p:cNvPr id="17" name="Callout: Right Arrow 16">
            <a:extLst>
              <a:ext uri="{FF2B5EF4-FFF2-40B4-BE49-F238E27FC236}">
                <a16:creationId xmlns:a16="http://schemas.microsoft.com/office/drawing/2014/main" id="{56AB557E-E615-968E-4ADE-6CFA4D60772E}"/>
              </a:ext>
            </a:extLst>
          </p:cNvPr>
          <p:cNvSpPr/>
          <p:nvPr/>
        </p:nvSpPr>
        <p:spPr>
          <a:xfrm rot="16200000">
            <a:off x="5819692" y="-315878"/>
            <a:ext cx="552616" cy="10747139"/>
          </a:xfrm>
          <a:prstGeom prst="rightArrowCallout">
            <a:avLst/>
          </a:prstGeom>
          <a:solidFill>
            <a:srgbClr val="143F6A"/>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FFFFFF"/>
                </a:solidFill>
                <a:effectLst/>
                <a:uLnTx/>
                <a:uFillTx/>
                <a:latin typeface="Segoe UI"/>
                <a:ea typeface="+mn-ea"/>
                <a:cs typeface="+mn-cs"/>
              </a:rPr>
              <a:t>Strategies</a:t>
            </a:r>
            <a:endParaRPr kumimoji="0" lang="en-US" sz="1200" b="0" i="0" u="none" strike="noStrike" kern="1200" cap="none" spc="0" normalizeH="0" baseline="0" noProof="0" dirty="0">
              <a:ln>
                <a:noFill/>
              </a:ln>
              <a:solidFill>
                <a:srgbClr val="FFFFFF"/>
              </a:solidFill>
              <a:effectLst/>
              <a:uLnTx/>
              <a:uFillTx/>
              <a:latin typeface="Segoe UI"/>
              <a:ea typeface="+mn-ea"/>
              <a:cs typeface="+mn-cs"/>
            </a:endParaRPr>
          </a:p>
        </p:txBody>
      </p:sp>
      <p:pic>
        <p:nvPicPr>
          <p:cNvPr id="19" name="Picture 18">
            <a:extLst>
              <a:ext uri="{FF2B5EF4-FFF2-40B4-BE49-F238E27FC236}">
                <a16:creationId xmlns:a16="http://schemas.microsoft.com/office/drawing/2014/main" id="{B79F9404-F691-06D0-75FD-5BD89E04A00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256267" y="3512848"/>
            <a:ext cx="790000" cy="790000"/>
          </a:xfrm>
          <a:prstGeom prst="rect">
            <a:avLst/>
          </a:prstGeom>
        </p:spPr>
      </p:pic>
      <p:pic>
        <p:nvPicPr>
          <p:cNvPr id="20" name="Picture 19">
            <a:extLst>
              <a:ext uri="{FF2B5EF4-FFF2-40B4-BE49-F238E27FC236}">
                <a16:creationId xmlns:a16="http://schemas.microsoft.com/office/drawing/2014/main" id="{D0BE4D1C-C6C5-4E24-AD4B-1A68C2157D4F}"/>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992417" y="3555745"/>
            <a:ext cx="711455" cy="711455"/>
          </a:xfrm>
          <a:prstGeom prst="rect">
            <a:avLst/>
          </a:prstGeom>
        </p:spPr>
      </p:pic>
      <p:pic>
        <p:nvPicPr>
          <p:cNvPr id="22" name="Picture 21">
            <a:extLst>
              <a:ext uri="{FF2B5EF4-FFF2-40B4-BE49-F238E27FC236}">
                <a16:creationId xmlns:a16="http://schemas.microsoft.com/office/drawing/2014/main" id="{270C4D9B-4CFC-8382-4B91-FBBA208A8533}"/>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698601" y="3590957"/>
            <a:ext cx="704590" cy="704590"/>
          </a:xfrm>
          <a:prstGeom prst="rect">
            <a:avLst/>
          </a:prstGeom>
        </p:spPr>
      </p:pic>
    </p:spTree>
    <p:extLst>
      <p:ext uri="{BB962C8B-B14F-4D97-AF65-F5344CB8AC3E}">
        <p14:creationId xmlns:p14="http://schemas.microsoft.com/office/powerpoint/2010/main" val="952180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2EDA0-4084-4593-97BF-125A01EF572C}"/>
              </a:ext>
            </a:extLst>
          </p:cNvPr>
          <p:cNvSpPr>
            <a:spLocks noGrp="1"/>
          </p:cNvSpPr>
          <p:nvPr>
            <p:ph type="title"/>
          </p:nvPr>
        </p:nvSpPr>
        <p:spPr>
          <a:xfrm>
            <a:off x="533400" y="76200"/>
            <a:ext cx="11353800" cy="533399"/>
          </a:xfrm>
        </p:spPr>
        <p:txBody>
          <a:bodyPr/>
          <a:lstStyle/>
          <a:p>
            <a:r>
              <a:rPr lang="en-US" sz="2800" dirty="0"/>
              <a:t>Statewide Targets At-A-Glance</a:t>
            </a:r>
          </a:p>
        </p:txBody>
      </p:sp>
      <p:sp>
        <p:nvSpPr>
          <p:cNvPr id="3" name="Slide Number Placeholder 2">
            <a:extLst>
              <a:ext uri="{FF2B5EF4-FFF2-40B4-BE49-F238E27FC236}">
                <a16:creationId xmlns:a16="http://schemas.microsoft.com/office/drawing/2014/main" id="{457D4404-3F80-4EC2-B209-B6C4AAE8414F}"/>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600" b="0" i="0" u="none" strike="noStrike" kern="1200" cap="none" spc="0" normalizeH="0" baseline="0" noProof="0" smtClean="0">
                <a:ln>
                  <a:noFill/>
                </a:ln>
                <a:solidFill>
                  <a:srgbClr val="767676"/>
                </a:solidFill>
                <a:effectLst/>
                <a:uLnTx/>
                <a:uFillTx/>
                <a:latin typeface="Segoe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600" b="0" i="0" u="none" strike="noStrike" kern="1200" cap="none" spc="0" normalizeH="0" baseline="0" noProof="0" dirty="0">
              <a:ln>
                <a:noFill/>
              </a:ln>
              <a:solidFill>
                <a:srgbClr val="767676"/>
              </a:solidFill>
              <a:effectLst/>
              <a:uLnTx/>
              <a:uFillTx/>
              <a:latin typeface="Segoe UI"/>
              <a:ea typeface="+mn-ea"/>
              <a:cs typeface="+mn-cs"/>
            </a:endParaRPr>
          </a:p>
        </p:txBody>
      </p:sp>
      <p:sp>
        <p:nvSpPr>
          <p:cNvPr id="4" name="Slide Number Placeholder 2">
            <a:extLst>
              <a:ext uri="{FF2B5EF4-FFF2-40B4-BE49-F238E27FC236}">
                <a16:creationId xmlns:a16="http://schemas.microsoft.com/office/drawing/2014/main" id="{45D72768-6D33-12B9-1D29-BBF59A6CDBF7}"/>
              </a:ext>
            </a:extLst>
          </p:cNvPr>
          <p:cNvSpPr txBox="1">
            <a:spLocks/>
          </p:cNvSpPr>
          <p:nvPr/>
        </p:nvSpPr>
        <p:spPr>
          <a:xfrm>
            <a:off x="9220200" y="6553200"/>
            <a:ext cx="2844800" cy="228600"/>
          </a:xfrm>
          <a:prstGeom prst="rect">
            <a:avLst/>
          </a:prstGeom>
        </p:spPr>
        <p:txBody>
          <a:bodyPr vert="horz" lIns="91440" tIns="45720" rIns="91440" bIns="45720" rtlCol="0" anchor="ctr"/>
          <a:lstStyle>
            <a:defPPr>
              <a:defRPr lang="en-US"/>
            </a:defPPr>
            <a:lvl1pPr marL="0" algn="r" defTabSz="914400" rtl="0" eaLnBrk="1" latinLnBrk="0" hangingPunct="1">
              <a:defRPr sz="1600" b="0" kern="1200">
                <a:solidFill>
                  <a:srgbClr val="76767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600" b="0" i="0" u="none" strike="noStrike" kern="1200" cap="none" spc="0" normalizeH="0" baseline="0" noProof="0" smtClean="0">
                <a:ln>
                  <a:noFill/>
                </a:ln>
                <a:solidFill>
                  <a:srgbClr val="767676"/>
                </a:solidFill>
                <a:effectLst/>
                <a:uLnTx/>
                <a:uFillTx/>
                <a:latin typeface="Segoe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600" b="0" i="0" u="none" strike="noStrike" kern="1200" cap="none" spc="0" normalizeH="0" baseline="0" noProof="0" dirty="0">
              <a:ln>
                <a:noFill/>
              </a:ln>
              <a:solidFill>
                <a:srgbClr val="767676"/>
              </a:solidFill>
              <a:effectLst/>
              <a:uLnTx/>
              <a:uFillTx/>
              <a:latin typeface="Segoe UI"/>
              <a:ea typeface="+mn-ea"/>
              <a:cs typeface="+mn-cs"/>
            </a:endParaRPr>
          </a:p>
        </p:txBody>
      </p:sp>
      <p:sp>
        <p:nvSpPr>
          <p:cNvPr id="5" name="TextBox 4">
            <a:extLst>
              <a:ext uri="{FF2B5EF4-FFF2-40B4-BE49-F238E27FC236}">
                <a16:creationId xmlns:a16="http://schemas.microsoft.com/office/drawing/2014/main" id="{9FBA77D2-AF71-2177-20EB-01E5C7E6633A}"/>
              </a:ext>
            </a:extLst>
          </p:cNvPr>
          <p:cNvSpPr txBox="1"/>
          <p:nvPr/>
        </p:nvSpPr>
        <p:spPr>
          <a:xfrm>
            <a:off x="513012" y="866792"/>
            <a:ext cx="11032829"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262626"/>
                </a:solidFill>
                <a:effectLst/>
                <a:uLnTx/>
                <a:uFillTx/>
                <a:latin typeface="Segoe UI"/>
                <a:ea typeface="+mn-ea"/>
                <a:cs typeface="+mn-cs"/>
              </a:rPr>
              <a:t>Participating states take on accountability for quality, costs, and outcomes for a defined sub-state region or statewide. These targets are memorialized in the State Agreement between the state and CMS.</a:t>
            </a:r>
          </a:p>
        </p:txBody>
      </p:sp>
      <p:sp>
        <p:nvSpPr>
          <p:cNvPr id="6" name="Freeform: Shape 5">
            <a:extLst>
              <a:ext uri="{FF2B5EF4-FFF2-40B4-BE49-F238E27FC236}">
                <a16:creationId xmlns:a16="http://schemas.microsoft.com/office/drawing/2014/main" id="{3954D16E-FC40-729A-3E7B-0FE25366DCC2}"/>
              </a:ext>
            </a:extLst>
          </p:cNvPr>
          <p:cNvSpPr/>
          <p:nvPr/>
        </p:nvSpPr>
        <p:spPr>
          <a:xfrm>
            <a:off x="3908822" y="2438400"/>
            <a:ext cx="8003548" cy="1177312"/>
          </a:xfrm>
          <a:custGeom>
            <a:avLst/>
            <a:gdLst>
              <a:gd name="connsiteX0" fmla="*/ 0 w 8003548"/>
              <a:gd name="connsiteY0" fmla="*/ 0 h 1177312"/>
              <a:gd name="connsiteX1" fmla="*/ 8003548 w 8003548"/>
              <a:gd name="connsiteY1" fmla="*/ 0 h 1177312"/>
              <a:gd name="connsiteX2" fmla="*/ 8003548 w 8003548"/>
              <a:gd name="connsiteY2" fmla="*/ 1177312 h 1177312"/>
              <a:gd name="connsiteX3" fmla="*/ 0 w 8003548"/>
              <a:gd name="connsiteY3" fmla="*/ 1177312 h 1177312"/>
              <a:gd name="connsiteX4" fmla="*/ 0 w 8003548"/>
              <a:gd name="connsiteY4" fmla="*/ 0 h 11773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03548" h="1177312">
                <a:moveTo>
                  <a:pt x="0" y="0"/>
                </a:moveTo>
                <a:lnTo>
                  <a:pt x="8003548" y="0"/>
                </a:lnTo>
                <a:lnTo>
                  <a:pt x="8003548" y="1177312"/>
                </a:lnTo>
                <a:lnTo>
                  <a:pt x="0" y="1177312"/>
                </a:lnTo>
                <a:lnTo>
                  <a:pt x="0" y="0"/>
                </a:lnTo>
                <a:close/>
              </a:path>
            </a:pathLst>
          </a:custGeom>
          <a:solidFill>
            <a:srgbClr val="FFEAA7"/>
          </a:solidFill>
          <a:ln>
            <a:solidFill>
              <a:srgbClr val="629DD1"/>
            </a:solidFill>
          </a:ln>
        </p:spPr>
        <p:style>
          <a:lnRef idx="0">
            <a:schemeClr val="dk1">
              <a:alpha val="0"/>
              <a:hueOff val="0"/>
              <a:satOff val="0"/>
              <a:lumOff val="0"/>
              <a:alphaOff val="0"/>
            </a:schemeClr>
          </a:lnRef>
          <a:fillRef idx="0">
            <a:scrgbClr r="0" g="0" b="0"/>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4113" tIns="20320" rIns="113792" bIns="20320" numCol="1" spcCol="1270" anchor="ctr" anchorCtr="0">
            <a:noAutofit/>
          </a:bodyPr>
          <a:lstStyle/>
          <a:p>
            <a:pPr marL="171450" marR="0" lvl="1" indent="-171450" algn="l" defTabSz="711200" rtl="0" eaLnBrk="1" fontAlgn="auto" latinLnBrk="0" hangingPunct="1">
              <a:lnSpc>
                <a:spcPct val="90000"/>
              </a:lnSpc>
              <a:spcBef>
                <a:spcPct val="0"/>
              </a:spcBef>
              <a:spcAft>
                <a:spcPct val="20000"/>
              </a:spcAft>
              <a:buClrTx/>
              <a:buSzTx/>
              <a:buFontTx/>
              <a:buChar char="•"/>
              <a:tabLst/>
              <a:defRPr/>
            </a:pPr>
            <a:endParaRPr kumimoji="0" lang="en-US" sz="600" b="0" i="0" u="none" strike="noStrike" kern="1200" cap="none" spc="0" normalizeH="0" baseline="0" noProof="0" dirty="0">
              <a:ln>
                <a:noFill/>
              </a:ln>
              <a:solidFill>
                <a:srgbClr val="262626">
                  <a:hueOff val="0"/>
                  <a:satOff val="0"/>
                  <a:lumOff val="0"/>
                  <a:alphaOff val="0"/>
                </a:srgbClr>
              </a:solidFill>
              <a:effectLst/>
              <a:uLnTx/>
              <a:uFillTx/>
              <a:latin typeface="Segoe UI"/>
              <a:ea typeface="+mn-ea"/>
              <a:cs typeface="+mn-cs"/>
            </a:endParaRPr>
          </a:p>
          <a:p>
            <a:pPr marL="171450" marR="0" lvl="1" indent="-171450" algn="l" defTabSz="711200" rtl="0" eaLnBrk="1" fontAlgn="auto" latinLnBrk="0" hangingPunct="1">
              <a:lnSpc>
                <a:spcPct val="90000"/>
              </a:lnSpc>
              <a:spcBef>
                <a:spcPct val="0"/>
              </a:spcBef>
              <a:spcAft>
                <a:spcPct val="20000"/>
              </a:spcAft>
              <a:buClrTx/>
              <a:buSzTx/>
              <a:buFontTx/>
              <a:buChar char="•"/>
              <a:tabLst/>
              <a:defRPr/>
            </a:pPr>
            <a:r>
              <a:rPr kumimoji="0" lang="en-US" sz="1800" b="1" i="0" u="none" strike="noStrike" kern="1200" cap="none" spc="0" normalizeH="0" baseline="0" noProof="0" dirty="0">
                <a:ln>
                  <a:noFill/>
                </a:ln>
                <a:solidFill>
                  <a:srgbClr val="262626">
                    <a:hueOff val="0"/>
                    <a:satOff val="0"/>
                    <a:lumOff val="0"/>
                    <a:alphaOff val="0"/>
                  </a:srgbClr>
                </a:solidFill>
                <a:effectLst/>
                <a:uLnTx/>
                <a:uFillTx/>
                <a:latin typeface="Segoe UI"/>
                <a:ea typeface="+mn-ea"/>
                <a:cs typeface="+mn-cs"/>
              </a:rPr>
              <a:t>Medicare FFS Primary Care Investment Target</a:t>
            </a:r>
          </a:p>
          <a:p>
            <a:pPr marL="171450" marR="0" lvl="1" indent="-171450" algn="l" defTabSz="711200" rtl="0" eaLnBrk="1" fontAlgn="auto" latinLnBrk="0" hangingPunct="1">
              <a:lnSpc>
                <a:spcPct val="90000"/>
              </a:lnSpc>
              <a:spcBef>
                <a:spcPct val="0"/>
              </a:spcBef>
              <a:spcAft>
                <a:spcPct val="20000"/>
              </a:spcAft>
              <a:buClrTx/>
              <a:buSzTx/>
              <a:buFontTx/>
              <a:buChar char="•"/>
              <a:tabLst/>
              <a:defRPr/>
            </a:pPr>
            <a:r>
              <a:rPr kumimoji="0" lang="en-US" sz="1800" b="1" i="0" u="none" strike="noStrike" kern="1200" cap="none" spc="0" normalizeH="0" baseline="0" noProof="0" dirty="0">
                <a:ln>
                  <a:noFill/>
                </a:ln>
                <a:solidFill>
                  <a:srgbClr val="262626">
                    <a:hueOff val="0"/>
                    <a:satOff val="0"/>
                    <a:lumOff val="0"/>
                    <a:alphaOff val="0"/>
                  </a:srgbClr>
                </a:solidFill>
                <a:effectLst/>
                <a:uLnTx/>
                <a:uFillTx/>
                <a:latin typeface="Segoe UI"/>
                <a:ea typeface="+mn-ea"/>
                <a:cs typeface="+mn-cs"/>
              </a:rPr>
              <a:t>All-Payer Primary Care Investment Target</a:t>
            </a:r>
          </a:p>
          <a:p>
            <a:pPr marL="171450" marR="0" lvl="1" indent="-171450" algn="l" defTabSz="711200" rtl="0" eaLnBrk="1" fontAlgn="auto" latinLnBrk="0" hangingPunct="1">
              <a:lnSpc>
                <a:spcPct val="90000"/>
              </a:lnSpc>
              <a:spcBef>
                <a:spcPct val="0"/>
              </a:spcBef>
              <a:spcAft>
                <a:spcPct val="20000"/>
              </a:spcAft>
              <a:buClrTx/>
              <a:buSzTx/>
              <a:buFontTx/>
              <a:buChar char="•"/>
              <a:tabLst/>
              <a:defRPr/>
            </a:pPr>
            <a:r>
              <a:rPr kumimoji="0" lang="en-US" sz="1800" b="1" i="0" u="none" strike="noStrike" kern="1200" cap="none" spc="0" normalizeH="0" baseline="0" noProof="0" dirty="0">
                <a:ln>
                  <a:noFill/>
                </a:ln>
                <a:solidFill>
                  <a:srgbClr val="262626">
                    <a:hueOff val="0"/>
                    <a:satOff val="0"/>
                    <a:lumOff val="0"/>
                    <a:alphaOff val="0"/>
                  </a:srgbClr>
                </a:solidFill>
                <a:effectLst/>
                <a:uLnTx/>
                <a:uFillTx/>
                <a:latin typeface="Segoe UI"/>
                <a:ea typeface="+mn-ea"/>
                <a:cs typeface="+mn-cs"/>
              </a:rPr>
              <a:t>Statewide Quality and Equity Targets (Medicare FFS and All-Payer)</a:t>
            </a:r>
          </a:p>
        </p:txBody>
      </p:sp>
      <p:sp>
        <p:nvSpPr>
          <p:cNvPr id="7" name="Freeform: Shape 6">
            <a:extLst>
              <a:ext uri="{FF2B5EF4-FFF2-40B4-BE49-F238E27FC236}">
                <a16:creationId xmlns:a16="http://schemas.microsoft.com/office/drawing/2014/main" id="{6FA1862F-E617-77A5-F6E7-7020273338FC}"/>
              </a:ext>
            </a:extLst>
          </p:cNvPr>
          <p:cNvSpPr/>
          <p:nvPr/>
        </p:nvSpPr>
        <p:spPr>
          <a:xfrm>
            <a:off x="3908822" y="4566073"/>
            <a:ext cx="8003548" cy="1076400"/>
          </a:xfrm>
          <a:custGeom>
            <a:avLst/>
            <a:gdLst>
              <a:gd name="connsiteX0" fmla="*/ 0 w 8003548"/>
              <a:gd name="connsiteY0" fmla="*/ 0 h 1076400"/>
              <a:gd name="connsiteX1" fmla="*/ 8003548 w 8003548"/>
              <a:gd name="connsiteY1" fmla="*/ 0 h 1076400"/>
              <a:gd name="connsiteX2" fmla="*/ 8003548 w 8003548"/>
              <a:gd name="connsiteY2" fmla="*/ 1076400 h 1076400"/>
              <a:gd name="connsiteX3" fmla="*/ 0 w 8003548"/>
              <a:gd name="connsiteY3" fmla="*/ 1076400 h 1076400"/>
              <a:gd name="connsiteX4" fmla="*/ 0 w 8003548"/>
              <a:gd name="connsiteY4" fmla="*/ 0 h 1076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03548" h="1076400">
                <a:moveTo>
                  <a:pt x="0" y="0"/>
                </a:moveTo>
                <a:lnTo>
                  <a:pt x="8003548" y="0"/>
                </a:lnTo>
                <a:lnTo>
                  <a:pt x="8003548" y="1076400"/>
                </a:lnTo>
                <a:lnTo>
                  <a:pt x="0" y="1076400"/>
                </a:lnTo>
                <a:lnTo>
                  <a:pt x="0" y="0"/>
                </a:lnTo>
                <a:close/>
              </a:path>
            </a:pathLst>
          </a:custGeom>
          <a:solidFill>
            <a:srgbClr val="FFEAA7"/>
          </a:solidFill>
          <a:ln>
            <a:solidFill>
              <a:srgbClr val="629DD1"/>
            </a:solidFill>
          </a:ln>
        </p:spPr>
        <p:style>
          <a:lnRef idx="0">
            <a:schemeClr val="dk1">
              <a:alpha val="0"/>
              <a:hueOff val="0"/>
              <a:satOff val="0"/>
              <a:lumOff val="0"/>
              <a:alphaOff val="0"/>
            </a:schemeClr>
          </a:lnRef>
          <a:fillRef idx="0">
            <a:scrgbClr r="0" g="0" b="0"/>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4113" tIns="20320" rIns="113792" bIns="20320" numCol="1" spcCol="1270" anchor="ctr" anchorCtr="0">
            <a:noAutofit/>
          </a:bodyPr>
          <a:lstStyle/>
          <a:p>
            <a:pPr marL="171450" marR="0" lvl="1" indent="-171450" algn="l" defTabSz="711200" rtl="0" eaLnBrk="1" fontAlgn="auto" latinLnBrk="0" hangingPunct="1">
              <a:lnSpc>
                <a:spcPct val="90000"/>
              </a:lnSpc>
              <a:spcBef>
                <a:spcPct val="0"/>
              </a:spcBef>
              <a:spcAft>
                <a:spcPct val="20000"/>
              </a:spcAft>
              <a:buClrTx/>
              <a:buSzTx/>
              <a:buFontTx/>
              <a:buChar char="•"/>
              <a:tabLst/>
              <a:defRPr/>
            </a:pPr>
            <a:r>
              <a:rPr kumimoji="0" lang="en-US" sz="1800" b="1" i="0" u="none" strike="noStrike" kern="1200" cap="none" spc="0" normalizeH="0" baseline="0" noProof="0" dirty="0">
                <a:ln>
                  <a:noFill/>
                </a:ln>
                <a:solidFill>
                  <a:srgbClr val="262626">
                    <a:hueOff val="0"/>
                    <a:satOff val="0"/>
                    <a:lumOff val="0"/>
                    <a:alphaOff val="0"/>
                  </a:srgbClr>
                </a:solidFill>
                <a:effectLst/>
                <a:uLnTx/>
                <a:uFillTx/>
                <a:latin typeface="Segoe UI"/>
                <a:ea typeface="+mn-ea"/>
                <a:cs typeface="+mn-cs"/>
              </a:rPr>
              <a:t>Medicare FFS Total Cost of Care Targets</a:t>
            </a:r>
          </a:p>
          <a:p>
            <a:pPr marL="171450" marR="0" lvl="1" indent="-171450" algn="l" defTabSz="711200" rtl="0" eaLnBrk="1" fontAlgn="auto" latinLnBrk="0" hangingPunct="1">
              <a:lnSpc>
                <a:spcPct val="90000"/>
              </a:lnSpc>
              <a:spcBef>
                <a:spcPct val="0"/>
              </a:spcBef>
              <a:spcAft>
                <a:spcPct val="20000"/>
              </a:spcAft>
              <a:buClrTx/>
              <a:buSzTx/>
              <a:buFontTx/>
              <a:buChar char="•"/>
              <a:tabLst/>
              <a:defRPr/>
            </a:pPr>
            <a:r>
              <a:rPr kumimoji="0" lang="en-US" sz="1800" b="1" i="0" u="none" strike="noStrike" kern="1200" cap="none" spc="0" normalizeH="0" baseline="0" noProof="0" dirty="0">
                <a:ln>
                  <a:noFill/>
                </a:ln>
                <a:solidFill>
                  <a:srgbClr val="262626">
                    <a:hueOff val="0"/>
                    <a:satOff val="0"/>
                    <a:lumOff val="0"/>
                    <a:alphaOff val="0"/>
                  </a:srgbClr>
                </a:solidFill>
                <a:effectLst/>
                <a:uLnTx/>
                <a:uFillTx/>
                <a:latin typeface="Segoe UI"/>
                <a:ea typeface="+mn-ea"/>
                <a:cs typeface="+mn-cs"/>
              </a:rPr>
              <a:t>All-Payer Cost Growth Targets</a:t>
            </a:r>
          </a:p>
        </p:txBody>
      </p:sp>
      <p:sp>
        <p:nvSpPr>
          <p:cNvPr id="8" name="TextBox 7">
            <a:extLst>
              <a:ext uri="{FF2B5EF4-FFF2-40B4-BE49-F238E27FC236}">
                <a16:creationId xmlns:a16="http://schemas.microsoft.com/office/drawing/2014/main" id="{C63645CF-6DBA-8593-89F0-352E18ED922C}"/>
              </a:ext>
            </a:extLst>
          </p:cNvPr>
          <p:cNvSpPr txBox="1"/>
          <p:nvPr/>
        </p:nvSpPr>
        <p:spPr>
          <a:xfrm>
            <a:off x="303140" y="6062946"/>
            <a:ext cx="3679992"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262626"/>
                </a:solidFill>
                <a:effectLst/>
                <a:uLnTx/>
                <a:uFillTx/>
                <a:latin typeface="Segoe UI"/>
                <a:ea typeface="+mn-ea"/>
                <a:cs typeface="+mn-cs"/>
              </a:rPr>
              <a:t>Targets are measured for residents within the defined region. </a:t>
            </a:r>
          </a:p>
        </p:txBody>
      </p:sp>
      <p:grpSp>
        <p:nvGrpSpPr>
          <p:cNvPr id="9" name="Group 8">
            <a:extLst>
              <a:ext uri="{FF2B5EF4-FFF2-40B4-BE49-F238E27FC236}">
                <a16:creationId xmlns:a16="http://schemas.microsoft.com/office/drawing/2014/main" id="{2607DA19-CEEC-1B0F-E9AE-373704C49490}"/>
              </a:ext>
            </a:extLst>
          </p:cNvPr>
          <p:cNvGrpSpPr/>
          <p:nvPr/>
        </p:nvGrpSpPr>
        <p:grpSpPr>
          <a:xfrm>
            <a:off x="336671" y="1563625"/>
            <a:ext cx="2945246" cy="4433484"/>
            <a:chOff x="289517" y="1405364"/>
            <a:chExt cx="2945246" cy="4433484"/>
          </a:xfrm>
        </p:grpSpPr>
        <p:sp>
          <p:nvSpPr>
            <p:cNvPr id="10" name="Arrow: Circular 9">
              <a:extLst>
                <a:ext uri="{FF2B5EF4-FFF2-40B4-BE49-F238E27FC236}">
                  <a16:creationId xmlns:a16="http://schemas.microsoft.com/office/drawing/2014/main" id="{5BD96704-CA74-D883-BD14-121FE47E0851}"/>
                </a:ext>
              </a:extLst>
            </p:cNvPr>
            <p:cNvSpPr/>
            <p:nvPr/>
          </p:nvSpPr>
          <p:spPr>
            <a:xfrm rot="8018901" flipH="1">
              <a:off x="1168535" y="1405207"/>
              <a:ext cx="2066071" cy="2066385"/>
            </a:xfrm>
            <a:prstGeom prst="circularArrow">
              <a:avLst>
                <a:gd name="adj1" fmla="val 10980"/>
                <a:gd name="adj2" fmla="val 1151304"/>
                <a:gd name="adj3" fmla="val 4500000"/>
                <a:gd name="adj4" fmla="val 10800000"/>
                <a:gd name="adj5" fmla="val 12500"/>
              </a:avLst>
            </a:prstGeom>
            <a:solidFill>
              <a:schemeClr val="accent1"/>
            </a:solidFill>
            <a:ln w="12700" cap="flat" cmpd="sng" algn="ctr">
              <a:solidFill>
                <a:sysClr val="window" lastClr="FFFFFF">
                  <a:hueOff val="0"/>
                  <a:satOff val="0"/>
                  <a:lumOff val="0"/>
                  <a:alphaOff val="0"/>
                </a:sysClr>
              </a:solidFill>
              <a:prstDash val="solid"/>
              <a:miter lim="800000"/>
            </a:ln>
            <a:effectLst/>
          </p:spPr>
          <p:style>
            <a:lnRef idx="2">
              <a:scrgbClr r="0" g="0" b="0"/>
            </a:lnRef>
            <a:fillRef idx="1">
              <a:scrgbClr r="0" g="0" b="0"/>
            </a:fillRef>
            <a:effectRef idx="0">
              <a:scrgbClr r="0" g="0" b="0"/>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Segoe UI"/>
                <a:ea typeface="+mn-ea"/>
                <a:cs typeface="+mn-cs"/>
              </a:endParaRPr>
            </a:p>
          </p:txBody>
        </p:sp>
        <p:sp>
          <p:nvSpPr>
            <p:cNvPr id="11" name="Shape 10">
              <a:extLst>
                <a:ext uri="{FF2B5EF4-FFF2-40B4-BE49-F238E27FC236}">
                  <a16:creationId xmlns:a16="http://schemas.microsoft.com/office/drawing/2014/main" id="{6B010300-B742-305A-95AD-8BDADF87224A}"/>
                </a:ext>
              </a:extLst>
            </p:cNvPr>
            <p:cNvSpPr/>
            <p:nvPr/>
          </p:nvSpPr>
          <p:spPr>
            <a:xfrm rot="1320411" flipV="1">
              <a:off x="289517" y="2525377"/>
              <a:ext cx="2066071" cy="2066385"/>
            </a:xfrm>
            <a:prstGeom prst="leftCircularArrow">
              <a:avLst>
                <a:gd name="adj1" fmla="val 10980"/>
                <a:gd name="adj2" fmla="val 1142322"/>
                <a:gd name="adj3" fmla="val 6300000"/>
                <a:gd name="adj4" fmla="val 18900000"/>
                <a:gd name="adj5" fmla="val 12500"/>
              </a:avLst>
            </a:prstGeom>
            <a:solidFill>
              <a:schemeClr val="accent2"/>
            </a:solidFill>
            <a:ln w="12700" cap="flat" cmpd="sng" algn="ctr">
              <a:solidFill>
                <a:sysClr val="window" lastClr="FFFFFF">
                  <a:hueOff val="0"/>
                  <a:satOff val="0"/>
                  <a:lumOff val="0"/>
                  <a:alphaOff val="0"/>
                </a:sysClr>
              </a:solidFill>
              <a:prstDash val="solid"/>
              <a:miter lim="800000"/>
            </a:ln>
            <a:effectLst/>
          </p:spPr>
          <p:style>
            <a:lnRef idx="2">
              <a:scrgbClr r="0" g="0" b="0"/>
            </a:lnRef>
            <a:fillRef idx="1">
              <a:scrgbClr r="0" g="0" b="0"/>
            </a:fillRef>
            <a:effectRef idx="0">
              <a:scrgbClr r="0" g="0" b="0"/>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Segoe UI"/>
                <a:ea typeface="+mn-ea"/>
                <a:cs typeface="+mn-cs"/>
              </a:endParaRPr>
            </a:p>
          </p:txBody>
        </p:sp>
        <p:sp>
          <p:nvSpPr>
            <p:cNvPr id="12" name="Block Arc 11">
              <a:extLst>
                <a:ext uri="{FF2B5EF4-FFF2-40B4-BE49-F238E27FC236}">
                  <a16:creationId xmlns:a16="http://schemas.microsoft.com/office/drawing/2014/main" id="{EAF54C7A-100A-DCBA-8379-8001BCFA7505}"/>
                </a:ext>
              </a:extLst>
            </p:cNvPr>
            <p:cNvSpPr/>
            <p:nvPr/>
          </p:nvSpPr>
          <p:spPr>
            <a:xfrm>
              <a:off x="1135637" y="4063062"/>
              <a:ext cx="1775075" cy="1775786"/>
            </a:xfrm>
            <a:prstGeom prst="blockArc">
              <a:avLst>
                <a:gd name="adj1" fmla="val 14743143"/>
                <a:gd name="adj2" fmla="val 10800000"/>
                <a:gd name="adj3" fmla="val 12740"/>
              </a:avLst>
            </a:prstGeom>
            <a:solidFill>
              <a:schemeClr val="accent3"/>
            </a:solidFill>
            <a:ln w="12700" cap="flat" cmpd="sng" algn="ctr">
              <a:solidFill>
                <a:sysClr val="window" lastClr="FFFFFF">
                  <a:hueOff val="0"/>
                  <a:satOff val="0"/>
                  <a:lumOff val="0"/>
                  <a:alphaOff val="0"/>
                </a:sysClr>
              </a:solidFill>
              <a:prstDash val="solid"/>
              <a:miter lim="800000"/>
            </a:ln>
            <a:effectLst/>
          </p:spPr>
          <p:style>
            <a:lnRef idx="2">
              <a:scrgbClr r="0" g="0" b="0"/>
            </a:lnRef>
            <a:fillRef idx="1">
              <a:scrgbClr r="0" g="0" b="0"/>
            </a:fillRef>
            <a:effectRef idx="0">
              <a:scrgbClr r="0" g="0" b="0"/>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Segoe UI"/>
                <a:ea typeface="+mn-ea"/>
                <a:cs typeface="+mn-cs"/>
              </a:endParaRPr>
            </a:p>
          </p:txBody>
        </p:sp>
        <p:sp>
          <p:nvSpPr>
            <p:cNvPr id="13" name="Oval 12">
              <a:extLst>
                <a:ext uri="{FF2B5EF4-FFF2-40B4-BE49-F238E27FC236}">
                  <a16:creationId xmlns:a16="http://schemas.microsoft.com/office/drawing/2014/main" id="{4CD7BD4B-0249-50A3-B113-13AA8493716D}"/>
                </a:ext>
              </a:extLst>
            </p:cNvPr>
            <p:cNvSpPr/>
            <p:nvPr/>
          </p:nvSpPr>
          <p:spPr>
            <a:xfrm>
              <a:off x="1098756" y="4790935"/>
              <a:ext cx="320040" cy="320040"/>
            </a:xfrm>
            <a:prstGeom prst="ellipse">
              <a:avLst/>
            </a:prstGeom>
            <a:solidFill>
              <a:schemeClr val="accent3"/>
            </a:solidFill>
            <a:ln w="12700" cap="flat" cmpd="sng" algn="ctr">
              <a:noFill/>
              <a:prstDash val="solid"/>
              <a:miter lim="800000"/>
            </a:ln>
            <a:effectLst/>
          </p:spPr>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900" b="0" i="0" u="none" strike="noStrike" kern="0" cap="none" spc="0" normalizeH="0" baseline="0" noProof="0">
                <a:ln>
                  <a:noFill/>
                </a:ln>
                <a:solidFill>
                  <a:prstClr val="white"/>
                </a:solidFill>
                <a:effectLst/>
                <a:uLnTx/>
                <a:uFillTx/>
                <a:latin typeface="Segoe UI"/>
                <a:ea typeface="+mn-ea"/>
                <a:cs typeface="+mn-cs"/>
              </a:endParaRPr>
            </a:p>
          </p:txBody>
        </p:sp>
        <p:grpSp>
          <p:nvGrpSpPr>
            <p:cNvPr id="14" name="Group 13">
              <a:extLst>
                <a:ext uri="{FF2B5EF4-FFF2-40B4-BE49-F238E27FC236}">
                  <a16:creationId xmlns:a16="http://schemas.microsoft.com/office/drawing/2014/main" id="{5D7B7DC5-E1CD-D987-4600-231A37B04855}"/>
                </a:ext>
              </a:extLst>
            </p:cNvPr>
            <p:cNvGrpSpPr>
              <a:grpSpLocks noChangeAspect="1"/>
            </p:cNvGrpSpPr>
            <p:nvPr/>
          </p:nvGrpSpPr>
          <p:grpSpPr>
            <a:xfrm>
              <a:off x="1012936" y="3307740"/>
              <a:ext cx="545593" cy="548640"/>
              <a:chOff x="11167899" y="4240381"/>
              <a:chExt cx="284163" cy="285750"/>
            </a:xfrm>
          </p:grpSpPr>
          <p:sp>
            <p:nvSpPr>
              <p:cNvPr id="21" name="Freeform 327">
                <a:extLst>
                  <a:ext uri="{FF2B5EF4-FFF2-40B4-BE49-F238E27FC236}">
                    <a16:creationId xmlns:a16="http://schemas.microsoft.com/office/drawing/2014/main" id="{C93A2A27-EEB2-B784-08AE-F4A972157125}"/>
                  </a:ext>
                </a:extLst>
              </p:cNvPr>
              <p:cNvSpPr>
                <a:spLocks/>
              </p:cNvSpPr>
              <p:nvPr/>
            </p:nvSpPr>
            <p:spPr bwMode="auto">
              <a:xfrm>
                <a:off x="11204406" y="4278481"/>
                <a:ext cx="66675" cy="66675"/>
              </a:xfrm>
              <a:custGeom>
                <a:avLst/>
                <a:gdLst>
                  <a:gd name="T0" fmla="*/ 2 w 85"/>
                  <a:gd name="T1" fmla="*/ 81 h 85"/>
                  <a:gd name="T2" fmla="*/ 2 w 85"/>
                  <a:gd name="T3" fmla="*/ 81 h 85"/>
                  <a:gd name="T4" fmla="*/ 4 w 85"/>
                  <a:gd name="T5" fmla="*/ 84 h 85"/>
                  <a:gd name="T6" fmla="*/ 7 w 85"/>
                  <a:gd name="T7" fmla="*/ 84 h 85"/>
                  <a:gd name="T8" fmla="*/ 7 w 85"/>
                  <a:gd name="T9" fmla="*/ 84 h 85"/>
                  <a:gd name="T10" fmla="*/ 8 w 85"/>
                  <a:gd name="T11" fmla="*/ 85 h 85"/>
                  <a:gd name="T12" fmla="*/ 8 w 85"/>
                  <a:gd name="T13" fmla="*/ 85 h 85"/>
                  <a:gd name="T14" fmla="*/ 11 w 85"/>
                  <a:gd name="T15" fmla="*/ 84 h 85"/>
                  <a:gd name="T16" fmla="*/ 14 w 85"/>
                  <a:gd name="T17" fmla="*/ 82 h 85"/>
                  <a:gd name="T18" fmla="*/ 16 w 85"/>
                  <a:gd name="T19" fmla="*/ 80 h 85"/>
                  <a:gd name="T20" fmla="*/ 16 w 85"/>
                  <a:gd name="T21" fmla="*/ 77 h 85"/>
                  <a:gd name="T22" fmla="*/ 16 w 85"/>
                  <a:gd name="T23" fmla="*/ 77 h 85"/>
                  <a:gd name="T24" fmla="*/ 19 w 85"/>
                  <a:gd name="T25" fmla="*/ 66 h 85"/>
                  <a:gd name="T26" fmla="*/ 24 w 85"/>
                  <a:gd name="T27" fmla="*/ 56 h 85"/>
                  <a:gd name="T28" fmla="*/ 30 w 85"/>
                  <a:gd name="T29" fmla="*/ 46 h 85"/>
                  <a:gd name="T30" fmla="*/ 37 w 85"/>
                  <a:gd name="T31" fmla="*/ 37 h 85"/>
                  <a:gd name="T32" fmla="*/ 46 w 85"/>
                  <a:gd name="T33" fmla="*/ 30 h 85"/>
                  <a:gd name="T34" fmla="*/ 55 w 85"/>
                  <a:gd name="T35" fmla="*/ 23 h 85"/>
                  <a:gd name="T36" fmla="*/ 66 w 85"/>
                  <a:gd name="T37" fmla="*/ 19 h 85"/>
                  <a:gd name="T38" fmla="*/ 77 w 85"/>
                  <a:gd name="T39" fmla="*/ 17 h 85"/>
                  <a:gd name="T40" fmla="*/ 77 w 85"/>
                  <a:gd name="T41" fmla="*/ 17 h 85"/>
                  <a:gd name="T42" fmla="*/ 81 w 85"/>
                  <a:gd name="T43" fmla="*/ 15 h 85"/>
                  <a:gd name="T44" fmla="*/ 82 w 85"/>
                  <a:gd name="T45" fmla="*/ 14 h 85"/>
                  <a:gd name="T46" fmla="*/ 82 w 85"/>
                  <a:gd name="T47" fmla="*/ 14 h 85"/>
                  <a:gd name="T48" fmla="*/ 84 w 85"/>
                  <a:gd name="T49" fmla="*/ 10 h 85"/>
                  <a:gd name="T50" fmla="*/ 85 w 85"/>
                  <a:gd name="T51" fmla="*/ 7 h 85"/>
                  <a:gd name="T52" fmla="*/ 85 w 85"/>
                  <a:gd name="T53" fmla="*/ 7 h 85"/>
                  <a:gd name="T54" fmla="*/ 84 w 85"/>
                  <a:gd name="T55" fmla="*/ 4 h 85"/>
                  <a:gd name="T56" fmla="*/ 81 w 85"/>
                  <a:gd name="T57" fmla="*/ 2 h 85"/>
                  <a:gd name="T58" fmla="*/ 78 w 85"/>
                  <a:gd name="T59" fmla="*/ 0 h 85"/>
                  <a:gd name="T60" fmla="*/ 74 w 85"/>
                  <a:gd name="T61" fmla="*/ 0 h 85"/>
                  <a:gd name="T62" fmla="*/ 74 w 85"/>
                  <a:gd name="T63" fmla="*/ 0 h 85"/>
                  <a:gd name="T64" fmla="*/ 61 w 85"/>
                  <a:gd name="T65" fmla="*/ 3 h 85"/>
                  <a:gd name="T66" fmla="*/ 47 w 85"/>
                  <a:gd name="T67" fmla="*/ 8 h 85"/>
                  <a:gd name="T68" fmla="*/ 35 w 85"/>
                  <a:gd name="T69" fmla="*/ 15 h 85"/>
                  <a:gd name="T70" fmla="*/ 24 w 85"/>
                  <a:gd name="T71" fmla="*/ 25 h 85"/>
                  <a:gd name="T72" fmla="*/ 16 w 85"/>
                  <a:gd name="T73" fmla="*/ 35 h 85"/>
                  <a:gd name="T74" fmla="*/ 8 w 85"/>
                  <a:gd name="T75" fmla="*/ 47 h 85"/>
                  <a:gd name="T76" fmla="*/ 3 w 85"/>
                  <a:gd name="T77" fmla="*/ 61 h 85"/>
                  <a:gd name="T78" fmla="*/ 0 w 85"/>
                  <a:gd name="T79" fmla="*/ 74 h 85"/>
                  <a:gd name="T80" fmla="*/ 0 w 85"/>
                  <a:gd name="T81" fmla="*/ 74 h 85"/>
                  <a:gd name="T82" fmla="*/ 0 w 85"/>
                  <a:gd name="T83" fmla="*/ 78 h 85"/>
                  <a:gd name="T84" fmla="*/ 2 w 85"/>
                  <a:gd name="T85" fmla="*/ 81 h 85"/>
                  <a:gd name="T86" fmla="*/ 2 w 85"/>
                  <a:gd name="T87" fmla="*/ 81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5" h="85">
                    <a:moveTo>
                      <a:pt x="2" y="81"/>
                    </a:moveTo>
                    <a:lnTo>
                      <a:pt x="2" y="81"/>
                    </a:lnTo>
                    <a:lnTo>
                      <a:pt x="4" y="84"/>
                    </a:lnTo>
                    <a:lnTo>
                      <a:pt x="7" y="84"/>
                    </a:lnTo>
                    <a:lnTo>
                      <a:pt x="7" y="84"/>
                    </a:lnTo>
                    <a:lnTo>
                      <a:pt x="8" y="85"/>
                    </a:lnTo>
                    <a:lnTo>
                      <a:pt x="8" y="85"/>
                    </a:lnTo>
                    <a:lnTo>
                      <a:pt x="11" y="84"/>
                    </a:lnTo>
                    <a:lnTo>
                      <a:pt x="14" y="82"/>
                    </a:lnTo>
                    <a:lnTo>
                      <a:pt x="16" y="80"/>
                    </a:lnTo>
                    <a:lnTo>
                      <a:pt x="16" y="77"/>
                    </a:lnTo>
                    <a:lnTo>
                      <a:pt x="16" y="77"/>
                    </a:lnTo>
                    <a:lnTo>
                      <a:pt x="19" y="66"/>
                    </a:lnTo>
                    <a:lnTo>
                      <a:pt x="24" y="56"/>
                    </a:lnTo>
                    <a:lnTo>
                      <a:pt x="30" y="46"/>
                    </a:lnTo>
                    <a:lnTo>
                      <a:pt x="37" y="37"/>
                    </a:lnTo>
                    <a:lnTo>
                      <a:pt x="46" y="30"/>
                    </a:lnTo>
                    <a:lnTo>
                      <a:pt x="55" y="23"/>
                    </a:lnTo>
                    <a:lnTo>
                      <a:pt x="66" y="19"/>
                    </a:lnTo>
                    <a:lnTo>
                      <a:pt x="77" y="17"/>
                    </a:lnTo>
                    <a:lnTo>
                      <a:pt x="77" y="17"/>
                    </a:lnTo>
                    <a:lnTo>
                      <a:pt x="81" y="15"/>
                    </a:lnTo>
                    <a:lnTo>
                      <a:pt x="82" y="14"/>
                    </a:lnTo>
                    <a:lnTo>
                      <a:pt x="82" y="14"/>
                    </a:lnTo>
                    <a:lnTo>
                      <a:pt x="84" y="10"/>
                    </a:lnTo>
                    <a:lnTo>
                      <a:pt x="85" y="7"/>
                    </a:lnTo>
                    <a:lnTo>
                      <a:pt x="85" y="7"/>
                    </a:lnTo>
                    <a:lnTo>
                      <a:pt x="84" y="4"/>
                    </a:lnTo>
                    <a:lnTo>
                      <a:pt x="81" y="2"/>
                    </a:lnTo>
                    <a:lnTo>
                      <a:pt x="78" y="0"/>
                    </a:lnTo>
                    <a:lnTo>
                      <a:pt x="74" y="0"/>
                    </a:lnTo>
                    <a:lnTo>
                      <a:pt x="74" y="0"/>
                    </a:lnTo>
                    <a:lnTo>
                      <a:pt x="61" y="3"/>
                    </a:lnTo>
                    <a:lnTo>
                      <a:pt x="47" y="8"/>
                    </a:lnTo>
                    <a:lnTo>
                      <a:pt x="35" y="15"/>
                    </a:lnTo>
                    <a:lnTo>
                      <a:pt x="24" y="25"/>
                    </a:lnTo>
                    <a:lnTo>
                      <a:pt x="16" y="35"/>
                    </a:lnTo>
                    <a:lnTo>
                      <a:pt x="8" y="47"/>
                    </a:lnTo>
                    <a:lnTo>
                      <a:pt x="3" y="61"/>
                    </a:lnTo>
                    <a:lnTo>
                      <a:pt x="0" y="74"/>
                    </a:lnTo>
                    <a:lnTo>
                      <a:pt x="0" y="74"/>
                    </a:lnTo>
                    <a:lnTo>
                      <a:pt x="0" y="78"/>
                    </a:lnTo>
                    <a:lnTo>
                      <a:pt x="2" y="81"/>
                    </a:lnTo>
                    <a:lnTo>
                      <a:pt x="2" y="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Segoe UI"/>
                  <a:ea typeface="+mn-ea"/>
                  <a:cs typeface="+mn-cs"/>
                </a:endParaRPr>
              </a:p>
            </p:txBody>
          </p:sp>
          <p:sp>
            <p:nvSpPr>
              <p:cNvPr id="22" name="Freeform 328">
                <a:extLst>
                  <a:ext uri="{FF2B5EF4-FFF2-40B4-BE49-F238E27FC236}">
                    <a16:creationId xmlns:a16="http://schemas.microsoft.com/office/drawing/2014/main" id="{A468290D-2820-081A-54E6-6F8C04E4D36C}"/>
                  </a:ext>
                </a:extLst>
              </p:cNvPr>
              <p:cNvSpPr>
                <a:spLocks noEditPoints="1"/>
              </p:cNvSpPr>
              <p:nvPr/>
            </p:nvSpPr>
            <p:spPr bwMode="auto">
              <a:xfrm>
                <a:off x="11167899" y="4240381"/>
                <a:ext cx="284163" cy="285750"/>
              </a:xfrm>
              <a:custGeom>
                <a:avLst/>
                <a:gdLst>
                  <a:gd name="T0" fmla="*/ 270 w 359"/>
                  <a:gd name="T1" fmla="*/ 234 h 359"/>
                  <a:gd name="T2" fmla="*/ 265 w 359"/>
                  <a:gd name="T3" fmla="*/ 232 h 359"/>
                  <a:gd name="T4" fmla="*/ 261 w 359"/>
                  <a:gd name="T5" fmla="*/ 233 h 359"/>
                  <a:gd name="T6" fmla="*/ 237 w 359"/>
                  <a:gd name="T7" fmla="*/ 221 h 359"/>
                  <a:gd name="T8" fmla="*/ 250 w 359"/>
                  <a:gd name="T9" fmla="*/ 201 h 359"/>
                  <a:gd name="T10" fmla="*/ 264 w 359"/>
                  <a:gd name="T11" fmla="*/ 168 h 359"/>
                  <a:gd name="T12" fmla="*/ 268 w 359"/>
                  <a:gd name="T13" fmla="*/ 135 h 359"/>
                  <a:gd name="T14" fmla="*/ 265 w 359"/>
                  <a:gd name="T15" fmla="*/ 108 h 359"/>
                  <a:gd name="T16" fmla="*/ 252 w 359"/>
                  <a:gd name="T17" fmla="*/ 70 h 359"/>
                  <a:gd name="T18" fmla="*/ 229 w 359"/>
                  <a:gd name="T19" fmla="*/ 39 h 359"/>
                  <a:gd name="T20" fmla="*/ 198 w 359"/>
                  <a:gd name="T21" fmla="*/ 16 h 359"/>
                  <a:gd name="T22" fmla="*/ 161 w 359"/>
                  <a:gd name="T23" fmla="*/ 3 h 359"/>
                  <a:gd name="T24" fmla="*/ 135 w 359"/>
                  <a:gd name="T25" fmla="*/ 0 h 359"/>
                  <a:gd name="T26" fmla="*/ 94 w 359"/>
                  <a:gd name="T27" fmla="*/ 6 h 359"/>
                  <a:gd name="T28" fmla="*/ 59 w 359"/>
                  <a:gd name="T29" fmla="*/ 23 h 359"/>
                  <a:gd name="T30" fmla="*/ 31 w 359"/>
                  <a:gd name="T31" fmla="*/ 49 h 359"/>
                  <a:gd name="T32" fmla="*/ 11 w 359"/>
                  <a:gd name="T33" fmla="*/ 82 h 359"/>
                  <a:gd name="T34" fmla="*/ 2 w 359"/>
                  <a:gd name="T35" fmla="*/ 120 h 359"/>
                  <a:gd name="T36" fmla="*/ 2 w 359"/>
                  <a:gd name="T37" fmla="*/ 148 h 359"/>
                  <a:gd name="T38" fmla="*/ 11 w 359"/>
                  <a:gd name="T39" fmla="*/ 186 h 359"/>
                  <a:gd name="T40" fmla="*/ 31 w 359"/>
                  <a:gd name="T41" fmla="*/ 219 h 359"/>
                  <a:gd name="T42" fmla="*/ 59 w 359"/>
                  <a:gd name="T43" fmla="*/ 245 h 359"/>
                  <a:gd name="T44" fmla="*/ 94 w 359"/>
                  <a:gd name="T45" fmla="*/ 262 h 359"/>
                  <a:gd name="T46" fmla="*/ 135 w 359"/>
                  <a:gd name="T47" fmla="*/ 268 h 359"/>
                  <a:gd name="T48" fmla="*/ 157 w 359"/>
                  <a:gd name="T49" fmla="*/ 266 h 359"/>
                  <a:gd name="T50" fmla="*/ 191 w 359"/>
                  <a:gd name="T51" fmla="*/ 256 h 359"/>
                  <a:gd name="T52" fmla="*/ 221 w 359"/>
                  <a:gd name="T53" fmla="*/ 237 h 359"/>
                  <a:gd name="T54" fmla="*/ 234 w 359"/>
                  <a:gd name="T55" fmla="*/ 258 h 359"/>
                  <a:gd name="T56" fmla="*/ 231 w 359"/>
                  <a:gd name="T57" fmla="*/ 265 h 359"/>
                  <a:gd name="T58" fmla="*/ 320 w 359"/>
                  <a:gd name="T59" fmla="*/ 357 h 359"/>
                  <a:gd name="T60" fmla="*/ 327 w 359"/>
                  <a:gd name="T61" fmla="*/ 359 h 359"/>
                  <a:gd name="T62" fmla="*/ 327 w 359"/>
                  <a:gd name="T63" fmla="*/ 359 h 359"/>
                  <a:gd name="T64" fmla="*/ 356 w 359"/>
                  <a:gd name="T65" fmla="*/ 332 h 359"/>
                  <a:gd name="T66" fmla="*/ 359 w 359"/>
                  <a:gd name="T67" fmla="*/ 327 h 359"/>
                  <a:gd name="T68" fmla="*/ 356 w 359"/>
                  <a:gd name="T69" fmla="*/ 320 h 359"/>
                  <a:gd name="T70" fmla="*/ 135 w 359"/>
                  <a:gd name="T71" fmla="*/ 18 h 359"/>
                  <a:gd name="T72" fmla="*/ 168 w 359"/>
                  <a:gd name="T73" fmla="*/ 23 h 359"/>
                  <a:gd name="T74" fmla="*/ 199 w 359"/>
                  <a:gd name="T75" fmla="*/ 38 h 359"/>
                  <a:gd name="T76" fmla="*/ 225 w 359"/>
                  <a:gd name="T77" fmla="*/ 59 h 359"/>
                  <a:gd name="T78" fmla="*/ 242 w 359"/>
                  <a:gd name="T79" fmla="*/ 89 h 359"/>
                  <a:gd name="T80" fmla="*/ 250 w 359"/>
                  <a:gd name="T81" fmla="*/ 123 h 359"/>
                  <a:gd name="T82" fmla="*/ 250 w 359"/>
                  <a:gd name="T83" fmla="*/ 146 h 359"/>
                  <a:gd name="T84" fmla="*/ 242 w 359"/>
                  <a:gd name="T85" fmla="*/ 179 h 359"/>
                  <a:gd name="T86" fmla="*/ 225 w 359"/>
                  <a:gd name="T87" fmla="*/ 209 h 359"/>
                  <a:gd name="T88" fmla="*/ 199 w 359"/>
                  <a:gd name="T89" fmla="*/ 230 h 359"/>
                  <a:gd name="T90" fmla="*/ 168 w 359"/>
                  <a:gd name="T91" fmla="*/ 245 h 359"/>
                  <a:gd name="T92" fmla="*/ 135 w 359"/>
                  <a:gd name="T93" fmla="*/ 250 h 359"/>
                  <a:gd name="T94" fmla="*/ 110 w 359"/>
                  <a:gd name="T95" fmla="*/ 249 h 359"/>
                  <a:gd name="T96" fmla="*/ 78 w 359"/>
                  <a:gd name="T97" fmla="*/ 237 h 359"/>
                  <a:gd name="T98" fmla="*/ 51 w 359"/>
                  <a:gd name="T99" fmla="*/ 217 h 359"/>
                  <a:gd name="T100" fmla="*/ 31 w 359"/>
                  <a:gd name="T101" fmla="*/ 190 h 359"/>
                  <a:gd name="T102" fmla="*/ 20 w 359"/>
                  <a:gd name="T103" fmla="*/ 158 h 359"/>
                  <a:gd name="T104" fmla="*/ 18 w 359"/>
                  <a:gd name="T105" fmla="*/ 135 h 359"/>
                  <a:gd name="T106" fmla="*/ 23 w 359"/>
                  <a:gd name="T107" fmla="*/ 100 h 359"/>
                  <a:gd name="T108" fmla="*/ 38 w 359"/>
                  <a:gd name="T109" fmla="*/ 69 h 359"/>
                  <a:gd name="T110" fmla="*/ 61 w 359"/>
                  <a:gd name="T111" fmla="*/ 45 h 359"/>
                  <a:gd name="T112" fmla="*/ 89 w 359"/>
                  <a:gd name="T113" fmla="*/ 27 h 359"/>
                  <a:gd name="T114" fmla="*/ 122 w 359"/>
                  <a:gd name="T115" fmla="*/ 18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59" h="359">
                    <a:moveTo>
                      <a:pt x="356" y="320"/>
                    </a:moveTo>
                    <a:lnTo>
                      <a:pt x="270" y="234"/>
                    </a:lnTo>
                    <a:lnTo>
                      <a:pt x="270" y="234"/>
                    </a:lnTo>
                    <a:lnTo>
                      <a:pt x="268" y="233"/>
                    </a:lnTo>
                    <a:lnTo>
                      <a:pt x="265" y="232"/>
                    </a:lnTo>
                    <a:lnTo>
                      <a:pt x="265" y="232"/>
                    </a:lnTo>
                    <a:lnTo>
                      <a:pt x="265" y="232"/>
                    </a:lnTo>
                    <a:lnTo>
                      <a:pt x="265" y="232"/>
                    </a:lnTo>
                    <a:lnTo>
                      <a:pt x="261" y="233"/>
                    </a:lnTo>
                    <a:lnTo>
                      <a:pt x="258" y="234"/>
                    </a:lnTo>
                    <a:lnTo>
                      <a:pt x="254" y="238"/>
                    </a:lnTo>
                    <a:lnTo>
                      <a:pt x="237" y="221"/>
                    </a:lnTo>
                    <a:lnTo>
                      <a:pt x="237" y="221"/>
                    </a:lnTo>
                    <a:lnTo>
                      <a:pt x="243" y="211"/>
                    </a:lnTo>
                    <a:lnTo>
                      <a:pt x="250" y="201"/>
                    </a:lnTo>
                    <a:lnTo>
                      <a:pt x="256" y="191"/>
                    </a:lnTo>
                    <a:lnTo>
                      <a:pt x="260" y="180"/>
                    </a:lnTo>
                    <a:lnTo>
                      <a:pt x="264" y="168"/>
                    </a:lnTo>
                    <a:lnTo>
                      <a:pt x="266" y="158"/>
                    </a:lnTo>
                    <a:lnTo>
                      <a:pt x="268" y="146"/>
                    </a:lnTo>
                    <a:lnTo>
                      <a:pt x="268" y="135"/>
                    </a:lnTo>
                    <a:lnTo>
                      <a:pt x="268" y="135"/>
                    </a:lnTo>
                    <a:lnTo>
                      <a:pt x="268" y="120"/>
                    </a:lnTo>
                    <a:lnTo>
                      <a:pt x="265" y="108"/>
                    </a:lnTo>
                    <a:lnTo>
                      <a:pt x="262" y="94"/>
                    </a:lnTo>
                    <a:lnTo>
                      <a:pt x="257" y="82"/>
                    </a:lnTo>
                    <a:lnTo>
                      <a:pt x="252" y="70"/>
                    </a:lnTo>
                    <a:lnTo>
                      <a:pt x="245" y="59"/>
                    </a:lnTo>
                    <a:lnTo>
                      <a:pt x="238" y="49"/>
                    </a:lnTo>
                    <a:lnTo>
                      <a:pt x="229" y="39"/>
                    </a:lnTo>
                    <a:lnTo>
                      <a:pt x="219" y="31"/>
                    </a:lnTo>
                    <a:lnTo>
                      <a:pt x="209" y="23"/>
                    </a:lnTo>
                    <a:lnTo>
                      <a:pt x="198" y="16"/>
                    </a:lnTo>
                    <a:lnTo>
                      <a:pt x="186" y="11"/>
                    </a:lnTo>
                    <a:lnTo>
                      <a:pt x="174" y="6"/>
                    </a:lnTo>
                    <a:lnTo>
                      <a:pt x="161" y="3"/>
                    </a:lnTo>
                    <a:lnTo>
                      <a:pt x="148" y="2"/>
                    </a:lnTo>
                    <a:lnTo>
                      <a:pt x="135" y="0"/>
                    </a:lnTo>
                    <a:lnTo>
                      <a:pt x="135" y="0"/>
                    </a:lnTo>
                    <a:lnTo>
                      <a:pt x="121" y="2"/>
                    </a:lnTo>
                    <a:lnTo>
                      <a:pt x="108" y="3"/>
                    </a:lnTo>
                    <a:lnTo>
                      <a:pt x="94" y="6"/>
                    </a:lnTo>
                    <a:lnTo>
                      <a:pt x="82" y="11"/>
                    </a:lnTo>
                    <a:lnTo>
                      <a:pt x="70" y="16"/>
                    </a:lnTo>
                    <a:lnTo>
                      <a:pt x="59" y="23"/>
                    </a:lnTo>
                    <a:lnTo>
                      <a:pt x="49" y="31"/>
                    </a:lnTo>
                    <a:lnTo>
                      <a:pt x="39" y="39"/>
                    </a:lnTo>
                    <a:lnTo>
                      <a:pt x="31" y="49"/>
                    </a:lnTo>
                    <a:lnTo>
                      <a:pt x="23" y="59"/>
                    </a:lnTo>
                    <a:lnTo>
                      <a:pt x="16" y="70"/>
                    </a:lnTo>
                    <a:lnTo>
                      <a:pt x="11" y="82"/>
                    </a:lnTo>
                    <a:lnTo>
                      <a:pt x="7" y="94"/>
                    </a:lnTo>
                    <a:lnTo>
                      <a:pt x="3" y="108"/>
                    </a:lnTo>
                    <a:lnTo>
                      <a:pt x="2" y="120"/>
                    </a:lnTo>
                    <a:lnTo>
                      <a:pt x="0" y="135"/>
                    </a:lnTo>
                    <a:lnTo>
                      <a:pt x="0" y="135"/>
                    </a:lnTo>
                    <a:lnTo>
                      <a:pt x="2" y="148"/>
                    </a:lnTo>
                    <a:lnTo>
                      <a:pt x="3" y="162"/>
                    </a:lnTo>
                    <a:lnTo>
                      <a:pt x="7" y="174"/>
                    </a:lnTo>
                    <a:lnTo>
                      <a:pt x="11" y="186"/>
                    </a:lnTo>
                    <a:lnTo>
                      <a:pt x="16" y="198"/>
                    </a:lnTo>
                    <a:lnTo>
                      <a:pt x="23" y="209"/>
                    </a:lnTo>
                    <a:lnTo>
                      <a:pt x="31" y="219"/>
                    </a:lnTo>
                    <a:lnTo>
                      <a:pt x="39" y="229"/>
                    </a:lnTo>
                    <a:lnTo>
                      <a:pt x="49" y="237"/>
                    </a:lnTo>
                    <a:lnTo>
                      <a:pt x="59" y="245"/>
                    </a:lnTo>
                    <a:lnTo>
                      <a:pt x="70" y="252"/>
                    </a:lnTo>
                    <a:lnTo>
                      <a:pt x="82" y="257"/>
                    </a:lnTo>
                    <a:lnTo>
                      <a:pt x="94" y="262"/>
                    </a:lnTo>
                    <a:lnTo>
                      <a:pt x="108" y="265"/>
                    </a:lnTo>
                    <a:lnTo>
                      <a:pt x="121" y="268"/>
                    </a:lnTo>
                    <a:lnTo>
                      <a:pt x="135" y="268"/>
                    </a:lnTo>
                    <a:lnTo>
                      <a:pt x="135" y="268"/>
                    </a:lnTo>
                    <a:lnTo>
                      <a:pt x="145" y="268"/>
                    </a:lnTo>
                    <a:lnTo>
                      <a:pt x="157" y="266"/>
                    </a:lnTo>
                    <a:lnTo>
                      <a:pt x="170" y="264"/>
                    </a:lnTo>
                    <a:lnTo>
                      <a:pt x="180" y="260"/>
                    </a:lnTo>
                    <a:lnTo>
                      <a:pt x="191" y="256"/>
                    </a:lnTo>
                    <a:lnTo>
                      <a:pt x="200" y="250"/>
                    </a:lnTo>
                    <a:lnTo>
                      <a:pt x="211" y="244"/>
                    </a:lnTo>
                    <a:lnTo>
                      <a:pt x="221" y="237"/>
                    </a:lnTo>
                    <a:lnTo>
                      <a:pt x="238" y="254"/>
                    </a:lnTo>
                    <a:lnTo>
                      <a:pt x="234" y="258"/>
                    </a:lnTo>
                    <a:lnTo>
                      <a:pt x="234" y="258"/>
                    </a:lnTo>
                    <a:lnTo>
                      <a:pt x="233" y="261"/>
                    </a:lnTo>
                    <a:lnTo>
                      <a:pt x="231" y="265"/>
                    </a:lnTo>
                    <a:lnTo>
                      <a:pt x="231" y="265"/>
                    </a:lnTo>
                    <a:lnTo>
                      <a:pt x="233" y="268"/>
                    </a:lnTo>
                    <a:lnTo>
                      <a:pt x="234" y="271"/>
                    </a:lnTo>
                    <a:lnTo>
                      <a:pt x="320" y="357"/>
                    </a:lnTo>
                    <a:lnTo>
                      <a:pt x="320" y="357"/>
                    </a:lnTo>
                    <a:lnTo>
                      <a:pt x="323" y="358"/>
                    </a:lnTo>
                    <a:lnTo>
                      <a:pt x="327" y="359"/>
                    </a:lnTo>
                    <a:lnTo>
                      <a:pt x="327" y="359"/>
                    </a:lnTo>
                    <a:lnTo>
                      <a:pt x="327" y="359"/>
                    </a:lnTo>
                    <a:lnTo>
                      <a:pt x="327" y="359"/>
                    </a:lnTo>
                    <a:lnTo>
                      <a:pt x="329" y="358"/>
                    </a:lnTo>
                    <a:lnTo>
                      <a:pt x="332" y="357"/>
                    </a:lnTo>
                    <a:lnTo>
                      <a:pt x="356" y="332"/>
                    </a:lnTo>
                    <a:lnTo>
                      <a:pt x="356" y="332"/>
                    </a:lnTo>
                    <a:lnTo>
                      <a:pt x="359" y="330"/>
                    </a:lnTo>
                    <a:lnTo>
                      <a:pt x="359" y="327"/>
                    </a:lnTo>
                    <a:lnTo>
                      <a:pt x="359" y="327"/>
                    </a:lnTo>
                    <a:lnTo>
                      <a:pt x="359" y="323"/>
                    </a:lnTo>
                    <a:lnTo>
                      <a:pt x="356" y="320"/>
                    </a:lnTo>
                    <a:lnTo>
                      <a:pt x="356" y="320"/>
                    </a:lnTo>
                    <a:close/>
                    <a:moveTo>
                      <a:pt x="135" y="18"/>
                    </a:moveTo>
                    <a:lnTo>
                      <a:pt x="135" y="18"/>
                    </a:lnTo>
                    <a:lnTo>
                      <a:pt x="147" y="18"/>
                    </a:lnTo>
                    <a:lnTo>
                      <a:pt x="157" y="21"/>
                    </a:lnTo>
                    <a:lnTo>
                      <a:pt x="168" y="23"/>
                    </a:lnTo>
                    <a:lnTo>
                      <a:pt x="179" y="27"/>
                    </a:lnTo>
                    <a:lnTo>
                      <a:pt x="190" y="31"/>
                    </a:lnTo>
                    <a:lnTo>
                      <a:pt x="199" y="38"/>
                    </a:lnTo>
                    <a:lnTo>
                      <a:pt x="209" y="45"/>
                    </a:lnTo>
                    <a:lnTo>
                      <a:pt x="217" y="51"/>
                    </a:lnTo>
                    <a:lnTo>
                      <a:pt x="225" y="59"/>
                    </a:lnTo>
                    <a:lnTo>
                      <a:pt x="231" y="69"/>
                    </a:lnTo>
                    <a:lnTo>
                      <a:pt x="237" y="78"/>
                    </a:lnTo>
                    <a:lnTo>
                      <a:pt x="242" y="89"/>
                    </a:lnTo>
                    <a:lnTo>
                      <a:pt x="246" y="100"/>
                    </a:lnTo>
                    <a:lnTo>
                      <a:pt x="249" y="111"/>
                    </a:lnTo>
                    <a:lnTo>
                      <a:pt x="250" y="123"/>
                    </a:lnTo>
                    <a:lnTo>
                      <a:pt x="250" y="135"/>
                    </a:lnTo>
                    <a:lnTo>
                      <a:pt x="250" y="135"/>
                    </a:lnTo>
                    <a:lnTo>
                      <a:pt x="250" y="146"/>
                    </a:lnTo>
                    <a:lnTo>
                      <a:pt x="249" y="158"/>
                    </a:lnTo>
                    <a:lnTo>
                      <a:pt x="246" y="168"/>
                    </a:lnTo>
                    <a:lnTo>
                      <a:pt x="242" y="179"/>
                    </a:lnTo>
                    <a:lnTo>
                      <a:pt x="237" y="190"/>
                    </a:lnTo>
                    <a:lnTo>
                      <a:pt x="231" y="199"/>
                    </a:lnTo>
                    <a:lnTo>
                      <a:pt x="225" y="209"/>
                    </a:lnTo>
                    <a:lnTo>
                      <a:pt x="217" y="217"/>
                    </a:lnTo>
                    <a:lnTo>
                      <a:pt x="209" y="223"/>
                    </a:lnTo>
                    <a:lnTo>
                      <a:pt x="199" y="230"/>
                    </a:lnTo>
                    <a:lnTo>
                      <a:pt x="190" y="237"/>
                    </a:lnTo>
                    <a:lnTo>
                      <a:pt x="179" y="242"/>
                    </a:lnTo>
                    <a:lnTo>
                      <a:pt x="168" y="245"/>
                    </a:lnTo>
                    <a:lnTo>
                      <a:pt x="157" y="249"/>
                    </a:lnTo>
                    <a:lnTo>
                      <a:pt x="147" y="250"/>
                    </a:lnTo>
                    <a:lnTo>
                      <a:pt x="135" y="250"/>
                    </a:lnTo>
                    <a:lnTo>
                      <a:pt x="135" y="250"/>
                    </a:lnTo>
                    <a:lnTo>
                      <a:pt x="122" y="250"/>
                    </a:lnTo>
                    <a:lnTo>
                      <a:pt x="110" y="249"/>
                    </a:lnTo>
                    <a:lnTo>
                      <a:pt x="100" y="245"/>
                    </a:lnTo>
                    <a:lnTo>
                      <a:pt x="89" y="242"/>
                    </a:lnTo>
                    <a:lnTo>
                      <a:pt x="78" y="237"/>
                    </a:lnTo>
                    <a:lnTo>
                      <a:pt x="69" y="230"/>
                    </a:lnTo>
                    <a:lnTo>
                      <a:pt x="61" y="223"/>
                    </a:lnTo>
                    <a:lnTo>
                      <a:pt x="51" y="217"/>
                    </a:lnTo>
                    <a:lnTo>
                      <a:pt x="45" y="209"/>
                    </a:lnTo>
                    <a:lnTo>
                      <a:pt x="38" y="199"/>
                    </a:lnTo>
                    <a:lnTo>
                      <a:pt x="31" y="190"/>
                    </a:lnTo>
                    <a:lnTo>
                      <a:pt x="27" y="179"/>
                    </a:lnTo>
                    <a:lnTo>
                      <a:pt x="23" y="168"/>
                    </a:lnTo>
                    <a:lnTo>
                      <a:pt x="20" y="158"/>
                    </a:lnTo>
                    <a:lnTo>
                      <a:pt x="18" y="146"/>
                    </a:lnTo>
                    <a:lnTo>
                      <a:pt x="18" y="135"/>
                    </a:lnTo>
                    <a:lnTo>
                      <a:pt x="18" y="135"/>
                    </a:lnTo>
                    <a:lnTo>
                      <a:pt x="18" y="123"/>
                    </a:lnTo>
                    <a:lnTo>
                      <a:pt x="20" y="111"/>
                    </a:lnTo>
                    <a:lnTo>
                      <a:pt x="23" y="100"/>
                    </a:lnTo>
                    <a:lnTo>
                      <a:pt x="27" y="89"/>
                    </a:lnTo>
                    <a:lnTo>
                      <a:pt x="31" y="78"/>
                    </a:lnTo>
                    <a:lnTo>
                      <a:pt x="38" y="69"/>
                    </a:lnTo>
                    <a:lnTo>
                      <a:pt x="45" y="59"/>
                    </a:lnTo>
                    <a:lnTo>
                      <a:pt x="51" y="51"/>
                    </a:lnTo>
                    <a:lnTo>
                      <a:pt x="61" y="45"/>
                    </a:lnTo>
                    <a:lnTo>
                      <a:pt x="69" y="38"/>
                    </a:lnTo>
                    <a:lnTo>
                      <a:pt x="78" y="31"/>
                    </a:lnTo>
                    <a:lnTo>
                      <a:pt x="89" y="27"/>
                    </a:lnTo>
                    <a:lnTo>
                      <a:pt x="100" y="23"/>
                    </a:lnTo>
                    <a:lnTo>
                      <a:pt x="110" y="21"/>
                    </a:lnTo>
                    <a:lnTo>
                      <a:pt x="122" y="18"/>
                    </a:lnTo>
                    <a:lnTo>
                      <a:pt x="135" y="18"/>
                    </a:lnTo>
                    <a:lnTo>
                      <a:pt x="135" y="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Segoe UI"/>
                  <a:ea typeface="+mn-ea"/>
                  <a:cs typeface="+mn-cs"/>
                </a:endParaRPr>
              </a:p>
            </p:txBody>
          </p:sp>
        </p:grpSp>
        <p:grpSp>
          <p:nvGrpSpPr>
            <p:cNvPr id="15" name="Group 14">
              <a:extLst>
                <a:ext uri="{FF2B5EF4-FFF2-40B4-BE49-F238E27FC236}">
                  <a16:creationId xmlns:a16="http://schemas.microsoft.com/office/drawing/2014/main" id="{B5198257-41C7-832A-3F8F-39CC7DB7F1B1}"/>
                </a:ext>
              </a:extLst>
            </p:cNvPr>
            <p:cNvGrpSpPr>
              <a:grpSpLocks noChangeAspect="1"/>
            </p:cNvGrpSpPr>
            <p:nvPr/>
          </p:nvGrpSpPr>
          <p:grpSpPr>
            <a:xfrm>
              <a:off x="1912098" y="2118362"/>
              <a:ext cx="548639" cy="548638"/>
              <a:chOff x="4231762" y="3423817"/>
              <a:chExt cx="288925" cy="288924"/>
            </a:xfrm>
          </p:grpSpPr>
          <p:sp>
            <p:nvSpPr>
              <p:cNvPr id="19" name="Freeform 159">
                <a:extLst>
                  <a:ext uri="{FF2B5EF4-FFF2-40B4-BE49-F238E27FC236}">
                    <a16:creationId xmlns:a16="http://schemas.microsoft.com/office/drawing/2014/main" id="{4C37A209-6A4C-5B78-C3AD-B95BFE933DD7}"/>
                  </a:ext>
                </a:extLst>
              </p:cNvPr>
              <p:cNvSpPr>
                <a:spLocks/>
              </p:cNvSpPr>
              <p:nvPr/>
            </p:nvSpPr>
            <p:spPr bwMode="auto">
              <a:xfrm>
                <a:off x="4231762" y="3471441"/>
                <a:ext cx="241300" cy="241300"/>
              </a:xfrm>
              <a:custGeom>
                <a:avLst/>
                <a:gdLst>
                  <a:gd name="T0" fmla="*/ 168 w 304"/>
                  <a:gd name="T1" fmla="*/ 302 h 304"/>
                  <a:gd name="T2" fmla="*/ 211 w 304"/>
                  <a:gd name="T3" fmla="*/ 292 h 304"/>
                  <a:gd name="T4" fmla="*/ 249 w 304"/>
                  <a:gd name="T5" fmla="*/ 269 h 304"/>
                  <a:gd name="T6" fmla="*/ 278 w 304"/>
                  <a:gd name="T7" fmla="*/ 236 h 304"/>
                  <a:gd name="T8" fmla="*/ 297 w 304"/>
                  <a:gd name="T9" fmla="*/ 196 h 304"/>
                  <a:gd name="T10" fmla="*/ 304 w 304"/>
                  <a:gd name="T11" fmla="*/ 152 h 304"/>
                  <a:gd name="T12" fmla="*/ 302 w 304"/>
                  <a:gd name="T13" fmla="*/ 126 h 304"/>
                  <a:gd name="T14" fmla="*/ 290 w 304"/>
                  <a:gd name="T15" fmla="*/ 90 h 304"/>
                  <a:gd name="T16" fmla="*/ 272 w 304"/>
                  <a:gd name="T17" fmla="*/ 58 h 304"/>
                  <a:gd name="T18" fmla="*/ 235 w 304"/>
                  <a:gd name="T19" fmla="*/ 113 h 304"/>
                  <a:gd name="T20" fmla="*/ 243 w 304"/>
                  <a:gd name="T21" fmla="*/ 152 h 304"/>
                  <a:gd name="T22" fmla="*/ 242 w 304"/>
                  <a:gd name="T23" fmla="*/ 171 h 304"/>
                  <a:gd name="T24" fmla="*/ 233 w 304"/>
                  <a:gd name="T25" fmla="*/ 195 h 304"/>
                  <a:gd name="T26" fmla="*/ 216 w 304"/>
                  <a:gd name="T27" fmla="*/ 216 h 304"/>
                  <a:gd name="T28" fmla="*/ 196 w 304"/>
                  <a:gd name="T29" fmla="*/ 232 h 304"/>
                  <a:gd name="T30" fmla="*/ 171 w 304"/>
                  <a:gd name="T31" fmla="*/ 241 h 304"/>
                  <a:gd name="T32" fmla="*/ 152 w 304"/>
                  <a:gd name="T33" fmla="*/ 243 h 304"/>
                  <a:gd name="T34" fmla="*/ 125 w 304"/>
                  <a:gd name="T35" fmla="*/ 239 h 304"/>
                  <a:gd name="T36" fmla="*/ 101 w 304"/>
                  <a:gd name="T37" fmla="*/ 227 h 304"/>
                  <a:gd name="T38" fmla="*/ 82 w 304"/>
                  <a:gd name="T39" fmla="*/ 210 h 304"/>
                  <a:gd name="T40" fmla="*/ 69 w 304"/>
                  <a:gd name="T41" fmla="*/ 187 h 304"/>
                  <a:gd name="T42" fmla="*/ 62 w 304"/>
                  <a:gd name="T43" fmla="*/ 161 h 304"/>
                  <a:gd name="T44" fmla="*/ 62 w 304"/>
                  <a:gd name="T45" fmla="*/ 142 h 304"/>
                  <a:gd name="T46" fmla="*/ 69 w 304"/>
                  <a:gd name="T47" fmla="*/ 117 h 304"/>
                  <a:gd name="T48" fmla="*/ 82 w 304"/>
                  <a:gd name="T49" fmla="*/ 94 h 304"/>
                  <a:gd name="T50" fmla="*/ 101 w 304"/>
                  <a:gd name="T51" fmla="*/ 77 h 304"/>
                  <a:gd name="T52" fmla="*/ 125 w 304"/>
                  <a:gd name="T53" fmla="*/ 65 h 304"/>
                  <a:gd name="T54" fmla="*/ 152 w 304"/>
                  <a:gd name="T55" fmla="*/ 61 h 304"/>
                  <a:gd name="T56" fmla="*/ 179 w 304"/>
                  <a:gd name="T57" fmla="*/ 65 h 304"/>
                  <a:gd name="T58" fmla="*/ 246 w 304"/>
                  <a:gd name="T59" fmla="*/ 32 h 304"/>
                  <a:gd name="T60" fmla="*/ 226 w 304"/>
                  <a:gd name="T61" fmla="*/ 19 h 304"/>
                  <a:gd name="T62" fmla="*/ 191 w 304"/>
                  <a:gd name="T63" fmla="*/ 5 h 304"/>
                  <a:gd name="T64" fmla="*/ 152 w 304"/>
                  <a:gd name="T65" fmla="*/ 0 h 304"/>
                  <a:gd name="T66" fmla="*/ 122 w 304"/>
                  <a:gd name="T67" fmla="*/ 3 h 304"/>
                  <a:gd name="T68" fmla="*/ 81 w 304"/>
                  <a:gd name="T69" fmla="*/ 19 h 304"/>
                  <a:gd name="T70" fmla="*/ 46 w 304"/>
                  <a:gd name="T71" fmla="*/ 44 h 304"/>
                  <a:gd name="T72" fmla="*/ 19 w 304"/>
                  <a:gd name="T73" fmla="*/ 79 h 304"/>
                  <a:gd name="T74" fmla="*/ 4 w 304"/>
                  <a:gd name="T75" fmla="*/ 121 h 304"/>
                  <a:gd name="T76" fmla="*/ 0 w 304"/>
                  <a:gd name="T77" fmla="*/ 152 h 304"/>
                  <a:gd name="T78" fmla="*/ 8 w 304"/>
                  <a:gd name="T79" fmla="*/ 196 h 304"/>
                  <a:gd name="T80" fmla="*/ 27 w 304"/>
                  <a:gd name="T81" fmla="*/ 236 h 304"/>
                  <a:gd name="T82" fmla="*/ 57 w 304"/>
                  <a:gd name="T83" fmla="*/ 269 h 304"/>
                  <a:gd name="T84" fmla="*/ 93 w 304"/>
                  <a:gd name="T85" fmla="*/ 292 h 304"/>
                  <a:gd name="T86" fmla="*/ 137 w 304"/>
                  <a:gd name="T87" fmla="*/ 302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04" h="304">
                    <a:moveTo>
                      <a:pt x="152" y="304"/>
                    </a:moveTo>
                    <a:lnTo>
                      <a:pt x="152" y="304"/>
                    </a:lnTo>
                    <a:lnTo>
                      <a:pt x="168" y="302"/>
                    </a:lnTo>
                    <a:lnTo>
                      <a:pt x="183" y="301"/>
                    </a:lnTo>
                    <a:lnTo>
                      <a:pt x="198" y="297"/>
                    </a:lnTo>
                    <a:lnTo>
                      <a:pt x="211" y="292"/>
                    </a:lnTo>
                    <a:lnTo>
                      <a:pt x="225" y="285"/>
                    </a:lnTo>
                    <a:lnTo>
                      <a:pt x="237" y="278"/>
                    </a:lnTo>
                    <a:lnTo>
                      <a:pt x="249" y="269"/>
                    </a:lnTo>
                    <a:lnTo>
                      <a:pt x="259" y="259"/>
                    </a:lnTo>
                    <a:lnTo>
                      <a:pt x="269" y="249"/>
                    </a:lnTo>
                    <a:lnTo>
                      <a:pt x="278" y="236"/>
                    </a:lnTo>
                    <a:lnTo>
                      <a:pt x="286" y="224"/>
                    </a:lnTo>
                    <a:lnTo>
                      <a:pt x="292" y="211"/>
                    </a:lnTo>
                    <a:lnTo>
                      <a:pt x="297" y="196"/>
                    </a:lnTo>
                    <a:lnTo>
                      <a:pt x="301" y="183"/>
                    </a:lnTo>
                    <a:lnTo>
                      <a:pt x="304" y="167"/>
                    </a:lnTo>
                    <a:lnTo>
                      <a:pt x="304" y="152"/>
                    </a:lnTo>
                    <a:lnTo>
                      <a:pt x="304" y="152"/>
                    </a:lnTo>
                    <a:lnTo>
                      <a:pt x="304" y="138"/>
                    </a:lnTo>
                    <a:lnTo>
                      <a:pt x="302" y="126"/>
                    </a:lnTo>
                    <a:lnTo>
                      <a:pt x="300" y="113"/>
                    </a:lnTo>
                    <a:lnTo>
                      <a:pt x="296" y="101"/>
                    </a:lnTo>
                    <a:lnTo>
                      <a:pt x="290" y="90"/>
                    </a:lnTo>
                    <a:lnTo>
                      <a:pt x="285" y="79"/>
                    </a:lnTo>
                    <a:lnTo>
                      <a:pt x="280" y="69"/>
                    </a:lnTo>
                    <a:lnTo>
                      <a:pt x="272" y="58"/>
                    </a:lnTo>
                    <a:lnTo>
                      <a:pt x="229" y="102"/>
                    </a:lnTo>
                    <a:lnTo>
                      <a:pt x="229" y="102"/>
                    </a:lnTo>
                    <a:lnTo>
                      <a:pt x="235" y="113"/>
                    </a:lnTo>
                    <a:lnTo>
                      <a:pt x="239" y="125"/>
                    </a:lnTo>
                    <a:lnTo>
                      <a:pt x="242" y="138"/>
                    </a:lnTo>
                    <a:lnTo>
                      <a:pt x="243" y="152"/>
                    </a:lnTo>
                    <a:lnTo>
                      <a:pt x="243" y="152"/>
                    </a:lnTo>
                    <a:lnTo>
                      <a:pt x="243" y="161"/>
                    </a:lnTo>
                    <a:lnTo>
                      <a:pt x="242" y="171"/>
                    </a:lnTo>
                    <a:lnTo>
                      <a:pt x="239" y="179"/>
                    </a:lnTo>
                    <a:lnTo>
                      <a:pt x="237" y="187"/>
                    </a:lnTo>
                    <a:lnTo>
                      <a:pt x="233" y="195"/>
                    </a:lnTo>
                    <a:lnTo>
                      <a:pt x="229" y="203"/>
                    </a:lnTo>
                    <a:lnTo>
                      <a:pt x="223" y="210"/>
                    </a:lnTo>
                    <a:lnTo>
                      <a:pt x="216" y="216"/>
                    </a:lnTo>
                    <a:lnTo>
                      <a:pt x="210" y="222"/>
                    </a:lnTo>
                    <a:lnTo>
                      <a:pt x="203" y="227"/>
                    </a:lnTo>
                    <a:lnTo>
                      <a:pt x="196" y="232"/>
                    </a:lnTo>
                    <a:lnTo>
                      <a:pt x="188" y="235"/>
                    </a:lnTo>
                    <a:lnTo>
                      <a:pt x="179" y="239"/>
                    </a:lnTo>
                    <a:lnTo>
                      <a:pt x="171" y="241"/>
                    </a:lnTo>
                    <a:lnTo>
                      <a:pt x="161" y="242"/>
                    </a:lnTo>
                    <a:lnTo>
                      <a:pt x="152" y="243"/>
                    </a:lnTo>
                    <a:lnTo>
                      <a:pt x="152" y="243"/>
                    </a:lnTo>
                    <a:lnTo>
                      <a:pt x="143" y="242"/>
                    </a:lnTo>
                    <a:lnTo>
                      <a:pt x="135" y="241"/>
                    </a:lnTo>
                    <a:lnTo>
                      <a:pt x="125" y="239"/>
                    </a:lnTo>
                    <a:lnTo>
                      <a:pt x="117" y="235"/>
                    </a:lnTo>
                    <a:lnTo>
                      <a:pt x="109" y="232"/>
                    </a:lnTo>
                    <a:lnTo>
                      <a:pt x="101" y="227"/>
                    </a:lnTo>
                    <a:lnTo>
                      <a:pt x="94" y="222"/>
                    </a:lnTo>
                    <a:lnTo>
                      <a:pt x="88" y="216"/>
                    </a:lnTo>
                    <a:lnTo>
                      <a:pt x="82" y="210"/>
                    </a:lnTo>
                    <a:lnTo>
                      <a:pt x="77" y="203"/>
                    </a:lnTo>
                    <a:lnTo>
                      <a:pt x="73" y="195"/>
                    </a:lnTo>
                    <a:lnTo>
                      <a:pt x="69" y="187"/>
                    </a:lnTo>
                    <a:lnTo>
                      <a:pt x="66" y="179"/>
                    </a:lnTo>
                    <a:lnTo>
                      <a:pt x="63" y="171"/>
                    </a:lnTo>
                    <a:lnTo>
                      <a:pt x="62" y="161"/>
                    </a:lnTo>
                    <a:lnTo>
                      <a:pt x="62" y="152"/>
                    </a:lnTo>
                    <a:lnTo>
                      <a:pt x="62" y="152"/>
                    </a:lnTo>
                    <a:lnTo>
                      <a:pt x="62" y="142"/>
                    </a:lnTo>
                    <a:lnTo>
                      <a:pt x="63" y="133"/>
                    </a:lnTo>
                    <a:lnTo>
                      <a:pt x="66" y="125"/>
                    </a:lnTo>
                    <a:lnTo>
                      <a:pt x="69" y="117"/>
                    </a:lnTo>
                    <a:lnTo>
                      <a:pt x="73" y="109"/>
                    </a:lnTo>
                    <a:lnTo>
                      <a:pt x="77" y="101"/>
                    </a:lnTo>
                    <a:lnTo>
                      <a:pt x="82" y="94"/>
                    </a:lnTo>
                    <a:lnTo>
                      <a:pt x="88" y="87"/>
                    </a:lnTo>
                    <a:lnTo>
                      <a:pt x="94" y="82"/>
                    </a:lnTo>
                    <a:lnTo>
                      <a:pt x="101" y="77"/>
                    </a:lnTo>
                    <a:lnTo>
                      <a:pt x="109" y="71"/>
                    </a:lnTo>
                    <a:lnTo>
                      <a:pt x="117" y="69"/>
                    </a:lnTo>
                    <a:lnTo>
                      <a:pt x="125" y="65"/>
                    </a:lnTo>
                    <a:lnTo>
                      <a:pt x="135" y="63"/>
                    </a:lnTo>
                    <a:lnTo>
                      <a:pt x="143" y="62"/>
                    </a:lnTo>
                    <a:lnTo>
                      <a:pt x="152" y="61"/>
                    </a:lnTo>
                    <a:lnTo>
                      <a:pt x="152" y="61"/>
                    </a:lnTo>
                    <a:lnTo>
                      <a:pt x="165" y="62"/>
                    </a:lnTo>
                    <a:lnTo>
                      <a:pt x="179" y="65"/>
                    </a:lnTo>
                    <a:lnTo>
                      <a:pt x="191" y="70"/>
                    </a:lnTo>
                    <a:lnTo>
                      <a:pt x="203" y="75"/>
                    </a:lnTo>
                    <a:lnTo>
                      <a:pt x="246" y="32"/>
                    </a:lnTo>
                    <a:lnTo>
                      <a:pt x="246" y="32"/>
                    </a:lnTo>
                    <a:lnTo>
                      <a:pt x="237" y="26"/>
                    </a:lnTo>
                    <a:lnTo>
                      <a:pt x="226" y="19"/>
                    </a:lnTo>
                    <a:lnTo>
                      <a:pt x="214" y="14"/>
                    </a:lnTo>
                    <a:lnTo>
                      <a:pt x="203" y="8"/>
                    </a:lnTo>
                    <a:lnTo>
                      <a:pt x="191" y="5"/>
                    </a:lnTo>
                    <a:lnTo>
                      <a:pt x="179" y="3"/>
                    </a:lnTo>
                    <a:lnTo>
                      <a:pt x="165" y="0"/>
                    </a:lnTo>
                    <a:lnTo>
                      <a:pt x="152" y="0"/>
                    </a:lnTo>
                    <a:lnTo>
                      <a:pt x="152" y="0"/>
                    </a:lnTo>
                    <a:lnTo>
                      <a:pt x="137" y="1"/>
                    </a:lnTo>
                    <a:lnTo>
                      <a:pt x="122" y="3"/>
                    </a:lnTo>
                    <a:lnTo>
                      <a:pt x="108" y="7"/>
                    </a:lnTo>
                    <a:lnTo>
                      <a:pt x="93" y="12"/>
                    </a:lnTo>
                    <a:lnTo>
                      <a:pt x="81" y="19"/>
                    </a:lnTo>
                    <a:lnTo>
                      <a:pt x="67" y="26"/>
                    </a:lnTo>
                    <a:lnTo>
                      <a:pt x="57" y="35"/>
                    </a:lnTo>
                    <a:lnTo>
                      <a:pt x="46" y="44"/>
                    </a:lnTo>
                    <a:lnTo>
                      <a:pt x="35" y="55"/>
                    </a:lnTo>
                    <a:lnTo>
                      <a:pt x="27" y="67"/>
                    </a:lnTo>
                    <a:lnTo>
                      <a:pt x="19" y="79"/>
                    </a:lnTo>
                    <a:lnTo>
                      <a:pt x="12" y="93"/>
                    </a:lnTo>
                    <a:lnTo>
                      <a:pt x="8" y="106"/>
                    </a:lnTo>
                    <a:lnTo>
                      <a:pt x="4" y="121"/>
                    </a:lnTo>
                    <a:lnTo>
                      <a:pt x="2" y="136"/>
                    </a:lnTo>
                    <a:lnTo>
                      <a:pt x="0" y="152"/>
                    </a:lnTo>
                    <a:lnTo>
                      <a:pt x="0" y="152"/>
                    </a:lnTo>
                    <a:lnTo>
                      <a:pt x="2" y="167"/>
                    </a:lnTo>
                    <a:lnTo>
                      <a:pt x="4" y="183"/>
                    </a:lnTo>
                    <a:lnTo>
                      <a:pt x="8" y="196"/>
                    </a:lnTo>
                    <a:lnTo>
                      <a:pt x="12" y="211"/>
                    </a:lnTo>
                    <a:lnTo>
                      <a:pt x="19" y="224"/>
                    </a:lnTo>
                    <a:lnTo>
                      <a:pt x="27" y="236"/>
                    </a:lnTo>
                    <a:lnTo>
                      <a:pt x="35" y="249"/>
                    </a:lnTo>
                    <a:lnTo>
                      <a:pt x="46" y="259"/>
                    </a:lnTo>
                    <a:lnTo>
                      <a:pt x="57" y="269"/>
                    </a:lnTo>
                    <a:lnTo>
                      <a:pt x="67" y="278"/>
                    </a:lnTo>
                    <a:lnTo>
                      <a:pt x="81" y="285"/>
                    </a:lnTo>
                    <a:lnTo>
                      <a:pt x="93" y="292"/>
                    </a:lnTo>
                    <a:lnTo>
                      <a:pt x="108" y="297"/>
                    </a:lnTo>
                    <a:lnTo>
                      <a:pt x="122" y="301"/>
                    </a:lnTo>
                    <a:lnTo>
                      <a:pt x="137" y="302"/>
                    </a:lnTo>
                    <a:lnTo>
                      <a:pt x="152" y="304"/>
                    </a:lnTo>
                    <a:lnTo>
                      <a:pt x="152" y="3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Segoe UI"/>
                  <a:ea typeface="+mn-ea"/>
                  <a:cs typeface="+mn-cs"/>
                </a:endParaRPr>
              </a:p>
            </p:txBody>
          </p:sp>
          <p:sp>
            <p:nvSpPr>
              <p:cNvPr id="20" name="Freeform 160">
                <a:extLst>
                  <a:ext uri="{FF2B5EF4-FFF2-40B4-BE49-F238E27FC236}">
                    <a16:creationId xmlns:a16="http://schemas.microsoft.com/office/drawing/2014/main" id="{109E1BCA-495F-DC13-0AFA-7D8954B6D1F2}"/>
                  </a:ext>
                </a:extLst>
              </p:cNvPr>
              <p:cNvSpPr>
                <a:spLocks/>
              </p:cNvSpPr>
              <p:nvPr/>
            </p:nvSpPr>
            <p:spPr bwMode="auto">
              <a:xfrm>
                <a:off x="4328599" y="3423817"/>
                <a:ext cx="192088" cy="192088"/>
              </a:xfrm>
              <a:custGeom>
                <a:avLst/>
                <a:gdLst>
                  <a:gd name="T0" fmla="*/ 229 w 242"/>
                  <a:gd name="T1" fmla="*/ 13 h 243"/>
                  <a:gd name="T2" fmla="*/ 225 w 242"/>
                  <a:gd name="T3" fmla="*/ 12 h 243"/>
                  <a:gd name="T4" fmla="*/ 221 w 242"/>
                  <a:gd name="T5" fmla="*/ 13 h 243"/>
                  <a:gd name="T6" fmla="*/ 194 w 242"/>
                  <a:gd name="T7" fmla="*/ 4 h 243"/>
                  <a:gd name="T8" fmla="*/ 193 w 242"/>
                  <a:gd name="T9" fmla="*/ 1 h 243"/>
                  <a:gd name="T10" fmla="*/ 190 w 242"/>
                  <a:gd name="T11" fmla="*/ 0 h 243"/>
                  <a:gd name="T12" fmla="*/ 184 w 242"/>
                  <a:gd name="T13" fmla="*/ 1 h 243"/>
                  <a:gd name="T14" fmla="*/ 147 w 242"/>
                  <a:gd name="T15" fmla="*/ 37 h 243"/>
                  <a:gd name="T16" fmla="*/ 145 w 242"/>
                  <a:gd name="T17" fmla="*/ 44 h 243"/>
                  <a:gd name="T18" fmla="*/ 47 w 242"/>
                  <a:gd name="T19" fmla="*/ 186 h 243"/>
                  <a:gd name="T20" fmla="*/ 39 w 242"/>
                  <a:gd name="T21" fmla="*/ 182 h 243"/>
                  <a:gd name="T22" fmla="*/ 30 w 242"/>
                  <a:gd name="T23" fmla="*/ 181 h 243"/>
                  <a:gd name="T24" fmla="*/ 19 w 242"/>
                  <a:gd name="T25" fmla="*/ 184 h 243"/>
                  <a:gd name="T26" fmla="*/ 8 w 242"/>
                  <a:gd name="T27" fmla="*/ 190 h 243"/>
                  <a:gd name="T28" fmla="*/ 3 w 242"/>
                  <a:gd name="T29" fmla="*/ 200 h 243"/>
                  <a:gd name="T30" fmla="*/ 0 w 242"/>
                  <a:gd name="T31" fmla="*/ 212 h 243"/>
                  <a:gd name="T32" fmla="*/ 0 w 242"/>
                  <a:gd name="T33" fmla="*/ 219 h 243"/>
                  <a:gd name="T34" fmla="*/ 6 w 242"/>
                  <a:gd name="T35" fmla="*/ 229 h 243"/>
                  <a:gd name="T36" fmla="*/ 14 w 242"/>
                  <a:gd name="T37" fmla="*/ 237 h 243"/>
                  <a:gd name="T38" fmla="*/ 25 w 242"/>
                  <a:gd name="T39" fmla="*/ 241 h 243"/>
                  <a:gd name="T40" fmla="*/ 30 w 242"/>
                  <a:gd name="T41" fmla="*/ 243 h 243"/>
                  <a:gd name="T42" fmla="*/ 42 w 242"/>
                  <a:gd name="T43" fmla="*/ 240 h 243"/>
                  <a:gd name="T44" fmla="*/ 51 w 242"/>
                  <a:gd name="T45" fmla="*/ 233 h 243"/>
                  <a:gd name="T46" fmla="*/ 58 w 242"/>
                  <a:gd name="T47" fmla="*/ 224 h 243"/>
                  <a:gd name="T48" fmla="*/ 61 w 242"/>
                  <a:gd name="T49" fmla="*/ 212 h 243"/>
                  <a:gd name="T50" fmla="*/ 60 w 242"/>
                  <a:gd name="T51" fmla="*/ 202 h 243"/>
                  <a:gd name="T52" fmla="*/ 166 w 242"/>
                  <a:gd name="T53" fmla="*/ 86 h 243"/>
                  <a:gd name="T54" fmla="*/ 198 w 242"/>
                  <a:gd name="T55" fmla="*/ 96 h 243"/>
                  <a:gd name="T56" fmla="*/ 201 w 242"/>
                  <a:gd name="T57" fmla="*/ 96 h 243"/>
                  <a:gd name="T58" fmla="*/ 205 w 242"/>
                  <a:gd name="T59" fmla="*/ 95 h 243"/>
                  <a:gd name="T60" fmla="*/ 241 w 242"/>
                  <a:gd name="T61" fmla="*/ 59 h 243"/>
                  <a:gd name="T62" fmla="*/ 242 w 242"/>
                  <a:gd name="T63" fmla="*/ 52 h 243"/>
                  <a:gd name="T64" fmla="*/ 241 w 242"/>
                  <a:gd name="T65" fmla="*/ 49 h 243"/>
                  <a:gd name="T66" fmla="*/ 211 w 242"/>
                  <a:gd name="T67" fmla="*/ 40 h 243"/>
                  <a:gd name="T68" fmla="*/ 229 w 242"/>
                  <a:gd name="T69" fmla="*/ 22 h 243"/>
                  <a:gd name="T70" fmla="*/ 230 w 242"/>
                  <a:gd name="T71" fmla="*/ 17 h 243"/>
                  <a:gd name="T72" fmla="*/ 229 w 242"/>
                  <a:gd name="T73" fmla="*/ 13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42" h="243">
                    <a:moveTo>
                      <a:pt x="229" y="13"/>
                    </a:moveTo>
                    <a:lnTo>
                      <a:pt x="229" y="13"/>
                    </a:lnTo>
                    <a:lnTo>
                      <a:pt x="227" y="12"/>
                    </a:lnTo>
                    <a:lnTo>
                      <a:pt x="225" y="12"/>
                    </a:lnTo>
                    <a:lnTo>
                      <a:pt x="222" y="12"/>
                    </a:lnTo>
                    <a:lnTo>
                      <a:pt x="221" y="13"/>
                    </a:lnTo>
                    <a:lnTo>
                      <a:pt x="203" y="31"/>
                    </a:lnTo>
                    <a:lnTo>
                      <a:pt x="194" y="4"/>
                    </a:lnTo>
                    <a:lnTo>
                      <a:pt x="194" y="4"/>
                    </a:lnTo>
                    <a:lnTo>
                      <a:pt x="193" y="1"/>
                    </a:lnTo>
                    <a:lnTo>
                      <a:pt x="190" y="0"/>
                    </a:lnTo>
                    <a:lnTo>
                      <a:pt x="190" y="0"/>
                    </a:lnTo>
                    <a:lnTo>
                      <a:pt x="187" y="0"/>
                    </a:lnTo>
                    <a:lnTo>
                      <a:pt x="184" y="1"/>
                    </a:lnTo>
                    <a:lnTo>
                      <a:pt x="147" y="37"/>
                    </a:lnTo>
                    <a:lnTo>
                      <a:pt x="147" y="37"/>
                    </a:lnTo>
                    <a:lnTo>
                      <a:pt x="145" y="40"/>
                    </a:lnTo>
                    <a:lnTo>
                      <a:pt x="145" y="44"/>
                    </a:lnTo>
                    <a:lnTo>
                      <a:pt x="158" y="76"/>
                    </a:lnTo>
                    <a:lnTo>
                      <a:pt x="47" y="186"/>
                    </a:lnTo>
                    <a:lnTo>
                      <a:pt x="47" y="186"/>
                    </a:lnTo>
                    <a:lnTo>
                      <a:pt x="39" y="182"/>
                    </a:lnTo>
                    <a:lnTo>
                      <a:pt x="30" y="181"/>
                    </a:lnTo>
                    <a:lnTo>
                      <a:pt x="30" y="181"/>
                    </a:lnTo>
                    <a:lnTo>
                      <a:pt x="25" y="182"/>
                    </a:lnTo>
                    <a:lnTo>
                      <a:pt x="19" y="184"/>
                    </a:lnTo>
                    <a:lnTo>
                      <a:pt x="14" y="186"/>
                    </a:lnTo>
                    <a:lnTo>
                      <a:pt x="8" y="190"/>
                    </a:lnTo>
                    <a:lnTo>
                      <a:pt x="6" y="194"/>
                    </a:lnTo>
                    <a:lnTo>
                      <a:pt x="3" y="200"/>
                    </a:lnTo>
                    <a:lnTo>
                      <a:pt x="0" y="205"/>
                    </a:lnTo>
                    <a:lnTo>
                      <a:pt x="0" y="212"/>
                    </a:lnTo>
                    <a:lnTo>
                      <a:pt x="0" y="212"/>
                    </a:lnTo>
                    <a:lnTo>
                      <a:pt x="0" y="219"/>
                    </a:lnTo>
                    <a:lnTo>
                      <a:pt x="3" y="224"/>
                    </a:lnTo>
                    <a:lnTo>
                      <a:pt x="6" y="229"/>
                    </a:lnTo>
                    <a:lnTo>
                      <a:pt x="8" y="233"/>
                    </a:lnTo>
                    <a:lnTo>
                      <a:pt x="14" y="237"/>
                    </a:lnTo>
                    <a:lnTo>
                      <a:pt x="19" y="240"/>
                    </a:lnTo>
                    <a:lnTo>
                      <a:pt x="25" y="241"/>
                    </a:lnTo>
                    <a:lnTo>
                      <a:pt x="30" y="243"/>
                    </a:lnTo>
                    <a:lnTo>
                      <a:pt x="30" y="243"/>
                    </a:lnTo>
                    <a:lnTo>
                      <a:pt x="37" y="241"/>
                    </a:lnTo>
                    <a:lnTo>
                      <a:pt x="42" y="240"/>
                    </a:lnTo>
                    <a:lnTo>
                      <a:pt x="47" y="237"/>
                    </a:lnTo>
                    <a:lnTo>
                      <a:pt x="51" y="233"/>
                    </a:lnTo>
                    <a:lnTo>
                      <a:pt x="55" y="229"/>
                    </a:lnTo>
                    <a:lnTo>
                      <a:pt x="58" y="224"/>
                    </a:lnTo>
                    <a:lnTo>
                      <a:pt x="60" y="219"/>
                    </a:lnTo>
                    <a:lnTo>
                      <a:pt x="61" y="212"/>
                    </a:lnTo>
                    <a:lnTo>
                      <a:pt x="61" y="212"/>
                    </a:lnTo>
                    <a:lnTo>
                      <a:pt x="60" y="202"/>
                    </a:lnTo>
                    <a:lnTo>
                      <a:pt x="55" y="196"/>
                    </a:lnTo>
                    <a:lnTo>
                      <a:pt x="166" y="86"/>
                    </a:lnTo>
                    <a:lnTo>
                      <a:pt x="198" y="96"/>
                    </a:lnTo>
                    <a:lnTo>
                      <a:pt x="198" y="96"/>
                    </a:lnTo>
                    <a:lnTo>
                      <a:pt x="201" y="96"/>
                    </a:lnTo>
                    <a:lnTo>
                      <a:pt x="201" y="96"/>
                    </a:lnTo>
                    <a:lnTo>
                      <a:pt x="203" y="96"/>
                    </a:lnTo>
                    <a:lnTo>
                      <a:pt x="205" y="95"/>
                    </a:lnTo>
                    <a:lnTo>
                      <a:pt x="241" y="59"/>
                    </a:lnTo>
                    <a:lnTo>
                      <a:pt x="241" y="59"/>
                    </a:lnTo>
                    <a:lnTo>
                      <a:pt x="242" y="56"/>
                    </a:lnTo>
                    <a:lnTo>
                      <a:pt x="242" y="52"/>
                    </a:lnTo>
                    <a:lnTo>
                      <a:pt x="242" y="52"/>
                    </a:lnTo>
                    <a:lnTo>
                      <a:pt x="241" y="49"/>
                    </a:lnTo>
                    <a:lnTo>
                      <a:pt x="238" y="48"/>
                    </a:lnTo>
                    <a:lnTo>
                      <a:pt x="211" y="40"/>
                    </a:lnTo>
                    <a:lnTo>
                      <a:pt x="229" y="22"/>
                    </a:lnTo>
                    <a:lnTo>
                      <a:pt x="229" y="22"/>
                    </a:lnTo>
                    <a:lnTo>
                      <a:pt x="230" y="20"/>
                    </a:lnTo>
                    <a:lnTo>
                      <a:pt x="230" y="17"/>
                    </a:lnTo>
                    <a:lnTo>
                      <a:pt x="230" y="16"/>
                    </a:lnTo>
                    <a:lnTo>
                      <a:pt x="229" y="13"/>
                    </a:lnTo>
                    <a:lnTo>
                      <a:pt x="229"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Segoe UI"/>
                  <a:ea typeface="+mn-ea"/>
                  <a:cs typeface="+mn-cs"/>
                </a:endParaRPr>
              </a:p>
            </p:txBody>
          </p:sp>
        </p:grpSp>
        <p:grpSp>
          <p:nvGrpSpPr>
            <p:cNvPr id="16" name="Group 15">
              <a:extLst>
                <a:ext uri="{FF2B5EF4-FFF2-40B4-BE49-F238E27FC236}">
                  <a16:creationId xmlns:a16="http://schemas.microsoft.com/office/drawing/2014/main" id="{63F5992F-60C7-BCB9-B3F8-17C8F8A6ABE4}"/>
                </a:ext>
              </a:extLst>
            </p:cNvPr>
            <p:cNvGrpSpPr>
              <a:grpSpLocks noChangeAspect="1"/>
            </p:cNvGrpSpPr>
            <p:nvPr/>
          </p:nvGrpSpPr>
          <p:grpSpPr>
            <a:xfrm>
              <a:off x="1749478" y="4678713"/>
              <a:ext cx="596190" cy="548640"/>
              <a:chOff x="7724776" y="966788"/>
              <a:chExt cx="258763" cy="238125"/>
            </a:xfrm>
          </p:grpSpPr>
          <p:sp>
            <p:nvSpPr>
              <p:cNvPr id="17" name="Freeform 112">
                <a:extLst>
                  <a:ext uri="{FF2B5EF4-FFF2-40B4-BE49-F238E27FC236}">
                    <a16:creationId xmlns:a16="http://schemas.microsoft.com/office/drawing/2014/main" id="{4C93BE9B-E085-372A-B5D5-1AD6A922F2B4}"/>
                  </a:ext>
                </a:extLst>
              </p:cNvPr>
              <p:cNvSpPr>
                <a:spLocks noEditPoints="1"/>
              </p:cNvSpPr>
              <p:nvPr/>
            </p:nvSpPr>
            <p:spPr bwMode="auto">
              <a:xfrm>
                <a:off x="7799388" y="966788"/>
                <a:ext cx="109538" cy="138113"/>
              </a:xfrm>
              <a:custGeom>
                <a:avLst/>
                <a:gdLst>
                  <a:gd name="T0" fmla="*/ 69 w 138"/>
                  <a:gd name="T1" fmla="*/ 175 h 175"/>
                  <a:gd name="T2" fmla="*/ 73 w 138"/>
                  <a:gd name="T3" fmla="*/ 173 h 175"/>
                  <a:gd name="T4" fmla="*/ 94 w 138"/>
                  <a:gd name="T5" fmla="*/ 149 h 175"/>
                  <a:gd name="T6" fmla="*/ 118 w 138"/>
                  <a:gd name="T7" fmla="*/ 117 h 175"/>
                  <a:gd name="T8" fmla="*/ 132 w 138"/>
                  <a:gd name="T9" fmla="*/ 92 h 175"/>
                  <a:gd name="T10" fmla="*/ 137 w 138"/>
                  <a:gd name="T11" fmla="*/ 75 h 175"/>
                  <a:gd name="T12" fmla="*/ 138 w 138"/>
                  <a:gd name="T13" fmla="*/ 67 h 175"/>
                  <a:gd name="T14" fmla="*/ 136 w 138"/>
                  <a:gd name="T15" fmla="*/ 53 h 175"/>
                  <a:gd name="T16" fmla="*/ 125 w 138"/>
                  <a:gd name="T17" fmla="*/ 27 h 175"/>
                  <a:gd name="T18" fmla="*/ 106 w 138"/>
                  <a:gd name="T19" fmla="*/ 10 h 175"/>
                  <a:gd name="T20" fmla="*/ 82 w 138"/>
                  <a:gd name="T21" fmla="*/ 2 h 175"/>
                  <a:gd name="T22" fmla="*/ 69 w 138"/>
                  <a:gd name="T23" fmla="*/ 0 h 175"/>
                  <a:gd name="T24" fmla="*/ 44 w 138"/>
                  <a:gd name="T25" fmla="*/ 4 h 175"/>
                  <a:gd name="T26" fmla="*/ 22 w 138"/>
                  <a:gd name="T27" fmla="*/ 18 h 175"/>
                  <a:gd name="T28" fmla="*/ 5 w 138"/>
                  <a:gd name="T29" fmla="*/ 39 h 175"/>
                  <a:gd name="T30" fmla="*/ 0 w 138"/>
                  <a:gd name="T31" fmla="*/ 59 h 175"/>
                  <a:gd name="T32" fmla="*/ 0 w 138"/>
                  <a:gd name="T33" fmla="*/ 67 h 175"/>
                  <a:gd name="T34" fmla="*/ 3 w 138"/>
                  <a:gd name="T35" fmla="*/ 83 h 175"/>
                  <a:gd name="T36" fmla="*/ 9 w 138"/>
                  <a:gd name="T37" fmla="*/ 100 h 175"/>
                  <a:gd name="T38" fmla="*/ 32 w 138"/>
                  <a:gd name="T39" fmla="*/ 134 h 175"/>
                  <a:gd name="T40" fmla="*/ 54 w 138"/>
                  <a:gd name="T41" fmla="*/ 161 h 175"/>
                  <a:gd name="T42" fmla="*/ 66 w 138"/>
                  <a:gd name="T43" fmla="*/ 173 h 175"/>
                  <a:gd name="T44" fmla="*/ 69 w 138"/>
                  <a:gd name="T45" fmla="*/ 175 h 175"/>
                  <a:gd name="T46" fmla="*/ 46 w 138"/>
                  <a:gd name="T47" fmla="*/ 69 h 175"/>
                  <a:gd name="T48" fmla="*/ 48 w 138"/>
                  <a:gd name="T49" fmla="*/ 59 h 175"/>
                  <a:gd name="T50" fmla="*/ 52 w 138"/>
                  <a:gd name="T51" fmla="*/ 53 h 175"/>
                  <a:gd name="T52" fmla="*/ 61 w 138"/>
                  <a:gd name="T53" fmla="*/ 47 h 175"/>
                  <a:gd name="T54" fmla="*/ 69 w 138"/>
                  <a:gd name="T55" fmla="*/ 46 h 175"/>
                  <a:gd name="T56" fmla="*/ 74 w 138"/>
                  <a:gd name="T57" fmla="*/ 46 h 175"/>
                  <a:gd name="T58" fmla="*/ 82 w 138"/>
                  <a:gd name="T59" fmla="*/ 50 h 175"/>
                  <a:gd name="T60" fmla="*/ 87 w 138"/>
                  <a:gd name="T61" fmla="*/ 57 h 175"/>
                  <a:gd name="T62" fmla="*/ 91 w 138"/>
                  <a:gd name="T63" fmla="*/ 65 h 175"/>
                  <a:gd name="T64" fmla="*/ 91 w 138"/>
                  <a:gd name="T65" fmla="*/ 69 h 175"/>
                  <a:gd name="T66" fmla="*/ 90 w 138"/>
                  <a:gd name="T67" fmla="*/ 78 h 175"/>
                  <a:gd name="T68" fmla="*/ 85 w 138"/>
                  <a:gd name="T69" fmla="*/ 85 h 175"/>
                  <a:gd name="T70" fmla="*/ 78 w 138"/>
                  <a:gd name="T71" fmla="*/ 90 h 175"/>
                  <a:gd name="T72" fmla="*/ 69 w 138"/>
                  <a:gd name="T73" fmla="*/ 92 h 175"/>
                  <a:gd name="T74" fmla="*/ 65 w 138"/>
                  <a:gd name="T75" fmla="*/ 92 h 175"/>
                  <a:gd name="T76" fmla="*/ 56 w 138"/>
                  <a:gd name="T77" fmla="*/ 88 h 175"/>
                  <a:gd name="T78" fmla="*/ 50 w 138"/>
                  <a:gd name="T79" fmla="*/ 82 h 175"/>
                  <a:gd name="T80" fmla="*/ 47 w 138"/>
                  <a:gd name="T81" fmla="*/ 74 h 175"/>
                  <a:gd name="T82" fmla="*/ 46 w 138"/>
                  <a:gd name="T83" fmla="*/ 69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38" h="175">
                    <a:moveTo>
                      <a:pt x="69" y="175"/>
                    </a:moveTo>
                    <a:lnTo>
                      <a:pt x="69" y="175"/>
                    </a:lnTo>
                    <a:lnTo>
                      <a:pt x="73" y="173"/>
                    </a:lnTo>
                    <a:lnTo>
                      <a:pt x="73" y="173"/>
                    </a:lnTo>
                    <a:lnTo>
                      <a:pt x="83" y="161"/>
                    </a:lnTo>
                    <a:lnTo>
                      <a:pt x="94" y="149"/>
                    </a:lnTo>
                    <a:lnTo>
                      <a:pt x="106" y="134"/>
                    </a:lnTo>
                    <a:lnTo>
                      <a:pt x="118" y="117"/>
                    </a:lnTo>
                    <a:lnTo>
                      <a:pt x="128" y="100"/>
                    </a:lnTo>
                    <a:lnTo>
                      <a:pt x="132" y="92"/>
                    </a:lnTo>
                    <a:lnTo>
                      <a:pt x="136" y="83"/>
                    </a:lnTo>
                    <a:lnTo>
                      <a:pt x="137" y="75"/>
                    </a:lnTo>
                    <a:lnTo>
                      <a:pt x="138" y="67"/>
                    </a:lnTo>
                    <a:lnTo>
                      <a:pt x="138" y="67"/>
                    </a:lnTo>
                    <a:lnTo>
                      <a:pt x="137" y="59"/>
                    </a:lnTo>
                    <a:lnTo>
                      <a:pt x="136" y="53"/>
                    </a:lnTo>
                    <a:lnTo>
                      <a:pt x="132" y="39"/>
                    </a:lnTo>
                    <a:lnTo>
                      <a:pt x="125" y="27"/>
                    </a:lnTo>
                    <a:lnTo>
                      <a:pt x="116" y="18"/>
                    </a:lnTo>
                    <a:lnTo>
                      <a:pt x="106" y="10"/>
                    </a:lnTo>
                    <a:lnTo>
                      <a:pt x="94" y="4"/>
                    </a:lnTo>
                    <a:lnTo>
                      <a:pt x="82" y="2"/>
                    </a:lnTo>
                    <a:lnTo>
                      <a:pt x="69" y="0"/>
                    </a:lnTo>
                    <a:lnTo>
                      <a:pt x="69" y="0"/>
                    </a:lnTo>
                    <a:lnTo>
                      <a:pt x="56" y="2"/>
                    </a:lnTo>
                    <a:lnTo>
                      <a:pt x="44" y="4"/>
                    </a:lnTo>
                    <a:lnTo>
                      <a:pt x="32" y="10"/>
                    </a:lnTo>
                    <a:lnTo>
                      <a:pt x="22" y="18"/>
                    </a:lnTo>
                    <a:lnTo>
                      <a:pt x="14" y="27"/>
                    </a:lnTo>
                    <a:lnTo>
                      <a:pt x="5" y="39"/>
                    </a:lnTo>
                    <a:lnTo>
                      <a:pt x="1" y="53"/>
                    </a:lnTo>
                    <a:lnTo>
                      <a:pt x="0" y="59"/>
                    </a:lnTo>
                    <a:lnTo>
                      <a:pt x="0" y="67"/>
                    </a:lnTo>
                    <a:lnTo>
                      <a:pt x="0" y="67"/>
                    </a:lnTo>
                    <a:lnTo>
                      <a:pt x="0" y="75"/>
                    </a:lnTo>
                    <a:lnTo>
                      <a:pt x="3" y="83"/>
                    </a:lnTo>
                    <a:lnTo>
                      <a:pt x="5" y="92"/>
                    </a:lnTo>
                    <a:lnTo>
                      <a:pt x="9" y="100"/>
                    </a:lnTo>
                    <a:lnTo>
                      <a:pt x="20" y="117"/>
                    </a:lnTo>
                    <a:lnTo>
                      <a:pt x="32" y="134"/>
                    </a:lnTo>
                    <a:lnTo>
                      <a:pt x="43" y="149"/>
                    </a:lnTo>
                    <a:lnTo>
                      <a:pt x="54" y="161"/>
                    </a:lnTo>
                    <a:lnTo>
                      <a:pt x="66" y="173"/>
                    </a:lnTo>
                    <a:lnTo>
                      <a:pt x="66" y="173"/>
                    </a:lnTo>
                    <a:lnTo>
                      <a:pt x="69" y="175"/>
                    </a:lnTo>
                    <a:lnTo>
                      <a:pt x="69" y="175"/>
                    </a:lnTo>
                    <a:close/>
                    <a:moveTo>
                      <a:pt x="46" y="69"/>
                    </a:moveTo>
                    <a:lnTo>
                      <a:pt x="46" y="69"/>
                    </a:lnTo>
                    <a:lnTo>
                      <a:pt x="47" y="65"/>
                    </a:lnTo>
                    <a:lnTo>
                      <a:pt x="48" y="59"/>
                    </a:lnTo>
                    <a:lnTo>
                      <a:pt x="50" y="57"/>
                    </a:lnTo>
                    <a:lnTo>
                      <a:pt x="52" y="53"/>
                    </a:lnTo>
                    <a:lnTo>
                      <a:pt x="56" y="50"/>
                    </a:lnTo>
                    <a:lnTo>
                      <a:pt x="61" y="47"/>
                    </a:lnTo>
                    <a:lnTo>
                      <a:pt x="65" y="46"/>
                    </a:lnTo>
                    <a:lnTo>
                      <a:pt x="69" y="46"/>
                    </a:lnTo>
                    <a:lnTo>
                      <a:pt x="69" y="46"/>
                    </a:lnTo>
                    <a:lnTo>
                      <a:pt x="74" y="46"/>
                    </a:lnTo>
                    <a:lnTo>
                      <a:pt x="78" y="47"/>
                    </a:lnTo>
                    <a:lnTo>
                      <a:pt x="82" y="50"/>
                    </a:lnTo>
                    <a:lnTo>
                      <a:pt x="85" y="53"/>
                    </a:lnTo>
                    <a:lnTo>
                      <a:pt x="87" y="57"/>
                    </a:lnTo>
                    <a:lnTo>
                      <a:pt x="90" y="59"/>
                    </a:lnTo>
                    <a:lnTo>
                      <a:pt x="91" y="65"/>
                    </a:lnTo>
                    <a:lnTo>
                      <a:pt x="91" y="69"/>
                    </a:lnTo>
                    <a:lnTo>
                      <a:pt x="91" y="69"/>
                    </a:lnTo>
                    <a:lnTo>
                      <a:pt x="91" y="74"/>
                    </a:lnTo>
                    <a:lnTo>
                      <a:pt x="90" y="78"/>
                    </a:lnTo>
                    <a:lnTo>
                      <a:pt x="87" y="82"/>
                    </a:lnTo>
                    <a:lnTo>
                      <a:pt x="85" y="85"/>
                    </a:lnTo>
                    <a:lnTo>
                      <a:pt x="82" y="88"/>
                    </a:lnTo>
                    <a:lnTo>
                      <a:pt x="78" y="90"/>
                    </a:lnTo>
                    <a:lnTo>
                      <a:pt x="74" y="92"/>
                    </a:lnTo>
                    <a:lnTo>
                      <a:pt x="69" y="92"/>
                    </a:lnTo>
                    <a:lnTo>
                      <a:pt x="69" y="92"/>
                    </a:lnTo>
                    <a:lnTo>
                      <a:pt x="65" y="92"/>
                    </a:lnTo>
                    <a:lnTo>
                      <a:pt x="61" y="90"/>
                    </a:lnTo>
                    <a:lnTo>
                      <a:pt x="56" y="88"/>
                    </a:lnTo>
                    <a:lnTo>
                      <a:pt x="52" y="85"/>
                    </a:lnTo>
                    <a:lnTo>
                      <a:pt x="50" y="82"/>
                    </a:lnTo>
                    <a:lnTo>
                      <a:pt x="48" y="78"/>
                    </a:lnTo>
                    <a:lnTo>
                      <a:pt x="47" y="74"/>
                    </a:lnTo>
                    <a:lnTo>
                      <a:pt x="46" y="69"/>
                    </a:lnTo>
                    <a:lnTo>
                      <a:pt x="46" y="6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200" normalizeH="0" baseline="0" noProof="0">
                  <a:ln>
                    <a:noFill/>
                  </a:ln>
                  <a:solidFill>
                    <a:srgbClr val="262626"/>
                  </a:solidFill>
                  <a:effectLst/>
                  <a:uLnTx/>
                  <a:uFillTx/>
                  <a:latin typeface="Segoe UI"/>
                  <a:ea typeface="+mn-ea"/>
                  <a:cs typeface="+mn-cs"/>
                </a:endParaRPr>
              </a:p>
            </p:txBody>
          </p:sp>
          <p:sp>
            <p:nvSpPr>
              <p:cNvPr id="18" name="Freeform 113">
                <a:extLst>
                  <a:ext uri="{FF2B5EF4-FFF2-40B4-BE49-F238E27FC236}">
                    <a16:creationId xmlns:a16="http://schemas.microsoft.com/office/drawing/2014/main" id="{A1A823F8-3B25-A68B-5387-CD6F20C0319B}"/>
                  </a:ext>
                </a:extLst>
              </p:cNvPr>
              <p:cNvSpPr>
                <a:spLocks/>
              </p:cNvSpPr>
              <p:nvPr/>
            </p:nvSpPr>
            <p:spPr bwMode="auto">
              <a:xfrm>
                <a:off x="7724776" y="995363"/>
                <a:ext cx="258763" cy="209550"/>
              </a:xfrm>
              <a:custGeom>
                <a:avLst/>
                <a:gdLst>
                  <a:gd name="T0" fmla="*/ 321 w 325"/>
                  <a:gd name="T1" fmla="*/ 1 h 263"/>
                  <a:gd name="T2" fmla="*/ 313 w 325"/>
                  <a:gd name="T3" fmla="*/ 0 h 263"/>
                  <a:gd name="T4" fmla="*/ 246 w 325"/>
                  <a:gd name="T5" fmla="*/ 25 h 263"/>
                  <a:gd name="T6" fmla="*/ 246 w 325"/>
                  <a:gd name="T7" fmla="*/ 27 h 263"/>
                  <a:gd name="T8" fmla="*/ 246 w 325"/>
                  <a:gd name="T9" fmla="*/ 33 h 263"/>
                  <a:gd name="T10" fmla="*/ 306 w 325"/>
                  <a:gd name="T11" fmla="*/ 21 h 263"/>
                  <a:gd name="T12" fmla="*/ 223 w 325"/>
                  <a:gd name="T13" fmla="*/ 240 h 263"/>
                  <a:gd name="T14" fmla="*/ 216 w 325"/>
                  <a:gd name="T15" fmla="*/ 96 h 263"/>
                  <a:gd name="T16" fmla="*/ 206 w 325"/>
                  <a:gd name="T17" fmla="*/ 110 h 263"/>
                  <a:gd name="T18" fmla="*/ 204 w 325"/>
                  <a:gd name="T19" fmla="*/ 240 h 263"/>
                  <a:gd name="T20" fmla="*/ 121 w 325"/>
                  <a:gd name="T21" fmla="*/ 110 h 263"/>
                  <a:gd name="T22" fmla="*/ 120 w 325"/>
                  <a:gd name="T23" fmla="*/ 110 h 263"/>
                  <a:gd name="T24" fmla="*/ 102 w 325"/>
                  <a:gd name="T25" fmla="*/ 86 h 263"/>
                  <a:gd name="T26" fmla="*/ 19 w 325"/>
                  <a:gd name="T27" fmla="*/ 240 h 263"/>
                  <a:gd name="T28" fmla="*/ 81 w 325"/>
                  <a:gd name="T29" fmla="*/ 31 h 263"/>
                  <a:gd name="T30" fmla="*/ 81 w 325"/>
                  <a:gd name="T31" fmla="*/ 27 h 263"/>
                  <a:gd name="T32" fmla="*/ 82 w 325"/>
                  <a:gd name="T33" fmla="*/ 11 h 263"/>
                  <a:gd name="T34" fmla="*/ 7 w 325"/>
                  <a:gd name="T35" fmla="*/ 40 h 263"/>
                  <a:gd name="T36" fmla="*/ 3 w 325"/>
                  <a:gd name="T37" fmla="*/ 44 h 263"/>
                  <a:gd name="T38" fmla="*/ 0 w 325"/>
                  <a:gd name="T39" fmla="*/ 50 h 263"/>
                  <a:gd name="T40" fmla="*/ 0 w 325"/>
                  <a:gd name="T41" fmla="*/ 254 h 263"/>
                  <a:gd name="T42" fmla="*/ 4 w 325"/>
                  <a:gd name="T43" fmla="*/ 260 h 263"/>
                  <a:gd name="T44" fmla="*/ 10 w 325"/>
                  <a:gd name="T45" fmla="*/ 262 h 263"/>
                  <a:gd name="T46" fmla="*/ 112 w 325"/>
                  <a:gd name="T47" fmla="*/ 223 h 263"/>
                  <a:gd name="T48" fmla="*/ 211 w 325"/>
                  <a:gd name="T49" fmla="*/ 262 h 263"/>
                  <a:gd name="T50" fmla="*/ 214 w 325"/>
                  <a:gd name="T51" fmla="*/ 263 h 263"/>
                  <a:gd name="T52" fmla="*/ 215 w 325"/>
                  <a:gd name="T53" fmla="*/ 262 h 263"/>
                  <a:gd name="T54" fmla="*/ 320 w 325"/>
                  <a:gd name="T55" fmla="*/ 221 h 263"/>
                  <a:gd name="T56" fmla="*/ 322 w 325"/>
                  <a:gd name="T57" fmla="*/ 220 h 263"/>
                  <a:gd name="T58" fmla="*/ 325 w 325"/>
                  <a:gd name="T59" fmla="*/ 215 h 263"/>
                  <a:gd name="T60" fmla="*/ 325 w 325"/>
                  <a:gd name="T61" fmla="*/ 8 h 263"/>
                  <a:gd name="T62" fmla="*/ 324 w 325"/>
                  <a:gd name="T63" fmla="*/ 4 h 263"/>
                  <a:gd name="T64" fmla="*/ 321 w 325"/>
                  <a:gd name="T65" fmla="*/ 1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25" h="263">
                    <a:moveTo>
                      <a:pt x="321" y="1"/>
                    </a:moveTo>
                    <a:lnTo>
                      <a:pt x="321" y="1"/>
                    </a:lnTo>
                    <a:lnTo>
                      <a:pt x="317" y="0"/>
                    </a:lnTo>
                    <a:lnTo>
                      <a:pt x="313" y="0"/>
                    </a:lnTo>
                    <a:lnTo>
                      <a:pt x="246" y="20"/>
                    </a:lnTo>
                    <a:lnTo>
                      <a:pt x="246" y="25"/>
                    </a:lnTo>
                    <a:lnTo>
                      <a:pt x="246" y="25"/>
                    </a:lnTo>
                    <a:lnTo>
                      <a:pt x="246" y="27"/>
                    </a:lnTo>
                    <a:lnTo>
                      <a:pt x="246" y="27"/>
                    </a:lnTo>
                    <a:lnTo>
                      <a:pt x="246" y="33"/>
                    </a:lnTo>
                    <a:lnTo>
                      <a:pt x="244" y="39"/>
                    </a:lnTo>
                    <a:lnTo>
                      <a:pt x="306" y="21"/>
                    </a:lnTo>
                    <a:lnTo>
                      <a:pt x="306" y="207"/>
                    </a:lnTo>
                    <a:lnTo>
                      <a:pt x="223" y="240"/>
                    </a:lnTo>
                    <a:lnTo>
                      <a:pt x="223" y="86"/>
                    </a:lnTo>
                    <a:lnTo>
                      <a:pt x="216" y="96"/>
                    </a:lnTo>
                    <a:lnTo>
                      <a:pt x="216" y="96"/>
                    </a:lnTo>
                    <a:lnTo>
                      <a:pt x="206" y="110"/>
                    </a:lnTo>
                    <a:lnTo>
                      <a:pt x="204" y="110"/>
                    </a:lnTo>
                    <a:lnTo>
                      <a:pt x="204" y="240"/>
                    </a:lnTo>
                    <a:lnTo>
                      <a:pt x="121" y="207"/>
                    </a:lnTo>
                    <a:lnTo>
                      <a:pt x="121" y="110"/>
                    </a:lnTo>
                    <a:lnTo>
                      <a:pt x="120" y="110"/>
                    </a:lnTo>
                    <a:lnTo>
                      <a:pt x="120" y="110"/>
                    </a:lnTo>
                    <a:lnTo>
                      <a:pt x="110" y="96"/>
                    </a:lnTo>
                    <a:lnTo>
                      <a:pt x="102" y="86"/>
                    </a:lnTo>
                    <a:lnTo>
                      <a:pt x="102" y="207"/>
                    </a:lnTo>
                    <a:lnTo>
                      <a:pt x="19" y="240"/>
                    </a:lnTo>
                    <a:lnTo>
                      <a:pt x="19" y="55"/>
                    </a:lnTo>
                    <a:lnTo>
                      <a:pt x="81" y="31"/>
                    </a:lnTo>
                    <a:lnTo>
                      <a:pt x="81" y="27"/>
                    </a:lnTo>
                    <a:lnTo>
                      <a:pt x="81" y="27"/>
                    </a:lnTo>
                    <a:lnTo>
                      <a:pt x="81" y="17"/>
                    </a:lnTo>
                    <a:lnTo>
                      <a:pt x="82" y="11"/>
                    </a:lnTo>
                    <a:lnTo>
                      <a:pt x="7" y="40"/>
                    </a:lnTo>
                    <a:lnTo>
                      <a:pt x="7" y="40"/>
                    </a:lnTo>
                    <a:lnTo>
                      <a:pt x="4" y="41"/>
                    </a:lnTo>
                    <a:lnTo>
                      <a:pt x="3" y="44"/>
                    </a:lnTo>
                    <a:lnTo>
                      <a:pt x="1" y="47"/>
                    </a:lnTo>
                    <a:lnTo>
                      <a:pt x="0" y="50"/>
                    </a:lnTo>
                    <a:lnTo>
                      <a:pt x="0" y="254"/>
                    </a:lnTo>
                    <a:lnTo>
                      <a:pt x="0" y="254"/>
                    </a:lnTo>
                    <a:lnTo>
                      <a:pt x="1" y="258"/>
                    </a:lnTo>
                    <a:lnTo>
                      <a:pt x="4" y="260"/>
                    </a:lnTo>
                    <a:lnTo>
                      <a:pt x="4" y="260"/>
                    </a:lnTo>
                    <a:lnTo>
                      <a:pt x="10" y="262"/>
                    </a:lnTo>
                    <a:lnTo>
                      <a:pt x="14" y="262"/>
                    </a:lnTo>
                    <a:lnTo>
                      <a:pt x="112" y="223"/>
                    </a:lnTo>
                    <a:lnTo>
                      <a:pt x="211" y="262"/>
                    </a:lnTo>
                    <a:lnTo>
                      <a:pt x="211" y="262"/>
                    </a:lnTo>
                    <a:lnTo>
                      <a:pt x="214" y="262"/>
                    </a:lnTo>
                    <a:lnTo>
                      <a:pt x="214" y="263"/>
                    </a:lnTo>
                    <a:lnTo>
                      <a:pt x="215" y="262"/>
                    </a:lnTo>
                    <a:lnTo>
                      <a:pt x="215" y="262"/>
                    </a:lnTo>
                    <a:lnTo>
                      <a:pt x="218" y="262"/>
                    </a:lnTo>
                    <a:lnTo>
                      <a:pt x="320" y="221"/>
                    </a:lnTo>
                    <a:lnTo>
                      <a:pt x="320" y="221"/>
                    </a:lnTo>
                    <a:lnTo>
                      <a:pt x="322" y="220"/>
                    </a:lnTo>
                    <a:lnTo>
                      <a:pt x="324" y="217"/>
                    </a:lnTo>
                    <a:lnTo>
                      <a:pt x="325" y="215"/>
                    </a:lnTo>
                    <a:lnTo>
                      <a:pt x="325" y="212"/>
                    </a:lnTo>
                    <a:lnTo>
                      <a:pt x="325" y="8"/>
                    </a:lnTo>
                    <a:lnTo>
                      <a:pt x="325" y="8"/>
                    </a:lnTo>
                    <a:lnTo>
                      <a:pt x="324" y="4"/>
                    </a:lnTo>
                    <a:lnTo>
                      <a:pt x="321" y="1"/>
                    </a:lnTo>
                    <a:lnTo>
                      <a:pt x="321"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200" normalizeH="0" baseline="0" noProof="0">
                  <a:ln>
                    <a:noFill/>
                  </a:ln>
                  <a:solidFill>
                    <a:srgbClr val="262626"/>
                  </a:solidFill>
                  <a:effectLst/>
                  <a:uLnTx/>
                  <a:uFillTx/>
                  <a:latin typeface="Segoe UI"/>
                  <a:ea typeface="+mn-ea"/>
                  <a:cs typeface="+mn-cs"/>
                </a:endParaRPr>
              </a:p>
            </p:txBody>
          </p:sp>
        </p:grpSp>
      </p:grpSp>
      <p:sp>
        <p:nvSpPr>
          <p:cNvPr id="25" name="Rectangle 24">
            <a:extLst>
              <a:ext uri="{FF2B5EF4-FFF2-40B4-BE49-F238E27FC236}">
                <a16:creationId xmlns:a16="http://schemas.microsoft.com/office/drawing/2014/main" id="{03CAADF2-3155-8A42-DC1D-1C116260CED4}"/>
              </a:ext>
            </a:extLst>
          </p:cNvPr>
          <p:cNvSpPr/>
          <p:nvPr/>
        </p:nvSpPr>
        <p:spPr>
          <a:xfrm>
            <a:off x="8326881" y="2026562"/>
            <a:ext cx="3596310" cy="453877"/>
          </a:xfrm>
          <a:prstGeom prst="rect">
            <a:avLst/>
          </a:prstGeom>
          <a:solidFill>
            <a:schemeClr val="accent2"/>
          </a:solidFill>
          <a:ln w="12700" cap="flat" cmpd="sng" algn="ctr">
            <a:noFill/>
            <a:prstDash val="solid"/>
          </a:ln>
          <a:effectLst/>
        </p:spPr>
        <p:txBody>
          <a:bodyPr wrap="square" lIns="0" tIns="0" rIns="0" bIns="0" rtlCol="0" anchor="ctr">
            <a:noAutofit/>
          </a:bodyPr>
          <a:lstStyle/>
          <a:p>
            <a:pPr marL="147167" marR="0" lvl="0" indent="0" algn="l" defTabSz="671718" rtl="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dirty="0">
                <a:ln>
                  <a:noFill/>
                </a:ln>
                <a:solidFill>
                  <a:srgbClr val="FFFFFF"/>
                </a:solidFill>
                <a:effectLst/>
                <a:uLnTx/>
                <a:uFillTx/>
                <a:latin typeface="Segoe UI"/>
                <a:ea typeface="+mn-ea"/>
                <a:cs typeface="Segoe UI Light" panose="020B0502040204020203" pitchFamily="34" charset="0"/>
                <a:sym typeface="Gotham Book" charset="0"/>
              </a:rPr>
              <a:t>  Advance Health Equity</a:t>
            </a:r>
          </a:p>
        </p:txBody>
      </p:sp>
      <p:sp>
        <p:nvSpPr>
          <p:cNvPr id="26" name="Rectangle 25">
            <a:extLst>
              <a:ext uri="{FF2B5EF4-FFF2-40B4-BE49-F238E27FC236}">
                <a16:creationId xmlns:a16="http://schemas.microsoft.com/office/drawing/2014/main" id="{A6C4D286-5C57-99EB-FC50-4D1717D895B9}"/>
              </a:ext>
            </a:extLst>
          </p:cNvPr>
          <p:cNvSpPr/>
          <p:nvPr/>
        </p:nvSpPr>
        <p:spPr>
          <a:xfrm>
            <a:off x="4507330" y="2018566"/>
            <a:ext cx="3551671" cy="451682"/>
          </a:xfrm>
          <a:prstGeom prst="rect">
            <a:avLst/>
          </a:prstGeom>
          <a:solidFill>
            <a:schemeClr val="accent1"/>
          </a:solidFill>
          <a:ln w="12700" cap="flat" cmpd="sng" algn="ctr">
            <a:noFill/>
            <a:prstDash val="solid"/>
          </a:ln>
          <a:effectLst/>
        </p:spPr>
        <p:txBody>
          <a:bodyPr wrap="square" lIns="0" tIns="0" rIns="0" bIns="0" rtlCol="0" anchor="ctr">
            <a:noAutofit/>
          </a:bodyPr>
          <a:lstStyle/>
          <a:p>
            <a:pPr marL="147167" marR="0" lvl="0" indent="0" algn="l" defTabSz="671718" rtl="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Segoe UI"/>
                <a:ea typeface="+mn-ea"/>
                <a:cs typeface="Segoe UI Light" panose="020B0502040204020203" pitchFamily="34" charset="0"/>
                <a:sym typeface="Gotham Book" charset="0"/>
              </a:rPr>
              <a:t>Improve Population Health</a:t>
            </a:r>
          </a:p>
        </p:txBody>
      </p:sp>
      <p:sp>
        <p:nvSpPr>
          <p:cNvPr id="29" name="Oval 28">
            <a:extLst>
              <a:ext uri="{FF2B5EF4-FFF2-40B4-BE49-F238E27FC236}">
                <a16:creationId xmlns:a16="http://schemas.microsoft.com/office/drawing/2014/main" id="{ED0E0341-053F-8945-29D6-9606E0567988}"/>
              </a:ext>
            </a:extLst>
          </p:cNvPr>
          <p:cNvSpPr>
            <a:spLocks noChangeAspect="1"/>
          </p:cNvSpPr>
          <p:nvPr/>
        </p:nvSpPr>
        <p:spPr>
          <a:xfrm>
            <a:off x="3836771" y="1893305"/>
            <a:ext cx="753143" cy="702205"/>
          </a:xfrm>
          <a:prstGeom prst="ellipse">
            <a:avLst/>
          </a:prstGeom>
          <a:solidFill>
            <a:schemeClr val="accent1"/>
          </a:solidFill>
          <a:ln w="12700" cap="flat" cmpd="sng" algn="ctr">
            <a:solidFill>
              <a:schemeClr val="bg1"/>
            </a:solidFill>
            <a:prstDash val="solid"/>
          </a:ln>
          <a:effectLst/>
        </p:spPr>
        <p:txBody>
          <a:bodyPr wrap="square" rtlCol="0" anchor="ctr">
            <a:spAutoFit/>
          </a:bodyPr>
          <a:lstStyle/>
          <a:p>
            <a:pPr marL="232149" marR="0" lvl="0" indent="-232149" algn="l" defTabSz="671718"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US" sz="2645" b="0" i="0" u="none" strike="noStrike" kern="0" cap="none" spc="0" normalizeH="0" baseline="0" noProof="0" dirty="0">
              <a:ln>
                <a:noFill/>
              </a:ln>
              <a:solidFill>
                <a:prstClr val="black"/>
              </a:solidFill>
              <a:effectLst/>
              <a:uLnTx/>
              <a:uFillTx/>
              <a:latin typeface="Verdana"/>
              <a:ea typeface="+mn-ea"/>
              <a:cs typeface="+mn-cs"/>
              <a:sym typeface="Gotham Book" charset="0"/>
            </a:endParaRPr>
          </a:p>
        </p:txBody>
      </p:sp>
      <p:sp>
        <p:nvSpPr>
          <p:cNvPr id="30" name="Oval 29">
            <a:extLst>
              <a:ext uri="{FF2B5EF4-FFF2-40B4-BE49-F238E27FC236}">
                <a16:creationId xmlns:a16="http://schemas.microsoft.com/office/drawing/2014/main" id="{95811E3B-E43E-439D-2569-834F20243687}"/>
              </a:ext>
            </a:extLst>
          </p:cNvPr>
          <p:cNvSpPr>
            <a:spLocks noChangeAspect="1"/>
          </p:cNvSpPr>
          <p:nvPr/>
        </p:nvSpPr>
        <p:spPr>
          <a:xfrm>
            <a:off x="7705057" y="1893305"/>
            <a:ext cx="753143" cy="702205"/>
          </a:xfrm>
          <a:prstGeom prst="ellipse">
            <a:avLst/>
          </a:prstGeom>
          <a:solidFill>
            <a:schemeClr val="accent2"/>
          </a:solidFill>
          <a:ln w="12700" cap="flat" cmpd="sng" algn="ctr">
            <a:solidFill>
              <a:schemeClr val="bg1"/>
            </a:solidFill>
            <a:prstDash val="solid"/>
          </a:ln>
          <a:effectLst/>
        </p:spPr>
        <p:txBody>
          <a:bodyPr wrap="square" rtlCol="0" anchor="ctr">
            <a:spAutoFit/>
          </a:bodyPr>
          <a:lstStyle/>
          <a:p>
            <a:pPr marL="232149" marR="0" lvl="0" indent="-232149" algn="l" defTabSz="671718"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US" sz="2645" b="0" i="0" u="none" strike="noStrike" kern="0" cap="none" spc="0" normalizeH="0" baseline="0" noProof="0" dirty="0">
              <a:ln>
                <a:noFill/>
              </a:ln>
              <a:solidFill>
                <a:prstClr val="black"/>
              </a:solidFill>
              <a:effectLst/>
              <a:uLnTx/>
              <a:uFillTx/>
              <a:latin typeface="Verdana"/>
              <a:ea typeface="+mn-ea"/>
              <a:cs typeface="+mn-cs"/>
              <a:sym typeface="Gotham Book" charset="0"/>
            </a:endParaRPr>
          </a:p>
        </p:txBody>
      </p:sp>
      <p:pic>
        <p:nvPicPr>
          <p:cNvPr id="31" name="Graphic 30" descr="Heart with pulse with solid fill">
            <a:extLst>
              <a:ext uri="{FF2B5EF4-FFF2-40B4-BE49-F238E27FC236}">
                <a16:creationId xmlns:a16="http://schemas.microsoft.com/office/drawing/2014/main" id="{7B46E490-E56D-5FFB-C36D-A74D564EE77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935602" y="1990040"/>
            <a:ext cx="550087" cy="550087"/>
          </a:xfrm>
          <a:prstGeom prst="rect">
            <a:avLst/>
          </a:prstGeom>
        </p:spPr>
      </p:pic>
      <p:pic>
        <p:nvPicPr>
          <p:cNvPr id="33" name="Picture 32" descr="Icon&#10;&#10;Description automatically generated">
            <a:extLst>
              <a:ext uri="{FF2B5EF4-FFF2-40B4-BE49-F238E27FC236}">
                <a16:creationId xmlns:a16="http://schemas.microsoft.com/office/drawing/2014/main" id="{1A9EC1BD-C2D9-2516-F09E-35EA1B6908D0}"/>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7847806" y="2026562"/>
            <a:ext cx="460763" cy="480208"/>
          </a:xfrm>
          <a:prstGeom prst="rect">
            <a:avLst/>
          </a:prstGeom>
        </p:spPr>
      </p:pic>
      <p:sp>
        <p:nvSpPr>
          <p:cNvPr id="34" name="Rectangle 33">
            <a:extLst>
              <a:ext uri="{FF2B5EF4-FFF2-40B4-BE49-F238E27FC236}">
                <a16:creationId xmlns:a16="http://schemas.microsoft.com/office/drawing/2014/main" id="{A44ED0A9-7C99-D33B-D4EA-6D79C0B0040F}"/>
              </a:ext>
            </a:extLst>
          </p:cNvPr>
          <p:cNvSpPr/>
          <p:nvPr/>
        </p:nvSpPr>
        <p:spPr>
          <a:xfrm>
            <a:off x="4526280" y="4197204"/>
            <a:ext cx="7383542" cy="453877"/>
          </a:xfrm>
          <a:prstGeom prst="rect">
            <a:avLst/>
          </a:prstGeom>
          <a:solidFill>
            <a:schemeClr val="accent3"/>
          </a:solidFill>
          <a:ln w="12700" cap="flat" cmpd="sng" algn="ctr">
            <a:solidFill>
              <a:schemeClr val="accent3"/>
            </a:solidFill>
            <a:prstDash val="solid"/>
          </a:ln>
          <a:effectLst/>
        </p:spPr>
        <p:txBody>
          <a:bodyPr wrap="square" lIns="0" tIns="0" rIns="0" bIns="0" rtlCol="0" anchor="ctr">
            <a:noAutofit/>
          </a:bodyPr>
          <a:lstStyle/>
          <a:p>
            <a:pPr marL="147167" marR="0" lvl="0" indent="0" algn="l" defTabSz="671718" rtl="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dirty="0">
                <a:ln>
                  <a:noFill/>
                </a:ln>
                <a:solidFill>
                  <a:srgbClr val="FFFFFF"/>
                </a:solidFill>
                <a:effectLst/>
                <a:uLnTx/>
                <a:uFillTx/>
                <a:latin typeface="Segoe UI"/>
                <a:ea typeface="+mn-ea"/>
                <a:cs typeface="Segoe UI Light" panose="020B0502040204020203" pitchFamily="34" charset="0"/>
                <a:sym typeface="Gotham Book" charset="0"/>
              </a:rPr>
              <a:t>Curb Health Care Cost Growth</a:t>
            </a:r>
          </a:p>
        </p:txBody>
      </p:sp>
      <p:sp>
        <p:nvSpPr>
          <p:cNvPr id="35" name="Oval 34">
            <a:extLst>
              <a:ext uri="{FF2B5EF4-FFF2-40B4-BE49-F238E27FC236}">
                <a16:creationId xmlns:a16="http://schemas.microsoft.com/office/drawing/2014/main" id="{7B7FA127-A949-BDD9-D618-99DB8A598D13}"/>
              </a:ext>
            </a:extLst>
          </p:cNvPr>
          <p:cNvSpPr>
            <a:spLocks noChangeAspect="1"/>
          </p:cNvSpPr>
          <p:nvPr/>
        </p:nvSpPr>
        <p:spPr>
          <a:xfrm>
            <a:off x="3876613" y="4073040"/>
            <a:ext cx="753143" cy="702205"/>
          </a:xfrm>
          <a:prstGeom prst="ellipse">
            <a:avLst/>
          </a:prstGeom>
          <a:solidFill>
            <a:schemeClr val="accent3"/>
          </a:solidFill>
          <a:ln w="12700" cap="flat" cmpd="sng" algn="ctr">
            <a:solidFill>
              <a:schemeClr val="bg1"/>
            </a:solidFill>
            <a:prstDash val="solid"/>
          </a:ln>
          <a:effectLst/>
        </p:spPr>
        <p:txBody>
          <a:bodyPr wrap="square" rtlCol="0" anchor="ctr">
            <a:spAutoFit/>
          </a:bodyPr>
          <a:lstStyle/>
          <a:p>
            <a:pPr marL="232149" marR="0" lvl="0" indent="-232149" algn="l" defTabSz="671718"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US" sz="2645" b="0" i="0" u="none" strike="noStrike" kern="0" cap="none" spc="0" normalizeH="0" baseline="0" noProof="0" dirty="0">
              <a:ln>
                <a:noFill/>
              </a:ln>
              <a:solidFill>
                <a:prstClr val="black"/>
              </a:solidFill>
              <a:effectLst/>
              <a:uLnTx/>
              <a:uFillTx/>
              <a:latin typeface="Verdana"/>
              <a:ea typeface="+mn-ea"/>
              <a:cs typeface="+mn-cs"/>
              <a:sym typeface="Gotham Book" charset="0"/>
            </a:endParaRPr>
          </a:p>
        </p:txBody>
      </p:sp>
      <p:pic>
        <p:nvPicPr>
          <p:cNvPr id="36" name="Graphic 35" descr="Money with solid fill">
            <a:extLst>
              <a:ext uri="{FF2B5EF4-FFF2-40B4-BE49-F238E27FC236}">
                <a16:creationId xmlns:a16="http://schemas.microsoft.com/office/drawing/2014/main" id="{1AAE5FC6-15B3-0EA9-AC7B-474496D5C8F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974648" y="4124462"/>
            <a:ext cx="557072" cy="557072"/>
          </a:xfrm>
          <a:prstGeom prst="rect">
            <a:avLst/>
          </a:prstGeom>
        </p:spPr>
      </p:pic>
    </p:spTree>
    <p:extLst>
      <p:ext uri="{BB962C8B-B14F-4D97-AF65-F5344CB8AC3E}">
        <p14:creationId xmlns:p14="http://schemas.microsoft.com/office/powerpoint/2010/main" val="1362781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96920F4-CF01-08AC-F36F-F6C8FA193A37}"/>
              </a:ext>
            </a:extLst>
          </p:cNvPr>
          <p:cNvSpPr/>
          <p:nvPr/>
        </p:nvSpPr>
        <p:spPr>
          <a:xfrm>
            <a:off x="1550770" y="2253820"/>
            <a:ext cx="9090461" cy="4421940"/>
          </a:xfrm>
          <a:prstGeom prst="rect">
            <a:avLst/>
          </a:prstGeom>
          <a:solidFill>
            <a:schemeClr val="bg1">
              <a:lumMod val="95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Segoe UI"/>
              <a:ea typeface="+mn-ea"/>
              <a:cs typeface="+mn-cs"/>
            </a:endParaRPr>
          </a:p>
        </p:txBody>
      </p:sp>
      <p:sp>
        <p:nvSpPr>
          <p:cNvPr id="2" name="Title 1">
            <a:extLst>
              <a:ext uri="{FF2B5EF4-FFF2-40B4-BE49-F238E27FC236}">
                <a16:creationId xmlns:a16="http://schemas.microsoft.com/office/drawing/2014/main" id="{1D4130E1-2D2C-441F-9F60-F8220AD9569E}"/>
              </a:ext>
            </a:extLst>
          </p:cNvPr>
          <p:cNvSpPr>
            <a:spLocks noGrp="1"/>
          </p:cNvSpPr>
          <p:nvPr>
            <p:ph type="title"/>
          </p:nvPr>
        </p:nvSpPr>
        <p:spPr>
          <a:xfrm>
            <a:off x="533400" y="76200"/>
            <a:ext cx="11353800" cy="533399"/>
          </a:xfrm>
        </p:spPr>
        <p:txBody>
          <a:bodyPr/>
          <a:lstStyle/>
          <a:p>
            <a:r>
              <a:rPr lang="en-US" sz="2800" dirty="0"/>
              <a:t>Medicare FFS TCOC Targets</a:t>
            </a:r>
          </a:p>
        </p:txBody>
      </p:sp>
      <p:sp>
        <p:nvSpPr>
          <p:cNvPr id="3" name="Slide Number Placeholder 2">
            <a:extLst>
              <a:ext uri="{FF2B5EF4-FFF2-40B4-BE49-F238E27FC236}">
                <a16:creationId xmlns:a16="http://schemas.microsoft.com/office/drawing/2014/main" id="{B128489B-355D-431B-829D-D669587EE4B5}"/>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600" b="0" i="0" u="none" strike="noStrike" kern="1200" cap="none" spc="0" normalizeH="0" baseline="0" noProof="0" smtClean="0">
                <a:ln>
                  <a:noFill/>
                </a:ln>
                <a:solidFill>
                  <a:srgbClr val="767676"/>
                </a:solidFill>
                <a:effectLst/>
                <a:uLnTx/>
                <a:uFillTx/>
                <a:latin typeface="Segoe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600" b="0" i="0" u="none" strike="noStrike" kern="1200" cap="none" spc="0" normalizeH="0" baseline="0" noProof="0" dirty="0">
              <a:ln>
                <a:noFill/>
              </a:ln>
              <a:solidFill>
                <a:srgbClr val="767676"/>
              </a:solidFill>
              <a:effectLst/>
              <a:uLnTx/>
              <a:uFillTx/>
              <a:latin typeface="Segoe UI"/>
              <a:ea typeface="+mn-ea"/>
              <a:cs typeface="+mn-cs"/>
            </a:endParaRPr>
          </a:p>
        </p:txBody>
      </p:sp>
      <p:sp>
        <p:nvSpPr>
          <p:cNvPr id="8" name="Rectangle 7">
            <a:extLst>
              <a:ext uri="{FF2B5EF4-FFF2-40B4-BE49-F238E27FC236}">
                <a16:creationId xmlns:a16="http://schemas.microsoft.com/office/drawing/2014/main" id="{67028359-FB94-5FB9-75BD-2141FD85C6AC}"/>
              </a:ext>
            </a:extLst>
          </p:cNvPr>
          <p:cNvSpPr/>
          <p:nvPr/>
        </p:nvSpPr>
        <p:spPr>
          <a:xfrm>
            <a:off x="1458433" y="2167089"/>
            <a:ext cx="9275134" cy="4290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Segoe UI"/>
              <a:ea typeface="+mn-ea"/>
              <a:cs typeface="+mn-cs"/>
            </a:endParaRPr>
          </a:p>
        </p:txBody>
      </p:sp>
      <p:sp>
        <p:nvSpPr>
          <p:cNvPr id="17" name="TextBox 16">
            <a:extLst>
              <a:ext uri="{FF2B5EF4-FFF2-40B4-BE49-F238E27FC236}">
                <a16:creationId xmlns:a16="http://schemas.microsoft.com/office/drawing/2014/main" id="{E6EC5442-D799-9CFD-DAA8-28499B85C716}"/>
              </a:ext>
            </a:extLst>
          </p:cNvPr>
          <p:cNvSpPr txBox="1"/>
          <p:nvPr/>
        </p:nvSpPr>
        <p:spPr>
          <a:xfrm>
            <a:off x="2266529" y="2399000"/>
            <a:ext cx="7792292" cy="369332"/>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Segoe UI"/>
                <a:ea typeface="Calibri" panose="020F0502020204030204" pitchFamily="34" charset="0"/>
                <a:cs typeface="+mn-cs"/>
              </a:rPr>
              <a:t>Medicare TCOC Growth and Savings to CMS Under the AHEAD Model</a:t>
            </a:r>
            <a:endParaRPr kumimoji="0" lang="en-US" sz="1800" b="1" i="0" u="none" strike="noStrike" kern="1200" cap="none" spc="0" normalizeH="0" baseline="0" noProof="0" dirty="0">
              <a:ln>
                <a:noFill/>
              </a:ln>
              <a:solidFill>
                <a:srgbClr val="262626"/>
              </a:solidFill>
              <a:effectLst/>
              <a:uLnTx/>
              <a:uFillTx/>
              <a:latin typeface="Segoe UI"/>
              <a:ea typeface="+mn-ea"/>
              <a:cs typeface="+mn-cs"/>
            </a:endParaRPr>
          </a:p>
        </p:txBody>
      </p:sp>
      <p:sp>
        <p:nvSpPr>
          <p:cNvPr id="4" name="TextBox 3">
            <a:extLst>
              <a:ext uri="{FF2B5EF4-FFF2-40B4-BE49-F238E27FC236}">
                <a16:creationId xmlns:a16="http://schemas.microsoft.com/office/drawing/2014/main" id="{2D899EA6-3F83-2D42-082A-E6697F973E80}"/>
              </a:ext>
            </a:extLst>
          </p:cNvPr>
          <p:cNvSpPr txBox="1"/>
          <p:nvPr/>
        </p:nvSpPr>
        <p:spPr>
          <a:xfrm>
            <a:off x="533400" y="813425"/>
            <a:ext cx="10976523" cy="124649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262626"/>
                </a:solidFill>
                <a:effectLst/>
                <a:uLnTx/>
                <a:uFillTx/>
                <a:latin typeface="Segoe UI"/>
                <a:ea typeface="Calibri" panose="020F0502020204030204" pitchFamily="34" charset="0"/>
                <a:cs typeface="Segoe UI"/>
              </a:rPr>
              <a:t>AHEAD was developed in alignment with affordability and cost growth containment efforts underway in states across the nation, and t</a:t>
            </a:r>
            <a:r>
              <a:rPr kumimoji="0" lang="en-US" sz="1500" b="0" i="0" u="none" strike="noStrike" kern="1200" cap="none" spc="0" normalizeH="0" baseline="0" noProof="0" dirty="0">
                <a:ln>
                  <a:noFill/>
                </a:ln>
                <a:solidFill>
                  <a:srgbClr val="262626"/>
                </a:solidFill>
                <a:effectLst/>
                <a:uLnTx/>
                <a:uFillTx/>
                <a:latin typeface="Segoe UI"/>
                <a:ea typeface="+mn-ea"/>
                <a:cs typeface="+mn-cs"/>
              </a:rPr>
              <a:t>he Medicare TCOC target holds states accountable for “bending the cost curve” for Medicare Part A and Part B expenditures of resident beneficiaries.</a:t>
            </a:r>
            <a:r>
              <a:rPr kumimoji="0" lang="en-US" sz="1500" b="0" i="0" u="none" strike="noStrike" kern="1200" cap="none" spc="0" normalizeH="0" baseline="0" noProof="0" dirty="0">
                <a:ln>
                  <a:noFill/>
                </a:ln>
                <a:solidFill>
                  <a:srgbClr val="262626"/>
                </a:solidFill>
                <a:effectLst/>
                <a:uLnTx/>
                <a:uFillTx/>
                <a:latin typeface="Segoe UI"/>
                <a:ea typeface="Calibri" panose="020F0502020204030204" pitchFamily="34" charset="0"/>
                <a:cs typeface="Segoe UI"/>
              </a:rPr>
              <a:t> By holding states </a:t>
            </a:r>
            <a:r>
              <a:rPr kumimoji="0" lang="en-US" sz="1500" b="0" i="0" u="none" strike="noStrike" kern="1200" cap="none" spc="0" normalizeH="0" baseline="0" noProof="0" dirty="0">
                <a:ln>
                  <a:noFill/>
                </a:ln>
                <a:solidFill>
                  <a:srgbClr val="000000"/>
                </a:solidFill>
                <a:effectLst/>
                <a:uLnTx/>
                <a:uFillTx/>
                <a:latin typeface="Segoe UI"/>
                <a:ea typeface="Calibri" panose="020F0502020204030204" pitchFamily="34" charset="0"/>
                <a:cs typeface="+mn-cs"/>
              </a:rPr>
              <a:t>accountable for cost growth, CMS hopes to support states in achieving a more affordable cost trajectory and increased long-term sustainability. </a:t>
            </a:r>
            <a:r>
              <a:rPr kumimoji="0" lang="en-US" sz="1500" b="0" i="0" u="none" strike="noStrike" kern="1200" cap="none" spc="0" normalizeH="0" baseline="0" noProof="0" dirty="0">
                <a:ln>
                  <a:noFill/>
                </a:ln>
                <a:solidFill>
                  <a:srgbClr val="262626"/>
                </a:solidFill>
                <a:effectLst/>
                <a:uLnTx/>
                <a:uFillTx/>
                <a:latin typeface="Segoe UI"/>
                <a:ea typeface="+mn-ea"/>
                <a:cs typeface="+mn-cs"/>
              </a:rPr>
              <a:t>CMS will work collaboratively with each state during the pre-implementation period to set state-specific Medicare FFS TCOC growth targets.</a:t>
            </a:r>
          </a:p>
        </p:txBody>
      </p:sp>
      <p:sp>
        <p:nvSpPr>
          <p:cNvPr id="5" name="Rectangle 4">
            <a:extLst>
              <a:ext uri="{FF2B5EF4-FFF2-40B4-BE49-F238E27FC236}">
                <a16:creationId xmlns:a16="http://schemas.microsoft.com/office/drawing/2014/main" id="{607F545F-485C-DBDC-DBC7-EFBF1590C2D5}"/>
              </a:ext>
            </a:extLst>
          </p:cNvPr>
          <p:cNvSpPr/>
          <p:nvPr/>
        </p:nvSpPr>
        <p:spPr>
          <a:xfrm>
            <a:off x="2117835" y="2895600"/>
            <a:ext cx="7940985" cy="3454400"/>
          </a:xfrm>
          <a:prstGeom prst="rect">
            <a:avLst/>
          </a:prstGeom>
          <a:solidFill>
            <a:schemeClr val="bg2"/>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Segoe UI"/>
              <a:ea typeface="+mn-ea"/>
              <a:cs typeface="+mn-cs"/>
            </a:endParaRPr>
          </a:p>
        </p:txBody>
      </p:sp>
      <p:cxnSp>
        <p:nvCxnSpPr>
          <p:cNvPr id="15" name="Straight Arrow Connector 14">
            <a:extLst>
              <a:ext uri="{FF2B5EF4-FFF2-40B4-BE49-F238E27FC236}">
                <a16:creationId xmlns:a16="http://schemas.microsoft.com/office/drawing/2014/main" id="{E0CF611C-E57D-34B4-8876-693FA22685AA}"/>
              </a:ext>
            </a:extLst>
          </p:cNvPr>
          <p:cNvCxnSpPr>
            <a:cxnSpLocks/>
          </p:cNvCxnSpPr>
          <p:nvPr/>
        </p:nvCxnSpPr>
        <p:spPr>
          <a:xfrm flipV="1">
            <a:off x="5181600" y="3833207"/>
            <a:ext cx="2892640" cy="868503"/>
          </a:xfrm>
          <a:prstGeom prst="straightConnector1">
            <a:avLst/>
          </a:prstGeom>
          <a:ln w="381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3275CFC4-82C3-246C-578B-AE7D53131E06}"/>
              </a:ext>
            </a:extLst>
          </p:cNvPr>
          <p:cNvCxnSpPr>
            <a:cxnSpLocks/>
          </p:cNvCxnSpPr>
          <p:nvPr/>
        </p:nvCxnSpPr>
        <p:spPr>
          <a:xfrm flipV="1">
            <a:off x="2743200" y="3410112"/>
            <a:ext cx="5331040" cy="2381088"/>
          </a:xfrm>
          <a:prstGeom prst="straightConnector1">
            <a:avLst/>
          </a:prstGeom>
          <a:ln w="381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C0010047-3F2D-834D-29AF-5BD4F358F664}"/>
              </a:ext>
            </a:extLst>
          </p:cNvPr>
          <p:cNvSpPr/>
          <p:nvPr/>
        </p:nvSpPr>
        <p:spPr>
          <a:xfrm>
            <a:off x="2743200" y="3008764"/>
            <a:ext cx="6858000" cy="2782436"/>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Segoe UI"/>
              <a:ea typeface="+mn-ea"/>
              <a:cs typeface="+mn-cs"/>
            </a:endParaRPr>
          </a:p>
        </p:txBody>
      </p:sp>
      <p:sp>
        <p:nvSpPr>
          <p:cNvPr id="23" name="Right Brace 22">
            <a:extLst>
              <a:ext uri="{FF2B5EF4-FFF2-40B4-BE49-F238E27FC236}">
                <a16:creationId xmlns:a16="http://schemas.microsoft.com/office/drawing/2014/main" id="{A31861F2-0BF8-E5C5-B44A-F094E11A50BA}"/>
              </a:ext>
            </a:extLst>
          </p:cNvPr>
          <p:cNvSpPr/>
          <p:nvPr/>
        </p:nvSpPr>
        <p:spPr>
          <a:xfrm>
            <a:off x="8077200" y="3433668"/>
            <a:ext cx="228600" cy="399539"/>
          </a:xfrm>
          <a:prstGeom prst="rightBrace">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Segoe UI"/>
              <a:ea typeface="+mn-ea"/>
              <a:cs typeface="+mn-cs"/>
            </a:endParaRPr>
          </a:p>
        </p:txBody>
      </p:sp>
      <p:sp>
        <p:nvSpPr>
          <p:cNvPr id="24" name="TextBox 23">
            <a:extLst>
              <a:ext uri="{FF2B5EF4-FFF2-40B4-BE49-F238E27FC236}">
                <a16:creationId xmlns:a16="http://schemas.microsoft.com/office/drawing/2014/main" id="{E608DEC8-1823-F396-5221-88BA58B5809E}"/>
              </a:ext>
            </a:extLst>
          </p:cNvPr>
          <p:cNvSpPr txBox="1"/>
          <p:nvPr/>
        </p:nvSpPr>
        <p:spPr>
          <a:xfrm rot="16200000">
            <a:off x="1284205" y="4199927"/>
            <a:ext cx="24384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262626"/>
                </a:solidFill>
                <a:effectLst/>
                <a:uLnTx/>
                <a:uFillTx/>
                <a:latin typeface="Segoe UI"/>
                <a:ea typeface="+mn-ea"/>
                <a:cs typeface="+mn-cs"/>
              </a:rPr>
              <a:t>Growth </a:t>
            </a:r>
          </a:p>
        </p:txBody>
      </p:sp>
      <p:sp>
        <p:nvSpPr>
          <p:cNvPr id="25" name="TextBox 24">
            <a:extLst>
              <a:ext uri="{FF2B5EF4-FFF2-40B4-BE49-F238E27FC236}">
                <a16:creationId xmlns:a16="http://schemas.microsoft.com/office/drawing/2014/main" id="{188F9210-EF3D-4573-1881-87A656D5B825}"/>
              </a:ext>
            </a:extLst>
          </p:cNvPr>
          <p:cNvSpPr txBox="1"/>
          <p:nvPr/>
        </p:nvSpPr>
        <p:spPr>
          <a:xfrm>
            <a:off x="4943475" y="5831283"/>
            <a:ext cx="24384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262626"/>
                </a:solidFill>
                <a:effectLst/>
                <a:uLnTx/>
                <a:uFillTx/>
                <a:latin typeface="Segoe UI"/>
                <a:ea typeface="+mn-ea"/>
                <a:cs typeface="+mn-cs"/>
              </a:rPr>
              <a:t>Time </a:t>
            </a:r>
          </a:p>
        </p:txBody>
      </p:sp>
      <p:sp>
        <p:nvSpPr>
          <p:cNvPr id="26" name="TextBox 25">
            <a:extLst>
              <a:ext uri="{FF2B5EF4-FFF2-40B4-BE49-F238E27FC236}">
                <a16:creationId xmlns:a16="http://schemas.microsoft.com/office/drawing/2014/main" id="{DD50E846-4E1E-C133-936F-496AA55A8F3C}"/>
              </a:ext>
            </a:extLst>
          </p:cNvPr>
          <p:cNvSpPr txBox="1"/>
          <p:nvPr/>
        </p:nvSpPr>
        <p:spPr>
          <a:xfrm>
            <a:off x="7566925" y="3420700"/>
            <a:ext cx="24384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262626"/>
                </a:solidFill>
                <a:effectLst/>
                <a:uLnTx/>
                <a:uFillTx/>
                <a:latin typeface="Segoe UI"/>
                <a:ea typeface="+mn-ea"/>
                <a:cs typeface="+mn-cs"/>
              </a:rPr>
              <a:t>Savings</a:t>
            </a:r>
            <a:r>
              <a:rPr kumimoji="0" lang="en-US" sz="1800" b="0" i="0" u="none" strike="noStrike" kern="1200" cap="none" spc="0" normalizeH="0" baseline="0" noProof="0" dirty="0">
                <a:ln>
                  <a:noFill/>
                </a:ln>
                <a:solidFill>
                  <a:srgbClr val="262626"/>
                </a:solidFill>
                <a:effectLst/>
                <a:uLnTx/>
                <a:uFillTx/>
                <a:latin typeface="Segoe UI"/>
                <a:ea typeface="+mn-ea"/>
                <a:cs typeface="+mn-cs"/>
              </a:rPr>
              <a:t> </a:t>
            </a:r>
          </a:p>
        </p:txBody>
      </p:sp>
      <p:sp>
        <p:nvSpPr>
          <p:cNvPr id="27" name="TextBox 26">
            <a:extLst>
              <a:ext uri="{FF2B5EF4-FFF2-40B4-BE49-F238E27FC236}">
                <a16:creationId xmlns:a16="http://schemas.microsoft.com/office/drawing/2014/main" id="{6F2F764E-E33C-CF2B-9528-D7A1E6EB81B9}"/>
              </a:ext>
            </a:extLst>
          </p:cNvPr>
          <p:cNvSpPr txBox="1"/>
          <p:nvPr/>
        </p:nvSpPr>
        <p:spPr>
          <a:xfrm rot="20657736">
            <a:off x="5813222" y="4303557"/>
            <a:ext cx="243840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262626"/>
                </a:solidFill>
                <a:effectLst/>
                <a:uLnTx/>
                <a:uFillTx/>
                <a:latin typeface="Segoe UI"/>
                <a:ea typeface="+mn-ea"/>
                <a:cs typeface="+mn-cs"/>
              </a:rPr>
              <a:t>State Growth</a:t>
            </a:r>
            <a:br>
              <a:rPr kumimoji="0" lang="en-US" sz="2000" b="0" i="0" u="none" strike="noStrike" kern="1200" cap="none" spc="0" normalizeH="0" baseline="0" noProof="0" dirty="0">
                <a:ln>
                  <a:noFill/>
                </a:ln>
                <a:solidFill>
                  <a:srgbClr val="262626"/>
                </a:solidFill>
                <a:effectLst/>
                <a:uLnTx/>
                <a:uFillTx/>
                <a:latin typeface="Segoe UI"/>
                <a:ea typeface="+mn-ea"/>
                <a:cs typeface="+mn-cs"/>
              </a:rPr>
            </a:br>
            <a:r>
              <a:rPr kumimoji="0" lang="en-US" sz="2000" b="0" i="0" u="none" strike="noStrike" kern="1200" cap="none" spc="0" normalizeH="0" baseline="0" noProof="0" dirty="0">
                <a:ln>
                  <a:noFill/>
                </a:ln>
                <a:solidFill>
                  <a:srgbClr val="262626"/>
                </a:solidFill>
                <a:effectLst/>
                <a:uLnTx/>
                <a:uFillTx/>
                <a:latin typeface="Segoe UI"/>
                <a:ea typeface="+mn-ea"/>
                <a:cs typeface="+mn-cs"/>
              </a:rPr>
              <a:t>Under Model </a:t>
            </a:r>
          </a:p>
        </p:txBody>
      </p:sp>
      <p:sp>
        <p:nvSpPr>
          <p:cNvPr id="28" name="TextBox 27">
            <a:extLst>
              <a:ext uri="{FF2B5EF4-FFF2-40B4-BE49-F238E27FC236}">
                <a16:creationId xmlns:a16="http://schemas.microsoft.com/office/drawing/2014/main" id="{B3629EDD-D179-EE8C-BE07-4C19EF98DCC8}"/>
              </a:ext>
            </a:extLst>
          </p:cNvPr>
          <p:cNvSpPr txBox="1"/>
          <p:nvPr/>
        </p:nvSpPr>
        <p:spPr>
          <a:xfrm rot="20107377">
            <a:off x="5341078" y="3288457"/>
            <a:ext cx="243840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262626"/>
                </a:solidFill>
                <a:effectLst/>
                <a:uLnTx/>
                <a:uFillTx/>
                <a:latin typeface="Segoe UI"/>
                <a:ea typeface="+mn-ea"/>
                <a:cs typeface="+mn-cs"/>
              </a:rPr>
              <a:t>State Growth</a:t>
            </a:r>
            <a:br>
              <a:rPr kumimoji="0" lang="en-US" sz="2000" b="0" i="0" u="none" strike="noStrike" kern="1200" cap="none" spc="0" normalizeH="0" baseline="0" noProof="0" dirty="0">
                <a:ln>
                  <a:noFill/>
                </a:ln>
                <a:solidFill>
                  <a:srgbClr val="262626"/>
                </a:solidFill>
                <a:effectLst/>
                <a:uLnTx/>
                <a:uFillTx/>
                <a:latin typeface="Segoe UI"/>
                <a:ea typeface="+mn-ea"/>
                <a:cs typeface="+mn-cs"/>
              </a:rPr>
            </a:br>
            <a:r>
              <a:rPr kumimoji="0" lang="en-US" sz="2000" b="0" i="0" u="none" strike="noStrike" kern="1200" cap="none" spc="0" normalizeH="0" baseline="0" noProof="0" dirty="0">
                <a:ln>
                  <a:noFill/>
                </a:ln>
                <a:solidFill>
                  <a:srgbClr val="262626"/>
                </a:solidFill>
                <a:effectLst/>
                <a:uLnTx/>
                <a:uFillTx/>
                <a:latin typeface="Segoe UI"/>
                <a:ea typeface="+mn-ea"/>
                <a:cs typeface="+mn-cs"/>
              </a:rPr>
              <a:t>Absent Model </a:t>
            </a:r>
          </a:p>
        </p:txBody>
      </p:sp>
    </p:spTree>
    <p:extLst>
      <p:ext uri="{BB962C8B-B14F-4D97-AF65-F5344CB8AC3E}">
        <p14:creationId xmlns:p14="http://schemas.microsoft.com/office/powerpoint/2010/main" val="2106674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2EDA0-4084-4593-97BF-125A01EF572C}"/>
              </a:ext>
            </a:extLst>
          </p:cNvPr>
          <p:cNvSpPr>
            <a:spLocks noGrp="1"/>
          </p:cNvSpPr>
          <p:nvPr>
            <p:ph type="title"/>
          </p:nvPr>
        </p:nvSpPr>
        <p:spPr>
          <a:xfrm>
            <a:off x="533400" y="76202"/>
            <a:ext cx="11353800" cy="533399"/>
          </a:xfrm>
        </p:spPr>
        <p:txBody>
          <a:bodyPr/>
          <a:lstStyle/>
          <a:p>
            <a:r>
              <a:rPr lang="en-US" sz="2800" dirty="0">
                <a:latin typeface="Calibri" panose="020F0502020204030204" pitchFamily="34" charset="0"/>
                <a:cs typeface="Calibri" panose="020F0502020204030204" pitchFamily="34" charset="0"/>
              </a:rPr>
              <a:t>Elements of the Medicare FFS TCOC Expenditure Target</a:t>
            </a:r>
          </a:p>
        </p:txBody>
      </p:sp>
      <p:sp>
        <p:nvSpPr>
          <p:cNvPr id="3" name="Slide Number Placeholder 2">
            <a:extLst>
              <a:ext uri="{FF2B5EF4-FFF2-40B4-BE49-F238E27FC236}">
                <a16:creationId xmlns:a16="http://schemas.microsoft.com/office/drawing/2014/main" id="{457D4404-3F80-4EC2-B209-B6C4AAE8414F}"/>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600" b="0" i="0" u="none" strike="noStrike" kern="1200" cap="none" spc="0" normalizeH="0" baseline="0" noProof="0">
                <a:ln>
                  <a:noFill/>
                </a:ln>
                <a:solidFill>
                  <a:srgbClr val="262626"/>
                </a:solidFill>
                <a:effectLst/>
                <a:uLnTx/>
                <a:uFillTx/>
                <a:latin typeface="Calibri" panose="020F0502020204030204" pitchFamily="34" charset="0"/>
                <a:ea typeface="+mn-ea"/>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600" b="0"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endParaRPr>
          </a:p>
        </p:txBody>
      </p:sp>
      <p:sp>
        <p:nvSpPr>
          <p:cNvPr id="4" name="Slide Number Placeholder 2">
            <a:extLst>
              <a:ext uri="{FF2B5EF4-FFF2-40B4-BE49-F238E27FC236}">
                <a16:creationId xmlns:a16="http://schemas.microsoft.com/office/drawing/2014/main" id="{45D72768-6D33-12B9-1D29-BBF59A6CDBF7}"/>
              </a:ext>
            </a:extLst>
          </p:cNvPr>
          <p:cNvSpPr txBox="1">
            <a:spLocks/>
          </p:cNvSpPr>
          <p:nvPr/>
        </p:nvSpPr>
        <p:spPr>
          <a:xfrm>
            <a:off x="9220200" y="6553200"/>
            <a:ext cx="2844800" cy="228600"/>
          </a:xfrm>
          <a:prstGeom prst="rect">
            <a:avLst/>
          </a:prstGeom>
        </p:spPr>
        <p:txBody>
          <a:bodyPr vert="horz" lIns="91440" tIns="45720" rIns="91440" bIns="45720" rtlCol="0" anchor="ctr"/>
          <a:lstStyle>
            <a:defPPr>
              <a:defRPr lang="en-US"/>
            </a:defPPr>
            <a:lvl1pPr marL="0" algn="r" defTabSz="914400" rtl="0" eaLnBrk="1" latinLnBrk="0" hangingPunct="1">
              <a:defRPr sz="1600" b="0" kern="1200">
                <a:solidFill>
                  <a:srgbClr val="76767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377"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600" b="0" i="0" u="none" strike="noStrike" kern="1200" cap="none" spc="0" normalizeH="0" baseline="0" noProof="0">
                <a:ln>
                  <a:noFill/>
                </a:ln>
                <a:solidFill>
                  <a:srgbClr val="262626"/>
                </a:solidFill>
                <a:effectLst/>
                <a:uLnTx/>
                <a:uFillTx/>
                <a:latin typeface="Calibri" panose="020F0502020204030204" pitchFamily="34" charset="0"/>
                <a:ea typeface="+mn-ea"/>
                <a:cs typeface="Calibri" panose="020F0502020204030204" pitchFamily="34" charset="0"/>
              </a:rPr>
              <a:pPr marL="0" marR="0" lvl="0" indent="0" algn="r" defTabSz="914377" rtl="0" eaLnBrk="1" fontAlgn="auto" latinLnBrk="0" hangingPunct="1">
                <a:lnSpc>
                  <a:spcPct val="100000"/>
                </a:lnSpc>
                <a:spcBef>
                  <a:spcPts val="0"/>
                </a:spcBef>
                <a:spcAft>
                  <a:spcPts val="0"/>
                </a:spcAft>
                <a:buClrTx/>
                <a:buSzTx/>
                <a:buFontTx/>
                <a:buNone/>
                <a:tabLst/>
                <a:defRPr/>
              </a:pPr>
              <a:t>7</a:t>
            </a:fld>
            <a:endParaRPr kumimoji="0" lang="en-US" sz="1600" b="0"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endParaRPr>
          </a:p>
        </p:txBody>
      </p:sp>
      <p:sp>
        <p:nvSpPr>
          <p:cNvPr id="14" name="Arrow: Right 13">
            <a:extLst>
              <a:ext uri="{FF2B5EF4-FFF2-40B4-BE49-F238E27FC236}">
                <a16:creationId xmlns:a16="http://schemas.microsoft.com/office/drawing/2014/main" id="{E902D17C-A1EF-42A4-B6EA-FE1B58ADC418}"/>
              </a:ext>
            </a:extLst>
          </p:cNvPr>
          <p:cNvSpPr/>
          <p:nvPr/>
        </p:nvSpPr>
        <p:spPr>
          <a:xfrm>
            <a:off x="3990988" y="4457574"/>
            <a:ext cx="1106504" cy="548081"/>
          </a:xfrm>
          <a:prstGeom prst="rightArrow">
            <a:avLst/>
          </a:prstGeom>
          <a:solidFill>
            <a:srgbClr val="C00000"/>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67"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Trended</a:t>
            </a:r>
          </a:p>
        </p:txBody>
      </p:sp>
      <p:sp>
        <p:nvSpPr>
          <p:cNvPr id="18" name="Arrow: Right 17">
            <a:extLst>
              <a:ext uri="{FF2B5EF4-FFF2-40B4-BE49-F238E27FC236}">
                <a16:creationId xmlns:a16="http://schemas.microsoft.com/office/drawing/2014/main" id="{046E85FE-D280-2392-5695-8DB6C1A9EFB8}"/>
              </a:ext>
            </a:extLst>
          </p:cNvPr>
          <p:cNvSpPr/>
          <p:nvPr/>
        </p:nvSpPr>
        <p:spPr>
          <a:xfrm rot="2233030">
            <a:off x="1244783" y="2952939"/>
            <a:ext cx="1175397" cy="555048"/>
          </a:xfrm>
          <a:prstGeom prst="rightArrow">
            <a:avLst/>
          </a:prstGeom>
          <a:solidFill>
            <a:srgbClr val="C00000"/>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67"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Compounded</a:t>
            </a:r>
          </a:p>
        </p:txBody>
      </p:sp>
      <p:sp>
        <p:nvSpPr>
          <p:cNvPr id="19" name="TextBox 18">
            <a:extLst>
              <a:ext uri="{FF2B5EF4-FFF2-40B4-BE49-F238E27FC236}">
                <a16:creationId xmlns:a16="http://schemas.microsoft.com/office/drawing/2014/main" id="{C6337EA7-28A1-E229-4688-788ABB9316F8}"/>
              </a:ext>
            </a:extLst>
          </p:cNvPr>
          <p:cNvSpPr txBox="1"/>
          <p:nvPr/>
        </p:nvSpPr>
        <p:spPr>
          <a:xfrm>
            <a:off x="364087" y="5795883"/>
            <a:ext cx="2844799" cy="707694"/>
          </a:xfrm>
          <a:prstGeom prst="rect">
            <a:avLst/>
          </a:prstGeom>
          <a:noFill/>
          <a:ln w="2540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33" b="0"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rPr>
              <a:t>The target is based on 3 years of Medicare Parts A and B expenditure data (BY1, BY2 and BY3)</a:t>
            </a:r>
          </a:p>
        </p:txBody>
      </p:sp>
      <p:sp>
        <p:nvSpPr>
          <p:cNvPr id="20" name="TextBox 19">
            <a:extLst>
              <a:ext uri="{FF2B5EF4-FFF2-40B4-BE49-F238E27FC236}">
                <a16:creationId xmlns:a16="http://schemas.microsoft.com/office/drawing/2014/main" id="{B101B449-C991-EC4F-FA09-05337A46E2AA}"/>
              </a:ext>
            </a:extLst>
          </p:cNvPr>
          <p:cNvSpPr txBox="1"/>
          <p:nvPr/>
        </p:nvSpPr>
        <p:spPr>
          <a:xfrm>
            <a:off x="1693017" y="1043538"/>
            <a:ext cx="2657855" cy="1528175"/>
          </a:xfrm>
          <a:prstGeom prst="rect">
            <a:avLst/>
          </a:prstGeom>
          <a:noFill/>
          <a:ln w="2540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33" b="0"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rPr>
              <a:t>A negotiated </a:t>
            </a:r>
            <a:r>
              <a:rPr kumimoji="0" lang="en-US" sz="1333" b="1"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rPr>
              <a:t>savings component (SC) </a:t>
            </a:r>
            <a:r>
              <a:rPr kumimoji="0" lang="en-US" sz="1333" b="0"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rPr>
              <a:t>is subtracted from the</a:t>
            </a:r>
            <a:r>
              <a:rPr kumimoji="0" lang="en-US" sz="1333" b="1"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rPr>
              <a:t> trend factor (TF) </a:t>
            </a:r>
            <a:r>
              <a:rPr kumimoji="0" lang="en-US" sz="1333" b="0"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rPr>
              <a:t>for each year to create the </a:t>
            </a:r>
            <a:r>
              <a:rPr kumimoji="0" lang="en-US" sz="1333" b="1"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rPr>
              <a:t>growth factor (GF) </a:t>
            </a:r>
            <a:r>
              <a:rPr kumimoji="0" lang="en-US" sz="1333" b="0"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rPr>
              <a:t>for that year. That growth factor is annually compounded (multiplied by each past year’s value). </a:t>
            </a:r>
          </a:p>
        </p:txBody>
      </p:sp>
      <p:sp>
        <p:nvSpPr>
          <p:cNvPr id="21" name="TextBox 20">
            <a:extLst>
              <a:ext uri="{FF2B5EF4-FFF2-40B4-BE49-F238E27FC236}">
                <a16:creationId xmlns:a16="http://schemas.microsoft.com/office/drawing/2014/main" id="{7E326A9B-F851-E841-4DAC-098D1F7D8E37}"/>
              </a:ext>
            </a:extLst>
          </p:cNvPr>
          <p:cNvSpPr txBox="1"/>
          <p:nvPr/>
        </p:nvSpPr>
        <p:spPr>
          <a:xfrm>
            <a:off x="9509908" y="1823237"/>
            <a:ext cx="1978152" cy="912814"/>
          </a:xfrm>
          <a:prstGeom prst="rect">
            <a:avLst/>
          </a:prstGeom>
          <a:noFill/>
          <a:ln w="2540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33" b="0"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rPr>
              <a:t>Participants are accountable for meeting the annual Medicare FFS TCOC Expenditure target</a:t>
            </a:r>
          </a:p>
        </p:txBody>
      </p:sp>
      <p:sp>
        <p:nvSpPr>
          <p:cNvPr id="22" name="TextBox 21">
            <a:extLst>
              <a:ext uri="{FF2B5EF4-FFF2-40B4-BE49-F238E27FC236}">
                <a16:creationId xmlns:a16="http://schemas.microsoft.com/office/drawing/2014/main" id="{3978C172-BC30-CEB2-0B35-89B5E105722E}"/>
              </a:ext>
            </a:extLst>
          </p:cNvPr>
          <p:cNvSpPr txBox="1"/>
          <p:nvPr/>
        </p:nvSpPr>
        <p:spPr>
          <a:xfrm>
            <a:off x="3656525" y="3230463"/>
            <a:ext cx="1775431" cy="912814"/>
          </a:xfrm>
          <a:prstGeom prst="rect">
            <a:avLst/>
          </a:prstGeom>
          <a:noFill/>
          <a:ln w="2540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33" b="0"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rPr>
              <a:t>The compounded </a:t>
            </a:r>
            <a:r>
              <a:rPr kumimoji="0" lang="en-US" sz="1333" b="1"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rPr>
              <a:t>growth factor </a:t>
            </a:r>
            <a:r>
              <a:rPr kumimoji="0" lang="en-US" sz="1333" b="0"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rPr>
              <a:t>is applied to each baseline year</a:t>
            </a:r>
          </a:p>
        </p:txBody>
      </p:sp>
      <p:grpSp>
        <p:nvGrpSpPr>
          <p:cNvPr id="23" name="Group 22">
            <a:extLst>
              <a:ext uri="{FF2B5EF4-FFF2-40B4-BE49-F238E27FC236}">
                <a16:creationId xmlns:a16="http://schemas.microsoft.com/office/drawing/2014/main" id="{F09FF439-E2AF-6E90-9CFB-2F56D601F846}"/>
              </a:ext>
            </a:extLst>
          </p:cNvPr>
          <p:cNvGrpSpPr/>
          <p:nvPr/>
        </p:nvGrpSpPr>
        <p:grpSpPr>
          <a:xfrm>
            <a:off x="5892156" y="3829951"/>
            <a:ext cx="1694688" cy="1677307"/>
            <a:chOff x="6113776" y="2811120"/>
            <a:chExt cx="1993392" cy="1257980"/>
          </a:xfrm>
          <a:solidFill>
            <a:srgbClr val="00863D"/>
          </a:solidFill>
        </p:grpSpPr>
        <p:sp>
          <p:nvSpPr>
            <p:cNvPr id="24" name="Rectangle 23">
              <a:extLst>
                <a:ext uri="{FF2B5EF4-FFF2-40B4-BE49-F238E27FC236}">
                  <a16:creationId xmlns:a16="http://schemas.microsoft.com/office/drawing/2014/main" id="{EB1888A0-0641-7A58-0309-5C4C477BC4B7}"/>
                </a:ext>
              </a:extLst>
            </p:cNvPr>
            <p:cNvSpPr/>
            <p:nvPr/>
          </p:nvSpPr>
          <p:spPr>
            <a:xfrm>
              <a:off x="6113776" y="2811120"/>
              <a:ext cx="1993392" cy="128016"/>
            </a:xfrm>
            <a:prstGeom prst="rect">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endParaRPr>
            </a:p>
          </p:txBody>
        </p:sp>
        <p:sp>
          <p:nvSpPr>
            <p:cNvPr id="25" name="Rectangle 24">
              <a:extLst>
                <a:ext uri="{FF2B5EF4-FFF2-40B4-BE49-F238E27FC236}">
                  <a16:creationId xmlns:a16="http://schemas.microsoft.com/office/drawing/2014/main" id="{CB591A9D-D9E0-59D6-E3E4-58B15D08DF9B}"/>
                </a:ext>
              </a:extLst>
            </p:cNvPr>
            <p:cNvSpPr/>
            <p:nvPr/>
          </p:nvSpPr>
          <p:spPr>
            <a:xfrm>
              <a:off x="6113776" y="2943499"/>
              <a:ext cx="1993392" cy="374904"/>
            </a:xfrm>
            <a:prstGeom prst="rect">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endParaRPr>
            </a:p>
          </p:txBody>
        </p:sp>
        <p:sp>
          <p:nvSpPr>
            <p:cNvPr id="26" name="Rectangle 25">
              <a:extLst>
                <a:ext uri="{FF2B5EF4-FFF2-40B4-BE49-F238E27FC236}">
                  <a16:creationId xmlns:a16="http://schemas.microsoft.com/office/drawing/2014/main" id="{5D1783DE-5673-B2FF-7386-DF6549657827}"/>
                </a:ext>
              </a:extLst>
            </p:cNvPr>
            <p:cNvSpPr/>
            <p:nvPr/>
          </p:nvSpPr>
          <p:spPr>
            <a:xfrm>
              <a:off x="6113776" y="3328436"/>
              <a:ext cx="1993392" cy="740664"/>
            </a:xfrm>
            <a:prstGeom prst="rect">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endParaRPr>
            </a:p>
          </p:txBody>
        </p:sp>
      </p:grpSp>
      <p:sp>
        <p:nvSpPr>
          <p:cNvPr id="28" name="TextBox 27">
            <a:extLst>
              <a:ext uri="{FF2B5EF4-FFF2-40B4-BE49-F238E27FC236}">
                <a16:creationId xmlns:a16="http://schemas.microsoft.com/office/drawing/2014/main" id="{9B9EB1E8-4CA6-C4FC-491E-1D137653855D}"/>
              </a:ext>
            </a:extLst>
          </p:cNvPr>
          <p:cNvSpPr txBox="1"/>
          <p:nvPr/>
        </p:nvSpPr>
        <p:spPr>
          <a:xfrm>
            <a:off x="7777437" y="3328098"/>
            <a:ext cx="1252172" cy="707694"/>
          </a:xfrm>
          <a:prstGeom prst="rect">
            <a:avLst/>
          </a:prstGeom>
          <a:noFill/>
          <a:ln w="2540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33" b="0"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rPr>
              <a:t>The baseline years are weighted</a:t>
            </a:r>
          </a:p>
        </p:txBody>
      </p:sp>
      <p:sp>
        <p:nvSpPr>
          <p:cNvPr id="31" name="Rectangle 30">
            <a:extLst>
              <a:ext uri="{FF2B5EF4-FFF2-40B4-BE49-F238E27FC236}">
                <a16:creationId xmlns:a16="http://schemas.microsoft.com/office/drawing/2014/main" id="{DC4DBC29-BFE8-C0CC-E6A2-B6CF3420EAD9}"/>
              </a:ext>
            </a:extLst>
          </p:cNvPr>
          <p:cNvSpPr/>
          <p:nvPr/>
        </p:nvSpPr>
        <p:spPr>
          <a:xfrm>
            <a:off x="9220200" y="3652265"/>
            <a:ext cx="2657856" cy="1826444"/>
          </a:xfrm>
          <a:prstGeom prst="rect">
            <a:avLst/>
          </a:prstGeom>
          <a:solidFill>
            <a:srgbClr val="00863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endParaRPr>
          </a:p>
        </p:txBody>
      </p:sp>
      <p:sp>
        <p:nvSpPr>
          <p:cNvPr id="6" name="Rectangle 5">
            <a:extLst>
              <a:ext uri="{FF2B5EF4-FFF2-40B4-BE49-F238E27FC236}">
                <a16:creationId xmlns:a16="http://schemas.microsoft.com/office/drawing/2014/main" id="{7B6A1CAC-ABF5-182A-7DF6-2712BF2AEFD7}"/>
              </a:ext>
            </a:extLst>
          </p:cNvPr>
          <p:cNvSpPr/>
          <p:nvPr/>
        </p:nvSpPr>
        <p:spPr>
          <a:xfrm rot="10800000">
            <a:off x="153558" y="1161760"/>
            <a:ext cx="1036316" cy="682752"/>
          </a:xfrm>
          <a:prstGeom prst="rect">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scene3d>
              <a:camera prst="orthographicFront">
                <a:rot lat="0" lon="21299997" rev="10799999"/>
              </a:camera>
              <a:lightRig rig="threePt" dir="t"/>
            </a:scene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67" b="0"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rPr>
              <a:t>Trend Factor BY1</a:t>
            </a:r>
          </a:p>
        </p:txBody>
      </p:sp>
      <p:sp>
        <p:nvSpPr>
          <p:cNvPr id="7" name="Rectangle 6">
            <a:extLst>
              <a:ext uri="{FF2B5EF4-FFF2-40B4-BE49-F238E27FC236}">
                <a16:creationId xmlns:a16="http://schemas.microsoft.com/office/drawing/2014/main" id="{49075A0F-FC6A-287A-5A31-92E43A08F681}"/>
              </a:ext>
            </a:extLst>
          </p:cNvPr>
          <p:cNvSpPr/>
          <p:nvPr/>
        </p:nvSpPr>
        <p:spPr>
          <a:xfrm>
            <a:off x="166441" y="2102799"/>
            <a:ext cx="1036316" cy="243840"/>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67" b="0"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rPr>
              <a:t>SC BY1</a:t>
            </a:r>
          </a:p>
        </p:txBody>
      </p:sp>
      <p:sp>
        <p:nvSpPr>
          <p:cNvPr id="13" name="TextBox 12">
            <a:extLst>
              <a:ext uri="{FF2B5EF4-FFF2-40B4-BE49-F238E27FC236}">
                <a16:creationId xmlns:a16="http://schemas.microsoft.com/office/drawing/2014/main" id="{F4F27EAA-C55C-3B9D-949C-9ECF8E222FB9}"/>
              </a:ext>
            </a:extLst>
          </p:cNvPr>
          <p:cNvSpPr txBox="1"/>
          <p:nvPr/>
        </p:nvSpPr>
        <p:spPr>
          <a:xfrm>
            <a:off x="9572641" y="4185619"/>
            <a:ext cx="200877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Medicare FFS TCOC Expenditure Target</a:t>
            </a:r>
          </a:p>
        </p:txBody>
      </p:sp>
      <p:grpSp>
        <p:nvGrpSpPr>
          <p:cNvPr id="30" name="Group 29">
            <a:extLst>
              <a:ext uri="{FF2B5EF4-FFF2-40B4-BE49-F238E27FC236}">
                <a16:creationId xmlns:a16="http://schemas.microsoft.com/office/drawing/2014/main" id="{78FD808C-1E15-6B77-4158-AF455212957B}"/>
              </a:ext>
            </a:extLst>
          </p:cNvPr>
          <p:cNvGrpSpPr/>
          <p:nvPr/>
        </p:nvGrpSpPr>
        <p:grpSpPr>
          <a:xfrm>
            <a:off x="424649" y="3798224"/>
            <a:ext cx="2724959" cy="1684593"/>
            <a:chOff x="464190" y="3125631"/>
            <a:chExt cx="2043719" cy="1263445"/>
          </a:xfrm>
        </p:grpSpPr>
        <p:grpSp>
          <p:nvGrpSpPr>
            <p:cNvPr id="8" name="Group 7">
              <a:extLst>
                <a:ext uri="{FF2B5EF4-FFF2-40B4-BE49-F238E27FC236}">
                  <a16:creationId xmlns:a16="http://schemas.microsoft.com/office/drawing/2014/main" id="{9080D6EF-684C-D8B2-D906-EFECDF07A83C}"/>
                </a:ext>
              </a:extLst>
            </p:cNvPr>
            <p:cNvGrpSpPr/>
            <p:nvPr/>
          </p:nvGrpSpPr>
          <p:grpSpPr>
            <a:xfrm>
              <a:off x="464190" y="3126471"/>
              <a:ext cx="1266738" cy="1259524"/>
              <a:chOff x="455801" y="2650330"/>
              <a:chExt cx="1266738" cy="1259524"/>
            </a:xfrm>
          </p:grpSpPr>
          <p:sp>
            <p:nvSpPr>
              <p:cNvPr id="9" name="Rectangle 8">
                <a:extLst>
                  <a:ext uri="{FF2B5EF4-FFF2-40B4-BE49-F238E27FC236}">
                    <a16:creationId xmlns:a16="http://schemas.microsoft.com/office/drawing/2014/main" id="{9573DC06-083A-F3BD-DC97-6F7576A8AAC8}"/>
                  </a:ext>
                </a:extLst>
              </p:cNvPr>
              <p:cNvSpPr/>
              <p:nvPr/>
            </p:nvSpPr>
            <p:spPr>
              <a:xfrm>
                <a:off x="455801" y="2650330"/>
                <a:ext cx="1266738" cy="420624"/>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solidFill>
                      <a:srgbClr val="4A66AC">
                        <a:shade val="15000"/>
                      </a:srgbClr>
                    </a:solidFill>
                  </a:ln>
                  <a:solidFill>
                    <a:srgbClr val="262626"/>
                  </a:solidFill>
                  <a:effectLst/>
                  <a:uLnTx/>
                  <a:uFillTx/>
                  <a:latin typeface="Calibri" panose="020F0502020204030204" pitchFamily="34" charset="0"/>
                  <a:ea typeface="+mn-ea"/>
                  <a:cs typeface="Calibri" panose="020F0502020204030204" pitchFamily="34" charset="0"/>
                </a:endParaRPr>
              </a:p>
            </p:txBody>
          </p:sp>
          <p:sp>
            <p:nvSpPr>
              <p:cNvPr id="10" name="Rectangle 9">
                <a:extLst>
                  <a:ext uri="{FF2B5EF4-FFF2-40B4-BE49-F238E27FC236}">
                    <a16:creationId xmlns:a16="http://schemas.microsoft.com/office/drawing/2014/main" id="{045EDC68-0549-59F2-3BB0-B3C59A1A988A}"/>
                  </a:ext>
                </a:extLst>
              </p:cNvPr>
              <p:cNvSpPr/>
              <p:nvPr/>
            </p:nvSpPr>
            <p:spPr>
              <a:xfrm>
                <a:off x="455801" y="3069780"/>
                <a:ext cx="1266738" cy="420624"/>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endParaRPr>
              </a:p>
            </p:txBody>
          </p:sp>
          <p:sp>
            <p:nvSpPr>
              <p:cNvPr id="11" name="Rectangle 10">
                <a:extLst>
                  <a:ext uri="{FF2B5EF4-FFF2-40B4-BE49-F238E27FC236}">
                    <a16:creationId xmlns:a16="http://schemas.microsoft.com/office/drawing/2014/main" id="{6E896A39-C2D6-E08C-E7F3-8F2A22644A0C}"/>
                  </a:ext>
                </a:extLst>
              </p:cNvPr>
              <p:cNvSpPr/>
              <p:nvPr/>
            </p:nvSpPr>
            <p:spPr>
              <a:xfrm>
                <a:off x="455801" y="3489230"/>
                <a:ext cx="1266738" cy="420624"/>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endParaRPr>
              </a:p>
            </p:txBody>
          </p:sp>
        </p:grpSp>
        <p:sp>
          <p:nvSpPr>
            <p:cNvPr id="12" name="Rectangle 11">
              <a:extLst>
                <a:ext uri="{FF2B5EF4-FFF2-40B4-BE49-F238E27FC236}">
                  <a16:creationId xmlns:a16="http://schemas.microsoft.com/office/drawing/2014/main" id="{A532A971-FF1A-E41D-F281-6C3178AEB4CC}"/>
                </a:ext>
              </a:extLst>
            </p:cNvPr>
            <p:cNvSpPr/>
            <p:nvPr/>
          </p:nvSpPr>
          <p:spPr>
            <a:xfrm>
              <a:off x="1726475" y="3125631"/>
              <a:ext cx="777240" cy="420624"/>
            </a:xfrm>
            <a:prstGeom prst="rect">
              <a:avLst/>
            </a:prstGeom>
            <a:pattFill prst="lgCheck">
              <a:fgClr>
                <a:srgbClr val="006FC0"/>
              </a:fgClr>
              <a:bgClr>
                <a:schemeClr val="bg1"/>
              </a:bgClr>
            </a:patt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endParaRPr>
            </a:p>
          </p:txBody>
        </p:sp>
        <p:sp>
          <p:nvSpPr>
            <p:cNvPr id="16" name="Rectangle 15">
              <a:extLst>
                <a:ext uri="{FF2B5EF4-FFF2-40B4-BE49-F238E27FC236}">
                  <a16:creationId xmlns:a16="http://schemas.microsoft.com/office/drawing/2014/main" id="{66AC2686-E505-F3B1-38E4-7A39FD15B551}"/>
                </a:ext>
              </a:extLst>
            </p:cNvPr>
            <p:cNvSpPr/>
            <p:nvPr/>
          </p:nvSpPr>
          <p:spPr>
            <a:xfrm>
              <a:off x="1730669" y="3548665"/>
              <a:ext cx="777240" cy="420624"/>
            </a:xfrm>
            <a:prstGeom prst="rect">
              <a:avLst/>
            </a:prstGeom>
            <a:pattFill prst="pct80">
              <a:fgClr>
                <a:srgbClr val="006FC0"/>
              </a:fgClr>
              <a:bgClr>
                <a:schemeClr val="bg1"/>
              </a:bgClr>
            </a:patt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endParaRPr>
            </a:p>
          </p:txBody>
        </p:sp>
        <p:sp>
          <p:nvSpPr>
            <p:cNvPr id="27" name="Rectangle 26">
              <a:extLst>
                <a:ext uri="{FF2B5EF4-FFF2-40B4-BE49-F238E27FC236}">
                  <a16:creationId xmlns:a16="http://schemas.microsoft.com/office/drawing/2014/main" id="{7A7CD4A5-6690-B4F4-21E9-F3EDFF348243}"/>
                </a:ext>
              </a:extLst>
            </p:cNvPr>
            <p:cNvSpPr/>
            <p:nvPr/>
          </p:nvSpPr>
          <p:spPr>
            <a:xfrm>
              <a:off x="1729956" y="3968452"/>
              <a:ext cx="777240" cy="420624"/>
            </a:xfrm>
            <a:prstGeom prst="rect">
              <a:avLst/>
            </a:prstGeom>
            <a:pattFill prst="diagBrick">
              <a:fgClr>
                <a:srgbClr val="006FC0"/>
              </a:fgClr>
              <a:bgClr>
                <a:schemeClr val="bg1"/>
              </a:bgClr>
            </a:patt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endParaRPr>
            </a:p>
          </p:txBody>
        </p:sp>
      </p:grpSp>
      <p:sp>
        <p:nvSpPr>
          <p:cNvPr id="15" name="Rectangle 14">
            <a:extLst>
              <a:ext uri="{FF2B5EF4-FFF2-40B4-BE49-F238E27FC236}">
                <a16:creationId xmlns:a16="http://schemas.microsoft.com/office/drawing/2014/main" id="{EF56C685-50AD-C1B3-BF18-8B359BE83C99}"/>
              </a:ext>
            </a:extLst>
          </p:cNvPr>
          <p:cNvSpPr/>
          <p:nvPr/>
        </p:nvSpPr>
        <p:spPr>
          <a:xfrm>
            <a:off x="166436" y="2586700"/>
            <a:ext cx="1036320" cy="560832"/>
          </a:xfrm>
          <a:prstGeom prst="rect">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67"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Growth Factor BY1</a:t>
            </a:r>
          </a:p>
        </p:txBody>
      </p:sp>
      <p:sp>
        <p:nvSpPr>
          <p:cNvPr id="34" name="TextBox 33">
            <a:extLst>
              <a:ext uri="{FF2B5EF4-FFF2-40B4-BE49-F238E27FC236}">
                <a16:creationId xmlns:a16="http://schemas.microsoft.com/office/drawing/2014/main" id="{3A8FB125-73DC-F27A-5A65-444621BEA70A}"/>
              </a:ext>
            </a:extLst>
          </p:cNvPr>
          <p:cNvSpPr txBox="1"/>
          <p:nvPr/>
        </p:nvSpPr>
        <p:spPr>
          <a:xfrm>
            <a:off x="259657" y="1844513"/>
            <a:ext cx="824115" cy="25654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67" b="0"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rPr>
              <a:t>MINUS</a:t>
            </a:r>
          </a:p>
        </p:txBody>
      </p:sp>
      <p:sp>
        <p:nvSpPr>
          <p:cNvPr id="35" name="TextBox 34">
            <a:extLst>
              <a:ext uri="{FF2B5EF4-FFF2-40B4-BE49-F238E27FC236}">
                <a16:creationId xmlns:a16="http://schemas.microsoft.com/office/drawing/2014/main" id="{BB858EFA-7F77-87BE-EDA4-3531FBAE2C0F}"/>
              </a:ext>
            </a:extLst>
          </p:cNvPr>
          <p:cNvSpPr txBox="1"/>
          <p:nvPr/>
        </p:nvSpPr>
        <p:spPr>
          <a:xfrm>
            <a:off x="272539" y="2334971"/>
            <a:ext cx="824115" cy="25654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67" b="0"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rPr>
              <a:t>EQUALS</a:t>
            </a:r>
          </a:p>
        </p:txBody>
      </p:sp>
      <p:sp>
        <p:nvSpPr>
          <p:cNvPr id="36" name="TextBox 35">
            <a:extLst>
              <a:ext uri="{FF2B5EF4-FFF2-40B4-BE49-F238E27FC236}">
                <a16:creationId xmlns:a16="http://schemas.microsoft.com/office/drawing/2014/main" id="{120EB3D0-99CA-74EA-F992-08C9D6601E5B}"/>
              </a:ext>
            </a:extLst>
          </p:cNvPr>
          <p:cNvSpPr txBox="1"/>
          <p:nvPr/>
        </p:nvSpPr>
        <p:spPr>
          <a:xfrm>
            <a:off x="2296877" y="3841059"/>
            <a:ext cx="641496" cy="420756"/>
          </a:xfrm>
          <a:prstGeom prst="rect">
            <a:avLst/>
          </a:prstGeom>
          <a:solidFill>
            <a:schemeClr val="bg1"/>
          </a:solidFill>
          <a:ln>
            <a:solidFill>
              <a:schemeClr val="accent1">
                <a:shade val="15000"/>
              </a:schemeClr>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67" b="1"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rPr>
              <a:t>CGF BY1</a:t>
            </a:r>
          </a:p>
        </p:txBody>
      </p:sp>
      <p:sp>
        <p:nvSpPr>
          <p:cNvPr id="37" name="TextBox 36">
            <a:extLst>
              <a:ext uri="{FF2B5EF4-FFF2-40B4-BE49-F238E27FC236}">
                <a16:creationId xmlns:a16="http://schemas.microsoft.com/office/drawing/2014/main" id="{C50ED8F6-D59C-C89D-20EA-EAC7A86152AE}"/>
              </a:ext>
            </a:extLst>
          </p:cNvPr>
          <p:cNvSpPr txBox="1"/>
          <p:nvPr/>
        </p:nvSpPr>
        <p:spPr>
          <a:xfrm>
            <a:off x="2296877" y="4413323"/>
            <a:ext cx="641496" cy="420756"/>
          </a:xfrm>
          <a:prstGeom prst="rect">
            <a:avLst/>
          </a:prstGeom>
          <a:solidFill>
            <a:schemeClr val="bg1"/>
          </a:solidFill>
          <a:ln>
            <a:solidFill>
              <a:schemeClr val="accent1">
                <a:shade val="15000"/>
              </a:schemeClr>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67" b="1"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rPr>
              <a:t> CGF BY2</a:t>
            </a:r>
          </a:p>
        </p:txBody>
      </p:sp>
      <p:sp>
        <p:nvSpPr>
          <p:cNvPr id="38" name="TextBox 37">
            <a:extLst>
              <a:ext uri="{FF2B5EF4-FFF2-40B4-BE49-F238E27FC236}">
                <a16:creationId xmlns:a16="http://schemas.microsoft.com/office/drawing/2014/main" id="{435645F3-18D8-446B-5583-EEF2C80EE563}"/>
              </a:ext>
            </a:extLst>
          </p:cNvPr>
          <p:cNvSpPr txBox="1"/>
          <p:nvPr/>
        </p:nvSpPr>
        <p:spPr>
          <a:xfrm>
            <a:off x="2313517" y="4975733"/>
            <a:ext cx="641496" cy="420756"/>
          </a:xfrm>
          <a:prstGeom prst="rect">
            <a:avLst/>
          </a:prstGeom>
          <a:solidFill>
            <a:schemeClr val="bg1"/>
          </a:solidFill>
          <a:ln>
            <a:solidFill>
              <a:schemeClr val="accent1">
                <a:shade val="15000"/>
              </a:schemeClr>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67" b="1"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rPr>
              <a:t>CGF BY3</a:t>
            </a:r>
          </a:p>
        </p:txBody>
      </p:sp>
      <p:sp>
        <p:nvSpPr>
          <p:cNvPr id="39" name="Arrow: Right 38">
            <a:extLst>
              <a:ext uri="{FF2B5EF4-FFF2-40B4-BE49-F238E27FC236}">
                <a16:creationId xmlns:a16="http://schemas.microsoft.com/office/drawing/2014/main" id="{4F61E480-0AAA-1C1F-8299-A4C53494B18D}"/>
              </a:ext>
            </a:extLst>
          </p:cNvPr>
          <p:cNvSpPr/>
          <p:nvPr/>
        </p:nvSpPr>
        <p:spPr>
          <a:xfrm>
            <a:off x="7866757" y="4457573"/>
            <a:ext cx="1106504" cy="548081"/>
          </a:xfrm>
          <a:prstGeom prst="rightArrow">
            <a:avLst/>
          </a:prstGeom>
          <a:solidFill>
            <a:srgbClr val="C00000"/>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67"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Weighted</a:t>
            </a:r>
          </a:p>
        </p:txBody>
      </p:sp>
      <p:sp>
        <p:nvSpPr>
          <p:cNvPr id="40" name="TextBox 39">
            <a:extLst>
              <a:ext uri="{FF2B5EF4-FFF2-40B4-BE49-F238E27FC236}">
                <a16:creationId xmlns:a16="http://schemas.microsoft.com/office/drawing/2014/main" id="{E9E55CA0-9C9F-FE5F-28A1-22A6BBD8F103}"/>
              </a:ext>
            </a:extLst>
          </p:cNvPr>
          <p:cNvSpPr txBox="1"/>
          <p:nvPr/>
        </p:nvSpPr>
        <p:spPr>
          <a:xfrm>
            <a:off x="952897" y="3935347"/>
            <a:ext cx="641496" cy="256545"/>
          </a:xfrm>
          <a:prstGeom prst="rect">
            <a:avLst/>
          </a:prstGeom>
          <a:solidFill>
            <a:schemeClr val="bg1"/>
          </a:solidFill>
          <a:ln>
            <a:solidFill>
              <a:schemeClr val="accent1">
                <a:shade val="15000"/>
              </a:schemeClr>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67" b="1"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rPr>
              <a:t>BY1</a:t>
            </a:r>
          </a:p>
        </p:txBody>
      </p:sp>
      <p:sp>
        <p:nvSpPr>
          <p:cNvPr id="41" name="TextBox 40">
            <a:extLst>
              <a:ext uri="{FF2B5EF4-FFF2-40B4-BE49-F238E27FC236}">
                <a16:creationId xmlns:a16="http://schemas.microsoft.com/office/drawing/2014/main" id="{DD2EF169-482D-57D2-E1A5-5F5F05CCCB3D}"/>
              </a:ext>
            </a:extLst>
          </p:cNvPr>
          <p:cNvSpPr txBox="1"/>
          <p:nvPr/>
        </p:nvSpPr>
        <p:spPr>
          <a:xfrm>
            <a:off x="952897" y="4472031"/>
            <a:ext cx="641496" cy="256545"/>
          </a:xfrm>
          <a:prstGeom prst="rect">
            <a:avLst/>
          </a:prstGeom>
          <a:solidFill>
            <a:schemeClr val="bg1"/>
          </a:solidFill>
          <a:ln>
            <a:solidFill>
              <a:schemeClr val="accent1">
                <a:shade val="15000"/>
              </a:schemeClr>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67" b="1"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rPr>
              <a:t>BY2</a:t>
            </a:r>
          </a:p>
        </p:txBody>
      </p:sp>
      <p:sp>
        <p:nvSpPr>
          <p:cNvPr id="42" name="TextBox 41">
            <a:extLst>
              <a:ext uri="{FF2B5EF4-FFF2-40B4-BE49-F238E27FC236}">
                <a16:creationId xmlns:a16="http://schemas.microsoft.com/office/drawing/2014/main" id="{240A0FEC-1956-40DC-46AF-15FD5530C22F}"/>
              </a:ext>
            </a:extLst>
          </p:cNvPr>
          <p:cNvSpPr txBox="1"/>
          <p:nvPr/>
        </p:nvSpPr>
        <p:spPr>
          <a:xfrm>
            <a:off x="941227" y="5049875"/>
            <a:ext cx="641496" cy="256545"/>
          </a:xfrm>
          <a:prstGeom prst="rect">
            <a:avLst/>
          </a:prstGeom>
          <a:solidFill>
            <a:schemeClr val="bg1"/>
          </a:solidFill>
          <a:ln>
            <a:solidFill>
              <a:schemeClr val="accent1">
                <a:shade val="15000"/>
              </a:schemeClr>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67" b="1"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rPr>
              <a:t>BY3</a:t>
            </a:r>
          </a:p>
        </p:txBody>
      </p:sp>
      <p:sp>
        <p:nvSpPr>
          <p:cNvPr id="43" name="TextBox 42">
            <a:extLst>
              <a:ext uri="{FF2B5EF4-FFF2-40B4-BE49-F238E27FC236}">
                <a16:creationId xmlns:a16="http://schemas.microsoft.com/office/drawing/2014/main" id="{88EFEE4A-3D47-FFE5-9063-90E57945BD64}"/>
              </a:ext>
            </a:extLst>
          </p:cNvPr>
          <p:cNvSpPr txBox="1"/>
          <p:nvPr/>
        </p:nvSpPr>
        <p:spPr>
          <a:xfrm>
            <a:off x="6232561" y="4126064"/>
            <a:ext cx="1106503" cy="256545"/>
          </a:xfrm>
          <a:prstGeom prst="rect">
            <a:avLst/>
          </a:prstGeom>
          <a:solidFill>
            <a:schemeClr val="bg1"/>
          </a:solidFill>
          <a:ln>
            <a:solidFill>
              <a:schemeClr val="accent1">
                <a:shade val="15000"/>
              </a:schemeClr>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67" b="1"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rPr>
              <a:t>Trended BY2</a:t>
            </a:r>
          </a:p>
        </p:txBody>
      </p:sp>
      <p:sp>
        <p:nvSpPr>
          <p:cNvPr id="44" name="TextBox 43">
            <a:extLst>
              <a:ext uri="{FF2B5EF4-FFF2-40B4-BE49-F238E27FC236}">
                <a16:creationId xmlns:a16="http://schemas.microsoft.com/office/drawing/2014/main" id="{B446C0CF-A039-2873-CF93-D1985715DABC}"/>
              </a:ext>
            </a:extLst>
          </p:cNvPr>
          <p:cNvSpPr txBox="1"/>
          <p:nvPr/>
        </p:nvSpPr>
        <p:spPr>
          <a:xfrm>
            <a:off x="6232559" y="4832104"/>
            <a:ext cx="1106503" cy="256545"/>
          </a:xfrm>
          <a:prstGeom prst="rect">
            <a:avLst/>
          </a:prstGeom>
          <a:solidFill>
            <a:schemeClr val="bg1"/>
          </a:solidFill>
          <a:ln>
            <a:solidFill>
              <a:schemeClr val="accent1">
                <a:shade val="15000"/>
              </a:schemeClr>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67" b="1"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rPr>
              <a:t>Trended BY3</a:t>
            </a:r>
          </a:p>
        </p:txBody>
      </p:sp>
      <p:sp>
        <p:nvSpPr>
          <p:cNvPr id="45" name="TextBox 44">
            <a:extLst>
              <a:ext uri="{FF2B5EF4-FFF2-40B4-BE49-F238E27FC236}">
                <a16:creationId xmlns:a16="http://schemas.microsoft.com/office/drawing/2014/main" id="{BF33DE3A-720C-AE84-01CB-B07170B727BA}"/>
              </a:ext>
            </a:extLst>
          </p:cNvPr>
          <p:cNvSpPr txBox="1"/>
          <p:nvPr/>
        </p:nvSpPr>
        <p:spPr>
          <a:xfrm>
            <a:off x="6186249" y="3490713"/>
            <a:ext cx="1106503" cy="256545"/>
          </a:xfrm>
          <a:prstGeom prst="rect">
            <a:avLst/>
          </a:prstGeom>
          <a:solidFill>
            <a:schemeClr val="bg1"/>
          </a:solidFill>
          <a:ln>
            <a:solidFill>
              <a:schemeClr val="accent1">
                <a:shade val="15000"/>
              </a:schemeClr>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67" b="1" i="0" u="none" strike="noStrike" kern="1200" cap="none" spc="0" normalizeH="0" baseline="0" noProof="0" dirty="0">
                <a:ln>
                  <a:noFill/>
                </a:ln>
                <a:solidFill>
                  <a:srgbClr val="262626"/>
                </a:solidFill>
                <a:effectLst/>
                <a:uLnTx/>
                <a:uFillTx/>
                <a:latin typeface="Calibri" panose="020F0502020204030204" pitchFamily="34" charset="0"/>
                <a:ea typeface="+mn-ea"/>
                <a:cs typeface="Calibri" panose="020F0502020204030204" pitchFamily="34" charset="0"/>
              </a:rPr>
              <a:t>Trended BY1</a:t>
            </a:r>
          </a:p>
        </p:txBody>
      </p:sp>
    </p:spTree>
    <p:extLst>
      <p:ext uri="{BB962C8B-B14F-4D97-AF65-F5344CB8AC3E}">
        <p14:creationId xmlns:p14="http://schemas.microsoft.com/office/powerpoint/2010/main" val="3206851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2EDA0-4084-4593-97BF-125A01EF572C}"/>
              </a:ext>
            </a:extLst>
          </p:cNvPr>
          <p:cNvSpPr>
            <a:spLocks noGrp="1"/>
          </p:cNvSpPr>
          <p:nvPr>
            <p:ph type="title"/>
          </p:nvPr>
        </p:nvSpPr>
        <p:spPr>
          <a:xfrm>
            <a:off x="533400" y="76200"/>
            <a:ext cx="11353800" cy="533399"/>
          </a:xfrm>
        </p:spPr>
        <p:txBody>
          <a:bodyPr/>
          <a:lstStyle/>
          <a:p>
            <a:r>
              <a:rPr lang="en-US" sz="2800" dirty="0"/>
              <a:t>All-Payer Cost Growth Targets: Structure</a:t>
            </a:r>
          </a:p>
        </p:txBody>
      </p:sp>
      <p:sp>
        <p:nvSpPr>
          <p:cNvPr id="3" name="Slide Number Placeholder 2">
            <a:extLst>
              <a:ext uri="{FF2B5EF4-FFF2-40B4-BE49-F238E27FC236}">
                <a16:creationId xmlns:a16="http://schemas.microsoft.com/office/drawing/2014/main" id="{457D4404-3F80-4EC2-B209-B6C4AAE8414F}"/>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600" b="0" i="0" u="none" strike="noStrike" kern="1200" cap="none" spc="0" normalizeH="0" baseline="0" noProof="0" smtClean="0">
                <a:ln>
                  <a:noFill/>
                </a:ln>
                <a:solidFill>
                  <a:srgbClr val="767676"/>
                </a:solidFill>
                <a:effectLst/>
                <a:uLnTx/>
                <a:uFillTx/>
                <a:latin typeface="Segoe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600" b="0" i="0" u="none" strike="noStrike" kern="1200" cap="none" spc="0" normalizeH="0" baseline="0" noProof="0" dirty="0">
              <a:ln>
                <a:noFill/>
              </a:ln>
              <a:solidFill>
                <a:srgbClr val="767676"/>
              </a:solidFill>
              <a:effectLst/>
              <a:uLnTx/>
              <a:uFillTx/>
              <a:latin typeface="Segoe UI"/>
              <a:ea typeface="+mn-ea"/>
              <a:cs typeface="+mn-cs"/>
            </a:endParaRPr>
          </a:p>
        </p:txBody>
      </p:sp>
      <p:sp>
        <p:nvSpPr>
          <p:cNvPr id="4" name="Freeform: Shape 3">
            <a:extLst>
              <a:ext uri="{FF2B5EF4-FFF2-40B4-BE49-F238E27FC236}">
                <a16:creationId xmlns:a16="http://schemas.microsoft.com/office/drawing/2014/main" id="{7565C526-9F0C-F97A-6E2E-0E2ED07F219D}"/>
              </a:ext>
            </a:extLst>
          </p:cNvPr>
          <p:cNvSpPr/>
          <p:nvPr/>
        </p:nvSpPr>
        <p:spPr>
          <a:xfrm>
            <a:off x="631435" y="1481678"/>
            <a:ext cx="11175320" cy="4741699"/>
          </a:xfrm>
          <a:custGeom>
            <a:avLst/>
            <a:gdLst>
              <a:gd name="connsiteX0" fmla="*/ 0 w 8003548"/>
              <a:gd name="connsiteY0" fmla="*/ 0 h 1076400"/>
              <a:gd name="connsiteX1" fmla="*/ 8003548 w 8003548"/>
              <a:gd name="connsiteY1" fmla="*/ 0 h 1076400"/>
              <a:gd name="connsiteX2" fmla="*/ 8003548 w 8003548"/>
              <a:gd name="connsiteY2" fmla="*/ 1076400 h 1076400"/>
              <a:gd name="connsiteX3" fmla="*/ 0 w 8003548"/>
              <a:gd name="connsiteY3" fmla="*/ 1076400 h 1076400"/>
              <a:gd name="connsiteX4" fmla="*/ 0 w 8003548"/>
              <a:gd name="connsiteY4" fmla="*/ 0 h 1076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03548" h="1076400">
                <a:moveTo>
                  <a:pt x="0" y="0"/>
                </a:moveTo>
                <a:lnTo>
                  <a:pt x="8003548" y="0"/>
                </a:lnTo>
                <a:lnTo>
                  <a:pt x="8003548" y="1076400"/>
                </a:lnTo>
                <a:lnTo>
                  <a:pt x="0" y="1076400"/>
                </a:lnTo>
                <a:lnTo>
                  <a:pt x="0" y="0"/>
                </a:lnTo>
                <a:close/>
              </a:path>
            </a:pathLst>
          </a:custGeom>
          <a:solidFill>
            <a:srgbClr val="FFEAA7"/>
          </a:solidFill>
          <a:ln>
            <a:solidFill>
              <a:srgbClr val="629DD1"/>
            </a:solidFill>
          </a:ln>
        </p:spPr>
        <p:style>
          <a:lnRef idx="0">
            <a:schemeClr val="dk1">
              <a:alpha val="0"/>
              <a:hueOff val="0"/>
              <a:satOff val="0"/>
              <a:lumOff val="0"/>
              <a:alphaOff val="0"/>
            </a:schemeClr>
          </a:lnRef>
          <a:fillRef idx="0">
            <a:scrgbClr r="0" g="0" b="0"/>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4113" tIns="20320" rIns="113792" bIns="20320" numCol="1" spcCol="1270" anchor="ctr" anchorCtr="0">
            <a:noAutofit/>
          </a:bodyPr>
          <a:lstStyle/>
          <a:p>
            <a:pPr marL="0" marR="0" lvl="1" indent="0" algn="l" defTabSz="711200" rtl="0" eaLnBrk="1" fontAlgn="auto" latinLnBrk="0" hangingPunct="1">
              <a:lnSpc>
                <a:spcPct val="90000"/>
              </a:lnSpc>
              <a:spcBef>
                <a:spcPct val="0"/>
              </a:spcBef>
              <a:spcAft>
                <a:spcPct val="20000"/>
              </a:spcAft>
              <a:buClrTx/>
              <a:buSzTx/>
              <a:buFontTx/>
              <a:buNone/>
              <a:tabLst/>
              <a:defRPr/>
            </a:pPr>
            <a:endParaRPr kumimoji="0" lang="en-US" sz="1800" b="1" i="0" u="none" strike="noStrike" kern="1200" cap="none" spc="0" normalizeH="0" baseline="0" noProof="0" dirty="0">
              <a:ln>
                <a:noFill/>
              </a:ln>
              <a:solidFill>
                <a:srgbClr val="262626">
                  <a:hueOff val="0"/>
                  <a:satOff val="0"/>
                  <a:lumOff val="0"/>
                  <a:alphaOff val="0"/>
                </a:srgbClr>
              </a:solidFill>
              <a:effectLst/>
              <a:uLnTx/>
              <a:uFillTx/>
              <a:latin typeface="Segoe UI"/>
              <a:ea typeface="+mn-ea"/>
              <a:cs typeface="+mn-cs"/>
            </a:endParaRPr>
          </a:p>
          <a:p>
            <a:pPr marL="0" marR="0" lvl="1" indent="0" algn="l" defTabSz="711200" rtl="0" eaLnBrk="1" fontAlgn="auto" latinLnBrk="0" hangingPunct="1">
              <a:lnSpc>
                <a:spcPct val="90000"/>
              </a:lnSpc>
              <a:spcBef>
                <a:spcPct val="0"/>
              </a:spcBef>
              <a:spcAft>
                <a:spcPct val="20000"/>
              </a:spcAft>
              <a:buClrTx/>
              <a:buSzTx/>
              <a:buFontTx/>
              <a:buNone/>
              <a:tabLst/>
              <a:defRPr/>
            </a:pPr>
            <a:r>
              <a:rPr kumimoji="0" lang="en-US" sz="1800" b="1" i="0" u="none" strike="noStrike" kern="1200" cap="none" spc="0" normalizeH="0" baseline="0" noProof="0" dirty="0">
                <a:ln>
                  <a:noFill/>
                </a:ln>
                <a:solidFill>
                  <a:srgbClr val="262626">
                    <a:hueOff val="0"/>
                    <a:satOff val="0"/>
                    <a:lumOff val="0"/>
                    <a:alphaOff val="0"/>
                  </a:srgbClr>
                </a:solidFill>
                <a:effectLst/>
                <a:uLnTx/>
                <a:uFillTx/>
                <a:latin typeface="Segoe UI"/>
                <a:ea typeface="+mn-ea"/>
                <a:cs typeface="+mn-cs"/>
              </a:rPr>
              <a:t>All-Payer Cost Growth Targets</a:t>
            </a:r>
          </a:p>
          <a:p>
            <a:pPr marL="0" marR="0" lvl="1" indent="0" algn="l" defTabSz="711200" rtl="0" eaLnBrk="1" fontAlgn="auto" latinLnBrk="0" hangingPunct="1">
              <a:lnSpc>
                <a:spcPct val="90000"/>
              </a:lnSpc>
              <a:spcBef>
                <a:spcPct val="0"/>
              </a:spcBef>
              <a:spcAft>
                <a:spcPct val="20000"/>
              </a:spcAft>
              <a:buClrTx/>
              <a:buSzTx/>
              <a:buFontTx/>
              <a:buNone/>
              <a:tabLst/>
              <a:defRPr/>
            </a:pPr>
            <a:endParaRPr kumimoji="0" lang="en-US" sz="1800" b="1" i="0" u="none" strike="noStrike" kern="1200" cap="none" spc="0" normalizeH="0" baseline="0" noProof="0" dirty="0">
              <a:ln>
                <a:noFill/>
              </a:ln>
              <a:solidFill>
                <a:srgbClr val="262626">
                  <a:hueOff val="0"/>
                  <a:satOff val="0"/>
                  <a:lumOff val="0"/>
                  <a:alphaOff val="0"/>
                </a:srgbClr>
              </a:solidFill>
              <a:effectLst/>
              <a:uLnTx/>
              <a:uFillTx/>
              <a:latin typeface="Segoe UI"/>
              <a:ea typeface="+mn-ea"/>
              <a:cs typeface="+mn-cs"/>
            </a:endParaRPr>
          </a:p>
          <a:p>
            <a:pPr marL="0" marR="0" lvl="1" indent="0" algn="l" defTabSz="711200" rtl="0" eaLnBrk="1" fontAlgn="auto" latinLnBrk="0" hangingPunct="1">
              <a:lnSpc>
                <a:spcPct val="90000"/>
              </a:lnSpc>
              <a:spcBef>
                <a:spcPct val="0"/>
              </a:spcBef>
              <a:spcAft>
                <a:spcPct val="20000"/>
              </a:spcAft>
              <a:buClrTx/>
              <a:buSzTx/>
              <a:buFontTx/>
              <a:buNone/>
              <a:tabLst/>
              <a:defRPr/>
            </a:pPr>
            <a:r>
              <a:rPr kumimoji="0" lang="en-US" sz="1800" b="0" i="0" u="none" strike="noStrike" kern="1200" cap="none" spc="0" normalizeH="0" baseline="0" noProof="0" dirty="0">
                <a:ln>
                  <a:noFill/>
                </a:ln>
                <a:solidFill>
                  <a:srgbClr val="262626">
                    <a:hueOff val="0"/>
                    <a:satOff val="0"/>
                    <a:lumOff val="0"/>
                    <a:alphaOff val="0"/>
                  </a:srgbClr>
                </a:solidFill>
                <a:effectLst/>
                <a:uLnTx/>
                <a:uFillTx/>
                <a:latin typeface="Segoe UI"/>
                <a:ea typeface="+mn-ea"/>
                <a:cs typeface="+mn-cs"/>
              </a:rPr>
              <a:t>Each state will be accountable for meeting a target for all-payer TCOC growth, comprising Medicare, Medicaid, and commercial payers, on an annual basis. </a:t>
            </a:r>
          </a:p>
          <a:p>
            <a:pPr marL="0" marR="0" lvl="1" indent="0" algn="l" defTabSz="711200" rtl="0" eaLnBrk="1" fontAlgn="auto" latinLnBrk="0" hangingPunct="1">
              <a:lnSpc>
                <a:spcPct val="90000"/>
              </a:lnSpc>
              <a:spcBef>
                <a:spcPct val="0"/>
              </a:spcBef>
              <a:spcAft>
                <a:spcPct val="20000"/>
              </a:spcAft>
              <a:buClrTx/>
              <a:buSzTx/>
              <a:buFontTx/>
              <a:buNone/>
              <a:tabLst/>
              <a:defRPr/>
            </a:pPr>
            <a:endParaRPr kumimoji="0" lang="en-US" sz="1800" b="0" i="0" u="none" strike="noStrike" kern="1200" cap="none" spc="0" normalizeH="0" baseline="0" noProof="0" dirty="0">
              <a:ln>
                <a:noFill/>
              </a:ln>
              <a:solidFill>
                <a:srgbClr val="262626">
                  <a:hueOff val="0"/>
                  <a:satOff val="0"/>
                  <a:lumOff val="0"/>
                  <a:alphaOff val="0"/>
                </a:srgbClr>
              </a:solidFill>
              <a:effectLst/>
              <a:uLnTx/>
              <a:uFillTx/>
              <a:latin typeface="Segoe UI"/>
              <a:ea typeface="+mn-ea"/>
              <a:cs typeface="+mn-cs"/>
            </a:endParaRPr>
          </a:p>
          <a:p>
            <a:pPr marL="0" marR="0" lvl="1" indent="0" algn="l" defTabSz="711200" rtl="0" eaLnBrk="1" fontAlgn="auto" latinLnBrk="0" hangingPunct="1">
              <a:lnSpc>
                <a:spcPct val="90000"/>
              </a:lnSpc>
              <a:spcBef>
                <a:spcPct val="0"/>
              </a:spcBef>
              <a:spcAft>
                <a:spcPct val="20000"/>
              </a:spcAft>
              <a:buClrTx/>
              <a:buSzTx/>
              <a:buFontTx/>
              <a:buNone/>
              <a:tabLst/>
              <a:defRPr/>
            </a:pPr>
            <a:r>
              <a:rPr kumimoji="0" lang="en-US" sz="1800" b="1" i="0" u="none" strike="noStrike" kern="1200" cap="none" spc="0" normalizeH="0" baseline="0" noProof="0" dirty="0">
                <a:ln>
                  <a:noFill/>
                </a:ln>
                <a:solidFill>
                  <a:srgbClr val="262626">
                    <a:hueOff val="0"/>
                    <a:satOff val="0"/>
                    <a:lumOff val="0"/>
                    <a:alphaOff val="0"/>
                  </a:srgbClr>
                </a:solidFill>
                <a:effectLst/>
                <a:uLnTx/>
                <a:uFillTx/>
                <a:latin typeface="Segoe UI"/>
                <a:ea typeface="+mn-ea"/>
                <a:cs typeface="+mn-cs"/>
              </a:rPr>
              <a:t>Key Goal: Build on and expand existing state innovations and cross-state learnings. </a:t>
            </a:r>
          </a:p>
          <a:p>
            <a:pPr marL="0" marR="0" lvl="1" indent="0" algn="l" defTabSz="711200" rtl="0" eaLnBrk="1" fontAlgn="auto" latinLnBrk="0" hangingPunct="1">
              <a:lnSpc>
                <a:spcPct val="90000"/>
              </a:lnSpc>
              <a:spcBef>
                <a:spcPct val="0"/>
              </a:spcBef>
              <a:spcAft>
                <a:spcPct val="20000"/>
              </a:spcAft>
              <a:buClrTx/>
              <a:buSzTx/>
              <a:buFontTx/>
              <a:buNone/>
              <a:tabLst/>
              <a:defRPr/>
            </a:pPr>
            <a:endParaRPr kumimoji="0" lang="en-US" sz="1800" b="0" i="0" u="none" strike="noStrike" kern="1200" cap="none" spc="0" normalizeH="0" baseline="0" noProof="0" dirty="0">
              <a:ln>
                <a:noFill/>
              </a:ln>
              <a:solidFill>
                <a:srgbClr val="262626">
                  <a:hueOff val="0"/>
                  <a:satOff val="0"/>
                  <a:lumOff val="0"/>
                  <a:alphaOff val="0"/>
                </a:srgbClr>
              </a:solidFill>
              <a:effectLst/>
              <a:uLnTx/>
              <a:uFillTx/>
              <a:latin typeface="Segoe UI"/>
              <a:ea typeface="+mn-ea"/>
              <a:cs typeface="+mn-cs"/>
            </a:endParaRPr>
          </a:p>
          <a:p>
            <a:pPr marL="0" marR="0" lvl="1" indent="0" algn="l" defTabSz="711200" rtl="0" eaLnBrk="1" fontAlgn="auto" latinLnBrk="0" hangingPunct="1">
              <a:lnSpc>
                <a:spcPct val="90000"/>
              </a:lnSpc>
              <a:spcBef>
                <a:spcPct val="0"/>
              </a:spcBef>
              <a:spcAft>
                <a:spcPct val="20000"/>
              </a:spcAft>
              <a:buClrTx/>
              <a:buSzTx/>
              <a:buFontTx/>
              <a:buNone/>
              <a:tabLst/>
              <a:defRPr/>
            </a:pPr>
            <a:r>
              <a:rPr kumimoji="0" lang="en-US" sz="1800" b="0" i="0" u="none" strike="noStrike" kern="1200" cap="none" spc="0" normalizeH="0" baseline="0" noProof="0" dirty="0">
                <a:ln>
                  <a:noFill/>
                </a:ln>
                <a:solidFill>
                  <a:srgbClr val="262626">
                    <a:hueOff val="0"/>
                    <a:satOff val="0"/>
                    <a:lumOff val="0"/>
                    <a:alphaOff val="0"/>
                  </a:srgbClr>
                </a:solidFill>
                <a:effectLst/>
                <a:uLnTx/>
                <a:uFillTx/>
                <a:latin typeface="Segoe UI"/>
                <a:ea typeface="+mn-ea"/>
                <a:cs typeface="+mn-cs"/>
              </a:rPr>
              <a:t>States and conveners have made significant progress in the national space on cost growth target setting in recent years. Some states may enter the model with prior cost growth targets; others may enact new targets in order to participate in the model.</a:t>
            </a:r>
          </a:p>
          <a:p>
            <a:pPr marL="0" marR="0" lvl="1" indent="0" algn="l" defTabSz="711200" rtl="0" eaLnBrk="1" fontAlgn="auto" latinLnBrk="0" hangingPunct="1">
              <a:lnSpc>
                <a:spcPct val="90000"/>
              </a:lnSpc>
              <a:spcBef>
                <a:spcPct val="0"/>
              </a:spcBef>
              <a:spcAft>
                <a:spcPct val="20000"/>
              </a:spcAft>
              <a:buClrTx/>
              <a:buSzTx/>
              <a:buFontTx/>
              <a:buNone/>
              <a:tabLst/>
              <a:defRPr/>
            </a:pPr>
            <a:endParaRPr kumimoji="0" lang="en-US" sz="1800" b="0" i="0" u="none" strike="noStrike" kern="1200" cap="none" spc="0" normalizeH="0" baseline="0" noProof="0" dirty="0">
              <a:ln>
                <a:noFill/>
              </a:ln>
              <a:solidFill>
                <a:srgbClr val="262626">
                  <a:hueOff val="0"/>
                  <a:satOff val="0"/>
                  <a:lumOff val="0"/>
                  <a:alphaOff val="0"/>
                </a:srgbClr>
              </a:solidFill>
              <a:effectLst/>
              <a:uLnTx/>
              <a:uFillTx/>
              <a:latin typeface="Segoe UI"/>
              <a:ea typeface="+mn-ea"/>
              <a:cs typeface="+mn-cs"/>
            </a:endParaRPr>
          </a:p>
          <a:p>
            <a:pPr marL="0" marR="0" lvl="1" indent="0" algn="l" defTabSz="711200" rtl="0" eaLnBrk="1" fontAlgn="auto" latinLnBrk="0" hangingPunct="1">
              <a:lnSpc>
                <a:spcPct val="90000"/>
              </a:lnSpc>
              <a:spcBef>
                <a:spcPct val="0"/>
              </a:spcBef>
              <a:spcAft>
                <a:spcPct val="20000"/>
              </a:spcAft>
              <a:buClrTx/>
              <a:buSzTx/>
              <a:buFontTx/>
              <a:buNone/>
              <a:tabLst/>
              <a:defRPr/>
            </a:pPr>
            <a:r>
              <a:rPr kumimoji="0" lang="en-US" sz="1800" b="0" i="0" u="none" strike="noStrike" kern="1200" cap="none" spc="0" normalizeH="0" baseline="0" noProof="0" dirty="0">
                <a:ln>
                  <a:noFill/>
                </a:ln>
                <a:solidFill>
                  <a:srgbClr val="262626">
                    <a:hueOff val="0"/>
                    <a:satOff val="0"/>
                    <a:lumOff val="0"/>
                    <a:alphaOff val="0"/>
                  </a:srgbClr>
                </a:solidFill>
                <a:effectLst/>
                <a:uLnTx/>
                <a:uFillTx/>
                <a:latin typeface="Segoe UI"/>
                <a:ea typeface="+mn-ea"/>
                <a:cs typeface="+mn-cs"/>
              </a:rPr>
              <a:t>Award recipients beginning Model participation without all-payer cost growth targets will be encouraged to leverage the experience of early adopters and build on methodologies used in other existing state cost growth benchmarking programs. The Peterson-Milbank Program for Sustainable Healthcare Costs has been tracking these efforts and has additional resources for states. </a:t>
            </a:r>
          </a:p>
          <a:p>
            <a:pPr marL="0" marR="0" lvl="1" indent="0" algn="l" defTabSz="711200" rtl="0" eaLnBrk="1" fontAlgn="auto" latinLnBrk="0" hangingPunct="1">
              <a:lnSpc>
                <a:spcPct val="90000"/>
              </a:lnSpc>
              <a:spcBef>
                <a:spcPct val="0"/>
              </a:spcBef>
              <a:spcAft>
                <a:spcPct val="20000"/>
              </a:spcAft>
              <a:buClrTx/>
              <a:buSzTx/>
              <a:buFontTx/>
              <a:buNone/>
              <a:tabLst/>
              <a:defRPr/>
            </a:pPr>
            <a:endParaRPr kumimoji="0" lang="en-US" sz="1800" b="1" i="0" u="none" strike="noStrike" kern="1200" cap="none" spc="0" normalizeH="0" baseline="0" noProof="0" dirty="0">
              <a:ln>
                <a:noFill/>
              </a:ln>
              <a:solidFill>
                <a:srgbClr val="262626">
                  <a:hueOff val="0"/>
                  <a:satOff val="0"/>
                  <a:lumOff val="0"/>
                  <a:alphaOff val="0"/>
                </a:srgbClr>
              </a:solidFill>
              <a:effectLst/>
              <a:uLnTx/>
              <a:uFillTx/>
              <a:latin typeface="Segoe UI"/>
              <a:ea typeface="+mn-ea"/>
              <a:cs typeface="+mn-cs"/>
            </a:endParaRPr>
          </a:p>
        </p:txBody>
      </p:sp>
      <p:sp>
        <p:nvSpPr>
          <p:cNvPr id="5" name="Rectangle 4">
            <a:extLst>
              <a:ext uri="{FF2B5EF4-FFF2-40B4-BE49-F238E27FC236}">
                <a16:creationId xmlns:a16="http://schemas.microsoft.com/office/drawing/2014/main" id="{11329A64-B1B6-5B0C-20B0-D382352D664F}"/>
              </a:ext>
            </a:extLst>
          </p:cNvPr>
          <p:cNvSpPr/>
          <p:nvPr/>
        </p:nvSpPr>
        <p:spPr>
          <a:xfrm>
            <a:off x="1183066" y="1099163"/>
            <a:ext cx="10623689" cy="484330"/>
          </a:xfrm>
          <a:prstGeom prst="rect">
            <a:avLst/>
          </a:prstGeom>
          <a:solidFill>
            <a:schemeClr val="accent3"/>
          </a:solidFill>
          <a:ln w="12700" cap="flat" cmpd="sng" algn="ctr">
            <a:solidFill>
              <a:schemeClr val="accent3"/>
            </a:solidFill>
            <a:prstDash val="solid"/>
          </a:ln>
          <a:effectLst/>
        </p:spPr>
        <p:txBody>
          <a:bodyPr wrap="square" lIns="0" tIns="0" rIns="0" bIns="0" rtlCol="0" anchor="ctr">
            <a:noAutofit/>
          </a:bodyPr>
          <a:lstStyle/>
          <a:p>
            <a:pPr marL="147167" marR="0" lvl="0" indent="0" algn="l" defTabSz="671718" rtl="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dirty="0">
                <a:ln>
                  <a:noFill/>
                </a:ln>
                <a:solidFill>
                  <a:srgbClr val="FFFFFF"/>
                </a:solidFill>
                <a:effectLst/>
                <a:uLnTx/>
                <a:uFillTx/>
                <a:latin typeface="Segoe UI"/>
                <a:ea typeface="+mn-ea"/>
                <a:cs typeface="Segoe UI Light" panose="020B0502040204020203" pitchFamily="34" charset="0"/>
                <a:sym typeface="Gotham Book" charset="0"/>
              </a:rPr>
              <a:t>Curb Health Care Cost Growth</a:t>
            </a:r>
          </a:p>
        </p:txBody>
      </p:sp>
      <p:sp>
        <p:nvSpPr>
          <p:cNvPr id="6" name="Oval 5">
            <a:extLst>
              <a:ext uri="{FF2B5EF4-FFF2-40B4-BE49-F238E27FC236}">
                <a16:creationId xmlns:a16="http://schemas.microsoft.com/office/drawing/2014/main" id="{B374FFC9-D3A0-57A6-6AF5-112D1C34AFEE}"/>
              </a:ext>
            </a:extLst>
          </p:cNvPr>
          <p:cNvSpPr>
            <a:spLocks noChangeAspect="1"/>
          </p:cNvSpPr>
          <p:nvPr/>
        </p:nvSpPr>
        <p:spPr>
          <a:xfrm>
            <a:off x="533400" y="974999"/>
            <a:ext cx="753143" cy="702205"/>
          </a:xfrm>
          <a:prstGeom prst="ellipse">
            <a:avLst/>
          </a:prstGeom>
          <a:solidFill>
            <a:schemeClr val="accent3"/>
          </a:solidFill>
          <a:ln w="12700" cap="flat" cmpd="sng" algn="ctr">
            <a:solidFill>
              <a:schemeClr val="bg1"/>
            </a:solidFill>
            <a:prstDash val="solid"/>
          </a:ln>
          <a:effectLst/>
        </p:spPr>
        <p:txBody>
          <a:bodyPr wrap="square" rtlCol="0" anchor="ctr">
            <a:spAutoFit/>
          </a:bodyPr>
          <a:lstStyle/>
          <a:p>
            <a:pPr marL="232149" marR="0" lvl="0" indent="-232149" algn="l" defTabSz="671718"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US" sz="2645" b="0" i="0" u="none" strike="noStrike" kern="0" cap="none" spc="0" normalizeH="0" baseline="0" noProof="0" dirty="0">
              <a:ln>
                <a:noFill/>
              </a:ln>
              <a:solidFill>
                <a:prstClr val="black"/>
              </a:solidFill>
              <a:effectLst/>
              <a:uLnTx/>
              <a:uFillTx/>
              <a:latin typeface="Verdana"/>
              <a:ea typeface="+mn-ea"/>
              <a:cs typeface="+mn-cs"/>
              <a:sym typeface="Gotham Book" charset="0"/>
            </a:endParaRPr>
          </a:p>
        </p:txBody>
      </p:sp>
      <p:pic>
        <p:nvPicPr>
          <p:cNvPr id="7" name="Graphic 6" descr="Money with solid fill">
            <a:extLst>
              <a:ext uri="{FF2B5EF4-FFF2-40B4-BE49-F238E27FC236}">
                <a16:creationId xmlns:a16="http://schemas.microsoft.com/office/drawing/2014/main" id="{2728C6A0-2C00-D6C7-9A77-5F3707B1D40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1435" y="1026421"/>
            <a:ext cx="557072" cy="557072"/>
          </a:xfrm>
          <a:prstGeom prst="rect">
            <a:avLst/>
          </a:prstGeom>
        </p:spPr>
      </p:pic>
    </p:spTree>
    <p:extLst>
      <p:ext uri="{BB962C8B-B14F-4D97-AF65-F5344CB8AC3E}">
        <p14:creationId xmlns:p14="http://schemas.microsoft.com/office/powerpoint/2010/main" val="174532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2EDA0-4084-4593-97BF-125A01EF572C}"/>
              </a:ext>
            </a:extLst>
          </p:cNvPr>
          <p:cNvSpPr>
            <a:spLocks noGrp="1"/>
          </p:cNvSpPr>
          <p:nvPr>
            <p:ph type="title"/>
          </p:nvPr>
        </p:nvSpPr>
        <p:spPr>
          <a:xfrm>
            <a:off x="533400" y="76200"/>
            <a:ext cx="11353800" cy="533399"/>
          </a:xfrm>
        </p:spPr>
        <p:txBody>
          <a:bodyPr/>
          <a:lstStyle/>
          <a:p>
            <a:r>
              <a:rPr lang="en-US" sz="2800" dirty="0"/>
              <a:t>All-Payer Cost Growth Targets: Requirements</a:t>
            </a:r>
          </a:p>
        </p:txBody>
      </p:sp>
      <p:sp>
        <p:nvSpPr>
          <p:cNvPr id="3" name="Slide Number Placeholder 2">
            <a:extLst>
              <a:ext uri="{FF2B5EF4-FFF2-40B4-BE49-F238E27FC236}">
                <a16:creationId xmlns:a16="http://schemas.microsoft.com/office/drawing/2014/main" id="{457D4404-3F80-4EC2-B209-B6C4AAE8414F}"/>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600" b="0" i="0" u="none" strike="noStrike" kern="1200" cap="none" spc="0" normalizeH="0" baseline="0" noProof="0" smtClean="0">
                <a:ln>
                  <a:noFill/>
                </a:ln>
                <a:solidFill>
                  <a:srgbClr val="767676"/>
                </a:solidFill>
                <a:effectLst/>
                <a:uLnTx/>
                <a:uFillTx/>
                <a:latin typeface="Segoe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600" b="0" i="0" u="none" strike="noStrike" kern="1200" cap="none" spc="0" normalizeH="0" baseline="0" noProof="0" dirty="0">
              <a:ln>
                <a:noFill/>
              </a:ln>
              <a:solidFill>
                <a:srgbClr val="767676"/>
              </a:solidFill>
              <a:effectLst/>
              <a:uLnTx/>
              <a:uFillTx/>
              <a:latin typeface="Segoe UI"/>
              <a:ea typeface="+mn-ea"/>
              <a:cs typeface="+mn-cs"/>
            </a:endParaRPr>
          </a:p>
        </p:txBody>
      </p:sp>
      <p:graphicFrame>
        <p:nvGraphicFramePr>
          <p:cNvPr id="5" name="Content Placeholder 3">
            <a:extLst>
              <a:ext uri="{FF2B5EF4-FFF2-40B4-BE49-F238E27FC236}">
                <a16:creationId xmlns:a16="http://schemas.microsoft.com/office/drawing/2014/main" id="{9445ABF4-6A14-F44B-F20B-08CD5285D546}"/>
              </a:ext>
            </a:extLst>
          </p:cNvPr>
          <p:cNvGraphicFramePr>
            <a:graphicFrameLocks/>
          </p:cNvGraphicFramePr>
          <p:nvPr/>
        </p:nvGraphicFramePr>
        <p:xfrm>
          <a:off x="685800" y="1084261"/>
          <a:ext cx="10820400" cy="54689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98802254"/>
      </p:ext>
    </p:extLst>
  </p:cSld>
  <p:clrMapOvr>
    <a:masterClrMapping/>
  </p:clrMapOvr>
</p:sld>
</file>

<file path=ppt/theme/theme1.xml><?xml version="1.0" encoding="utf-8"?>
<a:theme xmlns:a="http://schemas.openxmlformats.org/drawingml/2006/main" name="Custom Design">
  <a:themeElements>
    <a:clrScheme name="Milbank">
      <a:dk1>
        <a:srgbClr val="000000"/>
      </a:dk1>
      <a:lt1>
        <a:srgbClr val="FFFFFF"/>
      </a:lt1>
      <a:dk2>
        <a:srgbClr val="00599E"/>
      </a:dk2>
      <a:lt2>
        <a:srgbClr val="E7E6E6"/>
      </a:lt2>
      <a:accent1>
        <a:srgbClr val="636466"/>
      </a:accent1>
      <a:accent2>
        <a:srgbClr val="009566"/>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lbank_Fund_template_v9" id="{A3417AAA-A287-274C-A55A-C6533BE3ACA6}" vid="{12A3A761-3D54-7742-B0E1-E7B5D5A93BE1}"/>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3.xml><?xml version="1.0" encoding="utf-8"?>
<a:theme xmlns:a="http://schemas.openxmlformats.org/drawingml/2006/main" name="1_BSG Simple Gray 1">
  <a:themeElements>
    <a:clrScheme name="Custom: blues">
      <a:dk1>
        <a:srgbClr val="262626"/>
      </a:dk1>
      <a:lt1>
        <a:srgbClr val="FFFFFF"/>
      </a:lt1>
      <a:dk2>
        <a:srgbClr val="224F76"/>
      </a:dk2>
      <a:lt2>
        <a:srgbClr val="FFFFFF"/>
      </a:lt2>
      <a:accent1>
        <a:srgbClr val="4A66AC"/>
      </a:accent1>
      <a:accent2>
        <a:srgbClr val="629DD1"/>
      </a:accent2>
      <a:accent3>
        <a:srgbClr val="297FD5"/>
      </a:accent3>
      <a:accent4>
        <a:srgbClr val="7F8FA9"/>
      </a:accent4>
      <a:accent5>
        <a:srgbClr val="5AA2AE"/>
      </a:accent5>
      <a:accent6>
        <a:srgbClr val="FF9966"/>
      </a:accent6>
      <a:hlink>
        <a:srgbClr val="7EB2E6"/>
      </a:hlink>
      <a:folHlink>
        <a:srgbClr val="1E5F9F"/>
      </a:folHlink>
    </a:clrScheme>
    <a:fontScheme name="Custom 1">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91675e45-69af-4ec1-806c-16a0e3ce0510">
      <UserInfo>
        <DisplayName>SharingLinks.8570d26d-d247-4859-bc40-549f0272c910.Flexible.6559bbcf-3f1d-44a5-8bf9-4055c97274fc</DisplayName>
        <AccountId>43</AccountId>
        <AccountType/>
      </UserInfo>
      <UserInfo>
        <DisplayName>Rachel Block</DisplayName>
        <AccountId>12</AccountId>
        <AccountType/>
      </UserInfo>
    </SharedWithUsers>
    <TaxCatchAll xmlns="91675e45-69af-4ec1-806c-16a0e3ce0510" xsi:nil="true"/>
    <lcf76f155ced4ddcb4097134ff3c332f xmlns="3fe8c01c-8e2e-4ca3-adb9-0310725dded3">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D330C3064AAAD44BFC99F2BE7F69716" ma:contentTypeVersion="17" ma:contentTypeDescription="Create a new document." ma:contentTypeScope="" ma:versionID="8638f20bc9a67b149b468f64d57e872e">
  <xsd:schema xmlns:xsd="http://www.w3.org/2001/XMLSchema" xmlns:xs="http://www.w3.org/2001/XMLSchema" xmlns:p="http://schemas.microsoft.com/office/2006/metadata/properties" xmlns:ns2="3fe8c01c-8e2e-4ca3-adb9-0310725dded3" xmlns:ns3="91675e45-69af-4ec1-806c-16a0e3ce0510" targetNamespace="http://schemas.microsoft.com/office/2006/metadata/properties" ma:root="true" ma:fieldsID="348044a065e3fff5328e5bdcb7ec870b" ns2:_="" ns3:_="">
    <xsd:import namespace="3fe8c01c-8e2e-4ca3-adb9-0310725dded3"/>
    <xsd:import namespace="91675e45-69af-4ec1-806c-16a0e3ce051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e8c01c-8e2e-4ca3-adb9-0310725dde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96e855a-3fe1-4ce5-99ee-430cc33a3ea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1675e45-69af-4ec1-806c-16a0e3ce051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4857f1bb-3180-4eba-adc2-6d4046042544}" ma:internalName="TaxCatchAll" ma:showField="CatchAllData" ma:web="91675e45-69af-4ec1-806c-16a0e3ce051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F8940E9-9FE7-4C7F-872B-74556FB5B7B3}">
  <ds:schemaRefs>
    <ds:schemaRef ds:uri="http://schemas.microsoft.com/office/2006/documentManagement/types"/>
    <ds:schemaRef ds:uri="http://purl.org/dc/terms/"/>
    <ds:schemaRef ds:uri="5dbe4ed3-1661-4874-bac3-05a4ed3746ea"/>
    <ds:schemaRef ds:uri="http://purl.org/dc/elements/1.1/"/>
    <ds:schemaRef ds:uri="e95a3b2f-76d8-40c8-a51b-e4d3adbdb583"/>
    <ds:schemaRef ds:uri="http://www.w3.org/XML/1998/namespace"/>
    <ds:schemaRef ds:uri="http://purl.org/dc/dcmitype/"/>
    <ds:schemaRef ds:uri="http://schemas.microsoft.com/office/infopath/2007/PartnerControls"/>
    <ds:schemaRef ds:uri="http://schemas.openxmlformats.org/package/2006/metadata/core-properties"/>
    <ds:schemaRef ds:uri="http://schemas.microsoft.com/office/2006/metadata/properties"/>
    <ds:schemaRef ds:uri="91675e45-69af-4ec1-806c-16a0e3ce0510"/>
    <ds:schemaRef ds:uri="3fe8c01c-8e2e-4ca3-adb9-0310725dded3"/>
  </ds:schemaRefs>
</ds:datastoreItem>
</file>

<file path=customXml/itemProps2.xml><?xml version="1.0" encoding="utf-8"?>
<ds:datastoreItem xmlns:ds="http://schemas.openxmlformats.org/officeDocument/2006/customXml" ds:itemID="{5EF92187-D924-41DF-9E45-ABC56960DC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fe8c01c-8e2e-4ca3-adb9-0310725dded3"/>
    <ds:schemaRef ds:uri="91675e45-69af-4ec1-806c-16a0e3ce051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7E00DFD-55E5-4511-AC64-A47711CCD95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Milbank_Fund_template_v9</Template>
  <TotalTime>7504</TotalTime>
  <Words>1815</Words>
  <Application>Microsoft Office PowerPoint</Application>
  <PresentationFormat>Widescreen</PresentationFormat>
  <Paragraphs>202</Paragraphs>
  <Slides>19</Slides>
  <Notes>17</Notes>
  <HiddenSlides>0</HiddenSlides>
  <MMClips>0</MMClips>
  <ScaleCrop>false</ScaleCrop>
  <HeadingPairs>
    <vt:vector size="6" baseType="variant">
      <vt:variant>
        <vt:lpstr>Fonts Used</vt:lpstr>
      </vt:variant>
      <vt:variant>
        <vt:i4>14</vt:i4>
      </vt:variant>
      <vt:variant>
        <vt:lpstr>Theme</vt:lpstr>
      </vt:variant>
      <vt:variant>
        <vt:i4>3</vt:i4>
      </vt:variant>
      <vt:variant>
        <vt:lpstr>Slide Titles</vt:lpstr>
      </vt:variant>
      <vt:variant>
        <vt:i4>19</vt:i4>
      </vt:variant>
    </vt:vector>
  </HeadingPairs>
  <TitlesOfParts>
    <vt:vector size="36" baseType="lpstr">
      <vt:lpstr>Arial</vt:lpstr>
      <vt:lpstr>Avenir</vt:lpstr>
      <vt:lpstr>Calibri</vt:lpstr>
      <vt:lpstr>Calibri Light</vt:lpstr>
      <vt:lpstr>Georgia</vt:lpstr>
      <vt:lpstr>Helvetica</vt:lpstr>
      <vt:lpstr>Helvetica Neue</vt:lpstr>
      <vt:lpstr>Segoe UI</vt:lpstr>
      <vt:lpstr>Segoe UI Light</vt:lpstr>
      <vt:lpstr>Symbol</vt:lpstr>
      <vt:lpstr>System Font Regular</vt:lpstr>
      <vt:lpstr>Verdana</vt:lpstr>
      <vt:lpstr>Wingdings</vt:lpstr>
      <vt:lpstr>Wingdings 2</vt:lpstr>
      <vt:lpstr>Custom Design</vt:lpstr>
      <vt:lpstr>1_Office Theme</vt:lpstr>
      <vt:lpstr>1_BSG Simple Gray 1</vt:lpstr>
      <vt:lpstr>Considering the AHEAD Model: Lessons from States with Health Care Cost Growth and Primary Care Investment Targets</vt:lpstr>
      <vt:lpstr>Speakers</vt:lpstr>
      <vt:lpstr>PowerPoint Presentation</vt:lpstr>
      <vt:lpstr>AHEAD Model At-A-Glance</vt:lpstr>
      <vt:lpstr>Statewide Targets At-A-Glance</vt:lpstr>
      <vt:lpstr>Medicare FFS TCOC Targets</vt:lpstr>
      <vt:lpstr>Elements of the Medicare FFS TCOC Expenditure Target</vt:lpstr>
      <vt:lpstr>All-Payer Cost Growth Targets: Structure</vt:lpstr>
      <vt:lpstr>All-Payer Cost Growth Targets: Requirements</vt:lpstr>
      <vt:lpstr>Assessing Readiness for All-Payer Cost Growth Constraint in AHEAD Applications</vt:lpstr>
      <vt:lpstr>Primary Care Investment Targets</vt:lpstr>
      <vt:lpstr>AHEAD Primary Care Definition Approach: Medicare FFS Targets </vt:lpstr>
      <vt:lpstr>Expectations for Measurement and Data Collection </vt:lpstr>
      <vt:lpstr>All-Payer and Medicare Primary Care Investment Targets Comparison</vt:lpstr>
      <vt:lpstr>Peterson-Milbank Program for Sustainable Health Care Costs </vt:lpstr>
      <vt:lpstr>What is a cost growth target program?</vt:lpstr>
      <vt:lpstr>1 in 5 Americans Live in a State With a Cost Growth Target</vt:lpstr>
      <vt:lpstr>A Playbook for Implementing a State Cost Growth Target</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Milbank Communications Agenda</dc:title>
  <dc:creator>Christine Haran</dc:creator>
  <cp:lastModifiedBy>Christine Haran</cp:lastModifiedBy>
  <cp:revision>13</cp:revision>
  <cp:lastPrinted>2021-05-14T14:40:09Z</cp:lastPrinted>
  <dcterms:created xsi:type="dcterms:W3CDTF">2019-10-24T16:16:24Z</dcterms:created>
  <dcterms:modified xsi:type="dcterms:W3CDTF">2023-10-17T17:57:30Z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0x010100FD330C3064AAAD44BFC99F2BE7F69716</vt:lpwstr>
  </property>
  <property fmtid="{D5CDD505-2E9C-101B-9397-08002B2CF9AE}" pid="3" name="Order">
    <vt:r8>113400</vt:r8>
  </property>
  <property fmtid="{D5CDD505-2E9C-101B-9397-08002B2CF9AE}" pid="4" name="MediaServiceImageTags">
    <vt:lpwstr/>
  </property>
</Properties>
</file>