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6" r:id="rId4"/>
    <p:sldMasterId id="2147483776" r:id="rId5"/>
    <p:sldMasterId id="2147483789" r:id="rId6"/>
  </p:sldMasterIdLst>
  <p:notesMasterIdLst>
    <p:notesMasterId r:id="rId26"/>
  </p:notesMasterIdLst>
  <p:handoutMasterIdLst>
    <p:handoutMasterId r:id="rId27"/>
  </p:handoutMasterIdLst>
  <p:sldIdLst>
    <p:sldId id="256" r:id="rId7"/>
    <p:sldId id="855" r:id="rId8"/>
    <p:sldId id="2147309886" r:id="rId9"/>
    <p:sldId id="2147309896" r:id="rId10"/>
    <p:sldId id="2147309982" r:id="rId11"/>
    <p:sldId id="2147310052" r:id="rId12"/>
    <p:sldId id="2147310049" r:id="rId13"/>
    <p:sldId id="2147310044" r:id="rId14"/>
    <p:sldId id="2147310046" r:id="rId15"/>
    <p:sldId id="2147310047" r:id="rId16"/>
    <p:sldId id="2147310041" r:id="rId17"/>
    <p:sldId id="2147310022" r:id="rId18"/>
    <p:sldId id="2147310024" r:id="rId19"/>
    <p:sldId id="2147309972" r:id="rId20"/>
    <p:sldId id="2147310053" r:id="rId21"/>
    <p:sldId id="851" r:id="rId22"/>
    <p:sldId id="850" r:id="rId23"/>
    <p:sldId id="2147310054" r:id="rId24"/>
    <p:sldId id="856" r:id="rId25"/>
  </p:sldIdLst>
  <p:sldSz cx="12192000" cy="6858000"/>
  <p:notesSz cx="7102475" cy="9388475"/>
  <p:defaultTextStyle>
    <a:defPPr>
      <a:defRPr lang="en-US"/>
    </a:defPPr>
    <a:lvl1pPr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52" userDrawn="1">
          <p15:clr>
            <a:srgbClr val="A4A3A4"/>
          </p15:clr>
        </p15:guide>
        <p15:guide id="3" pos="7680" userDrawn="1">
          <p15:clr>
            <a:srgbClr val="A4A3A4"/>
          </p15:clr>
        </p15:guide>
        <p15:guide id="4" userDrawn="1">
          <p15:clr>
            <a:srgbClr val="A4A3A4"/>
          </p15:clr>
        </p15:guide>
        <p15:guide id="5" orient="horz"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209837-9E08-AF05-D3A2-CA36AA07021D}" name="Corinne Pickus" initials="CP" userId="S::corinne.pickus@burness.com::394e9295-32b2-47bd-bf8c-739d2ee2f9c7" providerId="AD"/>
  <p188:author id="{52476085-446D-4C96-F23F-CFDFCBE40E34}" name="Guest User" initials="GU" userId="S::urn:spo:anon#573c057301bcdfd924a1edc41552f095ad955fcc1b8b1365c6e1218189540b75::" providerId="AD"/>
  <p188:author id="{2F9154CF-FE2F-BA31-27EA-76E8A1616E77}" name="Rachel Block" initials="RB" userId="S::rblock@milbank.org::3c6b038a-ee1b-4085-9fe8-741792909c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 Koller" initials="CK" lastIdx="32" clrIdx="0"/>
  <p:cmAuthor id="2" name="Gail Cambridge" initials="GC" lastIdx="7" clrIdx="1">
    <p:extLst>
      <p:ext uri="{19B8F6BF-5375-455C-9EA6-DF929625EA0E}">
        <p15:presenceInfo xmlns:p15="http://schemas.microsoft.com/office/powerpoint/2012/main" userId="S::cambridge@milbank.org::5334bb7a-d6e7-43ae-95c6-69762e3358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47"/>
    <a:srgbClr val="0178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4"/>
    <p:restoredTop sz="94654"/>
  </p:normalViewPr>
  <p:slideViewPr>
    <p:cSldViewPr snapToGrid="0">
      <p:cViewPr varScale="1">
        <p:scale>
          <a:sx n="108" d="100"/>
          <a:sy n="108" d="100"/>
        </p:scale>
        <p:origin x="864" y="90"/>
      </p:cViewPr>
      <p:guideLst>
        <p:guide orient="horz" pos="4296"/>
        <p:guide pos="352"/>
        <p:guide pos="7680"/>
        <p:guide/>
        <p:guide orient="horz"/>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Haran" userId="624dad94-073b-4a47-9cfa-5c88a1bc8d11" providerId="ADAL" clId="{EF4F5F3E-1BFE-41A9-9332-83F54A371468}"/>
    <pc:docChg chg="delSld">
      <pc:chgData name="Christine Haran" userId="624dad94-073b-4a47-9cfa-5c88a1bc8d11" providerId="ADAL" clId="{EF4F5F3E-1BFE-41A9-9332-83F54A371468}" dt="2023-10-17T17:57:23.905" v="3" actId="47"/>
      <pc:docMkLst>
        <pc:docMk/>
      </pc:docMkLst>
      <pc:sldChg chg="del">
        <pc:chgData name="Christine Haran" userId="624dad94-073b-4a47-9cfa-5c88a1bc8d11" providerId="ADAL" clId="{EF4F5F3E-1BFE-41A9-9332-83F54A371468}" dt="2023-10-17T17:14:25.492" v="0" actId="47"/>
        <pc:sldMkLst>
          <pc:docMk/>
          <pc:sldMk cId="950037096" sldId="852"/>
        </pc:sldMkLst>
      </pc:sldChg>
      <pc:sldChg chg="del">
        <pc:chgData name="Christine Haran" userId="624dad94-073b-4a47-9cfa-5c88a1bc8d11" providerId="ADAL" clId="{EF4F5F3E-1BFE-41A9-9332-83F54A371468}" dt="2023-10-17T17:57:23.905" v="3" actId="47"/>
        <pc:sldMkLst>
          <pc:docMk/>
          <pc:sldMk cId="2248046845" sldId="2147309934"/>
        </pc:sldMkLst>
      </pc:sldChg>
      <pc:sldChg chg="del">
        <pc:chgData name="Christine Haran" userId="624dad94-073b-4a47-9cfa-5c88a1bc8d11" providerId="ADAL" clId="{EF4F5F3E-1BFE-41A9-9332-83F54A371468}" dt="2023-10-17T17:57:22.596" v="2" actId="47"/>
        <pc:sldMkLst>
          <pc:docMk/>
          <pc:sldMk cId="1575041325" sldId="2147310042"/>
        </pc:sldMkLst>
      </pc:sldChg>
      <pc:sldChg chg="del">
        <pc:chgData name="Christine Haran" userId="624dad94-073b-4a47-9cfa-5c88a1bc8d11" providerId="ADAL" clId="{EF4F5F3E-1BFE-41A9-9332-83F54A371468}" dt="2023-10-17T17:57:21.244" v="1" actId="47"/>
        <pc:sldMkLst>
          <pc:docMk/>
          <pc:sldMk cId="4102318739" sldId="2147310043"/>
        </pc:sldMkLst>
      </pc:sldChg>
      <pc:sldMasterChg chg="delSldLayout">
        <pc:chgData name="Christine Haran" userId="624dad94-073b-4a47-9cfa-5c88a1bc8d11" providerId="ADAL" clId="{EF4F5F3E-1BFE-41A9-9332-83F54A371468}" dt="2023-10-17T17:57:23.905" v="3" actId="47"/>
        <pc:sldMasterMkLst>
          <pc:docMk/>
          <pc:sldMasterMk cId="3368281101" sldId="2147483789"/>
        </pc:sldMasterMkLst>
        <pc:sldLayoutChg chg="del">
          <pc:chgData name="Christine Haran" userId="624dad94-073b-4a47-9cfa-5c88a1bc8d11" providerId="ADAL" clId="{EF4F5F3E-1BFE-41A9-9332-83F54A371468}" dt="2023-10-17T17:57:23.905" v="3" actId="47"/>
          <pc:sldLayoutMkLst>
            <pc:docMk/>
            <pc:sldMasterMk cId="3368281101" sldId="2147483789"/>
            <pc:sldLayoutMk cId="4025722376" sldId="2147483816"/>
          </pc:sldLayoutMkLst>
        </pc:sldLayoutChg>
      </pc:sldMasterChg>
    </pc:docChg>
  </pc:docChgLst>
</pc:chgInfo>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14CE0-7E49-4F5A-A61C-382AE53DBA82}"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2E70B613-5890-44BF-A3E8-A2341E555BB7}">
      <dgm:prSet phldrT="[Text]" custT="1"/>
      <dgm:spPr/>
      <dgm:t>
        <a:bodyPr/>
        <a:lstStyle/>
        <a:p>
          <a:r>
            <a:rPr lang="en-US" sz="1600" b="0" dirty="0"/>
            <a:t>Equity Integrated Across Model</a:t>
          </a:r>
        </a:p>
      </dgm:t>
    </dgm:pt>
    <dgm:pt modelId="{7C579A8A-8790-4145-9CF3-9F4281F77C88}" type="parTrans" cxnId="{66223E54-0E09-4494-B2C7-432BB66A5A0E}">
      <dgm:prSet/>
      <dgm:spPr/>
      <dgm:t>
        <a:bodyPr/>
        <a:lstStyle/>
        <a:p>
          <a:endParaRPr lang="en-US" sz="1800" b="1">
            <a:solidFill>
              <a:schemeClr val="tx1"/>
            </a:solidFill>
          </a:endParaRPr>
        </a:p>
      </dgm:t>
    </dgm:pt>
    <dgm:pt modelId="{4D182062-E13B-47AA-8947-936FB57AAB5B}" type="sibTrans" cxnId="{66223E54-0E09-4494-B2C7-432BB66A5A0E}">
      <dgm:prSet/>
      <dgm:spPr/>
      <dgm:t>
        <a:bodyPr/>
        <a:lstStyle/>
        <a:p>
          <a:endParaRPr lang="en-US" sz="1800" b="1">
            <a:solidFill>
              <a:schemeClr val="tx1"/>
            </a:solidFill>
          </a:endParaRPr>
        </a:p>
      </dgm:t>
    </dgm:pt>
    <dgm:pt modelId="{DBA86D22-0E45-4E80-A244-23C82B62808B}">
      <dgm:prSet phldrT="[Text]" custT="1"/>
      <dgm:spPr/>
      <dgm:t>
        <a:bodyPr/>
        <a:lstStyle/>
        <a:p>
          <a:r>
            <a:rPr lang="en-US" sz="1600" b="0"/>
            <a:t>All-Payer </a:t>
          </a:r>
          <a:br>
            <a:rPr lang="en-US" sz="1600" b="0"/>
          </a:br>
          <a:r>
            <a:rPr lang="en-US" sz="1600" b="0"/>
            <a:t>Approach</a:t>
          </a:r>
          <a:endParaRPr lang="en-US" sz="1600" b="0" dirty="0"/>
        </a:p>
      </dgm:t>
    </dgm:pt>
    <dgm:pt modelId="{682CEBBB-066B-4B6E-AC2E-67AC268D740F}" type="parTrans" cxnId="{AC573403-0E6C-4B30-8EB9-B5FFC50E8B70}">
      <dgm:prSet/>
      <dgm:spPr/>
      <dgm:t>
        <a:bodyPr/>
        <a:lstStyle/>
        <a:p>
          <a:endParaRPr lang="en-US" sz="1800" b="1">
            <a:solidFill>
              <a:schemeClr val="tx1"/>
            </a:solidFill>
          </a:endParaRPr>
        </a:p>
      </dgm:t>
    </dgm:pt>
    <dgm:pt modelId="{069C2943-1170-416D-A1C0-01FECC73B6AA}" type="sibTrans" cxnId="{AC573403-0E6C-4B30-8EB9-B5FFC50E8B70}">
      <dgm:prSet/>
      <dgm:spPr/>
      <dgm:t>
        <a:bodyPr/>
        <a:lstStyle/>
        <a:p>
          <a:endParaRPr lang="en-US" sz="1800" b="1">
            <a:solidFill>
              <a:schemeClr val="tx1"/>
            </a:solidFill>
          </a:endParaRPr>
        </a:p>
      </dgm:t>
    </dgm:pt>
    <dgm:pt modelId="{571A206D-86E0-40A4-ABB4-EEB2BA5A417E}">
      <dgm:prSet phldrT="[Text]" custT="1"/>
      <dgm:spPr/>
      <dgm:t>
        <a:bodyPr/>
        <a:lstStyle/>
        <a:p>
          <a:r>
            <a:rPr lang="en-US" sz="1600" b="0"/>
            <a:t>Behavioral Health Integration</a:t>
          </a:r>
          <a:endParaRPr lang="en-US" sz="1600" b="0" dirty="0"/>
        </a:p>
      </dgm:t>
    </dgm:pt>
    <dgm:pt modelId="{BFD09FB3-3464-472B-A67D-1823BD879969}" type="parTrans" cxnId="{6BCE0E5A-7339-40B6-818C-F97401E827E1}">
      <dgm:prSet/>
      <dgm:spPr/>
      <dgm:t>
        <a:bodyPr/>
        <a:lstStyle/>
        <a:p>
          <a:endParaRPr lang="en-US"/>
        </a:p>
      </dgm:t>
    </dgm:pt>
    <dgm:pt modelId="{4860DBC3-7E13-42EA-9221-B6CC8A1E2A45}" type="sibTrans" cxnId="{6BCE0E5A-7339-40B6-818C-F97401E827E1}">
      <dgm:prSet/>
      <dgm:spPr/>
      <dgm:t>
        <a:bodyPr/>
        <a:lstStyle/>
        <a:p>
          <a:endParaRPr lang="en-US"/>
        </a:p>
      </dgm:t>
    </dgm:pt>
    <dgm:pt modelId="{DA8F8612-01E6-4CC9-8D9C-A38050CD4937}">
      <dgm:prSet phldrT="[Text]" custT="1"/>
      <dgm:spPr/>
      <dgm:t>
        <a:bodyPr/>
        <a:lstStyle/>
        <a:p>
          <a:r>
            <a:rPr lang="en-US" sz="1600" b="0"/>
            <a:t>Medicaid </a:t>
          </a:r>
          <a:br>
            <a:rPr lang="en-US" sz="1600" b="0"/>
          </a:br>
          <a:r>
            <a:rPr lang="en-US" sz="1600" b="0"/>
            <a:t>Alignment</a:t>
          </a:r>
          <a:endParaRPr lang="en-US" sz="1600" b="0" strike="sngStrike" dirty="0"/>
        </a:p>
      </dgm:t>
    </dgm:pt>
    <dgm:pt modelId="{3C64B2CA-292E-4950-ACDF-69D5C950B4F2}" type="parTrans" cxnId="{5BFE8D9F-C4DF-4845-B619-62AE16E2FA4A}">
      <dgm:prSet/>
      <dgm:spPr/>
      <dgm:t>
        <a:bodyPr/>
        <a:lstStyle/>
        <a:p>
          <a:endParaRPr lang="en-US"/>
        </a:p>
      </dgm:t>
    </dgm:pt>
    <dgm:pt modelId="{08CDD0E1-F489-4041-89B0-42CE436F021D}" type="sibTrans" cxnId="{5BFE8D9F-C4DF-4845-B619-62AE16E2FA4A}">
      <dgm:prSet/>
      <dgm:spPr/>
      <dgm:t>
        <a:bodyPr/>
        <a:lstStyle/>
        <a:p>
          <a:endParaRPr lang="en-US"/>
        </a:p>
      </dgm:t>
    </dgm:pt>
    <dgm:pt modelId="{FD785E3F-071A-4655-9A59-DB433124E6B2}">
      <dgm:prSet phldrT="[Text]" custT="1"/>
      <dgm:spPr/>
      <dgm:t>
        <a:bodyPr/>
        <a:lstStyle/>
        <a:p>
          <a:r>
            <a:rPr lang="en-US" sz="1600" b="0" dirty="0"/>
            <a:t>Accelerating Existing State Innovations</a:t>
          </a:r>
        </a:p>
      </dgm:t>
    </dgm:pt>
    <dgm:pt modelId="{9D1A8934-8FB1-4101-9882-8D366A71559B}" type="parTrans" cxnId="{E2A28C8E-EF19-4B30-A591-50BB35091686}">
      <dgm:prSet/>
      <dgm:spPr/>
      <dgm:t>
        <a:bodyPr/>
        <a:lstStyle/>
        <a:p>
          <a:endParaRPr lang="en-US"/>
        </a:p>
      </dgm:t>
    </dgm:pt>
    <dgm:pt modelId="{D5477437-1FFF-44B7-A807-9B4D012CF718}" type="sibTrans" cxnId="{E2A28C8E-EF19-4B30-A591-50BB35091686}">
      <dgm:prSet/>
      <dgm:spPr/>
      <dgm:t>
        <a:bodyPr/>
        <a:lstStyle/>
        <a:p>
          <a:endParaRPr lang="en-US"/>
        </a:p>
      </dgm:t>
    </dgm:pt>
    <dgm:pt modelId="{2602F408-7710-4D73-A049-C10E1FD6C8B5}" type="pres">
      <dgm:prSet presAssocID="{CFA14CE0-7E49-4F5A-A61C-382AE53DBA82}" presName="diagram" presStyleCnt="0">
        <dgm:presLayoutVars>
          <dgm:dir/>
          <dgm:resizeHandles val="exact"/>
        </dgm:presLayoutVars>
      </dgm:prSet>
      <dgm:spPr/>
    </dgm:pt>
    <dgm:pt modelId="{0C76A38C-B51A-4EEC-B62E-5D821F23DC12}" type="pres">
      <dgm:prSet presAssocID="{2E70B613-5890-44BF-A3E8-A2341E555BB7}" presName="node" presStyleLbl="node1" presStyleIdx="0" presStyleCnt="5" custLinFactNeighborX="-27243" custLinFactNeighborY="-205">
        <dgm:presLayoutVars>
          <dgm:bulletEnabled val="1"/>
        </dgm:presLayoutVars>
      </dgm:prSet>
      <dgm:spPr/>
    </dgm:pt>
    <dgm:pt modelId="{A73F6126-C5D5-4107-A691-C5441AC01742}" type="pres">
      <dgm:prSet presAssocID="{4D182062-E13B-47AA-8947-936FB57AAB5B}" presName="sibTrans" presStyleCnt="0"/>
      <dgm:spPr/>
    </dgm:pt>
    <dgm:pt modelId="{CE8A6C8B-3094-488A-9261-88DF10536A60}" type="pres">
      <dgm:prSet presAssocID="{571A206D-86E0-40A4-ABB4-EEB2BA5A417E}" presName="node" presStyleLbl="node1" presStyleIdx="1" presStyleCnt="5" custLinFactNeighborX="-17597" custLinFactNeighborY="-1188">
        <dgm:presLayoutVars>
          <dgm:bulletEnabled val="1"/>
        </dgm:presLayoutVars>
      </dgm:prSet>
      <dgm:spPr/>
    </dgm:pt>
    <dgm:pt modelId="{8BDB3CB2-F870-4AD5-ABB1-BAC7A1C785CC}" type="pres">
      <dgm:prSet presAssocID="{4860DBC3-7E13-42EA-9221-B6CC8A1E2A45}" presName="sibTrans" presStyleCnt="0"/>
      <dgm:spPr/>
    </dgm:pt>
    <dgm:pt modelId="{E72CF590-48EA-4553-862A-B5046AE56F79}" type="pres">
      <dgm:prSet presAssocID="{DBA86D22-0E45-4E80-A244-23C82B62808B}" presName="node" presStyleLbl="node1" presStyleIdx="2" presStyleCnt="5" custLinFactNeighborX="-9304" custLinFactNeighborY="6804">
        <dgm:presLayoutVars>
          <dgm:bulletEnabled val="1"/>
        </dgm:presLayoutVars>
      </dgm:prSet>
      <dgm:spPr/>
    </dgm:pt>
    <dgm:pt modelId="{DB479DB4-AB66-4768-8CFF-D84F3DB1C910}" type="pres">
      <dgm:prSet presAssocID="{069C2943-1170-416D-A1C0-01FECC73B6AA}" presName="sibTrans" presStyleCnt="0"/>
      <dgm:spPr/>
    </dgm:pt>
    <dgm:pt modelId="{A6495B35-5D26-40FE-865F-908B1BFD4F51}" type="pres">
      <dgm:prSet presAssocID="{DA8F8612-01E6-4CC9-8D9C-A38050CD4937}" presName="node" presStyleLbl="node1" presStyleIdx="3" presStyleCnt="5" custLinFactNeighborY="6804">
        <dgm:presLayoutVars>
          <dgm:bulletEnabled val="1"/>
        </dgm:presLayoutVars>
      </dgm:prSet>
      <dgm:spPr/>
    </dgm:pt>
    <dgm:pt modelId="{309AC9C4-1C9E-42A7-9105-2A965991EC2E}" type="pres">
      <dgm:prSet presAssocID="{08CDD0E1-F489-4041-89B0-42CE436F021D}" presName="sibTrans" presStyleCnt="0"/>
      <dgm:spPr/>
    </dgm:pt>
    <dgm:pt modelId="{19B2008A-A984-4940-B10D-02EE6612626E}" type="pres">
      <dgm:prSet presAssocID="{FD785E3F-071A-4655-9A59-DB433124E6B2}" presName="node" presStyleLbl="node1" presStyleIdx="4" presStyleCnt="5" custLinFactNeighborX="6024" custLinFactNeighborY="-350">
        <dgm:presLayoutVars>
          <dgm:bulletEnabled val="1"/>
        </dgm:presLayoutVars>
      </dgm:prSet>
      <dgm:spPr/>
    </dgm:pt>
  </dgm:ptLst>
  <dgm:cxnLst>
    <dgm:cxn modelId="{AC573403-0E6C-4B30-8EB9-B5FFC50E8B70}" srcId="{CFA14CE0-7E49-4F5A-A61C-382AE53DBA82}" destId="{DBA86D22-0E45-4E80-A244-23C82B62808B}" srcOrd="2" destOrd="0" parTransId="{682CEBBB-066B-4B6E-AC2E-67AC268D740F}" sibTransId="{069C2943-1170-416D-A1C0-01FECC73B6AA}"/>
    <dgm:cxn modelId="{66223E54-0E09-4494-B2C7-432BB66A5A0E}" srcId="{CFA14CE0-7E49-4F5A-A61C-382AE53DBA82}" destId="{2E70B613-5890-44BF-A3E8-A2341E555BB7}" srcOrd="0" destOrd="0" parTransId="{7C579A8A-8790-4145-9CF3-9F4281F77C88}" sibTransId="{4D182062-E13B-47AA-8947-936FB57AAB5B}"/>
    <dgm:cxn modelId="{6BCE0E5A-7339-40B6-818C-F97401E827E1}" srcId="{CFA14CE0-7E49-4F5A-A61C-382AE53DBA82}" destId="{571A206D-86E0-40A4-ABB4-EEB2BA5A417E}" srcOrd="1" destOrd="0" parTransId="{BFD09FB3-3464-472B-A67D-1823BD879969}" sibTransId="{4860DBC3-7E13-42EA-9221-B6CC8A1E2A45}"/>
    <dgm:cxn modelId="{0FBCE680-2D46-4BFA-AF2F-8571331E24B7}" type="presOf" srcId="{571A206D-86E0-40A4-ABB4-EEB2BA5A417E}" destId="{CE8A6C8B-3094-488A-9261-88DF10536A60}" srcOrd="0" destOrd="0" presId="urn:microsoft.com/office/officeart/2005/8/layout/default"/>
    <dgm:cxn modelId="{FF772B8A-2378-49E3-870E-CEB2E3D8A92C}" type="presOf" srcId="{DBA86D22-0E45-4E80-A244-23C82B62808B}" destId="{E72CF590-48EA-4553-862A-B5046AE56F79}" srcOrd="0" destOrd="0" presId="urn:microsoft.com/office/officeart/2005/8/layout/default"/>
    <dgm:cxn modelId="{E2A28C8E-EF19-4B30-A591-50BB35091686}" srcId="{CFA14CE0-7E49-4F5A-A61C-382AE53DBA82}" destId="{FD785E3F-071A-4655-9A59-DB433124E6B2}" srcOrd="4" destOrd="0" parTransId="{9D1A8934-8FB1-4101-9882-8D366A71559B}" sibTransId="{D5477437-1FFF-44B7-A807-9B4D012CF718}"/>
    <dgm:cxn modelId="{A96A199B-7E6C-400E-A1C7-3339ABB55F28}" type="presOf" srcId="{DA8F8612-01E6-4CC9-8D9C-A38050CD4937}" destId="{A6495B35-5D26-40FE-865F-908B1BFD4F51}" srcOrd="0" destOrd="0" presId="urn:microsoft.com/office/officeart/2005/8/layout/default"/>
    <dgm:cxn modelId="{5BFE8D9F-C4DF-4845-B619-62AE16E2FA4A}" srcId="{CFA14CE0-7E49-4F5A-A61C-382AE53DBA82}" destId="{DA8F8612-01E6-4CC9-8D9C-A38050CD4937}" srcOrd="3" destOrd="0" parTransId="{3C64B2CA-292E-4950-ACDF-69D5C950B4F2}" sibTransId="{08CDD0E1-F489-4041-89B0-42CE436F021D}"/>
    <dgm:cxn modelId="{9F6C64A6-1032-48FE-AB40-C9542BAD32B3}" type="presOf" srcId="{2E70B613-5890-44BF-A3E8-A2341E555BB7}" destId="{0C76A38C-B51A-4EEC-B62E-5D821F23DC12}" srcOrd="0" destOrd="0" presId="urn:microsoft.com/office/officeart/2005/8/layout/default"/>
    <dgm:cxn modelId="{B833F4BA-4C99-40BB-9C35-C9A60BAF992A}" type="presOf" srcId="{FD785E3F-071A-4655-9A59-DB433124E6B2}" destId="{19B2008A-A984-4940-B10D-02EE6612626E}" srcOrd="0" destOrd="0" presId="urn:microsoft.com/office/officeart/2005/8/layout/default"/>
    <dgm:cxn modelId="{38BC06D3-8597-43ED-82F7-DEFD444DBE17}" type="presOf" srcId="{CFA14CE0-7E49-4F5A-A61C-382AE53DBA82}" destId="{2602F408-7710-4D73-A049-C10E1FD6C8B5}" srcOrd="0" destOrd="0" presId="urn:microsoft.com/office/officeart/2005/8/layout/default"/>
    <dgm:cxn modelId="{1EAC30B8-D459-4268-B164-C4201A55B733}" type="presParOf" srcId="{2602F408-7710-4D73-A049-C10E1FD6C8B5}" destId="{0C76A38C-B51A-4EEC-B62E-5D821F23DC12}" srcOrd="0" destOrd="0" presId="urn:microsoft.com/office/officeart/2005/8/layout/default"/>
    <dgm:cxn modelId="{C28B2718-5FB4-4FEE-BC27-4F6970553D4A}" type="presParOf" srcId="{2602F408-7710-4D73-A049-C10E1FD6C8B5}" destId="{A73F6126-C5D5-4107-A691-C5441AC01742}" srcOrd="1" destOrd="0" presId="urn:microsoft.com/office/officeart/2005/8/layout/default"/>
    <dgm:cxn modelId="{B5BD6C5B-3418-4056-8EFD-26512A679965}" type="presParOf" srcId="{2602F408-7710-4D73-A049-C10E1FD6C8B5}" destId="{CE8A6C8B-3094-488A-9261-88DF10536A60}" srcOrd="2" destOrd="0" presId="urn:microsoft.com/office/officeart/2005/8/layout/default"/>
    <dgm:cxn modelId="{3E55700B-907D-41AF-81DE-797D9FD8A4E1}" type="presParOf" srcId="{2602F408-7710-4D73-A049-C10E1FD6C8B5}" destId="{8BDB3CB2-F870-4AD5-ABB1-BAC7A1C785CC}" srcOrd="3" destOrd="0" presId="urn:microsoft.com/office/officeart/2005/8/layout/default"/>
    <dgm:cxn modelId="{7CE44C11-06F3-4EFD-A30B-B67261CCC000}" type="presParOf" srcId="{2602F408-7710-4D73-A049-C10E1FD6C8B5}" destId="{E72CF590-48EA-4553-862A-B5046AE56F79}" srcOrd="4" destOrd="0" presId="urn:microsoft.com/office/officeart/2005/8/layout/default"/>
    <dgm:cxn modelId="{A85A9C07-AD9D-4558-A842-D54BFEC792E8}" type="presParOf" srcId="{2602F408-7710-4D73-A049-C10E1FD6C8B5}" destId="{DB479DB4-AB66-4768-8CFF-D84F3DB1C910}" srcOrd="5" destOrd="0" presId="urn:microsoft.com/office/officeart/2005/8/layout/default"/>
    <dgm:cxn modelId="{A553C5EC-DE75-4256-879A-10C1C48986E8}" type="presParOf" srcId="{2602F408-7710-4D73-A049-C10E1FD6C8B5}" destId="{A6495B35-5D26-40FE-865F-908B1BFD4F51}" srcOrd="6" destOrd="0" presId="urn:microsoft.com/office/officeart/2005/8/layout/default"/>
    <dgm:cxn modelId="{5A552C26-58B8-48BE-80D7-18358E08FF1E}" type="presParOf" srcId="{2602F408-7710-4D73-A049-C10E1FD6C8B5}" destId="{309AC9C4-1C9E-42A7-9105-2A965991EC2E}" srcOrd="7" destOrd="0" presId="urn:microsoft.com/office/officeart/2005/8/layout/default"/>
    <dgm:cxn modelId="{2D7F77A7-B13B-4069-AD5E-793549EDF8EE}" type="presParOf" srcId="{2602F408-7710-4D73-A049-C10E1FD6C8B5}" destId="{19B2008A-A984-4940-B10D-02EE6612626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071817-4EE3-42C2-A227-FD98554492D5}"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0F35A694-A82C-4E42-89BA-BDD1DF27F271}">
      <dgm:prSet phldrT="[Text]"/>
      <dgm:spPr/>
      <dgm:t>
        <a:bodyPr/>
        <a:lstStyle/>
        <a:p>
          <a:r>
            <a:rPr lang="en-US" b="1" dirty="0"/>
            <a:t>Memorialization </a:t>
          </a:r>
          <a:endParaRPr lang="en-US" dirty="0"/>
        </a:p>
      </dgm:t>
    </dgm:pt>
    <dgm:pt modelId="{2D1F62F8-0BDA-4688-889F-2D6A47D70117}" type="parTrans" cxnId="{C2DB9D1D-2E10-4E37-85A6-CA9E3D17A539}">
      <dgm:prSet/>
      <dgm:spPr/>
      <dgm:t>
        <a:bodyPr/>
        <a:lstStyle/>
        <a:p>
          <a:endParaRPr lang="en-US"/>
        </a:p>
      </dgm:t>
    </dgm:pt>
    <dgm:pt modelId="{2DC00727-CC3E-4F61-BF34-96933B7437C7}" type="sibTrans" cxnId="{C2DB9D1D-2E10-4E37-85A6-CA9E3D17A539}">
      <dgm:prSet/>
      <dgm:spPr/>
      <dgm:t>
        <a:bodyPr/>
        <a:lstStyle/>
        <a:p>
          <a:endParaRPr lang="en-US"/>
        </a:p>
      </dgm:t>
    </dgm:pt>
    <dgm:pt modelId="{267AE7EB-8304-4AAC-BCF7-022CCBA53562}">
      <dgm:prSet phldrT="[Text]"/>
      <dgm:spPr/>
      <dgm:t>
        <a:bodyPr/>
        <a:lstStyle/>
        <a:p>
          <a:r>
            <a:rPr lang="en-US" dirty="0"/>
            <a:t>All-payer cost growth targets (or, at minimum, the process to determine such a target) must be memorialized in state Executive Order, statute, or regulatory change 90 days before the start of PY1.</a:t>
          </a:r>
        </a:p>
      </dgm:t>
    </dgm:pt>
    <dgm:pt modelId="{67D81DB6-6819-4347-A7ED-C031DC91C84F}" type="parTrans" cxnId="{4F340860-7F4A-44A0-9F1F-9E08DFF1D3D3}">
      <dgm:prSet/>
      <dgm:spPr/>
      <dgm:t>
        <a:bodyPr/>
        <a:lstStyle/>
        <a:p>
          <a:endParaRPr lang="en-US"/>
        </a:p>
      </dgm:t>
    </dgm:pt>
    <dgm:pt modelId="{98FDD20A-7283-4DB1-8384-973CE9CC0B0D}" type="sibTrans" cxnId="{4F340860-7F4A-44A0-9F1F-9E08DFF1D3D3}">
      <dgm:prSet/>
      <dgm:spPr/>
      <dgm:t>
        <a:bodyPr/>
        <a:lstStyle/>
        <a:p>
          <a:endParaRPr lang="en-US"/>
        </a:p>
      </dgm:t>
    </dgm:pt>
    <dgm:pt modelId="{66BC7C59-7C4C-4B1D-BB22-3A27AEAAB018}">
      <dgm:prSet phldrT="[Text]"/>
      <dgm:spPr/>
      <dgm:t>
        <a:bodyPr/>
        <a:lstStyle/>
        <a:p>
          <a:r>
            <a:rPr lang="en-US" b="1" dirty="0"/>
            <a:t>Duration </a:t>
          </a:r>
        </a:p>
      </dgm:t>
    </dgm:pt>
    <dgm:pt modelId="{1FBC553D-4987-47AC-B290-EA927C9E4216}" type="parTrans" cxnId="{6E38E850-6C39-4718-8D29-5A764FD47C47}">
      <dgm:prSet/>
      <dgm:spPr/>
      <dgm:t>
        <a:bodyPr/>
        <a:lstStyle/>
        <a:p>
          <a:endParaRPr lang="en-US"/>
        </a:p>
      </dgm:t>
    </dgm:pt>
    <dgm:pt modelId="{B6F3AC20-3C12-4B54-B446-D35198856ACE}" type="sibTrans" cxnId="{6E38E850-6C39-4718-8D29-5A764FD47C47}">
      <dgm:prSet/>
      <dgm:spPr/>
      <dgm:t>
        <a:bodyPr/>
        <a:lstStyle/>
        <a:p>
          <a:endParaRPr lang="en-US"/>
        </a:p>
      </dgm:t>
    </dgm:pt>
    <dgm:pt modelId="{6DBE1965-6850-4D3F-9B85-A3DCC2DCB2F2}">
      <dgm:prSet phldrT="[Text]"/>
      <dgm:spPr/>
      <dgm:t>
        <a:bodyPr/>
        <a:lstStyle/>
        <a:p>
          <a:r>
            <a:rPr lang="en-US" dirty="0"/>
            <a:t>Targets must subsequently be sustained throughout the duration of the AHEAD performance period. </a:t>
          </a:r>
        </a:p>
      </dgm:t>
    </dgm:pt>
    <dgm:pt modelId="{54C24082-601A-4CA4-A025-5D68D0F28546}" type="parTrans" cxnId="{185D958D-25FA-4D28-B006-321D3A9F0D29}">
      <dgm:prSet/>
      <dgm:spPr/>
      <dgm:t>
        <a:bodyPr/>
        <a:lstStyle/>
        <a:p>
          <a:endParaRPr lang="en-US"/>
        </a:p>
      </dgm:t>
    </dgm:pt>
    <dgm:pt modelId="{3B9E4BDB-F738-4B3D-87F3-0E4F67DE68C9}" type="sibTrans" cxnId="{185D958D-25FA-4D28-B006-321D3A9F0D29}">
      <dgm:prSet/>
      <dgm:spPr/>
      <dgm:t>
        <a:bodyPr/>
        <a:lstStyle/>
        <a:p>
          <a:endParaRPr lang="en-US"/>
        </a:p>
      </dgm:t>
    </dgm:pt>
    <dgm:pt modelId="{A64F0490-DCD4-4441-95A2-D3DCA6B29F1B}">
      <dgm:prSet phldrT="[Text]"/>
      <dgm:spPr/>
      <dgm:t>
        <a:bodyPr/>
        <a:lstStyle/>
        <a:p>
          <a:r>
            <a:rPr lang="en-US" b="1" dirty="0"/>
            <a:t>Execution</a:t>
          </a:r>
        </a:p>
      </dgm:t>
    </dgm:pt>
    <dgm:pt modelId="{2F2241EC-CAFE-4843-A7A5-4A4276CDD799}" type="parTrans" cxnId="{F4B55B73-D27F-44FC-9B4D-9F8BF0F0C921}">
      <dgm:prSet/>
      <dgm:spPr/>
      <dgm:t>
        <a:bodyPr/>
        <a:lstStyle/>
        <a:p>
          <a:endParaRPr lang="en-US"/>
        </a:p>
      </dgm:t>
    </dgm:pt>
    <dgm:pt modelId="{B80F0FC9-B91B-49A1-BCF2-D081C88419E7}" type="sibTrans" cxnId="{F4B55B73-D27F-44FC-9B4D-9F8BF0F0C921}">
      <dgm:prSet/>
      <dgm:spPr/>
      <dgm:t>
        <a:bodyPr/>
        <a:lstStyle/>
        <a:p>
          <a:endParaRPr lang="en-US"/>
        </a:p>
      </dgm:t>
    </dgm:pt>
    <dgm:pt modelId="{76086B74-DE45-4A01-80D9-3D6AF46CB4A2}">
      <dgm:prSet phldrT="[Text]"/>
      <dgm:spPr/>
      <dgm:t>
        <a:bodyPr/>
        <a:lstStyle/>
        <a:p>
          <a:r>
            <a:rPr lang="en-US" dirty="0"/>
            <a:t>If the state misses  its TCOC target, CMS will request a corrective action plan for the state, which may include public reporting on commercial cost growth in aggregate and by payer, among other actions to be taken by the state</a:t>
          </a:r>
        </a:p>
      </dgm:t>
    </dgm:pt>
    <dgm:pt modelId="{E574EFE7-0163-45A8-BC6E-8DBB6A6E1211}" type="parTrans" cxnId="{52823C9A-57CC-43C7-88A4-EDBBD0844597}">
      <dgm:prSet/>
      <dgm:spPr/>
      <dgm:t>
        <a:bodyPr/>
        <a:lstStyle/>
        <a:p>
          <a:endParaRPr lang="en-US"/>
        </a:p>
      </dgm:t>
    </dgm:pt>
    <dgm:pt modelId="{2ED77771-2775-4890-9CCB-6E14CF878E19}" type="sibTrans" cxnId="{52823C9A-57CC-43C7-88A4-EDBBD0844597}">
      <dgm:prSet/>
      <dgm:spPr/>
      <dgm:t>
        <a:bodyPr/>
        <a:lstStyle/>
        <a:p>
          <a:endParaRPr lang="en-US"/>
        </a:p>
      </dgm:t>
    </dgm:pt>
    <dgm:pt modelId="{D2EA6B5C-20A6-4779-98C0-733FA647C6F5}">
      <dgm:prSet phldrT="[Text]"/>
      <dgm:spPr/>
      <dgm:t>
        <a:bodyPr/>
        <a:lstStyle/>
        <a:p>
          <a:r>
            <a:rPr lang="en-US" b="1" dirty="0"/>
            <a:t>Data Reporting</a:t>
          </a:r>
        </a:p>
      </dgm:t>
    </dgm:pt>
    <dgm:pt modelId="{DE40A675-2235-47FB-97D5-F1C6F1325821}" type="parTrans" cxnId="{29F1531C-BD8B-4A96-BCB4-0BBA480827B7}">
      <dgm:prSet/>
      <dgm:spPr/>
      <dgm:t>
        <a:bodyPr/>
        <a:lstStyle/>
        <a:p>
          <a:endParaRPr lang="en-US"/>
        </a:p>
      </dgm:t>
    </dgm:pt>
    <dgm:pt modelId="{D1933F06-1C72-402B-A688-09035D559887}" type="sibTrans" cxnId="{29F1531C-BD8B-4A96-BCB4-0BBA480827B7}">
      <dgm:prSet/>
      <dgm:spPr/>
      <dgm:t>
        <a:bodyPr/>
        <a:lstStyle/>
        <a:p>
          <a:endParaRPr lang="en-US"/>
        </a:p>
      </dgm:t>
    </dgm:pt>
    <dgm:pt modelId="{0D626661-C66D-43E3-A7C8-03806E1DDDF2}">
      <dgm:prSet phldrT="[Text]"/>
      <dgm:spPr/>
      <dgm:t>
        <a:bodyPr/>
        <a:lstStyle/>
        <a:p>
          <a:r>
            <a:rPr lang="en-US" dirty="0"/>
            <a:t>Data collection and reporting on all-payer cost growth must be shared with CMS and coordinated with data collection for the primary care investment target</a:t>
          </a:r>
        </a:p>
      </dgm:t>
    </dgm:pt>
    <dgm:pt modelId="{138212EA-67D9-463A-B0D3-AC2AEC644DB7}" type="parTrans" cxnId="{9249CAB1-0CAF-44AB-AFA0-0FCB41250ABD}">
      <dgm:prSet/>
      <dgm:spPr/>
      <dgm:t>
        <a:bodyPr/>
        <a:lstStyle/>
        <a:p>
          <a:endParaRPr lang="en-US"/>
        </a:p>
      </dgm:t>
    </dgm:pt>
    <dgm:pt modelId="{EAE3AAD3-6E8B-4EEA-978A-F4A78F6A63E9}" type="sibTrans" cxnId="{9249CAB1-0CAF-44AB-AFA0-0FCB41250ABD}">
      <dgm:prSet/>
      <dgm:spPr/>
      <dgm:t>
        <a:bodyPr/>
        <a:lstStyle/>
        <a:p>
          <a:endParaRPr lang="en-US"/>
        </a:p>
      </dgm:t>
    </dgm:pt>
    <dgm:pt modelId="{3624F546-0EA0-41A4-9E11-AED81CCAA1C8}">
      <dgm:prSet phldrT="[Text]"/>
      <dgm:spPr/>
      <dgm:t>
        <a:bodyPr/>
        <a:lstStyle/>
        <a:p>
          <a:r>
            <a:rPr lang="en-US" dirty="0"/>
            <a:t>The specific all-payer cost growth target and calculation methodology must be determined, at minimum, 90 days before the start of PY2.</a:t>
          </a:r>
        </a:p>
      </dgm:t>
    </dgm:pt>
    <dgm:pt modelId="{6250AC4D-DDBE-4A18-B288-62EC0382C59B}" type="parTrans" cxnId="{F58B108D-35BE-4D7B-8F3C-3CE1DBF653A1}">
      <dgm:prSet/>
      <dgm:spPr/>
      <dgm:t>
        <a:bodyPr/>
        <a:lstStyle/>
        <a:p>
          <a:endParaRPr lang="en-US"/>
        </a:p>
      </dgm:t>
    </dgm:pt>
    <dgm:pt modelId="{7D135F3E-4A6B-432C-A444-9FC257DB3F6F}" type="sibTrans" cxnId="{F58B108D-35BE-4D7B-8F3C-3CE1DBF653A1}">
      <dgm:prSet/>
      <dgm:spPr/>
      <dgm:t>
        <a:bodyPr/>
        <a:lstStyle/>
        <a:p>
          <a:endParaRPr lang="en-US"/>
        </a:p>
      </dgm:t>
    </dgm:pt>
    <dgm:pt modelId="{953DF0CF-63F4-4121-A8CD-63189D21163E}" type="pres">
      <dgm:prSet presAssocID="{DC071817-4EE3-42C2-A227-FD98554492D5}" presName="linear" presStyleCnt="0">
        <dgm:presLayoutVars>
          <dgm:dir/>
          <dgm:animLvl val="lvl"/>
          <dgm:resizeHandles val="exact"/>
        </dgm:presLayoutVars>
      </dgm:prSet>
      <dgm:spPr/>
    </dgm:pt>
    <dgm:pt modelId="{70CDB77A-CDCA-417D-BB3C-ABD5B93FD8CD}" type="pres">
      <dgm:prSet presAssocID="{0F35A694-A82C-4E42-89BA-BDD1DF27F271}" presName="parentLin" presStyleCnt="0"/>
      <dgm:spPr/>
    </dgm:pt>
    <dgm:pt modelId="{552211D3-657F-484F-997F-A3B0C557D570}" type="pres">
      <dgm:prSet presAssocID="{0F35A694-A82C-4E42-89BA-BDD1DF27F271}" presName="parentLeftMargin" presStyleLbl="node1" presStyleIdx="0" presStyleCnt="4"/>
      <dgm:spPr/>
    </dgm:pt>
    <dgm:pt modelId="{E8820C93-80AF-491A-BFA3-A4EE900EEE04}" type="pres">
      <dgm:prSet presAssocID="{0F35A694-A82C-4E42-89BA-BDD1DF27F271}" presName="parentText" presStyleLbl="node1" presStyleIdx="0" presStyleCnt="4">
        <dgm:presLayoutVars>
          <dgm:chMax val="0"/>
          <dgm:bulletEnabled val="1"/>
        </dgm:presLayoutVars>
      </dgm:prSet>
      <dgm:spPr/>
    </dgm:pt>
    <dgm:pt modelId="{64D8E84E-450F-468D-BF1F-9EA674ABBFAF}" type="pres">
      <dgm:prSet presAssocID="{0F35A694-A82C-4E42-89BA-BDD1DF27F271}" presName="negativeSpace" presStyleCnt="0"/>
      <dgm:spPr/>
    </dgm:pt>
    <dgm:pt modelId="{70E200C4-82D2-4D92-8AC3-FDDCD5A7484B}" type="pres">
      <dgm:prSet presAssocID="{0F35A694-A82C-4E42-89BA-BDD1DF27F271}" presName="childText" presStyleLbl="conFgAcc1" presStyleIdx="0" presStyleCnt="4" custLinFactNeighborX="-9334">
        <dgm:presLayoutVars>
          <dgm:bulletEnabled val="1"/>
        </dgm:presLayoutVars>
      </dgm:prSet>
      <dgm:spPr/>
    </dgm:pt>
    <dgm:pt modelId="{EC1E6AD9-06E6-4314-A1F1-F4C6A26334C7}" type="pres">
      <dgm:prSet presAssocID="{2DC00727-CC3E-4F61-BF34-96933B7437C7}" presName="spaceBetweenRectangles" presStyleCnt="0"/>
      <dgm:spPr/>
    </dgm:pt>
    <dgm:pt modelId="{FE3103FA-50E6-44E4-BDCA-C02A6F3D7566}" type="pres">
      <dgm:prSet presAssocID="{66BC7C59-7C4C-4B1D-BB22-3A27AEAAB018}" presName="parentLin" presStyleCnt="0"/>
      <dgm:spPr/>
    </dgm:pt>
    <dgm:pt modelId="{6F954AD3-042E-44CA-885A-EB70EB12D1F4}" type="pres">
      <dgm:prSet presAssocID="{66BC7C59-7C4C-4B1D-BB22-3A27AEAAB018}" presName="parentLeftMargin" presStyleLbl="node1" presStyleIdx="0" presStyleCnt="4"/>
      <dgm:spPr/>
    </dgm:pt>
    <dgm:pt modelId="{1FFD848A-03D9-44BD-A951-7868BD427F37}" type="pres">
      <dgm:prSet presAssocID="{66BC7C59-7C4C-4B1D-BB22-3A27AEAAB018}" presName="parentText" presStyleLbl="node1" presStyleIdx="1" presStyleCnt="4">
        <dgm:presLayoutVars>
          <dgm:chMax val="0"/>
          <dgm:bulletEnabled val="1"/>
        </dgm:presLayoutVars>
      </dgm:prSet>
      <dgm:spPr/>
    </dgm:pt>
    <dgm:pt modelId="{2CEBB1F6-E930-4686-80BB-24AA4C548105}" type="pres">
      <dgm:prSet presAssocID="{66BC7C59-7C4C-4B1D-BB22-3A27AEAAB018}" presName="negativeSpace" presStyleCnt="0"/>
      <dgm:spPr/>
    </dgm:pt>
    <dgm:pt modelId="{CAB62A81-A39B-4098-A10B-6D6971E0CC46}" type="pres">
      <dgm:prSet presAssocID="{66BC7C59-7C4C-4B1D-BB22-3A27AEAAB018}" presName="childText" presStyleLbl="conFgAcc1" presStyleIdx="1" presStyleCnt="4">
        <dgm:presLayoutVars>
          <dgm:bulletEnabled val="1"/>
        </dgm:presLayoutVars>
      </dgm:prSet>
      <dgm:spPr/>
    </dgm:pt>
    <dgm:pt modelId="{84F52175-ADA6-4670-A88F-69376F3F9C8C}" type="pres">
      <dgm:prSet presAssocID="{B6F3AC20-3C12-4B54-B446-D35198856ACE}" presName="spaceBetweenRectangles" presStyleCnt="0"/>
      <dgm:spPr/>
    </dgm:pt>
    <dgm:pt modelId="{37AF8FCF-CF93-4952-9D87-CE4131DF1CEF}" type="pres">
      <dgm:prSet presAssocID="{A64F0490-DCD4-4441-95A2-D3DCA6B29F1B}" presName="parentLin" presStyleCnt="0"/>
      <dgm:spPr/>
    </dgm:pt>
    <dgm:pt modelId="{AC76B36D-DD7D-44BB-AA0B-1D4E126AA488}" type="pres">
      <dgm:prSet presAssocID="{A64F0490-DCD4-4441-95A2-D3DCA6B29F1B}" presName="parentLeftMargin" presStyleLbl="node1" presStyleIdx="1" presStyleCnt="4"/>
      <dgm:spPr/>
    </dgm:pt>
    <dgm:pt modelId="{4799E8D9-629A-470E-B81F-ED2CD74E2715}" type="pres">
      <dgm:prSet presAssocID="{A64F0490-DCD4-4441-95A2-D3DCA6B29F1B}" presName="parentText" presStyleLbl="node1" presStyleIdx="2" presStyleCnt="4">
        <dgm:presLayoutVars>
          <dgm:chMax val="0"/>
          <dgm:bulletEnabled val="1"/>
        </dgm:presLayoutVars>
      </dgm:prSet>
      <dgm:spPr/>
    </dgm:pt>
    <dgm:pt modelId="{B30B9BC6-3828-4F92-B5BA-AB607C22EDB5}" type="pres">
      <dgm:prSet presAssocID="{A64F0490-DCD4-4441-95A2-D3DCA6B29F1B}" presName="negativeSpace" presStyleCnt="0"/>
      <dgm:spPr/>
    </dgm:pt>
    <dgm:pt modelId="{40E13862-D63B-4534-879B-98BD495ADBE7}" type="pres">
      <dgm:prSet presAssocID="{A64F0490-DCD4-4441-95A2-D3DCA6B29F1B}" presName="childText" presStyleLbl="conFgAcc1" presStyleIdx="2" presStyleCnt="4">
        <dgm:presLayoutVars>
          <dgm:bulletEnabled val="1"/>
        </dgm:presLayoutVars>
      </dgm:prSet>
      <dgm:spPr/>
    </dgm:pt>
    <dgm:pt modelId="{FC406315-652F-444A-AA9B-09169000C5B5}" type="pres">
      <dgm:prSet presAssocID="{B80F0FC9-B91B-49A1-BCF2-D081C88419E7}" presName="spaceBetweenRectangles" presStyleCnt="0"/>
      <dgm:spPr/>
    </dgm:pt>
    <dgm:pt modelId="{ACD4FB44-434A-45AC-86AE-DB2C7DF410A9}" type="pres">
      <dgm:prSet presAssocID="{D2EA6B5C-20A6-4779-98C0-733FA647C6F5}" presName="parentLin" presStyleCnt="0"/>
      <dgm:spPr/>
    </dgm:pt>
    <dgm:pt modelId="{6BFAF838-880A-4140-89A6-B7EA4B8877E1}" type="pres">
      <dgm:prSet presAssocID="{D2EA6B5C-20A6-4779-98C0-733FA647C6F5}" presName="parentLeftMargin" presStyleLbl="node1" presStyleIdx="2" presStyleCnt="4"/>
      <dgm:spPr/>
    </dgm:pt>
    <dgm:pt modelId="{D9F147A7-C749-4E7A-BD67-BBD88729F247}" type="pres">
      <dgm:prSet presAssocID="{D2EA6B5C-20A6-4779-98C0-733FA647C6F5}" presName="parentText" presStyleLbl="node1" presStyleIdx="3" presStyleCnt="4">
        <dgm:presLayoutVars>
          <dgm:chMax val="0"/>
          <dgm:bulletEnabled val="1"/>
        </dgm:presLayoutVars>
      </dgm:prSet>
      <dgm:spPr/>
    </dgm:pt>
    <dgm:pt modelId="{52C2ECD3-4CA9-4A2D-98CA-6DCDBD27BE9D}" type="pres">
      <dgm:prSet presAssocID="{D2EA6B5C-20A6-4779-98C0-733FA647C6F5}" presName="negativeSpace" presStyleCnt="0"/>
      <dgm:spPr/>
    </dgm:pt>
    <dgm:pt modelId="{52696018-9690-4C91-8A64-91899A045712}" type="pres">
      <dgm:prSet presAssocID="{D2EA6B5C-20A6-4779-98C0-733FA647C6F5}" presName="childText" presStyleLbl="conFgAcc1" presStyleIdx="3" presStyleCnt="4">
        <dgm:presLayoutVars>
          <dgm:bulletEnabled val="1"/>
        </dgm:presLayoutVars>
      </dgm:prSet>
      <dgm:spPr/>
    </dgm:pt>
  </dgm:ptLst>
  <dgm:cxnLst>
    <dgm:cxn modelId="{E8922F09-8A47-468F-83AA-662628CD4F70}" type="presOf" srcId="{66BC7C59-7C4C-4B1D-BB22-3A27AEAAB018}" destId="{6F954AD3-042E-44CA-885A-EB70EB12D1F4}" srcOrd="0" destOrd="0" presId="urn:microsoft.com/office/officeart/2005/8/layout/list1"/>
    <dgm:cxn modelId="{C4F7D618-9A3C-4ECB-9890-9131DAE666C8}" type="presOf" srcId="{76086B74-DE45-4A01-80D9-3D6AF46CB4A2}" destId="{40E13862-D63B-4534-879B-98BD495ADBE7}" srcOrd="0" destOrd="0" presId="urn:microsoft.com/office/officeart/2005/8/layout/list1"/>
    <dgm:cxn modelId="{29F1531C-BD8B-4A96-BCB4-0BBA480827B7}" srcId="{DC071817-4EE3-42C2-A227-FD98554492D5}" destId="{D2EA6B5C-20A6-4779-98C0-733FA647C6F5}" srcOrd="3" destOrd="0" parTransId="{DE40A675-2235-47FB-97D5-F1C6F1325821}" sibTransId="{D1933F06-1C72-402B-A688-09035D559887}"/>
    <dgm:cxn modelId="{C2DB9D1D-2E10-4E37-85A6-CA9E3D17A539}" srcId="{DC071817-4EE3-42C2-A227-FD98554492D5}" destId="{0F35A694-A82C-4E42-89BA-BDD1DF27F271}" srcOrd="0" destOrd="0" parTransId="{2D1F62F8-0BDA-4688-889F-2D6A47D70117}" sibTransId="{2DC00727-CC3E-4F61-BF34-96933B7437C7}"/>
    <dgm:cxn modelId="{E2A6B21D-DD61-4C09-BAC6-8C439432C7E7}" type="presOf" srcId="{D2EA6B5C-20A6-4779-98C0-733FA647C6F5}" destId="{6BFAF838-880A-4140-89A6-B7EA4B8877E1}" srcOrd="0" destOrd="0" presId="urn:microsoft.com/office/officeart/2005/8/layout/list1"/>
    <dgm:cxn modelId="{4F340860-7F4A-44A0-9F1F-9E08DFF1D3D3}" srcId="{0F35A694-A82C-4E42-89BA-BDD1DF27F271}" destId="{267AE7EB-8304-4AAC-BCF7-022CCBA53562}" srcOrd="0" destOrd="0" parTransId="{67D81DB6-6819-4347-A7ED-C031DC91C84F}" sibTransId="{98FDD20A-7283-4DB1-8384-973CE9CC0B0D}"/>
    <dgm:cxn modelId="{DBFBF244-10EE-474E-AB3F-F3CDDB14B81B}" type="presOf" srcId="{DC071817-4EE3-42C2-A227-FD98554492D5}" destId="{953DF0CF-63F4-4121-A8CD-63189D21163E}" srcOrd="0" destOrd="0" presId="urn:microsoft.com/office/officeart/2005/8/layout/list1"/>
    <dgm:cxn modelId="{8A21F46A-2BEA-4EA4-B3FF-1ACE7768F015}" type="presOf" srcId="{D2EA6B5C-20A6-4779-98C0-733FA647C6F5}" destId="{D9F147A7-C749-4E7A-BD67-BBD88729F247}" srcOrd="1" destOrd="0" presId="urn:microsoft.com/office/officeart/2005/8/layout/list1"/>
    <dgm:cxn modelId="{6E38E850-6C39-4718-8D29-5A764FD47C47}" srcId="{DC071817-4EE3-42C2-A227-FD98554492D5}" destId="{66BC7C59-7C4C-4B1D-BB22-3A27AEAAB018}" srcOrd="1" destOrd="0" parTransId="{1FBC553D-4987-47AC-B290-EA927C9E4216}" sibTransId="{B6F3AC20-3C12-4B54-B446-D35198856ACE}"/>
    <dgm:cxn modelId="{4A3D1871-6678-4B31-BFCB-CD3499788341}" type="presOf" srcId="{A64F0490-DCD4-4441-95A2-D3DCA6B29F1B}" destId="{AC76B36D-DD7D-44BB-AA0B-1D4E126AA488}" srcOrd="0" destOrd="0" presId="urn:microsoft.com/office/officeart/2005/8/layout/list1"/>
    <dgm:cxn modelId="{F4B55B73-D27F-44FC-9B4D-9F8BF0F0C921}" srcId="{DC071817-4EE3-42C2-A227-FD98554492D5}" destId="{A64F0490-DCD4-4441-95A2-D3DCA6B29F1B}" srcOrd="2" destOrd="0" parTransId="{2F2241EC-CAFE-4843-A7A5-4A4276CDD799}" sibTransId="{B80F0FC9-B91B-49A1-BCF2-D081C88419E7}"/>
    <dgm:cxn modelId="{F58B108D-35BE-4D7B-8F3C-3CE1DBF653A1}" srcId="{0F35A694-A82C-4E42-89BA-BDD1DF27F271}" destId="{3624F546-0EA0-41A4-9E11-AED81CCAA1C8}" srcOrd="1" destOrd="0" parTransId="{6250AC4D-DDBE-4A18-B288-62EC0382C59B}" sibTransId="{7D135F3E-4A6B-432C-A444-9FC257DB3F6F}"/>
    <dgm:cxn modelId="{185D958D-25FA-4D28-B006-321D3A9F0D29}" srcId="{66BC7C59-7C4C-4B1D-BB22-3A27AEAAB018}" destId="{6DBE1965-6850-4D3F-9B85-A3DCC2DCB2F2}" srcOrd="0" destOrd="0" parTransId="{54C24082-601A-4CA4-A025-5D68D0F28546}" sibTransId="{3B9E4BDB-F738-4B3D-87F3-0E4F67DE68C9}"/>
    <dgm:cxn modelId="{70BCB596-10F9-4761-B377-333A138896E1}" type="presOf" srcId="{0F35A694-A82C-4E42-89BA-BDD1DF27F271}" destId="{E8820C93-80AF-491A-BFA3-A4EE900EEE04}" srcOrd="1" destOrd="0" presId="urn:microsoft.com/office/officeart/2005/8/layout/list1"/>
    <dgm:cxn modelId="{52823C9A-57CC-43C7-88A4-EDBBD0844597}" srcId="{A64F0490-DCD4-4441-95A2-D3DCA6B29F1B}" destId="{76086B74-DE45-4A01-80D9-3D6AF46CB4A2}" srcOrd="0" destOrd="0" parTransId="{E574EFE7-0163-45A8-BC6E-8DBB6A6E1211}" sibTransId="{2ED77771-2775-4890-9CCB-6E14CF878E19}"/>
    <dgm:cxn modelId="{9BB215A0-36A9-49BF-99EA-F0794332121B}" type="presOf" srcId="{6DBE1965-6850-4D3F-9B85-A3DCC2DCB2F2}" destId="{CAB62A81-A39B-4098-A10B-6D6971E0CC46}" srcOrd="0" destOrd="0" presId="urn:microsoft.com/office/officeart/2005/8/layout/list1"/>
    <dgm:cxn modelId="{7A00CAAD-72DE-41CB-9754-B06F6F275140}" type="presOf" srcId="{0D626661-C66D-43E3-A7C8-03806E1DDDF2}" destId="{52696018-9690-4C91-8A64-91899A045712}" srcOrd="0" destOrd="0" presId="urn:microsoft.com/office/officeart/2005/8/layout/list1"/>
    <dgm:cxn modelId="{9249CAB1-0CAF-44AB-AFA0-0FCB41250ABD}" srcId="{D2EA6B5C-20A6-4779-98C0-733FA647C6F5}" destId="{0D626661-C66D-43E3-A7C8-03806E1DDDF2}" srcOrd="0" destOrd="0" parTransId="{138212EA-67D9-463A-B0D3-AC2AEC644DB7}" sibTransId="{EAE3AAD3-6E8B-4EEA-978A-F4A78F6A63E9}"/>
    <dgm:cxn modelId="{ED1136CE-97F7-4F45-800E-49093DE06799}" type="presOf" srcId="{0F35A694-A82C-4E42-89BA-BDD1DF27F271}" destId="{552211D3-657F-484F-997F-A3B0C557D570}" srcOrd="0" destOrd="0" presId="urn:microsoft.com/office/officeart/2005/8/layout/list1"/>
    <dgm:cxn modelId="{74D274E9-2DD5-4686-82FD-7B8CF6C1983D}" type="presOf" srcId="{A64F0490-DCD4-4441-95A2-D3DCA6B29F1B}" destId="{4799E8D9-629A-470E-B81F-ED2CD74E2715}" srcOrd="1" destOrd="0" presId="urn:microsoft.com/office/officeart/2005/8/layout/list1"/>
    <dgm:cxn modelId="{9C6BAEE9-16DA-4B07-AAF9-25F2344ECA9C}" type="presOf" srcId="{3624F546-0EA0-41A4-9E11-AED81CCAA1C8}" destId="{70E200C4-82D2-4D92-8AC3-FDDCD5A7484B}" srcOrd="0" destOrd="1" presId="urn:microsoft.com/office/officeart/2005/8/layout/list1"/>
    <dgm:cxn modelId="{641D22F1-5A64-4D1A-BEAC-0C7AAFCB269D}" type="presOf" srcId="{267AE7EB-8304-4AAC-BCF7-022CCBA53562}" destId="{70E200C4-82D2-4D92-8AC3-FDDCD5A7484B}" srcOrd="0" destOrd="0" presId="urn:microsoft.com/office/officeart/2005/8/layout/list1"/>
    <dgm:cxn modelId="{42220AF2-145C-4136-B48A-C4EEDD6A9EEC}" type="presOf" srcId="{66BC7C59-7C4C-4B1D-BB22-3A27AEAAB018}" destId="{1FFD848A-03D9-44BD-A951-7868BD427F37}" srcOrd="1" destOrd="0" presId="urn:microsoft.com/office/officeart/2005/8/layout/list1"/>
    <dgm:cxn modelId="{4CCB8AE8-08CE-4669-9DE0-B263976D48AE}" type="presParOf" srcId="{953DF0CF-63F4-4121-A8CD-63189D21163E}" destId="{70CDB77A-CDCA-417D-BB3C-ABD5B93FD8CD}" srcOrd="0" destOrd="0" presId="urn:microsoft.com/office/officeart/2005/8/layout/list1"/>
    <dgm:cxn modelId="{85DFF62A-4A1F-4624-B271-A75554A8CED0}" type="presParOf" srcId="{70CDB77A-CDCA-417D-BB3C-ABD5B93FD8CD}" destId="{552211D3-657F-484F-997F-A3B0C557D570}" srcOrd="0" destOrd="0" presId="urn:microsoft.com/office/officeart/2005/8/layout/list1"/>
    <dgm:cxn modelId="{D3FA6515-93D6-455C-8432-A26E0C9C47FB}" type="presParOf" srcId="{70CDB77A-CDCA-417D-BB3C-ABD5B93FD8CD}" destId="{E8820C93-80AF-491A-BFA3-A4EE900EEE04}" srcOrd="1" destOrd="0" presId="urn:microsoft.com/office/officeart/2005/8/layout/list1"/>
    <dgm:cxn modelId="{D6F32177-726F-4D6D-A335-3EDF6B0C8412}" type="presParOf" srcId="{953DF0CF-63F4-4121-A8CD-63189D21163E}" destId="{64D8E84E-450F-468D-BF1F-9EA674ABBFAF}" srcOrd="1" destOrd="0" presId="urn:microsoft.com/office/officeart/2005/8/layout/list1"/>
    <dgm:cxn modelId="{54E82333-45D7-4DF4-BCB5-8942037019DF}" type="presParOf" srcId="{953DF0CF-63F4-4121-A8CD-63189D21163E}" destId="{70E200C4-82D2-4D92-8AC3-FDDCD5A7484B}" srcOrd="2" destOrd="0" presId="urn:microsoft.com/office/officeart/2005/8/layout/list1"/>
    <dgm:cxn modelId="{14D9B72F-E8BD-4EB7-8B9B-EF811DA47902}" type="presParOf" srcId="{953DF0CF-63F4-4121-A8CD-63189D21163E}" destId="{EC1E6AD9-06E6-4314-A1F1-F4C6A26334C7}" srcOrd="3" destOrd="0" presId="urn:microsoft.com/office/officeart/2005/8/layout/list1"/>
    <dgm:cxn modelId="{9C40C497-5D9A-4963-913B-F699BD59C8D8}" type="presParOf" srcId="{953DF0CF-63F4-4121-A8CD-63189D21163E}" destId="{FE3103FA-50E6-44E4-BDCA-C02A6F3D7566}" srcOrd="4" destOrd="0" presId="urn:microsoft.com/office/officeart/2005/8/layout/list1"/>
    <dgm:cxn modelId="{B4292CB8-A1A7-469A-B8AB-3C0D2D9BFCE2}" type="presParOf" srcId="{FE3103FA-50E6-44E4-BDCA-C02A6F3D7566}" destId="{6F954AD3-042E-44CA-885A-EB70EB12D1F4}" srcOrd="0" destOrd="0" presId="urn:microsoft.com/office/officeart/2005/8/layout/list1"/>
    <dgm:cxn modelId="{22E98104-4FAC-41A6-901B-4930E85E82EB}" type="presParOf" srcId="{FE3103FA-50E6-44E4-BDCA-C02A6F3D7566}" destId="{1FFD848A-03D9-44BD-A951-7868BD427F37}" srcOrd="1" destOrd="0" presId="urn:microsoft.com/office/officeart/2005/8/layout/list1"/>
    <dgm:cxn modelId="{BAF3EF8A-9C68-4E7C-A138-63F7F37E3A60}" type="presParOf" srcId="{953DF0CF-63F4-4121-A8CD-63189D21163E}" destId="{2CEBB1F6-E930-4686-80BB-24AA4C548105}" srcOrd="5" destOrd="0" presId="urn:microsoft.com/office/officeart/2005/8/layout/list1"/>
    <dgm:cxn modelId="{509FA4EF-968D-411F-AE9E-8D84AB87BD33}" type="presParOf" srcId="{953DF0CF-63F4-4121-A8CD-63189D21163E}" destId="{CAB62A81-A39B-4098-A10B-6D6971E0CC46}" srcOrd="6" destOrd="0" presId="urn:microsoft.com/office/officeart/2005/8/layout/list1"/>
    <dgm:cxn modelId="{D162D7AD-8683-40A2-A9B0-9C70DCF8BCB0}" type="presParOf" srcId="{953DF0CF-63F4-4121-A8CD-63189D21163E}" destId="{84F52175-ADA6-4670-A88F-69376F3F9C8C}" srcOrd="7" destOrd="0" presId="urn:microsoft.com/office/officeart/2005/8/layout/list1"/>
    <dgm:cxn modelId="{594DA3F0-6545-4EC1-8F99-B81E60D5C01B}" type="presParOf" srcId="{953DF0CF-63F4-4121-A8CD-63189D21163E}" destId="{37AF8FCF-CF93-4952-9D87-CE4131DF1CEF}" srcOrd="8" destOrd="0" presId="urn:microsoft.com/office/officeart/2005/8/layout/list1"/>
    <dgm:cxn modelId="{2C9E91A2-34E7-4341-A97E-ABA5503CFB3D}" type="presParOf" srcId="{37AF8FCF-CF93-4952-9D87-CE4131DF1CEF}" destId="{AC76B36D-DD7D-44BB-AA0B-1D4E126AA488}" srcOrd="0" destOrd="0" presId="urn:microsoft.com/office/officeart/2005/8/layout/list1"/>
    <dgm:cxn modelId="{12427E2A-BA4C-472D-BCC3-DFDD5B5489EA}" type="presParOf" srcId="{37AF8FCF-CF93-4952-9D87-CE4131DF1CEF}" destId="{4799E8D9-629A-470E-B81F-ED2CD74E2715}" srcOrd="1" destOrd="0" presId="urn:microsoft.com/office/officeart/2005/8/layout/list1"/>
    <dgm:cxn modelId="{F7277B91-4426-4767-BA8F-66DDC9EB4FF9}" type="presParOf" srcId="{953DF0CF-63F4-4121-A8CD-63189D21163E}" destId="{B30B9BC6-3828-4F92-B5BA-AB607C22EDB5}" srcOrd="9" destOrd="0" presId="urn:microsoft.com/office/officeart/2005/8/layout/list1"/>
    <dgm:cxn modelId="{9CD608E3-B79B-475E-89F7-E99BEBEC13CF}" type="presParOf" srcId="{953DF0CF-63F4-4121-A8CD-63189D21163E}" destId="{40E13862-D63B-4534-879B-98BD495ADBE7}" srcOrd="10" destOrd="0" presId="urn:microsoft.com/office/officeart/2005/8/layout/list1"/>
    <dgm:cxn modelId="{536C1D3D-2B03-477B-A0C7-9D0F63BB7FAB}" type="presParOf" srcId="{953DF0CF-63F4-4121-A8CD-63189D21163E}" destId="{FC406315-652F-444A-AA9B-09169000C5B5}" srcOrd="11" destOrd="0" presId="urn:microsoft.com/office/officeart/2005/8/layout/list1"/>
    <dgm:cxn modelId="{74C8E7D0-8E66-4A8D-835E-1D5E385E38EF}" type="presParOf" srcId="{953DF0CF-63F4-4121-A8CD-63189D21163E}" destId="{ACD4FB44-434A-45AC-86AE-DB2C7DF410A9}" srcOrd="12" destOrd="0" presId="urn:microsoft.com/office/officeart/2005/8/layout/list1"/>
    <dgm:cxn modelId="{3DBE80B1-2B8F-41AE-A1F7-89561AD3259A}" type="presParOf" srcId="{ACD4FB44-434A-45AC-86AE-DB2C7DF410A9}" destId="{6BFAF838-880A-4140-89A6-B7EA4B8877E1}" srcOrd="0" destOrd="0" presId="urn:microsoft.com/office/officeart/2005/8/layout/list1"/>
    <dgm:cxn modelId="{DC4D96F5-130B-406C-B339-ED7507705505}" type="presParOf" srcId="{ACD4FB44-434A-45AC-86AE-DB2C7DF410A9}" destId="{D9F147A7-C749-4E7A-BD67-BBD88729F247}" srcOrd="1" destOrd="0" presId="urn:microsoft.com/office/officeart/2005/8/layout/list1"/>
    <dgm:cxn modelId="{061B6EBC-50EC-490A-9ABF-7A8A92D617F5}" type="presParOf" srcId="{953DF0CF-63F4-4121-A8CD-63189D21163E}" destId="{52C2ECD3-4CA9-4A2D-98CA-6DCDBD27BE9D}" srcOrd="13" destOrd="0" presId="urn:microsoft.com/office/officeart/2005/8/layout/list1"/>
    <dgm:cxn modelId="{0326AC5A-3909-4DB1-B72F-FD2F26880327}" type="presParOf" srcId="{953DF0CF-63F4-4121-A8CD-63189D21163E}" destId="{52696018-9690-4C91-8A64-91899A045712}" srcOrd="14" destOrd="0" presId="urn:microsoft.com/office/officeart/2005/8/layout/list1"/>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B03397-96EF-46AA-900B-64DF3108D93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08B9145B-D936-417B-AE57-C452AC87DD70}">
      <dgm:prSet/>
      <dgm:spPr/>
      <dgm:t>
        <a:bodyPr/>
        <a:lstStyle/>
        <a:p>
          <a:r>
            <a:rPr lang="en-US" b="0" dirty="0"/>
            <a:t>Having an existing cost growth target is not a requirement to be an AHEAD model participant, but applicants should consider the feasibility of enacting legislation in accordance with the model milestones timeline. </a:t>
          </a:r>
          <a:endParaRPr lang="en-US" dirty="0"/>
        </a:p>
      </dgm:t>
    </dgm:pt>
    <dgm:pt modelId="{A38FA94D-0E14-498E-BA1A-347E7D6446DF}" type="parTrans" cxnId="{54508FEC-A02C-4338-8FAA-E26FC0DC072A}">
      <dgm:prSet/>
      <dgm:spPr/>
      <dgm:t>
        <a:bodyPr/>
        <a:lstStyle/>
        <a:p>
          <a:endParaRPr lang="en-US"/>
        </a:p>
      </dgm:t>
    </dgm:pt>
    <dgm:pt modelId="{8B55DC5D-1FC8-4601-AB6B-ECBE98D6C752}" type="sibTrans" cxnId="{54508FEC-A02C-4338-8FAA-E26FC0DC072A}">
      <dgm:prSet/>
      <dgm:spPr/>
      <dgm:t>
        <a:bodyPr/>
        <a:lstStyle/>
        <a:p>
          <a:endParaRPr lang="en-US"/>
        </a:p>
      </dgm:t>
    </dgm:pt>
    <dgm:pt modelId="{8C59BF23-6B08-421B-A5E8-CB00786B0919}">
      <dgm:prSet/>
      <dgm:spPr/>
      <dgm:t>
        <a:bodyPr/>
        <a:lstStyle/>
        <a:p>
          <a:r>
            <a:rPr lang="en-US" b="0" dirty="0"/>
            <a:t>States should demonstrate readiness and political will to establish the necessary governing bodies and execute the requirements described above as part of their NOFO application. </a:t>
          </a:r>
          <a:endParaRPr lang="en-US" dirty="0"/>
        </a:p>
      </dgm:t>
    </dgm:pt>
    <dgm:pt modelId="{18AA32BA-DCE9-4029-AADA-FA0ED9C5DA3F}" type="parTrans" cxnId="{44D990C1-EE26-4BE6-998A-E0121CC59AB3}">
      <dgm:prSet/>
      <dgm:spPr/>
      <dgm:t>
        <a:bodyPr/>
        <a:lstStyle/>
        <a:p>
          <a:endParaRPr lang="en-US"/>
        </a:p>
      </dgm:t>
    </dgm:pt>
    <dgm:pt modelId="{1543AC08-6B70-4408-8F34-7900997256F5}" type="sibTrans" cxnId="{44D990C1-EE26-4BE6-998A-E0121CC59AB3}">
      <dgm:prSet/>
      <dgm:spPr/>
      <dgm:t>
        <a:bodyPr/>
        <a:lstStyle/>
        <a:p>
          <a:endParaRPr lang="en-US"/>
        </a:p>
      </dgm:t>
    </dgm:pt>
    <dgm:pt modelId="{871D2F08-E1F5-4495-956E-95E06B06E8E0}">
      <dgm:prSet/>
      <dgm:spPr/>
      <dgm:t>
        <a:bodyPr/>
        <a:lstStyle/>
        <a:p>
          <a:r>
            <a:rPr lang="en-US" b="0" dirty="0"/>
            <a:t>Technical assistance and learning supports will be available for states that are new to cost growth benchmarking.</a:t>
          </a:r>
          <a:endParaRPr lang="en-US" dirty="0"/>
        </a:p>
      </dgm:t>
    </dgm:pt>
    <dgm:pt modelId="{BE1899D7-0C0C-4396-B6B3-82C90F79F75A}" type="parTrans" cxnId="{590D619C-96B6-4A5E-937E-89CF5EF0502F}">
      <dgm:prSet/>
      <dgm:spPr/>
      <dgm:t>
        <a:bodyPr/>
        <a:lstStyle/>
        <a:p>
          <a:endParaRPr lang="en-US"/>
        </a:p>
      </dgm:t>
    </dgm:pt>
    <dgm:pt modelId="{1CAD9280-FB30-4C19-8462-9B9049316746}" type="sibTrans" cxnId="{590D619C-96B6-4A5E-937E-89CF5EF0502F}">
      <dgm:prSet/>
      <dgm:spPr/>
      <dgm:t>
        <a:bodyPr/>
        <a:lstStyle/>
        <a:p>
          <a:endParaRPr lang="en-US"/>
        </a:p>
      </dgm:t>
    </dgm:pt>
    <dgm:pt modelId="{7ACD3134-F22E-4A71-A727-2A703F3DBB0F}">
      <dgm:prSet/>
      <dgm:spPr/>
      <dgm:t>
        <a:bodyPr/>
        <a:lstStyle/>
        <a:p>
          <a:r>
            <a:rPr lang="en-US" dirty="0"/>
            <a:t>Legislation or executive order that provides authority to establish targets must be enacted by the start of PY1; targets must be set by the start of PY2.</a:t>
          </a:r>
        </a:p>
      </dgm:t>
    </dgm:pt>
    <dgm:pt modelId="{F2EDC8CA-8675-4C14-8BD1-9914B8B840F8}" type="parTrans" cxnId="{CBDB2595-8528-44DB-9EC0-5CE5AB4A2F9D}">
      <dgm:prSet/>
      <dgm:spPr/>
      <dgm:t>
        <a:bodyPr/>
        <a:lstStyle/>
        <a:p>
          <a:endParaRPr lang="en-US"/>
        </a:p>
      </dgm:t>
    </dgm:pt>
    <dgm:pt modelId="{289C015A-6EC5-4A47-B6F4-619F2F52F6E2}" type="sibTrans" cxnId="{CBDB2595-8528-44DB-9EC0-5CE5AB4A2F9D}">
      <dgm:prSet/>
      <dgm:spPr/>
      <dgm:t>
        <a:bodyPr/>
        <a:lstStyle/>
        <a:p>
          <a:endParaRPr lang="en-US"/>
        </a:p>
      </dgm:t>
    </dgm:pt>
    <dgm:pt modelId="{E2E57C82-7AF6-4B2D-AD30-8EABA6269F1E}" type="pres">
      <dgm:prSet presAssocID="{32B03397-96EF-46AA-900B-64DF3108D934}" presName="linearFlow" presStyleCnt="0">
        <dgm:presLayoutVars>
          <dgm:dir/>
          <dgm:resizeHandles val="exact"/>
        </dgm:presLayoutVars>
      </dgm:prSet>
      <dgm:spPr/>
    </dgm:pt>
    <dgm:pt modelId="{A32C66B5-B87D-4719-B330-918BF57426A7}" type="pres">
      <dgm:prSet presAssocID="{08B9145B-D936-417B-AE57-C452AC87DD70}" presName="composite" presStyleCnt="0"/>
      <dgm:spPr/>
    </dgm:pt>
    <dgm:pt modelId="{97B54194-87D9-4EBD-9850-101FFAECDDFE}" type="pres">
      <dgm:prSet presAssocID="{08B9145B-D936-417B-AE57-C452AC87DD70}" presName="imgShp" presStyleLbl="fgImgPlace1" presStyleIdx="0" presStyleCnt="4" custLinFactNeighborX="-29180" custLinFactNeighborY="55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Gavel with solid fill"/>
        </a:ext>
      </dgm:extLst>
    </dgm:pt>
    <dgm:pt modelId="{09555D13-3DE3-429A-8FE4-F9283CB4F93F}" type="pres">
      <dgm:prSet presAssocID="{08B9145B-D936-417B-AE57-C452AC87DD70}" presName="txShp" presStyleLbl="node1" presStyleIdx="0" presStyleCnt="4">
        <dgm:presLayoutVars>
          <dgm:bulletEnabled val="1"/>
        </dgm:presLayoutVars>
      </dgm:prSet>
      <dgm:spPr/>
    </dgm:pt>
    <dgm:pt modelId="{57172871-E7DB-46B1-930D-9B7110F4F094}" type="pres">
      <dgm:prSet presAssocID="{8B55DC5D-1FC8-4601-AB6B-ECBE98D6C752}" presName="spacing" presStyleCnt="0"/>
      <dgm:spPr/>
    </dgm:pt>
    <dgm:pt modelId="{EA9617FD-499D-4BAA-A919-4DCBEBDA045D}" type="pres">
      <dgm:prSet presAssocID="{7ACD3134-F22E-4A71-A727-2A703F3DBB0F}" presName="composite" presStyleCnt="0"/>
      <dgm:spPr/>
    </dgm:pt>
    <dgm:pt modelId="{EA39E21E-CF35-45A2-A9F6-662511247042}" type="pres">
      <dgm:prSet presAssocID="{7ACD3134-F22E-4A71-A727-2A703F3DBB0F}" presName="imgShp" presStyleLbl="fgImgPlace1" presStyleIdx="1" presStyleCnt="4" custLinFactNeighborX="-26124" custLinFactNeighborY="-104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ourglass 30% with solid fill"/>
        </a:ext>
      </dgm:extLst>
    </dgm:pt>
    <dgm:pt modelId="{54E6407C-81A5-4A73-9130-B1A52D368AB4}" type="pres">
      <dgm:prSet presAssocID="{7ACD3134-F22E-4A71-A727-2A703F3DBB0F}" presName="txShp" presStyleLbl="node1" presStyleIdx="1" presStyleCnt="4">
        <dgm:presLayoutVars>
          <dgm:bulletEnabled val="1"/>
        </dgm:presLayoutVars>
      </dgm:prSet>
      <dgm:spPr/>
    </dgm:pt>
    <dgm:pt modelId="{9F06BE64-12CD-4542-B73E-71C87D026627}" type="pres">
      <dgm:prSet presAssocID="{289C015A-6EC5-4A47-B6F4-619F2F52F6E2}" presName="spacing" presStyleCnt="0"/>
      <dgm:spPr/>
    </dgm:pt>
    <dgm:pt modelId="{D39EFB62-932A-45DF-8460-679916749A5F}" type="pres">
      <dgm:prSet presAssocID="{8C59BF23-6B08-421B-A5E8-CB00786B0919}" presName="composite" presStyleCnt="0"/>
      <dgm:spPr/>
    </dgm:pt>
    <dgm:pt modelId="{1F30A20D-89BC-45A9-9DC9-D7903FB09552}" type="pres">
      <dgm:prSet presAssocID="{8C59BF23-6B08-421B-A5E8-CB00786B0919}" presName="imgShp" presStyleLbl="fgImgPlace1" presStyleIdx="2" presStyleCnt="4" custLinFactNeighborX="-29180" custLinFactNeighborY="551"/>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lipboard Checked with solid fill"/>
        </a:ext>
      </dgm:extLst>
    </dgm:pt>
    <dgm:pt modelId="{2D82FA8C-DE3E-4697-BC4C-7703D798F09B}" type="pres">
      <dgm:prSet presAssocID="{8C59BF23-6B08-421B-A5E8-CB00786B0919}" presName="txShp" presStyleLbl="node1" presStyleIdx="2" presStyleCnt="4">
        <dgm:presLayoutVars>
          <dgm:bulletEnabled val="1"/>
        </dgm:presLayoutVars>
      </dgm:prSet>
      <dgm:spPr/>
    </dgm:pt>
    <dgm:pt modelId="{0F25C0C5-ABE8-401B-A0C6-49E536FBD1C0}" type="pres">
      <dgm:prSet presAssocID="{1543AC08-6B70-4408-8F34-7900997256F5}" presName="spacing" presStyleCnt="0"/>
      <dgm:spPr/>
    </dgm:pt>
    <dgm:pt modelId="{AAC81525-028D-408E-BA70-322C45CB836B}" type="pres">
      <dgm:prSet presAssocID="{871D2F08-E1F5-4495-956E-95E06B06E8E0}" presName="composite" presStyleCnt="0"/>
      <dgm:spPr/>
    </dgm:pt>
    <dgm:pt modelId="{86966B1A-7C75-4740-844B-8EBEC685FF4F}" type="pres">
      <dgm:prSet presAssocID="{871D2F08-E1F5-4495-956E-95E06B06E8E0}" presName="imgShp" presStyleLbl="fgImgPlace1" presStyleIdx="3" presStyleCnt="4" custLinFactNeighborX="-29180" custLinFactNeighborY="551"/>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Questions with solid fill"/>
        </a:ext>
      </dgm:extLst>
    </dgm:pt>
    <dgm:pt modelId="{C08C0DC4-22AC-4E99-BE8B-E716C22C88C7}" type="pres">
      <dgm:prSet presAssocID="{871D2F08-E1F5-4495-956E-95E06B06E8E0}" presName="txShp" presStyleLbl="node1" presStyleIdx="3" presStyleCnt="4">
        <dgm:presLayoutVars>
          <dgm:bulletEnabled val="1"/>
        </dgm:presLayoutVars>
      </dgm:prSet>
      <dgm:spPr/>
    </dgm:pt>
  </dgm:ptLst>
  <dgm:cxnLst>
    <dgm:cxn modelId="{AE1B9E1B-71FF-4F5B-815A-1E1A40F7EA2C}" type="presOf" srcId="{32B03397-96EF-46AA-900B-64DF3108D934}" destId="{E2E57C82-7AF6-4B2D-AD30-8EABA6269F1E}" srcOrd="0" destOrd="0" presId="urn:microsoft.com/office/officeart/2005/8/layout/vList3"/>
    <dgm:cxn modelId="{CD349060-061B-4D6B-89F5-1EA0D346449A}" type="presOf" srcId="{08B9145B-D936-417B-AE57-C452AC87DD70}" destId="{09555D13-3DE3-429A-8FE4-F9283CB4F93F}" srcOrd="0" destOrd="0" presId="urn:microsoft.com/office/officeart/2005/8/layout/vList3"/>
    <dgm:cxn modelId="{CBDB2595-8528-44DB-9EC0-5CE5AB4A2F9D}" srcId="{32B03397-96EF-46AA-900B-64DF3108D934}" destId="{7ACD3134-F22E-4A71-A727-2A703F3DBB0F}" srcOrd="1" destOrd="0" parTransId="{F2EDC8CA-8675-4C14-8BD1-9914B8B840F8}" sibTransId="{289C015A-6EC5-4A47-B6F4-619F2F52F6E2}"/>
    <dgm:cxn modelId="{590D619C-96B6-4A5E-937E-89CF5EF0502F}" srcId="{32B03397-96EF-46AA-900B-64DF3108D934}" destId="{871D2F08-E1F5-4495-956E-95E06B06E8E0}" srcOrd="3" destOrd="0" parTransId="{BE1899D7-0C0C-4396-B6B3-82C90F79F75A}" sibTransId="{1CAD9280-FB30-4C19-8462-9B9049316746}"/>
    <dgm:cxn modelId="{A5BC6CA1-A308-4B3C-963F-3270ECBF9610}" type="presOf" srcId="{8C59BF23-6B08-421B-A5E8-CB00786B0919}" destId="{2D82FA8C-DE3E-4697-BC4C-7703D798F09B}" srcOrd="0" destOrd="0" presId="urn:microsoft.com/office/officeart/2005/8/layout/vList3"/>
    <dgm:cxn modelId="{44D990C1-EE26-4BE6-998A-E0121CC59AB3}" srcId="{32B03397-96EF-46AA-900B-64DF3108D934}" destId="{8C59BF23-6B08-421B-A5E8-CB00786B0919}" srcOrd="2" destOrd="0" parTransId="{18AA32BA-DCE9-4029-AADA-FA0ED9C5DA3F}" sibTransId="{1543AC08-6B70-4408-8F34-7900997256F5}"/>
    <dgm:cxn modelId="{224F0DD7-CA08-4B9B-9A7B-6CE175D6AFDB}" type="presOf" srcId="{7ACD3134-F22E-4A71-A727-2A703F3DBB0F}" destId="{54E6407C-81A5-4A73-9130-B1A52D368AB4}" srcOrd="0" destOrd="0" presId="urn:microsoft.com/office/officeart/2005/8/layout/vList3"/>
    <dgm:cxn modelId="{1C5A79DC-92CF-42AD-8FC3-91FAAD5A2B2A}" type="presOf" srcId="{871D2F08-E1F5-4495-956E-95E06B06E8E0}" destId="{C08C0DC4-22AC-4E99-BE8B-E716C22C88C7}" srcOrd="0" destOrd="0" presId="urn:microsoft.com/office/officeart/2005/8/layout/vList3"/>
    <dgm:cxn modelId="{54508FEC-A02C-4338-8FAA-E26FC0DC072A}" srcId="{32B03397-96EF-46AA-900B-64DF3108D934}" destId="{08B9145B-D936-417B-AE57-C452AC87DD70}" srcOrd="0" destOrd="0" parTransId="{A38FA94D-0E14-498E-BA1A-347E7D6446DF}" sibTransId="{8B55DC5D-1FC8-4601-AB6B-ECBE98D6C752}"/>
    <dgm:cxn modelId="{8A3A5FBD-E4A0-4BB1-BE0E-6FB5AB3EC7F5}" type="presParOf" srcId="{E2E57C82-7AF6-4B2D-AD30-8EABA6269F1E}" destId="{A32C66B5-B87D-4719-B330-918BF57426A7}" srcOrd="0" destOrd="0" presId="urn:microsoft.com/office/officeart/2005/8/layout/vList3"/>
    <dgm:cxn modelId="{4408557C-9C84-462B-B641-1B5A81808D2A}" type="presParOf" srcId="{A32C66B5-B87D-4719-B330-918BF57426A7}" destId="{97B54194-87D9-4EBD-9850-101FFAECDDFE}" srcOrd="0" destOrd="0" presId="urn:microsoft.com/office/officeart/2005/8/layout/vList3"/>
    <dgm:cxn modelId="{490D02E6-A164-4570-B816-7B528E202011}" type="presParOf" srcId="{A32C66B5-B87D-4719-B330-918BF57426A7}" destId="{09555D13-3DE3-429A-8FE4-F9283CB4F93F}" srcOrd="1" destOrd="0" presId="urn:microsoft.com/office/officeart/2005/8/layout/vList3"/>
    <dgm:cxn modelId="{ACDA1433-EAC0-46C1-BE7B-F42D2D4E3117}" type="presParOf" srcId="{E2E57C82-7AF6-4B2D-AD30-8EABA6269F1E}" destId="{57172871-E7DB-46B1-930D-9B7110F4F094}" srcOrd="1" destOrd="0" presId="urn:microsoft.com/office/officeart/2005/8/layout/vList3"/>
    <dgm:cxn modelId="{D6554B42-E935-4FA3-80EB-FF861259B31E}" type="presParOf" srcId="{E2E57C82-7AF6-4B2D-AD30-8EABA6269F1E}" destId="{EA9617FD-499D-4BAA-A919-4DCBEBDA045D}" srcOrd="2" destOrd="0" presId="urn:microsoft.com/office/officeart/2005/8/layout/vList3"/>
    <dgm:cxn modelId="{B8D0D137-6689-4509-BB00-EB0A3D478F9C}" type="presParOf" srcId="{EA9617FD-499D-4BAA-A919-4DCBEBDA045D}" destId="{EA39E21E-CF35-45A2-A9F6-662511247042}" srcOrd="0" destOrd="0" presId="urn:microsoft.com/office/officeart/2005/8/layout/vList3"/>
    <dgm:cxn modelId="{A7D12F77-6203-4BC0-9295-F5496F70A800}" type="presParOf" srcId="{EA9617FD-499D-4BAA-A919-4DCBEBDA045D}" destId="{54E6407C-81A5-4A73-9130-B1A52D368AB4}" srcOrd="1" destOrd="0" presId="urn:microsoft.com/office/officeart/2005/8/layout/vList3"/>
    <dgm:cxn modelId="{FB31CB48-36A2-4F05-90DC-0477317D8771}" type="presParOf" srcId="{E2E57C82-7AF6-4B2D-AD30-8EABA6269F1E}" destId="{9F06BE64-12CD-4542-B73E-71C87D026627}" srcOrd="3" destOrd="0" presId="urn:microsoft.com/office/officeart/2005/8/layout/vList3"/>
    <dgm:cxn modelId="{7D92449D-870A-489C-B2B4-0321049C9B15}" type="presParOf" srcId="{E2E57C82-7AF6-4B2D-AD30-8EABA6269F1E}" destId="{D39EFB62-932A-45DF-8460-679916749A5F}" srcOrd="4" destOrd="0" presId="urn:microsoft.com/office/officeart/2005/8/layout/vList3"/>
    <dgm:cxn modelId="{F223B16F-1713-4CBA-AFCC-F3201540D3A5}" type="presParOf" srcId="{D39EFB62-932A-45DF-8460-679916749A5F}" destId="{1F30A20D-89BC-45A9-9DC9-D7903FB09552}" srcOrd="0" destOrd="0" presId="urn:microsoft.com/office/officeart/2005/8/layout/vList3"/>
    <dgm:cxn modelId="{70645D34-677F-432D-8E61-7965130DB364}" type="presParOf" srcId="{D39EFB62-932A-45DF-8460-679916749A5F}" destId="{2D82FA8C-DE3E-4697-BC4C-7703D798F09B}" srcOrd="1" destOrd="0" presId="urn:microsoft.com/office/officeart/2005/8/layout/vList3"/>
    <dgm:cxn modelId="{796BD745-47BA-408C-9D9F-E8EFE10BF765}" type="presParOf" srcId="{E2E57C82-7AF6-4B2D-AD30-8EABA6269F1E}" destId="{0F25C0C5-ABE8-401B-A0C6-49E536FBD1C0}" srcOrd="5" destOrd="0" presId="urn:microsoft.com/office/officeart/2005/8/layout/vList3"/>
    <dgm:cxn modelId="{92E5E7D2-D12C-4B35-AC5F-7AE1532E0A4A}" type="presParOf" srcId="{E2E57C82-7AF6-4B2D-AD30-8EABA6269F1E}" destId="{AAC81525-028D-408E-BA70-322C45CB836B}" srcOrd="6" destOrd="0" presId="urn:microsoft.com/office/officeart/2005/8/layout/vList3"/>
    <dgm:cxn modelId="{CC4ADD72-6151-43A9-BBC3-1BA48E0B701B}" type="presParOf" srcId="{AAC81525-028D-408E-BA70-322C45CB836B}" destId="{86966B1A-7C75-4740-844B-8EBEC685FF4F}" srcOrd="0" destOrd="0" presId="urn:microsoft.com/office/officeart/2005/8/layout/vList3"/>
    <dgm:cxn modelId="{35842A68-756F-4C7B-85AA-10990F127DB2}" type="presParOf" srcId="{AAC81525-028D-408E-BA70-322C45CB836B}" destId="{C08C0DC4-22AC-4E99-BE8B-E716C22C88C7}"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071817-4EE3-42C2-A227-FD98554492D5}"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0F35A694-A82C-4E42-89BA-BDD1DF27F271}">
      <dgm:prSet phldrT="[Text]"/>
      <dgm:spPr/>
      <dgm:t>
        <a:bodyPr/>
        <a:lstStyle/>
        <a:p>
          <a:r>
            <a:rPr lang="en-US" b="1" dirty="0"/>
            <a:t>Structure</a:t>
          </a:r>
          <a:endParaRPr lang="en-US" dirty="0"/>
        </a:p>
      </dgm:t>
    </dgm:pt>
    <dgm:pt modelId="{2D1F62F8-0BDA-4688-889F-2D6A47D70117}" type="parTrans" cxnId="{C2DB9D1D-2E10-4E37-85A6-CA9E3D17A539}">
      <dgm:prSet/>
      <dgm:spPr/>
      <dgm:t>
        <a:bodyPr/>
        <a:lstStyle/>
        <a:p>
          <a:endParaRPr lang="en-US"/>
        </a:p>
      </dgm:t>
    </dgm:pt>
    <dgm:pt modelId="{2DC00727-CC3E-4F61-BF34-96933B7437C7}" type="sibTrans" cxnId="{C2DB9D1D-2E10-4E37-85A6-CA9E3D17A539}">
      <dgm:prSet/>
      <dgm:spPr/>
      <dgm:t>
        <a:bodyPr/>
        <a:lstStyle/>
        <a:p>
          <a:endParaRPr lang="en-US"/>
        </a:p>
      </dgm:t>
    </dgm:pt>
    <dgm:pt modelId="{91DE3337-6F7D-460C-9259-FC795DF1BA48}">
      <dgm:prSet/>
      <dgm:spPr/>
      <dgm:t>
        <a:bodyPr/>
        <a:lstStyle/>
        <a:p>
          <a:pPr>
            <a:buFont typeface="Symbol" panose="05050102010706020507" pitchFamily="18" charset="2"/>
            <a:buChar char=""/>
          </a:pPr>
          <a:r>
            <a:rPr lang="en-US" b="1" dirty="0"/>
            <a:t>“Narrow vs. broad” approach</a:t>
          </a:r>
        </a:p>
      </dgm:t>
    </dgm:pt>
    <dgm:pt modelId="{F1EF382E-4927-4F9C-84A1-0627C0935E31}" type="parTrans" cxnId="{4DF0444E-2D80-46A9-8F8C-A18A1B87B707}">
      <dgm:prSet/>
      <dgm:spPr/>
      <dgm:t>
        <a:bodyPr/>
        <a:lstStyle/>
        <a:p>
          <a:endParaRPr lang="en-US"/>
        </a:p>
      </dgm:t>
    </dgm:pt>
    <dgm:pt modelId="{2709442C-131C-40EF-A8BD-8E858ED04C53}" type="sibTrans" cxnId="{4DF0444E-2D80-46A9-8F8C-A18A1B87B707}">
      <dgm:prSet/>
      <dgm:spPr/>
      <dgm:t>
        <a:bodyPr/>
        <a:lstStyle/>
        <a:p>
          <a:endParaRPr lang="en-US"/>
        </a:p>
      </dgm:t>
    </dgm:pt>
    <dgm:pt modelId="{F21290C7-D029-4383-A9A1-EB35085B179D}">
      <dgm:prSet/>
      <dgm:spPr/>
      <dgm:t>
        <a:bodyPr/>
        <a:lstStyle/>
        <a:p>
          <a:pPr>
            <a:buFont typeface="Symbol" panose="05050102010706020507" pitchFamily="18" charset="2"/>
            <a:buChar char=""/>
          </a:pPr>
          <a:r>
            <a:rPr lang="en-US" b="1" dirty="0"/>
            <a:t>State flexibility</a:t>
          </a:r>
          <a:endParaRPr lang="en-US" dirty="0"/>
        </a:p>
      </dgm:t>
    </dgm:pt>
    <dgm:pt modelId="{259161C1-44E4-4640-8A25-91628D1E06B1}" type="parTrans" cxnId="{E2DCA3C2-8BE3-4515-AB4D-BBD7DF2A9AA8}">
      <dgm:prSet/>
      <dgm:spPr/>
      <dgm:t>
        <a:bodyPr/>
        <a:lstStyle/>
        <a:p>
          <a:endParaRPr lang="en-US"/>
        </a:p>
      </dgm:t>
    </dgm:pt>
    <dgm:pt modelId="{B2F8EEF2-2A44-406D-AC30-27EA5C94E43C}" type="sibTrans" cxnId="{E2DCA3C2-8BE3-4515-AB4D-BBD7DF2A9AA8}">
      <dgm:prSet/>
      <dgm:spPr/>
      <dgm:t>
        <a:bodyPr/>
        <a:lstStyle/>
        <a:p>
          <a:endParaRPr lang="en-US"/>
        </a:p>
      </dgm:t>
    </dgm:pt>
    <dgm:pt modelId="{267AE7EB-8304-4AAC-BCF7-022CCBA53562}">
      <dgm:prSet phldrT="[Text]"/>
      <dgm:spPr/>
      <dgm:t>
        <a:bodyPr/>
        <a:lstStyle/>
        <a:p>
          <a:r>
            <a:rPr lang="en-US" dirty="0"/>
            <a:t>Consists of specified list of HCPCS codes and non-claims-based-payments (NCPBs). HCPCS codes are selected via a cross-analysis of definitions used in existing state legislation and other primary care investment reports. </a:t>
          </a:r>
        </a:p>
      </dgm:t>
    </dgm:pt>
    <dgm:pt modelId="{67D81DB6-6819-4347-A7ED-C031DC91C84F}" type="parTrans" cxnId="{4F340860-7F4A-44A0-9F1F-9E08DFF1D3D3}">
      <dgm:prSet/>
      <dgm:spPr/>
      <dgm:t>
        <a:bodyPr/>
        <a:lstStyle/>
        <a:p>
          <a:endParaRPr lang="en-US"/>
        </a:p>
      </dgm:t>
    </dgm:pt>
    <dgm:pt modelId="{98FDD20A-7283-4DB1-8384-973CE9CC0B0D}" type="sibTrans" cxnId="{4F340860-7F4A-44A0-9F1F-9E08DFF1D3D3}">
      <dgm:prSet/>
      <dgm:spPr/>
      <dgm:t>
        <a:bodyPr/>
        <a:lstStyle/>
        <a:p>
          <a:endParaRPr lang="en-US"/>
        </a:p>
      </dgm:t>
    </dgm:pt>
    <dgm:pt modelId="{B87C9BA4-E36A-42F5-92EC-F0187D9866A1}">
      <dgm:prSet/>
      <dgm:spPr/>
      <dgm:t>
        <a:bodyPr/>
        <a:lstStyle/>
        <a:p>
          <a:pPr>
            <a:buFont typeface="Symbol" panose="05050102010706020507" pitchFamily="18" charset="2"/>
            <a:buChar char=""/>
          </a:pPr>
          <a:r>
            <a:rPr lang="en-US" dirty="0"/>
            <a:t>More primary care payments are coming through NCBPs. Given this</a:t>
          </a:r>
          <a:r>
            <a:rPr lang="en-US" dirty="0">
              <a:solidFill>
                <a:schemeClr val="tx1"/>
              </a:solidFill>
            </a:rPr>
            <a:t>, CMS will be including NCBPs in the calculation for Medicare FFS and providing states with a NCBP reporting template for all payers.</a:t>
          </a:r>
        </a:p>
      </dgm:t>
    </dgm:pt>
    <dgm:pt modelId="{09F483AD-2A81-47BC-BCDD-0E7D2BB7C9A2}" type="parTrans" cxnId="{22A66C53-6DD2-44E8-8787-EF2877FFB845}">
      <dgm:prSet/>
      <dgm:spPr/>
      <dgm:t>
        <a:bodyPr/>
        <a:lstStyle/>
        <a:p>
          <a:endParaRPr lang="en-US"/>
        </a:p>
      </dgm:t>
    </dgm:pt>
    <dgm:pt modelId="{9EDA4A6D-637D-4F4E-A8AB-B8D4FF51FFE1}" type="sibTrans" cxnId="{22A66C53-6DD2-44E8-8787-EF2877FFB845}">
      <dgm:prSet/>
      <dgm:spPr/>
      <dgm:t>
        <a:bodyPr/>
        <a:lstStyle/>
        <a:p>
          <a:endParaRPr lang="en-US"/>
        </a:p>
      </dgm:t>
    </dgm:pt>
    <dgm:pt modelId="{D54F776B-5B0F-4A16-A4A2-3C4C21B294C4}">
      <dgm:prSet/>
      <dgm:spPr/>
      <dgm:t>
        <a:bodyPr/>
        <a:lstStyle/>
        <a:p>
          <a:pPr>
            <a:buFont typeface="Symbol" panose="05050102010706020507" pitchFamily="18" charset="2"/>
            <a:buChar char=""/>
          </a:pPr>
          <a:r>
            <a:rPr lang="en-US" dirty="0"/>
            <a:t>Use “meet in the middle” approach by filtering for specialty type “and” HCPCS codes type (rather than “or”), but keeps both definitions relatively broad (i.e., including some OBGYN and BH services). This allows targets/benchmarking to be based on a singular definition. </a:t>
          </a:r>
        </a:p>
      </dgm:t>
    </dgm:pt>
    <dgm:pt modelId="{FD490278-BB62-4C00-9D49-1AF4821AFD10}" type="parTrans" cxnId="{056E4E10-684D-4275-BEF3-8D0594B6BCD2}">
      <dgm:prSet/>
      <dgm:spPr/>
      <dgm:t>
        <a:bodyPr/>
        <a:lstStyle/>
        <a:p>
          <a:endParaRPr lang="en-US"/>
        </a:p>
      </dgm:t>
    </dgm:pt>
    <dgm:pt modelId="{F4E2EB10-C791-48EF-B951-5D7B21A1336B}" type="sibTrans" cxnId="{056E4E10-684D-4275-BEF3-8D0594B6BCD2}">
      <dgm:prSet/>
      <dgm:spPr/>
      <dgm:t>
        <a:bodyPr/>
        <a:lstStyle/>
        <a:p>
          <a:endParaRPr lang="en-US"/>
        </a:p>
      </dgm:t>
    </dgm:pt>
    <dgm:pt modelId="{BE73738C-E762-4FE0-8E7E-B0BA8EC44258}">
      <dgm:prSet/>
      <dgm:spPr/>
      <dgm:t>
        <a:bodyPr/>
        <a:lstStyle/>
        <a:p>
          <a:pPr>
            <a:buFont typeface="Symbol" panose="05050102010706020507" pitchFamily="18" charset="2"/>
            <a:buChar char=""/>
          </a:pPr>
          <a:r>
            <a:rPr lang="en-US" dirty="0"/>
            <a:t>States may add additional services to their definition and/or NCBP reporting template, with justification and pending CMS approval. Targets will remain the same regardless of additions to the primary care definition.</a:t>
          </a:r>
        </a:p>
      </dgm:t>
    </dgm:pt>
    <dgm:pt modelId="{53956C6A-2B53-4049-9F59-9982E060D297}" type="parTrans" cxnId="{353CE539-33BF-4472-9DAC-2A97E461DB13}">
      <dgm:prSet/>
      <dgm:spPr/>
      <dgm:t>
        <a:bodyPr/>
        <a:lstStyle/>
        <a:p>
          <a:endParaRPr lang="en-US"/>
        </a:p>
      </dgm:t>
    </dgm:pt>
    <dgm:pt modelId="{A3206728-B129-4DE3-82A3-1941F8117A72}" type="sibTrans" cxnId="{353CE539-33BF-4472-9DAC-2A97E461DB13}">
      <dgm:prSet/>
      <dgm:spPr/>
      <dgm:t>
        <a:bodyPr/>
        <a:lstStyle/>
        <a:p>
          <a:endParaRPr lang="en-US"/>
        </a:p>
      </dgm:t>
    </dgm:pt>
    <dgm:pt modelId="{9E9802C7-F551-487E-B489-3EDF78F4D2F1}">
      <dgm:prSet/>
      <dgm:spPr/>
      <dgm:t>
        <a:bodyPr/>
        <a:lstStyle/>
        <a:p>
          <a:pPr>
            <a:buFont typeface="Symbol" panose="05050102010706020507" pitchFamily="18" charset="2"/>
            <a:buChar char=""/>
          </a:pPr>
          <a:r>
            <a:rPr lang="en-US" b="1" dirty="0"/>
            <a:t>Non-claims-based payment inclusion</a:t>
          </a:r>
          <a:endParaRPr lang="en-US" dirty="0"/>
        </a:p>
      </dgm:t>
    </dgm:pt>
    <dgm:pt modelId="{5B08B036-0237-4983-B651-4CD44843C118}" type="sibTrans" cxnId="{13C4A959-4F9F-4032-9A9C-9F7050CD745B}">
      <dgm:prSet/>
      <dgm:spPr/>
      <dgm:t>
        <a:bodyPr/>
        <a:lstStyle/>
        <a:p>
          <a:endParaRPr lang="en-US"/>
        </a:p>
      </dgm:t>
    </dgm:pt>
    <dgm:pt modelId="{5A38535B-C456-4085-A9AC-4BAB412B7696}" type="parTrans" cxnId="{13C4A959-4F9F-4032-9A9C-9F7050CD745B}">
      <dgm:prSet/>
      <dgm:spPr/>
      <dgm:t>
        <a:bodyPr/>
        <a:lstStyle/>
        <a:p>
          <a:endParaRPr lang="en-US"/>
        </a:p>
      </dgm:t>
    </dgm:pt>
    <dgm:pt modelId="{953DF0CF-63F4-4121-A8CD-63189D21163E}" type="pres">
      <dgm:prSet presAssocID="{DC071817-4EE3-42C2-A227-FD98554492D5}" presName="linear" presStyleCnt="0">
        <dgm:presLayoutVars>
          <dgm:dir/>
          <dgm:animLvl val="lvl"/>
          <dgm:resizeHandles val="exact"/>
        </dgm:presLayoutVars>
      </dgm:prSet>
      <dgm:spPr/>
    </dgm:pt>
    <dgm:pt modelId="{70CDB77A-CDCA-417D-BB3C-ABD5B93FD8CD}" type="pres">
      <dgm:prSet presAssocID="{0F35A694-A82C-4E42-89BA-BDD1DF27F271}" presName="parentLin" presStyleCnt="0"/>
      <dgm:spPr/>
    </dgm:pt>
    <dgm:pt modelId="{552211D3-657F-484F-997F-A3B0C557D570}" type="pres">
      <dgm:prSet presAssocID="{0F35A694-A82C-4E42-89BA-BDD1DF27F271}" presName="parentLeftMargin" presStyleLbl="node1" presStyleIdx="0" presStyleCnt="4"/>
      <dgm:spPr/>
    </dgm:pt>
    <dgm:pt modelId="{E8820C93-80AF-491A-BFA3-A4EE900EEE04}" type="pres">
      <dgm:prSet presAssocID="{0F35A694-A82C-4E42-89BA-BDD1DF27F271}" presName="parentText" presStyleLbl="node1" presStyleIdx="0" presStyleCnt="4">
        <dgm:presLayoutVars>
          <dgm:chMax val="0"/>
          <dgm:bulletEnabled val="1"/>
        </dgm:presLayoutVars>
      </dgm:prSet>
      <dgm:spPr/>
    </dgm:pt>
    <dgm:pt modelId="{64D8E84E-450F-468D-BF1F-9EA674ABBFAF}" type="pres">
      <dgm:prSet presAssocID="{0F35A694-A82C-4E42-89BA-BDD1DF27F271}" presName="negativeSpace" presStyleCnt="0"/>
      <dgm:spPr/>
    </dgm:pt>
    <dgm:pt modelId="{70E200C4-82D2-4D92-8AC3-FDDCD5A7484B}" type="pres">
      <dgm:prSet presAssocID="{0F35A694-A82C-4E42-89BA-BDD1DF27F271}" presName="childText" presStyleLbl="conFgAcc1" presStyleIdx="0" presStyleCnt="4">
        <dgm:presLayoutVars>
          <dgm:bulletEnabled val="1"/>
        </dgm:presLayoutVars>
      </dgm:prSet>
      <dgm:spPr/>
    </dgm:pt>
    <dgm:pt modelId="{01E6F45C-2536-40C7-B57D-D396DBC345ED}" type="pres">
      <dgm:prSet presAssocID="{2DC00727-CC3E-4F61-BF34-96933B7437C7}" presName="spaceBetweenRectangles" presStyleCnt="0"/>
      <dgm:spPr/>
    </dgm:pt>
    <dgm:pt modelId="{ED74B755-2E1C-4881-A139-9A3FD69DF9CF}" type="pres">
      <dgm:prSet presAssocID="{9E9802C7-F551-487E-B489-3EDF78F4D2F1}" presName="parentLin" presStyleCnt="0"/>
      <dgm:spPr/>
    </dgm:pt>
    <dgm:pt modelId="{29F3A0A7-85F9-4248-996F-B6BA58D8B55C}" type="pres">
      <dgm:prSet presAssocID="{9E9802C7-F551-487E-B489-3EDF78F4D2F1}" presName="parentLeftMargin" presStyleLbl="node1" presStyleIdx="0" presStyleCnt="4"/>
      <dgm:spPr/>
    </dgm:pt>
    <dgm:pt modelId="{3CE04015-787E-47D3-977D-ECCD14856143}" type="pres">
      <dgm:prSet presAssocID="{9E9802C7-F551-487E-B489-3EDF78F4D2F1}" presName="parentText" presStyleLbl="node1" presStyleIdx="1" presStyleCnt="4" custLinFactNeighborX="1921">
        <dgm:presLayoutVars>
          <dgm:chMax val="0"/>
          <dgm:bulletEnabled val="1"/>
        </dgm:presLayoutVars>
      </dgm:prSet>
      <dgm:spPr/>
    </dgm:pt>
    <dgm:pt modelId="{51CC16C2-8A33-4223-9CB2-0A3139BC1D17}" type="pres">
      <dgm:prSet presAssocID="{9E9802C7-F551-487E-B489-3EDF78F4D2F1}" presName="negativeSpace" presStyleCnt="0"/>
      <dgm:spPr/>
    </dgm:pt>
    <dgm:pt modelId="{42D63231-9123-4583-AF6F-A87A8D800377}" type="pres">
      <dgm:prSet presAssocID="{9E9802C7-F551-487E-B489-3EDF78F4D2F1}" presName="childText" presStyleLbl="conFgAcc1" presStyleIdx="1" presStyleCnt="4">
        <dgm:presLayoutVars>
          <dgm:bulletEnabled val="1"/>
        </dgm:presLayoutVars>
      </dgm:prSet>
      <dgm:spPr/>
    </dgm:pt>
    <dgm:pt modelId="{8F459282-4432-45E4-88E4-FA22BCCE7F4C}" type="pres">
      <dgm:prSet presAssocID="{5B08B036-0237-4983-B651-4CD44843C118}" presName="spaceBetweenRectangles" presStyleCnt="0"/>
      <dgm:spPr/>
    </dgm:pt>
    <dgm:pt modelId="{D1553C9D-BD4C-4A87-A8AE-3A5EBCCD527D}" type="pres">
      <dgm:prSet presAssocID="{91DE3337-6F7D-460C-9259-FC795DF1BA48}" presName="parentLin" presStyleCnt="0"/>
      <dgm:spPr/>
    </dgm:pt>
    <dgm:pt modelId="{2B3418EF-DFDE-4649-8F5D-69AE78063DCC}" type="pres">
      <dgm:prSet presAssocID="{91DE3337-6F7D-460C-9259-FC795DF1BA48}" presName="parentLeftMargin" presStyleLbl="node1" presStyleIdx="1" presStyleCnt="4"/>
      <dgm:spPr/>
    </dgm:pt>
    <dgm:pt modelId="{12D51347-B119-48EB-B6A6-E8B1DA0B84B1}" type="pres">
      <dgm:prSet presAssocID="{91DE3337-6F7D-460C-9259-FC795DF1BA48}" presName="parentText" presStyleLbl="node1" presStyleIdx="2" presStyleCnt="4">
        <dgm:presLayoutVars>
          <dgm:chMax val="0"/>
          <dgm:bulletEnabled val="1"/>
        </dgm:presLayoutVars>
      </dgm:prSet>
      <dgm:spPr/>
    </dgm:pt>
    <dgm:pt modelId="{FACBC73D-FF21-4B75-B238-12153F808BA1}" type="pres">
      <dgm:prSet presAssocID="{91DE3337-6F7D-460C-9259-FC795DF1BA48}" presName="negativeSpace" presStyleCnt="0"/>
      <dgm:spPr/>
    </dgm:pt>
    <dgm:pt modelId="{D2953519-BAB8-4D8C-8EB8-DC0013F4BC73}" type="pres">
      <dgm:prSet presAssocID="{91DE3337-6F7D-460C-9259-FC795DF1BA48}" presName="childText" presStyleLbl="conFgAcc1" presStyleIdx="2" presStyleCnt="4">
        <dgm:presLayoutVars>
          <dgm:bulletEnabled val="1"/>
        </dgm:presLayoutVars>
      </dgm:prSet>
      <dgm:spPr/>
    </dgm:pt>
    <dgm:pt modelId="{8D533AA6-5080-44EF-9CE5-DB669B7D6294}" type="pres">
      <dgm:prSet presAssocID="{2709442C-131C-40EF-A8BD-8E858ED04C53}" presName="spaceBetweenRectangles" presStyleCnt="0"/>
      <dgm:spPr/>
    </dgm:pt>
    <dgm:pt modelId="{AD83D73A-9B28-4366-8647-42847E4EF5E9}" type="pres">
      <dgm:prSet presAssocID="{F21290C7-D029-4383-A9A1-EB35085B179D}" presName="parentLin" presStyleCnt="0"/>
      <dgm:spPr/>
    </dgm:pt>
    <dgm:pt modelId="{E2910FB8-7E74-42B4-B8AF-4CBF3F140841}" type="pres">
      <dgm:prSet presAssocID="{F21290C7-D029-4383-A9A1-EB35085B179D}" presName="parentLeftMargin" presStyleLbl="node1" presStyleIdx="2" presStyleCnt="4"/>
      <dgm:spPr/>
    </dgm:pt>
    <dgm:pt modelId="{F09023A9-92DA-4DD5-8E49-3FEFE4B28284}" type="pres">
      <dgm:prSet presAssocID="{F21290C7-D029-4383-A9A1-EB35085B179D}" presName="parentText" presStyleLbl="node1" presStyleIdx="3" presStyleCnt="4">
        <dgm:presLayoutVars>
          <dgm:chMax val="0"/>
          <dgm:bulletEnabled val="1"/>
        </dgm:presLayoutVars>
      </dgm:prSet>
      <dgm:spPr/>
    </dgm:pt>
    <dgm:pt modelId="{14044A69-E1A2-4774-A804-095DCF5B72BF}" type="pres">
      <dgm:prSet presAssocID="{F21290C7-D029-4383-A9A1-EB35085B179D}" presName="negativeSpace" presStyleCnt="0"/>
      <dgm:spPr/>
    </dgm:pt>
    <dgm:pt modelId="{98C82A03-517A-41D1-A9EF-01BD87936B5C}" type="pres">
      <dgm:prSet presAssocID="{F21290C7-D029-4383-A9A1-EB35085B179D}" presName="childText" presStyleLbl="conFgAcc1" presStyleIdx="3" presStyleCnt="4">
        <dgm:presLayoutVars>
          <dgm:bulletEnabled val="1"/>
        </dgm:presLayoutVars>
      </dgm:prSet>
      <dgm:spPr/>
    </dgm:pt>
  </dgm:ptLst>
  <dgm:cxnLst>
    <dgm:cxn modelId="{056E4E10-684D-4275-BEF3-8D0594B6BCD2}" srcId="{91DE3337-6F7D-460C-9259-FC795DF1BA48}" destId="{D54F776B-5B0F-4A16-A4A2-3C4C21B294C4}" srcOrd="0" destOrd="0" parTransId="{FD490278-BB62-4C00-9D49-1AF4821AFD10}" sibTransId="{F4E2EB10-C791-48EF-B951-5D7B21A1336B}"/>
    <dgm:cxn modelId="{C2DB9D1D-2E10-4E37-85A6-CA9E3D17A539}" srcId="{DC071817-4EE3-42C2-A227-FD98554492D5}" destId="{0F35A694-A82C-4E42-89BA-BDD1DF27F271}" srcOrd="0" destOrd="0" parTransId="{2D1F62F8-0BDA-4688-889F-2D6A47D70117}" sibTransId="{2DC00727-CC3E-4F61-BF34-96933B7437C7}"/>
    <dgm:cxn modelId="{353CE539-33BF-4472-9DAC-2A97E461DB13}" srcId="{F21290C7-D029-4383-A9A1-EB35085B179D}" destId="{BE73738C-E762-4FE0-8E7E-B0BA8EC44258}" srcOrd="0" destOrd="0" parTransId="{53956C6A-2B53-4049-9F59-9982E060D297}" sibTransId="{A3206728-B129-4DE3-82A3-1941F8117A72}"/>
    <dgm:cxn modelId="{EE3E8E5F-6AA8-4516-B579-6E0C0948CFE0}" type="presOf" srcId="{F21290C7-D029-4383-A9A1-EB35085B179D}" destId="{F09023A9-92DA-4DD5-8E49-3FEFE4B28284}" srcOrd="1" destOrd="0" presId="urn:microsoft.com/office/officeart/2005/8/layout/list1"/>
    <dgm:cxn modelId="{4F340860-7F4A-44A0-9F1F-9E08DFF1D3D3}" srcId="{0F35A694-A82C-4E42-89BA-BDD1DF27F271}" destId="{267AE7EB-8304-4AAC-BCF7-022CCBA53562}" srcOrd="0" destOrd="0" parTransId="{67D81DB6-6819-4347-A7ED-C031DC91C84F}" sibTransId="{98FDD20A-7283-4DB1-8384-973CE9CC0B0D}"/>
    <dgm:cxn modelId="{DBFBF244-10EE-474E-AB3F-F3CDDB14B81B}" type="presOf" srcId="{DC071817-4EE3-42C2-A227-FD98554492D5}" destId="{953DF0CF-63F4-4121-A8CD-63189D21163E}" srcOrd="0" destOrd="0" presId="urn:microsoft.com/office/officeart/2005/8/layout/list1"/>
    <dgm:cxn modelId="{589A176A-3B7C-424B-9EA7-8027E1BC2F9F}" type="presOf" srcId="{F21290C7-D029-4383-A9A1-EB35085B179D}" destId="{E2910FB8-7E74-42B4-B8AF-4CBF3F140841}" srcOrd="0" destOrd="0" presId="urn:microsoft.com/office/officeart/2005/8/layout/list1"/>
    <dgm:cxn modelId="{4DF0444E-2D80-46A9-8F8C-A18A1B87B707}" srcId="{DC071817-4EE3-42C2-A227-FD98554492D5}" destId="{91DE3337-6F7D-460C-9259-FC795DF1BA48}" srcOrd="2" destOrd="0" parTransId="{F1EF382E-4927-4F9C-84A1-0627C0935E31}" sibTransId="{2709442C-131C-40EF-A8BD-8E858ED04C53}"/>
    <dgm:cxn modelId="{7695776E-6B83-47C1-BA31-08F7DD9D0032}" type="presOf" srcId="{9E9802C7-F551-487E-B489-3EDF78F4D2F1}" destId="{29F3A0A7-85F9-4248-996F-B6BA58D8B55C}" srcOrd="0" destOrd="0" presId="urn:microsoft.com/office/officeart/2005/8/layout/list1"/>
    <dgm:cxn modelId="{22A66C53-6DD2-44E8-8787-EF2877FFB845}" srcId="{9E9802C7-F551-487E-B489-3EDF78F4D2F1}" destId="{B87C9BA4-E36A-42F5-92EC-F0187D9866A1}" srcOrd="0" destOrd="0" parTransId="{09F483AD-2A81-47BC-BCDD-0E7D2BB7C9A2}" sibTransId="{9EDA4A6D-637D-4F4E-A8AB-B8D4FF51FFE1}"/>
    <dgm:cxn modelId="{13C4A959-4F9F-4032-9A9C-9F7050CD745B}" srcId="{DC071817-4EE3-42C2-A227-FD98554492D5}" destId="{9E9802C7-F551-487E-B489-3EDF78F4D2F1}" srcOrd="1" destOrd="0" parTransId="{5A38535B-C456-4085-A9AC-4BAB412B7696}" sibTransId="{5B08B036-0237-4983-B651-4CD44843C118}"/>
    <dgm:cxn modelId="{0675B98E-0C49-4444-9A7C-13159D1EA7FE}" type="presOf" srcId="{BE73738C-E762-4FE0-8E7E-B0BA8EC44258}" destId="{98C82A03-517A-41D1-A9EF-01BD87936B5C}" srcOrd="0" destOrd="0" presId="urn:microsoft.com/office/officeart/2005/8/layout/list1"/>
    <dgm:cxn modelId="{7C1A6A90-CB46-4B43-B21C-A541BCB68BD4}" type="presOf" srcId="{91DE3337-6F7D-460C-9259-FC795DF1BA48}" destId="{2B3418EF-DFDE-4649-8F5D-69AE78063DCC}" srcOrd="0" destOrd="0" presId="urn:microsoft.com/office/officeart/2005/8/layout/list1"/>
    <dgm:cxn modelId="{70BCB596-10F9-4761-B377-333A138896E1}" type="presOf" srcId="{0F35A694-A82C-4E42-89BA-BDD1DF27F271}" destId="{E8820C93-80AF-491A-BFA3-A4EE900EEE04}" srcOrd="1" destOrd="0" presId="urn:microsoft.com/office/officeart/2005/8/layout/list1"/>
    <dgm:cxn modelId="{60BFDAA1-46B6-4452-804B-A8E42E65D321}" type="presOf" srcId="{9E9802C7-F551-487E-B489-3EDF78F4D2F1}" destId="{3CE04015-787E-47D3-977D-ECCD14856143}" srcOrd="1" destOrd="0" presId="urn:microsoft.com/office/officeart/2005/8/layout/list1"/>
    <dgm:cxn modelId="{57C571A7-649A-44C7-8E52-C86C439E8E2C}" type="presOf" srcId="{91DE3337-6F7D-460C-9259-FC795DF1BA48}" destId="{12D51347-B119-48EB-B6A6-E8B1DA0B84B1}" srcOrd="1" destOrd="0" presId="urn:microsoft.com/office/officeart/2005/8/layout/list1"/>
    <dgm:cxn modelId="{E2DCA3C2-8BE3-4515-AB4D-BBD7DF2A9AA8}" srcId="{DC071817-4EE3-42C2-A227-FD98554492D5}" destId="{F21290C7-D029-4383-A9A1-EB35085B179D}" srcOrd="3" destOrd="0" parTransId="{259161C1-44E4-4640-8A25-91628D1E06B1}" sibTransId="{B2F8EEF2-2A44-406D-AC30-27EA5C94E43C}"/>
    <dgm:cxn modelId="{ED1136CE-97F7-4F45-800E-49093DE06799}" type="presOf" srcId="{0F35A694-A82C-4E42-89BA-BDD1DF27F271}" destId="{552211D3-657F-484F-997F-A3B0C557D570}" srcOrd="0" destOrd="0" presId="urn:microsoft.com/office/officeart/2005/8/layout/list1"/>
    <dgm:cxn modelId="{A4269AD4-0D2E-4ADD-BC81-C22F73A85B38}" type="presOf" srcId="{D54F776B-5B0F-4A16-A4A2-3C4C21B294C4}" destId="{D2953519-BAB8-4D8C-8EB8-DC0013F4BC73}" srcOrd="0" destOrd="0" presId="urn:microsoft.com/office/officeart/2005/8/layout/list1"/>
    <dgm:cxn modelId="{96B11AED-251C-4F6E-8AB7-931DEAEBA611}" type="presOf" srcId="{B87C9BA4-E36A-42F5-92EC-F0187D9866A1}" destId="{42D63231-9123-4583-AF6F-A87A8D800377}" srcOrd="0" destOrd="0" presId="urn:microsoft.com/office/officeart/2005/8/layout/list1"/>
    <dgm:cxn modelId="{641D22F1-5A64-4D1A-BEAC-0C7AAFCB269D}" type="presOf" srcId="{267AE7EB-8304-4AAC-BCF7-022CCBA53562}" destId="{70E200C4-82D2-4D92-8AC3-FDDCD5A7484B}" srcOrd="0" destOrd="0" presId="urn:microsoft.com/office/officeart/2005/8/layout/list1"/>
    <dgm:cxn modelId="{4CCB8AE8-08CE-4669-9DE0-B263976D48AE}" type="presParOf" srcId="{953DF0CF-63F4-4121-A8CD-63189D21163E}" destId="{70CDB77A-CDCA-417D-BB3C-ABD5B93FD8CD}" srcOrd="0" destOrd="0" presId="urn:microsoft.com/office/officeart/2005/8/layout/list1"/>
    <dgm:cxn modelId="{85DFF62A-4A1F-4624-B271-A75554A8CED0}" type="presParOf" srcId="{70CDB77A-CDCA-417D-BB3C-ABD5B93FD8CD}" destId="{552211D3-657F-484F-997F-A3B0C557D570}" srcOrd="0" destOrd="0" presId="urn:microsoft.com/office/officeart/2005/8/layout/list1"/>
    <dgm:cxn modelId="{D3FA6515-93D6-455C-8432-A26E0C9C47FB}" type="presParOf" srcId="{70CDB77A-CDCA-417D-BB3C-ABD5B93FD8CD}" destId="{E8820C93-80AF-491A-BFA3-A4EE900EEE04}" srcOrd="1" destOrd="0" presId="urn:microsoft.com/office/officeart/2005/8/layout/list1"/>
    <dgm:cxn modelId="{D6F32177-726F-4D6D-A335-3EDF6B0C8412}" type="presParOf" srcId="{953DF0CF-63F4-4121-A8CD-63189D21163E}" destId="{64D8E84E-450F-468D-BF1F-9EA674ABBFAF}" srcOrd="1" destOrd="0" presId="urn:microsoft.com/office/officeart/2005/8/layout/list1"/>
    <dgm:cxn modelId="{54E82333-45D7-4DF4-BCB5-8942037019DF}" type="presParOf" srcId="{953DF0CF-63F4-4121-A8CD-63189D21163E}" destId="{70E200C4-82D2-4D92-8AC3-FDDCD5A7484B}" srcOrd="2" destOrd="0" presId="urn:microsoft.com/office/officeart/2005/8/layout/list1"/>
    <dgm:cxn modelId="{FE84D6E7-474B-4F2E-AB73-E2AD587F2F56}" type="presParOf" srcId="{953DF0CF-63F4-4121-A8CD-63189D21163E}" destId="{01E6F45C-2536-40C7-B57D-D396DBC345ED}" srcOrd="3" destOrd="0" presId="urn:microsoft.com/office/officeart/2005/8/layout/list1"/>
    <dgm:cxn modelId="{7EDDA618-60E0-47ED-BA88-090401E20238}" type="presParOf" srcId="{953DF0CF-63F4-4121-A8CD-63189D21163E}" destId="{ED74B755-2E1C-4881-A139-9A3FD69DF9CF}" srcOrd="4" destOrd="0" presId="urn:microsoft.com/office/officeart/2005/8/layout/list1"/>
    <dgm:cxn modelId="{3B8204CC-400B-4DAF-8350-C9417F01802B}" type="presParOf" srcId="{ED74B755-2E1C-4881-A139-9A3FD69DF9CF}" destId="{29F3A0A7-85F9-4248-996F-B6BA58D8B55C}" srcOrd="0" destOrd="0" presId="urn:microsoft.com/office/officeart/2005/8/layout/list1"/>
    <dgm:cxn modelId="{57165754-4289-4D7E-999E-563B4249C05C}" type="presParOf" srcId="{ED74B755-2E1C-4881-A139-9A3FD69DF9CF}" destId="{3CE04015-787E-47D3-977D-ECCD14856143}" srcOrd="1" destOrd="0" presId="urn:microsoft.com/office/officeart/2005/8/layout/list1"/>
    <dgm:cxn modelId="{372B8A4B-DF21-4C68-B6D6-6CD74D7D846B}" type="presParOf" srcId="{953DF0CF-63F4-4121-A8CD-63189D21163E}" destId="{51CC16C2-8A33-4223-9CB2-0A3139BC1D17}" srcOrd="5" destOrd="0" presId="urn:microsoft.com/office/officeart/2005/8/layout/list1"/>
    <dgm:cxn modelId="{A3244309-519A-4648-9456-4152B99EF826}" type="presParOf" srcId="{953DF0CF-63F4-4121-A8CD-63189D21163E}" destId="{42D63231-9123-4583-AF6F-A87A8D800377}" srcOrd="6" destOrd="0" presId="urn:microsoft.com/office/officeart/2005/8/layout/list1"/>
    <dgm:cxn modelId="{B0DD9EB8-5E75-4DE6-9649-CB563EB177D8}" type="presParOf" srcId="{953DF0CF-63F4-4121-A8CD-63189D21163E}" destId="{8F459282-4432-45E4-88E4-FA22BCCE7F4C}" srcOrd="7" destOrd="0" presId="urn:microsoft.com/office/officeart/2005/8/layout/list1"/>
    <dgm:cxn modelId="{80E4C13E-CEEB-40B1-806B-960272466EC8}" type="presParOf" srcId="{953DF0CF-63F4-4121-A8CD-63189D21163E}" destId="{D1553C9D-BD4C-4A87-A8AE-3A5EBCCD527D}" srcOrd="8" destOrd="0" presId="urn:microsoft.com/office/officeart/2005/8/layout/list1"/>
    <dgm:cxn modelId="{BE76DEEA-7EAF-464D-B006-A79F2436CAC3}" type="presParOf" srcId="{D1553C9D-BD4C-4A87-A8AE-3A5EBCCD527D}" destId="{2B3418EF-DFDE-4649-8F5D-69AE78063DCC}" srcOrd="0" destOrd="0" presId="urn:microsoft.com/office/officeart/2005/8/layout/list1"/>
    <dgm:cxn modelId="{1C9B55D4-6B81-4A86-84F2-A3ADA21938DD}" type="presParOf" srcId="{D1553C9D-BD4C-4A87-A8AE-3A5EBCCD527D}" destId="{12D51347-B119-48EB-B6A6-E8B1DA0B84B1}" srcOrd="1" destOrd="0" presId="urn:microsoft.com/office/officeart/2005/8/layout/list1"/>
    <dgm:cxn modelId="{E9D54326-2641-468B-9D46-FCCB0DDA3995}" type="presParOf" srcId="{953DF0CF-63F4-4121-A8CD-63189D21163E}" destId="{FACBC73D-FF21-4B75-B238-12153F808BA1}" srcOrd="9" destOrd="0" presId="urn:microsoft.com/office/officeart/2005/8/layout/list1"/>
    <dgm:cxn modelId="{FCC6B763-505E-43B8-BA0C-8E29769BE0BD}" type="presParOf" srcId="{953DF0CF-63F4-4121-A8CD-63189D21163E}" destId="{D2953519-BAB8-4D8C-8EB8-DC0013F4BC73}" srcOrd="10" destOrd="0" presId="urn:microsoft.com/office/officeart/2005/8/layout/list1"/>
    <dgm:cxn modelId="{2EC9A5F6-A023-4DC9-96E2-83C743064F4F}" type="presParOf" srcId="{953DF0CF-63F4-4121-A8CD-63189D21163E}" destId="{8D533AA6-5080-44EF-9CE5-DB669B7D6294}" srcOrd="11" destOrd="0" presId="urn:microsoft.com/office/officeart/2005/8/layout/list1"/>
    <dgm:cxn modelId="{1D8D91DA-EDB2-40B4-B131-DC04284FAF4E}" type="presParOf" srcId="{953DF0CF-63F4-4121-A8CD-63189D21163E}" destId="{AD83D73A-9B28-4366-8647-42847E4EF5E9}" srcOrd="12" destOrd="0" presId="urn:microsoft.com/office/officeart/2005/8/layout/list1"/>
    <dgm:cxn modelId="{9D324CFD-1228-47E8-B6BA-4EE42450DECF}" type="presParOf" srcId="{AD83D73A-9B28-4366-8647-42847E4EF5E9}" destId="{E2910FB8-7E74-42B4-B8AF-4CBF3F140841}" srcOrd="0" destOrd="0" presId="urn:microsoft.com/office/officeart/2005/8/layout/list1"/>
    <dgm:cxn modelId="{9BADD029-08D9-43AE-8675-60E6674584E7}" type="presParOf" srcId="{AD83D73A-9B28-4366-8647-42847E4EF5E9}" destId="{F09023A9-92DA-4DD5-8E49-3FEFE4B28284}" srcOrd="1" destOrd="0" presId="urn:microsoft.com/office/officeart/2005/8/layout/list1"/>
    <dgm:cxn modelId="{C6B4996D-C9B6-4379-9747-C7C1C5DD643D}" type="presParOf" srcId="{953DF0CF-63F4-4121-A8CD-63189D21163E}" destId="{14044A69-E1A2-4774-A804-095DCF5B72BF}" srcOrd="13" destOrd="0" presId="urn:microsoft.com/office/officeart/2005/8/layout/list1"/>
    <dgm:cxn modelId="{7A9D2436-650B-4F2D-BF14-0F72CC2B18AC}" type="presParOf" srcId="{953DF0CF-63F4-4121-A8CD-63189D21163E}" destId="{98C82A03-517A-41D1-A9EF-01BD87936B5C}" srcOrd="14" destOrd="0" presId="urn:microsoft.com/office/officeart/2005/8/layout/list1"/>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452AAE-50C8-4C7B-8891-805DBFA6565E}" type="doc">
      <dgm:prSet loTypeId="urn:microsoft.com/office/officeart/2005/8/layout/lProcess2" loCatId="relationship" qsTypeId="urn:microsoft.com/office/officeart/2005/8/quickstyle/simple1" qsCatId="simple" csTypeId="urn:microsoft.com/office/officeart/2005/8/colors/accent5_3" csCatId="accent5" phldr="1"/>
      <dgm:spPr/>
      <dgm:t>
        <a:bodyPr/>
        <a:lstStyle/>
        <a:p>
          <a:endParaRPr lang="en-US"/>
        </a:p>
      </dgm:t>
    </dgm:pt>
    <dgm:pt modelId="{1B08DE74-F0B1-492C-A6BF-029FD25278ED}">
      <dgm:prSet phldrT="[Text]" custT="1"/>
      <dgm:spPr>
        <a:solidFill>
          <a:schemeClr val="accent3">
            <a:lumMod val="20000"/>
            <a:lumOff val="80000"/>
          </a:schemeClr>
        </a:solidFill>
      </dgm:spPr>
      <dgm:t>
        <a:bodyPr/>
        <a:lstStyle/>
        <a:p>
          <a:r>
            <a:rPr lang="en-US" sz="2300" b="1" dirty="0"/>
            <a:t>Goals for All-Payer Primary Care Investment Targets</a:t>
          </a:r>
        </a:p>
      </dgm:t>
    </dgm:pt>
    <dgm:pt modelId="{303ACD96-4536-4C21-8A7E-1F3FB757DE78}" type="parTrans" cxnId="{5FDAC449-F49A-4C3D-814A-59CFCAC13B28}">
      <dgm:prSet/>
      <dgm:spPr/>
      <dgm:t>
        <a:bodyPr/>
        <a:lstStyle/>
        <a:p>
          <a:endParaRPr lang="en-US"/>
        </a:p>
      </dgm:t>
    </dgm:pt>
    <dgm:pt modelId="{6F4F6582-F68D-4B65-85A3-34273E6BD7C0}" type="sibTrans" cxnId="{5FDAC449-F49A-4C3D-814A-59CFCAC13B28}">
      <dgm:prSet/>
      <dgm:spPr/>
      <dgm:t>
        <a:bodyPr/>
        <a:lstStyle/>
        <a:p>
          <a:endParaRPr lang="en-US"/>
        </a:p>
      </dgm:t>
    </dgm:pt>
    <dgm:pt modelId="{6395BC6F-1AA8-41FF-B8EF-644546BA28F4}">
      <dgm:prSet phldrT="[Text]" custT="1"/>
      <dgm:spPr>
        <a:solidFill>
          <a:schemeClr val="accent3">
            <a:lumMod val="20000"/>
            <a:lumOff val="80000"/>
          </a:schemeClr>
        </a:solidFill>
      </dgm:spPr>
      <dgm:t>
        <a:bodyPr/>
        <a:lstStyle/>
        <a:p>
          <a:r>
            <a:rPr lang="en-US" sz="2300" b="1" dirty="0"/>
            <a:t>Goals for Medicare FFS Primary Care Investment Targets</a:t>
          </a:r>
        </a:p>
      </dgm:t>
    </dgm:pt>
    <dgm:pt modelId="{800A1208-6F86-458F-BCC0-EBE07EBD6DC8}" type="parTrans" cxnId="{47BFC599-8A61-46F9-9923-105995ACCCF1}">
      <dgm:prSet/>
      <dgm:spPr/>
      <dgm:t>
        <a:bodyPr/>
        <a:lstStyle/>
        <a:p>
          <a:endParaRPr lang="en-US"/>
        </a:p>
      </dgm:t>
    </dgm:pt>
    <dgm:pt modelId="{4954DFF6-A831-4FCA-B4B3-FC97A43C2B6F}" type="sibTrans" cxnId="{47BFC599-8A61-46F9-9923-105995ACCCF1}">
      <dgm:prSet/>
      <dgm:spPr/>
      <dgm:t>
        <a:bodyPr/>
        <a:lstStyle/>
        <a:p>
          <a:endParaRPr lang="en-US"/>
        </a:p>
      </dgm:t>
    </dgm:pt>
    <dgm:pt modelId="{53EA2EA6-C1F0-4363-951E-F87D9E56B8A8}">
      <dgm:prSet phldrT="[Text]" custT="1"/>
      <dgm:spPr>
        <a:solidFill>
          <a:schemeClr val="accent2">
            <a:lumMod val="20000"/>
            <a:lumOff val="80000"/>
          </a:schemeClr>
        </a:solidFill>
      </dgm:spPr>
      <dgm:t>
        <a:bodyPr/>
        <a:lstStyle/>
        <a:p>
          <a:pPr algn="l"/>
          <a:r>
            <a:rPr lang="en-US" sz="1400" b="0" dirty="0">
              <a:solidFill>
                <a:schemeClr val="tx1"/>
              </a:solidFill>
            </a:rPr>
            <a:t>Bring Medicare FFS to the table for primary care investment efforts via Primary Care AHEAD Program</a:t>
          </a:r>
        </a:p>
      </dgm:t>
    </dgm:pt>
    <dgm:pt modelId="{FEA96830-2EE4-43D8-BDA7-D0C90BDECDE3}" type="parTrans" cxnId="{5E87CA43-AFFF-4E6C-8260-43FCDDC0908A}">
      <dgm:prSet/>
      <dgm:spPr/>
      <dgm:t>
        <a:bodyPr/>
        <a:lstStyle/>
        <a:p>
          <a:endParaRPr lang="en-US"/>
        </a:p>
      </dgm:t>
    </dgm:pt>
    <dgm:pt modelId="{6F4C0B80-3931-4DF9-B9E5-832059AECFD5}" type="sibTrans" cxnId="{5E87CA43-AFFF-4E6C-8260-43FCDDC0908A}">
      <dgm:prSet/>
      <dgm:spPr/>
      <dgm:t>
        <a:bodyPr/>
        <a:lstStyle/>
        <a:p>
          <a:endParaRPr lang="en-US"/>
        </a:p>
      </dgm:t>
    </dgm:pt>
    <dgm:pt modelId="{5D0071BF-28AD-4429-8E97-76095E215DA4}">
      <dgm:prSet phldrT="[Text]" custT="1"/>
      <dgm:spPr>
        <a:solidFill>
          <a:schemeClr val="accent2">
            <a:lumMod val="20000"/>
            <a:lumOff val="80000"/>
          </a:schemeClr>
        </a:solidFill>
      </dgm:spPr>
      <dgm:t>
        <a:bodyPr/>
        <a:lstStyle/>
        <a:p>
          <a:pPr algn="l">
            <a:buFont typeface="Wingdings" panose="05000000000000000000" pitchFamily="2" charset="2"/>
            <a:buChar char="ü"/>
          </a:pPr>
          <a:r>
            <a:rPr lang="en-US" sz="1400" b="0" dirty="0">
              <a:solidFill>
                <a:schemeClr val="tx1"/>
              </a:solidFill>
            </a:rPr>
            <a:t>Build on existing state and national progress in the primary care investment space</a:t>
          </a:r>
        </a:p>
      </dgm:t>
    </dgm:pt>
    <dgm:pt modelId="{805B2BC2-1A91-4989-950C-78649B945D30}" type="parTrans" cxnId="{CB6DB970-ED81-4CFC-86A7-F16C617EA8ED}">
      <dgm:prSet/>
      <dgm:spPr/>
      <dgm:t>
        <a:bodyPr/>
        <a:lstStyle/>
        <a:p>
          <a:endParaRPr lang="en-US"/>
        </a:p>
      </dgm:t>
    </dgm:pt>
    <dgm:pt modelId="{9B50F363-A334-46B4-BA2A-8048E5FF62FC}" type="sibTrans" cxnId="{CB6DB970-ED81-4CFC-86A7-F16C617EA8ED}">
      <dgm:prSet/>
      <dgm:spPr/>
      <dgm:t>
        <a:bodyPr/>
        <a:lstStyle/>
        <a:p>
          <a:endParaRPr lang="en-US"/>
        </a:p>
      </dgm:t>
    </dgm:pt>
    <dgm:pt modelId="{A483D269-B89D-4ABE-AD5F-88C842619A24}">
      <dgm:prSet phldrT="[Text]" custT="1"/>
      <dgm:spPr>
        <a:solidFill>
          <a:schemeClr val="accent2">
            <a:lumMod val="20000"/>
            <a:lumOff val="80000"/>
          </a:schemeClr>
        </a:solidFill>
      </dgm:spPr>
      <dgm:t>
        <a:bodyPr/>
        <a:lstStyle/>
        <a:p>
          <a:pPr algn="l"/>
          <a:r>
            <a:rPr lang="en-US" sz="1400" b="0" dirty="0">
              <a:solidFill>
                <a:schemeClr val="tx1"/>
              </a:solidFill>
            </a:rPr>
            <a:t>Utilize CMS data to track Medicare FFS primary care investment in participating states</a:t>
          </a:r>
        </a:p>
      </dgm:t>
    </dgm:pt>
    <dgm:pt modelId="{8AFDBD48-CFB0-4FA2-98C4-4B3C8F619B8F}" type="parTrans" cxnId="{D29A64BB-0EDF-49DB-ACE9-2418EB676606}">
      <dgm:prSet/>
      <dgm:spPr/>
      <dgm:t>
        <a:bodyPr/>
        <a:lstStyle/>
        <a:p>
          <a:endParaRPr lang="en-US"/>
        </a:p>
      </dgm:t>
    </dgm:pt>
    <dgm:pt modelId="{87FB25C8-08CC-4B2E-906B-6579556FBC8B}" type="sibTrans" cxnId="{D29A64BB-0EDF-49DB-ACE9-2418EB676606}">
      <dgm:prSet/>
      <dgm:spPr/>
      <dgm:t>
        <a:bodyPr/>
        <a:lstStyle/>
        <a:p>
          <a:endParaRPr lang="en-US"/>
        </a:p>
      </dgm:t>
    </dgm:pt>
    <dgm:pt modelId="{5580204F-6AC6-4347-9AE2-6CCA5302D994}">
      <dgm:prSet phldrT="[Text]" custT="1"/>
      <dgm:spPr>
        <a:solidFill>
          <a:schemeClr val="accent2">
            <a:lumMod val="20000"/>
            <a:lumOff val="80000"/>
          </a:schemeClr>
        </a:solidFill>
      </dgm:spPr>
      <dgm:t>
        <a:bodyPr/>
        <a:lstStyle/>
        <a:p>
          <a:pPr algn="l">
            <a:buFont typeface="Wingdings" panose="05000000000000000000" pitchFamily="2" charset="2"/>
            <a:buChar char="ü"/>
          </a:pPr>
          <a:r>
            <a:rPr lang="en-US" sz="1400" b="0" dirty="0">
              <a:solidFill>
                <a:schemeClr val="tx1"/>
              </a:solidFill>
            </a:rPr>
            <a:t>Include flexibility for states to adopt policies to their unique context</a:t>
          </a:r>
        </a:p>
      </dgm:t>
    </dgm:pt>
    <dgm:pt modelId="{73AE6B1C-5708-495C-A70A-87FBBAC31C12}" type="parTrans" cxnId="{A120BEAE-009D-4A1D-8254-39FA5959D19F}">
      <dgm:prSet/>
      <dgm:spPr/>
      <dgm:t>
        <a:bodyPr/>
        <a:lstStyle/>
        <a:p>
          <a:endParaRPr lang="en-US"/>
        </a:p>
      </dgm:t>
    </dgm:pt>
    <dgm:pt modelId="{DF6C9B05-45EE-44B6-B47B-89B567B88977}" type="sibTrans" cxnId="{A120BEAE-009D-4A1D-8254-39FA5959D19F}">
      <dgm:prSet/>
      <dgm:spPr/>
      <dgm:t>
        <a:bodyPr/>
        <a:lstStyle/>
        <a:p>
          <a:endParaRPr lang="en-US"/>
        </a:p>
      </dgm:t>
    </dgm:pt>
    <dgm:pt modelId="{EE768DFA-BEFE-4CB4-AF7F-2AF6682E7652}">
      <dgm:prSet phldrT="[Text]" custT="1"/>
      <dgm:spPr>
        <a:solidFill>
          <a:schemeClr val="accent2">
            <a:lumMod val="20000"/>
            <a:lumOff val="80000"/>
          </a:schemeClr>
        </a:solidFill>
      </dgm:spPr>
      <dgm:t>
        <a:bodyPr/>
        <a:lstStyle/>
        <a:p>
          <a:pPr algn="l">
            <a:buFont typeface="Wingdings" panose="05000000000000000000" pitchFamily="2" charset="2"/>
            <a:buChar char="ü"/>
          </a:pPr>
          <a:r>
            <a:rPr lang="en-US" sz="1400" b="0" dirty="0">
              <a:solidFill>
                <a:schemeClr val="tx1"/>
              </a:solidFill>
            </a:rPr>
            <a:t>Leverage state tools for increasing payer accountability to increase primary care investment</a:t>
          </a:r>
        </a:p>
      </dgm:t>
    </dgm:pt>
    <dgm:pt modelId="{E3E6CE57-1106-4FD8-BE11-459FAE5A723C}" type="parTrans" cxnId="{1A62A3D0-3A5D-4E13-BA53-08725F00D1FF}">
      <dgm:prSet/>
      <dgm:spPr/>
      <dgm:t>
        <a:bodyPr/>
        <a:lstStyle/>
        <a:p>
          <a:endParaRPr lang="en-US"/>
        </a:p>
      </dgm:t>
    </dgm:pt>
    <dgm:pt modelId="{0AC7AEDD-1160-4E30-9C88-A366BA07528A}" type="sibTrans" cxnId="{1A62A3D0-3A5D-4E13-BA53-08725F00D1FF}">
      <dgm:prSet/>
      <dgm:spPr/>
      <dgm:t>
        <a:bodyPr/>
        <a:lstStyle/>
        <a:p>
          <a:endParaRPr lang="en-US"/>
        </a:p>
      </dgm:t>
    </dgm:pt>
    <dgm:pt modelId="{BC31F617-82D8-49FA-918F-6AA1F410E648}">
      <dgm:prSet phldrT="[Text]" custT="1"/>
      <dgm:spPr>
        <a:solidFill>
          <a:schemeClr val="accent2">
            <a:lumMod val="20000"/>
            <a:lumOff val="80000"/>
          </a:schemeClr>
        </a:solidFill>
      </dgm:spPr>
      <dgm:t>
        <a:bodyPr/>
        <a:lstStyle/>
        <a:p>
          <a:pPr algn="l"/>
          <a:r>
            <a:rPr lang="en-US" sz="1400" b="0" dirty="0">
              <a:solidFill>
                <a:schemeClr val="tx1"/>
              </a:solidFill>
            </a:rPr>
            <a:t>Provide a standardized approach for defining primary care </a:t>
          </a:r>
        </a:p>
      </dgm:t>
    </dgm:pt>
    <dgm:pt modelId="{23AE8B6A-6C50-434A-8688-2295F70BE80D}" type="parTrans" cxnId="{C2346690-3081-4EC1-BADA-2D5E51856342}">
      <dgm:prSet/>
      <dgm:spPr/>
      <dgm:t>
        <a:bodyPr/>
        <a:lstStyle/>
        <a:p>
          <a:endParaRPr lang="en-US"/>
        </a:p>
      </dgm:t>
    </dgm:pt>
    <dgm:pt modelId="{27C3D4AA-0DA1-4361-A9EA-5572C7BE72F3}" type="sibTrans" cxnId="{C2346690-3081-4EC1-BADA-2D5E51856342}">
      <dgm:prSet/>
      <dgm:spPr/>
      <dgm:t>
        <a:bodyPr/>
        <a:lstStyle/>
        <a:p>
          <a:endParaRPr lang="en-US"/>
        </a:p>
      </dgm:t>
    </dgm:pt>
    <dgm:pt modelId="{2DA122D7-EDD2-419C-A435-A0ED50CA3579}">
      <dgm:prSet phldrT="[Text]" custT="1"/>
      <dgm:spPr>
        <a:solidFill>
          <a:srgbClr val="FFE79B"/>
        </a:solidFill>
      </dgm:spPr>
      <dgm:t>
        <a:bodyPr/>
        <a:lstStyle/>
        <a:p>
          <a:pPr algn="ctr">
            <a:buFont typeface="Wingdings" panose="05000000000000000000" pitchFamily="2" charset="2"/>
            <a:buChar char="ü"/>
          </a:pPr>
          <a:r>
            <a:rPr lang="en-US" sz="2300" b="1" dirty="0">
              <a:solidFill>
                <a:schemeClr val="tx1"/>
              </a:solidFill>
            </a:rPr>
            <a:t>Shared Goals</a:t>
          </a:r>
        </a:p>
      </dgm:t>
    </dgm:pt>
    <dgm:pt modelId="{379626FE-8BD7-4A7A-9EC5-95F355BF637F}" type="parTrans" cxnId="{DF238680-7593-43C2-9601-682C296ABCF9}">
      <dgm:prSet/>
      <dgm:spPr/>
      <dgm:t>
        <a:bodyPr/>
        <a:lstStyle/>
        <a:p>
          <a:endParaRPr lang="en-US"/>
        </a:p>
      </dgm:t>
    </dgm:pt>
    <dgm:pt modelId="{CF515C43-8E52-427E-B2C6-CC3A5F7560CD}" type="sibTrans" cxnId="{DF238680-7593-43C2-9601-682C296ABCF9}">
      <dgm:prSet/>
      <dgm:spPr/>
      <dgm:t>
        <a:bodyPr/>
        <a:lstStyle/>
        <a:p>
          <a:endParaRPr lang="en-US"/>
        </a:p>
      </dgm:t>
    </dgm:pt>
    <dgm:pt modelId="{DEECDAC0-3567-4130-9B16-806768E136F1}">
      <dgm:prSet phldrT="[Text]" custT="1"/>
      <dgm:spPr>
        <a:solidFill>
          <a:schemeClr val="bg2"/>
        </a:solidFill>
        <a:ln>
          <a:solidFill>
            <a:schemeClr val="accent2"/>
          </a:solidFill>
        </a:ln>
      </dgm:spPr>
      <dgm:t>
        <a:bodyPr/>
        <a:lstStyle/>
        <a:p>
          <a:pPr algn="l">
            <a:buFont typeface="Wingdings" panose="05000000000000000000" pitchFamily="2" charset="2"/>
            <a:buChar char="ü"/>
          </a:pPr>
          <a:r>
            <a:rPr lang="en-US" sz="1400" b="0" dirty="0">
              <a:solidFill>
                <a:schemeClr val="tx1"/>
              </a:solidFill>
            </a:rPr>
            <a:t>Increase primary care investment to strengthen the primary care system in participating states and regions</a:t>
          </a:r>
        </a:p>
      </dgm:t>
    </dgm:pt>
    <dgm:pt modelId="{9451F21B-0229-4574-8DF3-8F3B7F01351A}" type="parTrans" cxnId="{38879DC8-261C-4AFD-8FAD-F81D074DA086}">
      <dgm:prSet/>
      <dgm:spPr/>
      <dgm:t>
        <a:bodyPr/>
        <a:lstStyle/>
        <a:p>
          <a:endParaRPr lang="en-US"/>
        </a:p>
      </dgm:t>
    </dgm:pt>
    <dgm:pt modelId="{D2A5FE72-F2AD-4C4F-B6E7-2A9BF0562042}" type="sibTrans" cxnId="{38879DC8-261C-4AFD-8FAD-F81D074DA086}">
      <dgm:prSet/>
      <dgm:spPr/>
      <dgm:t>
        <a:bodyPr/>
        <a:lstStyle/>
        <a:p>
          <a:endParaRPr lang="en-US"/>
        </a:p>
      </dgm:t>
    </dgm:pt>
    <dgm:pt modelId="{A8ACE707-C435-4CC1-85DE-191E6C0C6927}">
      <dgm:prSet phldrT="[Text]" custT="1"/>
      <dgm:spPr>
        <a:solidFill>
          <a:schemeClr val="bg2"/>
        </a:solidFill>
        <a:ln>
          <a:solidFill>
            <a:schemeClr val="accent2"/>
          </a:solidFill>
        </a:ln>
      </dgm:spPr>
      <dgm:t>
        <a:bodyPr/>
        <a:lstStyle/>
        <a:p>
          <a:pPr algn="l">
            <a:buFont typeface="Wingdings" panose="05000000000000000000" pitchFamily="2" charset="2"/>
            <a:buChar char="ü"/>
          </a:pPr>
          <a:r>
            <a:rPr lang="en-US" sz="1400" b="0" dirty="0">
              <a:solidFill>
                <a:schemeClr val="tx1"/>
              </a:solidFill>
            </a:rPr>
            <a:t>Encourage thoughtful, targeted, equity-focused investment tactics across payers</a:t>
          </a:r>
        </a:p>
      </dgm:t>
    </dgm:pt>
    <dgm:pt modelId="{37C05928-3125-44B0-A67D-6376DBF77A32}" type="parTrans" cxnId="{C2DC37F9-22FE-40B1-AF86-4081A0BA1ACA}">
      <dgm:prSet/>
      <dgm:spPr/>
      <dgm:t>
        <a:bodyPr/>
        <a:lstStyle/>
        <a:p>
          <a:endParaRPr lang="en-US"/>
        </a:p>
      </dgm:t>
    </dgm:pt>
    <dgm:pt modelId="{91049FA5-EC44-49E9-9FEA-110C81D501EF}" type="sibTrans" cxnId="{C2DC37F9-22FE-40B1-AF86-4081A0BA1ACA}">
      <dgm:prSet/>
      <dgm:spPr/>
      <dgm:t>
        <a:bodyPr/>
        <a:lstStyle/>
        <a:p>
          <a:endParaRPr lang="en-US"/>
        </a:p>
      </dgm:t>
    </dgm:pt>
    <dgm:pt modelId="{E69377B9-4328-49B8-B56E-4CCA3B5FCEE9}">
      <dgm:prSet phldrT="[Text]" custT="1"/>
      <dgm:spPr>
        <a:solidFill>
          <a:schemeClr val="bg2"/>
        </a:solidFill>
        <a:ln>
          <a:solidFill>
            <a:schemeClr val="accent2"/>
          </a:solidFill>
        </a:ln>
      </dgm:spPr>
      <dgm:t>
        <a:bodyPr/>
        <a:lstStyle/>
        <a:p>
          <a:pPr algn="l">
            <a:buFont typeface="Wingdings" panose="05000000000000000000" pitchFamily="2" charset="2"/>
            <a:buChar char="ü"/>
          </a:pPr>
          <a:r>
            <a:rPr lang="en-US" sz="1400" b="0" dirty="0">
              <a:solidFill>
                <a:schemeClr val="tx1"/>
              </a:solidFill>
            </a:rPr>
            <a:t>Build capacity for defining and measuring primary care spending</a:t>
          </a:r>
        </a:p>
      </dgm:t>
    </dgm:pt>
    <dgm:pt modelId="{576D0BFE-81E9-4DF5-BE5B-ABC197599C71}" type="parTrans" cxnId="{3E729EFD-4977-40F9-9359-68A1C9733FAA}">
      <dgm:prSet/>
      <dgm:spPr/>
      <dgm:t>
        <a:bodyPr/>
        <a:lstStyle/>
        <a:p>
          <a:endParaRPr lang="en-US"/>
        </a:p>
      </dgm:t>
    </dgm:pt>
    <dgm:pt modelId="{BE26EA4F-27CD-424F-B2BE-B23C4C298AD1}" type="sibTrans" cxnId="{3E729EFD-4977-40F9-9359-68A1C9733FAA}">
      <dgm:prSet/>
      <dgm:spPr/>
      <dgm:t>
        <a:bodyPr/>
        <a:lstStyle/>
        <a:p>
          <a:endParaRPr lang="en-US"/>
        </a:p>
      </dgm:t>
    </dgm:pt>
    <dgm:pt modelId="{70C85291-C562-46A1-9616-8FFDDD0DE696}" type="pres">
      <dgm:prSet presAssocID="{5F452AAE-50C8-4C7B-8891-805DBFA6565E}" presName="theList" presStyleCnt="0">
        <dgm:presLayoutVars>
          <dgm:dir/>
          <dgm:animLvl val="lvl"/>
          <dgm:resizeHandles val="exact"/>
        </dgm:presLayoutVars>
      </dgm:prSet>
      <dgm:spPr/>
    </dgm:pt>
    <dgm:pt modelId="{6BC233B0-95A3-46B8-8E30-FDBA408CC120}" type="pres">
      <dgm:prSet presAssocID="{1B08DE74-F0B1-492C-A6BF-029FD25278ED}" presName="compNode" presStyleCnt="0"/>
      <dgm:spPr/>
    </dgm:pt>
    <dgm:pt modelId="{7C867677-AF80-42F0-BCE4-0D27E7E90E6F}" type="pres">
      <dgm:prSet presAssocID="{1B08DE74-F0B1-492C-A6BF-029FD25278ED}" presName="aNode" presStyleLbl="bgShp" presStyleIdx="0" presStyleCnt="3"/>
      <dgm:spPr/>
    </dgm:pt>
    <dgm:pt modelId="{44DC4523-F572-4881-A395-C342FCFF416F}" type="pres">
      <dgm:prSet presAssocID="{1B08DE74-F0B1-492C-A6BF-029FD25278ED}" presName="textNode" presStyleLbl="bgShp" presStyleIdx="0" presStyleCnt="3"/>
      <dgm:spPr/>
    </dgm:pt>
    <dgm:pt modelId="{26F50876-0432-49F9-86FF-273B9D2473DB}" type="pres">
      <dgm:prSet presAssocID="{1B08DE74-F0B1-492C-A6BF-029FD25278ED}" presName="compChildNode" presStyleCnt="0"/>
      <dgm:spPr/>
    </dgm:pt>
    <dgm:pt modelId="{9295B8B6-43D1-4C7B-8A23-FFDBCD14DE28}" type="pres">
      <dgm:prSet presAssocID="{1B08DE74-F0B1-492C-A6BF-029FD25278ED}" presName="theInnerList" presStyleCnt="0"/>
      <dgm:spPr/>
    </dgm:pt>
    <dgm:pt modelId="{0EF288E9-6DFD-47EC-8C67-8D9EEE61D777}" type="pres">
      <dgm:prSet presAssocID="{5D0071BF-28AD-4429-8E97-76095E215DA4}" presName="childNode" presStyleLbl="node1" presStyleIdx="0" presStyleCnt="9">
        <dgm:presLayoutVars>
          <dgm:bulletEnabled val="1"/>
        </dgm:presLayoutVars>
      </dgm:prSet>
      <dgm:spPr/>
    </dgm:pt>
    <dgm:pt modelId="{D19924A9-3C36-435D-8144-26EB9B3DDC23}" type="pres">
      <dgm:prSet presAssocID="{5D0071BF-28AD-4429-8E97-76095E215DA4}" presName="aSpace2" presStyleCnt="0"/>
      <dgm:spPr/>
    </dgm:pt>
    <dgm:pt modelId="{E6971D8A-BC8C-4A4F-B1A1-232B7E095408}" type="pres">
      <dgm:prSet presAssocID="{5580204F-6AC6-4347-9AE2-6CCA5302D994}" presName="childNode" presStyleLbl="node1" presStyleIdx="1" presStyleCnt="9">
        <dgm:presLayoutVars>
          <dgm:bulletEnabled val="1"/>
        </dgm:presLayoutVars>
      </dgm:prSet>
      <dgm:spPr/>
    </dgm:pt>
    <dgm:pt modelId="{4566C3A3-A144-4D0E-B32E-32A1A958CAE8}" type="pres">
      <dgm:prSet presAssocID="{5580204F-6AC6-4347-9AE2-6CCA5302D994}" presName="aSpace2" presStyleCnt="0"/>
      <dgm:spPr/>
    </dgm:pt>
    <dgm:pt modelId="{A97AEB32-E0E9-4BDC-960A-58FAE2CB788D}" type="pres">
      <dgm:prSet presAssocID="{EE768DFA-BEFE-4CB4-AF7F-2AF6682E7652}" presName="childNode" presStyleLbl="node1" presStyleIdx="2" presStyleCnt="9">
        <dgm:presLayoutVars>
          <dgm:bulletEnabled val="1"/>
        </dgm:presLayoutVars>
      </dgm:prSet>
      <dgm:spPr/>
    </dgm:pt>
    <dgm:pt modelId="{D471D1DA-C342-4B84-942D-CEEDA8B5A0C8}" type="pres">
      <dgm:prSet presAssocID="{1B08DE74-F0B1-492C-A6BF-029FD25278ED}" presName="aSpace" presStyleCnt="0"/>
      <dgm:spPr/>
    </dgm:pt>
    <dgm:pt modelId="{A5FF84E3-5C9A-46BB-A43D-94005BE570D2}" type="pres">
      <dgm:prSet presAssocID="{2DA122D7-EDD2-419C-A435-A0ED50CA3579}" presName="compNode" presStyleCnt="0"/>
      <dgm:spPr/>
    </dgm:pt>
    <dgm:pt modelId="{986C47CA-B57E-4BB7-8BC8-C0D4ECFA59BD}" type="pres">
      <dgm:prSet presAssocID="{2DA122D7-EDD2-419C-A435-A0ED50CA3579}" presName="aNode" presStyleLbl="bgShp" presStyleIdx="1" presStyleCnt="3"/>
      <dgm:spPr/>
    </dgm:pt>
    <dgm:pt modelId="{FE650EBF-C9B7-4F91-9818-174287DBC470}" type="pres">
      <dgm:prSet presAssocID="{2DA122D7-EDD2-419C-A435-A0ED50CA3579}" presName="textNode" presStyleLbl="bgShp" presStyleIdx="1" presStyleCnt="3"/>
      <dgm:spPr/>
    </dgm:pt>
    <dgm:pt modelId="{9275533A-3C4A-4551-A50D-ADFCBDCBC460}" type="pres">
      <dgm:prSet presAssocID="{2DA122D7-EDD2-419C-A435-A0ED50CA3579}" presName="compChildNode" presStyleCnt="0"/>
      <dgm:spPr/>
    </dgm:pt>
    <dgm:pt modelId="{5986546E-905F-494E-958B-71B27D3FE8C1}" type="pres">
      <dgm:prSet presAssocID="{2DA122D7-EDD2-419C-A435-A0ED50CA3579}" presName="theInnerList" presStyleCnt="0"/>
      <dgm:spPr/>
    </dgm:pt>
    <dgm:pt modelId="{4E8A5E26-21B9-4D5C-9926-6DD9C0D766BC}" type="pres">
      <dgm:prSet presAssocID="{DEECDAC0-3567-4130-9B16-806768E136F1}" presName="childNode" presStyleLbl="node1" presStyleIdx="3" presStyleCnt="9">
        <dgm:presLayoutVars>
          <dgm:bulletEnabled val="1"/>
        </dgm:presLayoutVars>
      </dgm:prSet>
      <dgm:spPr/>
    </dgm:pt>
    <dgm:pt modelId="{4F32052B-5AA1-4385-B2C6-B661EF710041}" type="pres">
      <dgm:prSet presAssocID="{DEECDAC0-3567-4130-9B16-806768E136F1}" presName="aSpace2" presStyleCnt="0"/>
      <dgm:spPr/>
    </dgm:pt>
    <dgm:pt modelId="{5655C14D-E9EF-46B9-B589-38626A0EFED0}" type="pres">
      <dgm:prSet presAssocID="{A8ACE707-C435-4CC1-85DE-191E6C0C6927}" presName="childNode" presStyleLbl="node1" presStyleIdx="4" presStyleCnt="9">
        <dgm:presLayoutVars>
          <dgm:bulletEnabled val="1"/>
        </dgm:presLayoutVars>
      </dgm:prSet>
      <dgm:spPr/>
    </dgm:pt>
    <dgm:pt modelId="{F16261A8-0775-4323-9FC8-E81403EB939B}" type="pres">
      <dgm:prSet presAssocID="{A8ACE707-C435-4CC1-85DE-191E6C0C6927}" presName="aSpace2" presStyleCnt="0"/>
      <dgm:spPr/>
    </dgm:pt>
    <dgm:pt modelId="{BB8899FF-B5A1-4348-8DBE-7027F8E6587E}" type="pres">
      <dgm:prSet presAssocID="{E69377B9-4328-49B8-B56E-4CCA3B5FCEE9}" presName="childNode" presStyleLbl="node1" presStyleIdx="5" presStyleCnt="9">
        <dgm:presLayoutVars>
          <dgm:bulletEnabled val="1"/>
        </dgm:presLayoutVars>
      </dgm:prSet>
      <dgm:spPr/>
    </dgm:pt>
    <dgm:pt modelId="{BBF14119-D6B5-4AB0-B113-7A460EB77F69}" type="pres">
      <dgm:prSet presAssocID="{2DA122D7-EDD2-419C-A435-A0ED50CA3579}" presName="aSpace" presStyleCnt="0"/>
      <dgm:spPr/>
    </dgm:pt>
    <dgm:pt modelId="{8D221A41-8806-42DE-B725-0FF51DDF39AD}" type="pres">
      <dgm:prSet presAssocID="{6395BC6F-1AA8-41FF-B8EF-644546BA28F4}" presName="compNode" presStyleCnt="0"/>
      <dgm:spPr/>
    </dgm:pt>
    <dgm:pt modelId="{F9F30FF3-28EA-490F-B600-B6E1BE3E9BC0}" type="pres">
      <dgm:prSet presAssocID="{6395BC6F-1AA8-41FF-B8EF-644546BA28F4}" presName="aNode" presStyleLbl="bgShp" presStyleIdx="2" presStyleCnt="3"/>
      <dgm:spPr/>
    </dgm:pt>
    <dgm:pt modelId="{4FBB69A0-AB67-4DC0-885A-B50737BF2747}" type="pres">
      <dgm:prSet presAssocID="{6395BC6F-1AA8-41FF-B8EF-644546BA28F4}" presName="textNode" presStyleLbl="bgShp" presStyleIdx="2" presStyleCnt="3"/>
      <dgm:spPr/>
    </dgm:pt>
    <dgm:pt modelId="{2C48D6F7-52BE-45F0-8756-8B1A66071674}" type="pres">
      <dgm:prSet presAssocID="{6395BC6F-1AA8-41FF-B8EF-644546BA28F4}" presName="compChildNode" presStyleCnt="0"/>
      <dgm:spPr/>
    </dgm:pt>
    <dgm:pt modelId="{55DF2A29-8DC6-491D-9414-00483C1F185E}" type="pres">
      <dgm:prSet presAssocID="{6395BC6F-1AA8-41FF-B8EF-644546BA28F4}" presName="theInnerList" presStyleCnt="0"/>
      <dgm:spPr/>
    </dgm:pt>
    <dgm:pt modelId="{CE042C4F-FE1B-4F8A-BF9F-D2C8C12BD7C2}" type="pres">
      <dgm:prSet presAssocID="{53EA2EA6-C1F0-4363-951E-F87D9E56B8A8}" presName="childNode" presStyleLbl="node1" presStyleIdx="6" presStyleCnt="9">
        <dgm:presLayoutVars>
          <dgm:bulletEnabled val="1"/>
        </dgm:presLayoutVars>
      </dgm:prSet>
      <dgm:spPr/>
    </dgm:pt>
    <dgm:pt modelId="{8EEA84F9-B065-4E04-B455-D116E33C1482}" type="pres">
      <dgm:prSet presAssocID="{53EA2EA6-C1F0-4363-951E-F87D9E56B8A8}" presName="aSpace2" presStyleCnt="0"/>
      <dgm:spPr/>
    </dgm:pt>
    <dgm:pt modelId="{F556E289-B7D5-41F2-A40B-97495FB54AFF}" type="pres">
      <dgm:prSet presAssocID="{A483D269-B89D-4ABE-AD5F-88C842619A24}" presName="childNode" presStyleLbl="node1" presStyleIdx="7" presStyleCnt="9">
        <dgm:presLayoutVars>
          <dgm:bulletEnabled val="1"/>
        </dgm:presLayoutVars>
      </dgm:prSet>
      <dgm:spPr/>
    </dgm:pt>
    <dgm:pt modelId="{301853B5-9717-4B12-9017-E2BBCBD60568}" type="pres">
      <dgm:prSet presAssocID="{A483D269-B89D-4ABE-AD5F-88C842619A24}" presName="aSpace2" presStyleCnt="0"/>
      <dgm:spPr/>
    </dgm:pt>
    <dgm:pt modelId="{5BA4307D-FE69-4D39-B033-61E94B3F78D5}" type="pres">
      <dgm:prSet presAssocID="{BC31F617-82D8-49FA-918F-6AA1F410E648}" presName="childNode" presStyleLbl="node1" presStyleIdx="8" presStyleCnt="9">
        <dgm:presLayoutVars>
          <dgm:bulletEnabled val="1"/>
        </dgm:presLayoutVars>
      </dgm:prSet>
      <dgm:spPr/>
    </dgm:pt>
  </dgm:ptLst>
  <dgm:cxnLst>
    <dgm:cxn modelId="{845D3E05-F071-4BC1-ABE1-E05E78DA45CC}" type="presOf" srcId="{E69377B9-4328-49B8-B56E-4CCA3B5FCEE9}" destId="{BB8899FF-B5A1-4348-8DBE-7027F8E6587E}" srcOrd="0" destOrd="0" presId="urn:microsoft.com/office/officeart/2005/8/layout/lProcess2"/>
    <dgm:cxn modelId="{492C090D-2C5A-46E5-87E8-DAC4928C39CA}" type="presOf" srcId="{1B08DE74-F0B1-492C-A6BF-029FD25278ED}" destId="{7C867677-AF80-42F0-BCE4-0D27E7E90E6F}" srcOrd="0" destOrd="0" presId="urn:microsoft.com/office/officeart/2005/8/layout/lProcess2"/>
    <dgm:cxn modelId="{32AFCB18-39FA-4085-B386-518053616F21}" type="presOf" srcId="{53EA2EA6-C1F0-4363-951E-F87D9E56B8A8}" destId="{CE042C4F-FE1B-4F8A-BF9F-D2C8C12BD7C2}" srcOrd="0" destOrd="0" presId="urn:microsoft.com/office/officeart/2005/8/layout/lProcess2"/>
    <dgm:cxn modelId="{E1274D19-65E6-4425-8D47-C9310ECBF68C}" type="presOf" srcId="{6395BC6F-1AA8-41FF-B8EF-644546BA28F4}" destId="{4FBB69A0-AB67-4DC0-885A-B50737BF2747}" srcOrd="1" destOrd="0" presId="urn:microsoft.com/office/officeart/2005/8/layout/lProcess2"/>
    <dgm:cxn modelId="{98674D33-D0E1-483B-AAE1-0E86E2C0D97B}" type="presOf" srcId="{BC31F617-82D8-49FA-918F-6AA1F410E648}" destId="{5BA4307D-FE69-4D39-B033-61E94B3F78D5}" srcOrd="0" destOrd="0" presId="urn:microsoft.com/office/officeart/2005/8/layout/lProcess2"/>
    <dgm:cxn modelId="{C3003440-34E3-4996-8052-AF9367BBF960}" type="presOf" srcId="{5580204F-6AC6-4347-9AE2-6CCA5302D994}" destId="{E6971D8A-BC8C-4A4F-B1A1-232B7E095408}" srcOrd="0" destOrd="0" presId="urn:microsoft.com/office/officeart/2005/8/layout/lProcess2"/>
    <dgm:cxn modelId="{5E87CA43-AFFF-4E6C-8260-43FCDDC0908A}" srcId="{6395BC6F-1AA8-41FF-B8EF-644546BA28F4}" destId="{53EA2EA6-C1F0-4363-951E-F87D9E56B8A8}" srcOrd="0" destOrd="0" parTransId="{FEA96830-2EE4-43D8-BDA7-D0C90BDECDE3}" sibTransId="{6F4C0B80-3931-4DF9-B9E5-832059AECFD5}"/>
    <dgm:cxn modelId="{3CDE0968-FB0C-4097-B987-E3507CAB8AF1}" type="presOf" srcId="{1B08DE74-F0B1-492C-A6BF-029FD25278ED}" destId="{44DC4523-F572-4881-A395-C342FCFF416F}" srcOrd="1" destOrd="0" presId="urn:microsoft.com/office/officeart/2005/8/layout/lProcess2"/>
    <dgm:cxn modelId="{5FDAC449-F49A-4C3D-814A-59CFCAC13B28}" srcId="{5F452AAE-50C8-4C7B-8891-805DBFA6565E}" destId="{1B08DE74-F0B1-492C-A6BF-029FD25278ED}" srcOrd="0" destOrd="0" parTransId="{303ACD96-4536-4C21-8A7E-1F3FB757DE78}" sibTransId="{6F4F6582-F68D-4B65-85A3-34273E6BD7C0}"/>
    <dgm:cxn modelId="{A436E26A-BD03-4AC1-B173-0D591DFFE890}" type="presOf" srcId="{A8ACE707-C435-4CC1-85DE-191E6C0C6927}" destId="{5655C14D-E9EF-46B9-B589-38626A0EFED0}" srcOrd="0" destOrd="0" presId="urn:microsoft.com/office/officeart/2005/8/layout/lProcess2"/>
    <dgm:cxn modelId="{675BED4A-87CD-48B5-880D-CB2B7A1602F4}" type="presOf" srcId="{A483D269-B89D-4ABE-AD5F-88C842619A24}" destId="{F556E289-B7D5-41F2-A40B-97495FB54AFF}" srcOrd="0" destOrd="0" presId="urn:microsoft.com/office/officeart/2005/8/layout/lProcess2"/>
    <dgm:cxn modelId="{CB6DB970-ED81-4CFC-86A7-F16C617EA8ED}" srcId="{1B08DE74-F0B1-492C-A6BF-029FD25278ED}" destId="{5D0071BF-28AD-4429-8E97-76095E215DA4}" srcOrd="0" destOrd="0" parTransId="{805B2BC2-1A91-4989-950C-78649B945D30}" sibTransId="{9B50F363-A334-46B4-BA2A-8048E5FF62FC}"/>
    <dgm:cxn modelId="{60C8DB55-47CB-4025-A2F6-7052C000A252}" type="presOf" srcId="{DEECDAC0-3567-4130-9B16-806768E136F1}" destId="{4E8A5E26-21B9-4D5C-9926-6DD9C0D766BC}" srcOrd="0" destOrd="0" presId="urn:microsoft.com/office/officeart/2005/8/layout/lProcess2"/>
    <dgm:cxn modelId="{834E577A-D5AD-42D5-B4EA-C8444063A573}" type="presOf" srcId="{EE768DFA-BEFE-4CB4-AF7F-2AF6682E7652}" destId="{A97AEB32-E0E9-4BDC-960A-58FAE2CB788D}" srcOrd="0" destOrd="0" presId="urn:microsoft.com/office/officeart/2005/8/layout/lProcess2"/>
    <dgm:cxn modelId="{DF238680-7593-43C2-9601-682C296ABCF9}" srcId="{5F452AAE-50C8-4C7B-8891-805DBFA6565E}" destId="{2DA122D7-EDD2-419C-A435-A0ED50CA3579}" srcOrd="1" destOrd="0" parTransId="{379626FE-8BD7-4A7A-9EC5-95F355BF637F}" sibTransId="{CF515C43-8E52-427E-B2C6-CC3A5F7560CD}"/>
    <dgm:cxn modelId="{1C1A118D-EF11-44BC-92D6-063CE766E478}" type="presOf" srcId="{5D0071BF-28AD-4429-8E97-76095E215DA4}" destId="{0EF288E9-6DFD-47EC-8C67-8D9EEE61D777}" srcOrd="0" destOrd="0" presId="urn:microsoft.com/office/officeart/2005/8/layout/lProcess2"/>
    <dgm:cxn modelId="{C2346690-3081-4EC1-BADA-2D5E51856342}" srcId="{6395BC6F-1AA8-41FF-B8EF-644546BA28F4}" destId="{BC31F617-82D8-49FA-918F-6AA1F410E648}" srcOrd="2" destOrd="0" parTransId="{23AE8B6A-6C50-434A-8688-2295F70BE80D}" sibTransId="{27C3D4AA-0DA1-4361-A9EA-5572C7BE72F3}"/>
    <dgm:cxn modelId="{47BFC599-8A61-46F9-9923-105995ACCCF1}" srcId="{5F452AAE-50C8-4C7B-8891-805DBFA6565E}" destId="{6395BC6F-1AA8-41FF-B8EF-644546BA28F4}" srcOrd="2" destOrd="0" parTransId="{800A1208-6F86-458F-BCC0-EBE07EBD6DC8}" sibTransId="{4954DFF6-A831-4FCA-B4B3-FC97A43C2B6F}"/>
    <dgm:cxn modelId="{503939A7-7B1C-488E-B193-5055DC00118C}" type="presOf" srcId="{2DA122D7-EDD2-419C-A435-A0ED50CA3579}" destId="{986C47CA-B57E-4BB7-8BC8-C0D4ECFA59BD}" srcOrd="0" destOrd="0" presId="urn:microsoft.com/office/officeart/2005/8/layout/lProcess2"/>
    <dgm:cxn modelId="{DCD12DAB-2539-433E-A21D-40AEABD97FB3}" type="presOf" srcId="{6395BC6F-1AA8-41FF-B8EF-644546BA28F4}" destId="{F9F30FF3-28EA-490F-B600-B6E1BE3E9BC0}" srcOrd="0" destOrd="0" presId="urn:microsoft.com/office/officeart/2005/8/layout/lProcess2"/>
    <dgm:cxn modelId="{6F45FEAB-8240-4A72-8BFB-F58881399623}" type="presOf" srcId="{2DA122D7-EDD2-419C-A435-A0ED50CA3579}" destId="{FE650EBF-C9B7-4F91-9818-174287DBC470}" srcOrd="1" destOrd="0" presId="urn:microsoft.com/office/officeart/2005/8/layout/lProcess2"/>
    <dgm:cxn modelId="{A120BEAE-009D-4A1D-8254-39FA5959D19F}" srcId="{1B08DE74-F0B1-492C-A6BF-029FD25278ED}" destId="{5580204F-6AC6-4347-9AE2-6CCA5302D994}" srcOrd="1" destOrd="0" parTransId="{73AE6B1C-5708-495C-A70A-87FBBAC31C12}" sibTransId="{DF6C9B05-45EE-44B6-B47B-89B567B88977}"/>
    <dgm:cxn modelId="{D29A64BB-0EDF-49DB-ACE9-2418EB676606}" srcId="{6395BC6F-1AA8-41FF-B8EF-644546BA28F4}" destId="{A483D269-B89D-4ABE-AD5F-88C842619A24}" srcOrd="1" destOrd="0" parTransId="{8AFDBD48-CFB0-4FA2-98C4-4B3C8F619B8F}" sibTransId="{87FB25C8-08CC-4B2E-906B-6579556FBC8B}"/>
    <dgm:cxn modelId="{38879DC8-261C-4AFD-8FAD-F81D074DA086}" srcId="{2DA122D7-EDD2-419C-A435-A0ED50CA3579}" destId="{DEECDAC0-3567-4130-9B16-806768E136F1}" srcOrd="0" destOrd="0" parTransId="{9451F21B-0229-4574-8DF3-8F3B7F01351A}" sibTransId="{D2A5FE72-F2AD-4C4F-B6E7-2A9BF0562042}"/>
    <dgm:cxn modelId="{1A62A3D0-3A5D-4E13-BA53-08725F00D1FF}" srcId="{1B08DE74-F0B1-492C-A6BF-029FD25278ED}" destId="{EE768DFA-BEFE-4CB4-AF7F-2AF6682E7652}" srcOrd="2" destOrd="0" parTransId="{E3E6CE57-1106-4FD8-BE11-459FAE5A723C}" sibTransId="{0AC7AEDD-1160-4E30-9C88-A366BA07528A}"/>
    <dgm:cxn modelId="{C16BE0D5-A9F7-4D5E-9722-C2EC5A59C15E}" type="presOf" srcId="{5F452AAE-50C8-4C7B-8891-805DBFA6565E}" destId="{70C85291-C562-46A1-9616-8FFDDD0DE696}" srcOrd="0" destOrd="0" presId="urn:microsoft.com/office/officeart/2005/8/layout/lProcess2"/>
    <dgm:cxn modelId="{C2DC37F9-22FE-40B1-AF86-4081A0BA1ACA}" srcId="{2DA122D7-EDD2-419C-A435-A0ED50CA3579}" destId="{A8ACE707-C435-4CC1-85DE-191E6C0C6927}" srcOrd="1" destOrd="0" parTransId="{37C05928-3125-44B0-A67D-6376DBF77A32}" sibTransId="{91049FA5-EC44-49E9-9FEA-110C81D501EF}"/>
    <dgm:cxn modelId="{3E729EFD-4977-40F9-9359-68A1C9733FAA}" srcId="{2DA122D7-EDD2-419C-A435-A0ED50CA3579}" destId="{E69377B9-4328-49B8-B56E-4CCA3B5FCEE9}" srcOrd="2" destOrd="0" parTransId="{576D0BFE-81E9-4DF5-BE5B-ABC197599C71}" sibTransId="{BE26EA4F-27CD-424F-B2BE-B23C4C298AD1}"/>
    <dgm:cxn modelId="{FE210DD3-3423-4B22-82FF-C336BB0B00A5}" type="presParOf" srcId="{70C85291-C562-46A1-9616-8FFDDD0DE696}" destId="{6BC233B0-95A3-46B8-8E30-FDBA408CC120}" srcOrd="0" destOrd="0" presId="urn:microsoft.com/office/officeart/2005/8/layout/lProcess2"/>
    <dgm:cxn modelId="{5430E16C-C196-4454-BB14-53D6043D2D04}" type="presParOf" srcId="{6BC233B0-95A3-46B8-8E30-FDBA408CC120}" destId="{7C867677-AF80-42F0-BCE4-0D27E7E90E6F}" srcOrd="0" destOrd="0" presId="urn:microsoft.com/office/officeart/2005/8/layout/lProcess2"/>
    <dgm:cxn modelId="{6B172A73-D98D-41E4-811F-A23AC789AF21}" type="presParOf" srcId="{6BC233B0-95A3-46B8-8E30-FDBA408CC120}" destId="{44DC4523-F572-4881-A395-C342FCFF416F}" srcOrd="1" destOrd="0" presId="urn:microsoft.com/office/officeart/2005/8/layout/lProcess2"/>
    <dgm:cxn modelId="{E6B0C92B-CD85-4742-8DE2-F5A4D30FC767}" type="presParOf" srcId="{6BC233B0-95A3-46B8-8E30-FDBA408CC120}" destId="{26F50876-0432-49F9-86FF-273B9D2473DB}" srcOrd="2" destOrd="0" presId="urn:microsoft.com/office/officeart/2005/8/layout/lProcess2"/>
    <dgm:cxn modelId="{1E51D69A-EC01-491A-9B5C-2549F7E97F75}" type="presParOf" srcId="{26F50876-0432-49F9-86FF-273B9D2473DB}" destId="{9295B8B6-43D1-4C7B-8A23-FFDBCD14DE28}" srcOrd="0" destOrd="0" presId="urn:microsoft.com/office/officeart/2005/8/layout/lProcess2"/>
    <dgm:cxn modelId="{A8312BB6-CEDC-4189-9780-83B5C4907453}" type="presParOf" srcId="{9295B8B6-43D1-4C7B-8A23-FFDBCD14DE28}" destId="{0EF288E9-6DFD-47EC-8C67-8D9EEE61D777}" srcOrd="0" destOrd="0" presId="urn:microsoft.com/office/officeart/2005/8/layout/lProcess2"/>
    <dgm:cxn modelId="{E5D6B53B-3EEC-4B00-B49F-3CAA08FC5EF1}" type="presParOf" srcId="{9295B8B6-43D1-4C7B-8A23-FFDBCD14DE28}" destId="{D19924A9-3C36-435D-8144-26EB9B3DDC23}" srcOrd="1" destOrd="0" presId="urn:microsoft.com/office/officeart/2005/8/layout/lProcess2"/>
    <dgm:cxn modelId="{4BC97782-B4EE-4F95-97DB-9FDE0E551FF9}" type="presParOf" srcId="{9295B8B6-43D1-4C7B-8A23-FFDBCD14DE28}" destId="{E6971D8A-BC8C-4A4F-B1A1-232B7E095408}" srcOrd="2" destOrd="0" presId="urn:microsoft.com/office/officeart/2005/8/layout/lProcess2"/>
    <dgm:cxn modelId="{C5B75D4F-9777-4403-A49A-5CCEA1EA52DF}" type="presParOf" srcId="{9295B8B6-43D1-4C7B-8A23-FFDBCD14DE28}" destId="{4566C3A3-A144-4D0E-B32E-32A1A958CAE8}" srcOrd="3" destOrd="0" presId="urn:microsoft.com/office/officeart/2005/8/layout/lProcess2"/>
    <dgm:cxn modelId="{C1659944-8C98-4778-8EF8-B10E290D2693}" type="presParOf" srcId="{9295B8B6-43D1-4C7B-8A23-FFDBCD14DE28}" destId="{A97AEB32-E0E9-4BDC-960A-58FAE2CB788D}" srcOrd="4" destOrd="0" presId="urn:microsoft.com/office/officeart/2005/8/layout/lProcess2"/>
    <dgm:cxn modelId="{C820C342-F066-465B-AA92-204338293668}" type="presParOf" srcId="{70C85291-C562-46A1-9616-8FFDDD0DE696}" destId="{D471D1DA-C342-4B84-942D-CEEDA8B5A0C8}" srcOrd="1" destOrd="0" presId="urn:microsoft.com/office/officeart/2005/8/layout/lProcess2"/>
    <dgm:cxn modelId="{ADE87C80-47E9-40E3-87D8-EC9352C908A9}" type="presParOf" srcId="{70C85291-C562-46A1-9616-8FFDDD0DE696}" destId="{A5FF84E3-5C9A-46BB-A43D-94005BE570D2}" srcOrd="2" destOrd="0" presId="urn:microsoft.com/office/officeart/2005/8/layout/lProcess2"/>
    <dgm:cxn modelId="{DF39F6DA-29BB-43F3-B6DC-F521A24CFABB}" type="presParOf" srcId="{A5FF84E3-5C9A-46BB-A43D-94005BE570D2}" destId="{986C47CA-B57E-4BB7-8BC8-C0D4ECFA59BD}" srcOrd="0" destOrd="0" presId="urn:microsoft.com/office/officeart/2005/8/layout/lProcess2"/>
    <dgm:cxn modelId="{00CFF810-5E17-4C83-96FF-EC0279B8BB3B}" type="presParOf" srcId="{A5FF84E3-5C9A-46BB-A43D-94005BE570D2}" destId="{FE650EBF-C9B7-4F91-9818-174287DBC470}" srcOrd="1" destOrd="0" presId="urn:microsoft.com/office/officeart/2005/8/layout/lProcess2"/>
    <dgm:cxn modelId="{BA12D9A8-4956-41DA-BAD1-8930937EC70F}" type="presParOf" srcId="{A5FF84E3-5C9A-46BB-A43D-94005BE570D2}" destId="{9275533A-3C4A-4551-A50D-ADFCBDCBC460}" srcOrd="2" destOrd="0" presId="urn:microsoft.com/office/officeart/2005/8/layout/lProcess2"/>
    <dgm:cxn modelId="{4BAA8CBB-B33E-4E49-93E7-F5BF9D90C6F0}" type="presParOf" srcId="{9275533A-3C4A-4551-A50D-ADFCBDCBC460}" destId="{5986546E-905F-494E-958B-71B27D3FE8C1}" srcOrd="0" destOrd="0" presId="urn:microsoft.com/office/officeart/2005/8/layout/lProcess2"/>
    <dgm:cxn modelId="{B0C3AF4B-4B43-4E80-82B3-F2A2BF77E805}" type="presParOf" srcId="{5986546E-905F-494E-958B-71B27D3FE8C1}" destId="{4E8A5E26-21B9-4D5C-9926-6DD9C0D766BC}" srcOrd="0" destOrd="0" presId="urn:microsoft.com/office/officeart/2005/8/layout/lProcess2"/>
    <dgm:cxn modelId="{E04B00E9-9AC8-4D40-9526-5649903C77C6}" type="presParOf" srcId="{5986546E-905F-494E-958B-71B27D3FE8C1}" destId="{4F32052B-5AA1-4385-B2C6-B661EF710041}" srcOrd="1" destOrd="0" presId="urn:microsoft.com/office/officeart/2005/8/layout/lProcess2"/>
    <dgm:cxn modelId="{B50F45D6-BE42-4350-810D-1CE062C31936}" type="presParOf" srcId="{5986546E-905F-494E-958B-71B27D3FE8C1}" destId="{5655C14D-E9EF-46B9-B589-38626A0EFED0}" srcOrd="2" destOrd="0" presId="urn:microsoft.com/office/officeart/2005/8/layout/lProcess2"/>
    <dgm:cxn modelId="{93BF1B44-B921-45C6-A33B-74A46BE75ADE}" type="presParOf" srcId="{5986546E-905F-494E-958B-71B27D3FE8C1}" destId="{F16261A8-0775-4323-9FC8-E81403EB939B}" srcOrd="3" destOrd="0" presId="urn:microsoft.com/office/officeart/2005/8/layout/lProcess2"/>
    <dgm:cxn modelId="{B464FCEA-86CF-4ADC-AB3D-EADB1FC687E2}" type="presParOf" srcId="{5986546E-905F-494E-958B-71B27D3FE8C1}" destId="{BB8899FF-B5A1-4348-8DBE-7027F8E6587E}" srcOrd="4" destOrd="0" presId="urn:microsoft.com/office/officeart/2005/8/layout/lProcess2"/>
    <dgm:cxn modelId="{D4147888-7D4C-4159-BDDE-0DE379C98A0D}" type="presParOf" srcId="{70C85291-C562-46A1-9616-8FFDDD0DE696}" destId="{BBF14119-D6B5-4AB0-B113-7A460EB77F69}" srcOrd="3" destOrd="0" presId="urn:microsoft.com/office/officeart/2005/8/layout/lProcess2"/>
    <dgm:cxn modelId="{72891ED5-E8F8-4BF6-970A-0C41BFB5F2B0}" type="presParOf" srcId="{70C85291-C562-46A1-9616-8FFDDD0DE696}" destId="{8D221A41-8806-42DE-B725-0FF51DDF39AD}" srcOrd="4" destOrd="0" presId="urn:microsoft.com/office/officeart/2005/8/layout/lProcess2"/>
    <dgm:cxn modelId="{05FA5DE5-DB02-4742-A50A-A0FF87EBBC8A}" type="presParOf" srcId="{8D221A41-8806-42DE-B725-0FF51DDF39AD}" destId="{F9F30FF3-28EA-490F-B600-B6E1BE3E9BC0}" srcOrd="0" destOrd="0" presId="urn:microsoft.com/office/officeart/2005/8/layout/lProcess2"/>
    <dgm:cxn modelId="{FA20C46C-FE75-4C9B-B2C1-8987390919CC}" type="presParOf" srcId="{8D221A41-8806-42DE-B725-0FF51DDF39AD}" destId="{4FBB69A0-AB67-4DC0-885A-B50737BF2747}" srcOrd="1" destOrd="0" presId="urn:microsoft.com/office/officeart/2005/8/layout/lProcess2"/>
    <dgm:cxn modelId="{CC316CC9-1A48-4DF2-91BA-7D649F7BF06F}" type="presParOf" srcId="{8D221A41-8806-42DE-B725-0FF51DDF39AD}" destId="{2C48D6F7-52BE-45F0-8756-8B1A66071674}" srcOrd="2" destOrd="0" presId="urn:microsoft.com/office/officeart/2005/8/layout/lProcess2"/>
    <dgm:cxn modelId="{BEBE2574-34B5-47A8-8504-9E3BC74E6CA2}" type="presParOf" srcId="{2C48D6F7-52BE-45F0-8756-8B1A66071674}" destId="{55DF2A29-8DC6-491D-9414-00483C1F185E}" srcOrd="0" destOrd="0" presId="urn:microsoft.com/office/officeart/2005/8/layout/lProcess2"/>
    <dgm:cxn modelId="{AEFDDEAE-8DF6-4373-9436-2912D72F5A7C}" type="presParOf" srcId="{55DF2A29-8DC6-491D-9414-00483C1F185E}" destId="{CE042C4F-FE1B-4F8A-BF9F-D2C8C12BD7C2}" srcOrd="0" destOrd="0" presId="urn:microsoft.com/office/officeart/2005/8/layout/lProcess2"/>
    <dgm:cxn modelId="{BD2C4602-0B79-4DCA-B042-455822D47141}" type="presParOf" srcId="{55DF2A29-8DC6-491D-9414-00483C1F185E}" destId="{8EEA84F9-B065-4E04-B455-D116E33C1482}" srcOrd="1" destOrd="0" presId="urn:microsoft.com/office/officeart/2005/8/layout/lProcess2"/>
    <dgm:cxn modelId="{68529451-EF40-4DEB-A3FC-92A4D32541F3}" type="presParOf" srcId="{55DF2A29-8DC6-491D-9414-00483C1F185E}" destId="{F556E289-B7D5-41F2-A40B-97495FB54AFF}" srcOrd="2" destOrd="0" presId="urn:microsoft.com/office/officeart/2005/8/layout/lProcess2"/>
    <dgm:cxn modelId="{61CAD990-00A4-4C6D-A729-AE6480EF58C1}" type="presParOf" srcId="{55DF2A29-8DC6-491D-9414-00483C1F185E}" destId="{301853B5-9717-4B12-9017-E2BBCBD60568}" srcOrd="3" destOrd="0" presId="urn:microsoft.com/office/officeart/2005/8/layout/lProcess2"/>
    <dgm:cxn modelId="{E52C48C2-DBB8-48F3-B52F-E3BC04BC9A46}" type="presParOf" srcId="{55DF2A29-8DC6-491D-9414-00483C1F185E}" destId="{5BA4307D-FE69-4D39-B033-61E94B3F78D5}"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6A38C-B51A-4EEC-B62E-5D821F23DC12}">
      <dsp:nvSpPr>
        <dsp:cNvPr id="0" name=""/>
        <dsp:cNvSpPr/>
      </dsp:nvSpPr>
      <dsp:spPr>
        <a:xfrm>
          <a:off x="0" y="0"/>
          <a:ext cx="1874720" cy="112483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dirty="0"/>
            <a:t>Equity Integrated Across Model</a:t>
          </a:r>
        </a:p>
      </dsp:txBody>
      <dsp:txXfrm>
        <a:off x="0" y="0"/>
        <a:ext cx="1874720" cy="1124832"/>
      </dsp:txXfrm>
    </dsp:sp>
    <dsp:sp modelId="{CE8A6C8B-3094-488A-9261-88DF10536A60}">
      <dsp:nvSpPr>
        <dsp:cNvPr id="0" name=""/>
        <dsp:cNvSpPr/>
      </dsp:nvSpPr>
      <dsp:spPr>
        <a:xfrm>
          <a:off x="2243016" y="0"/>
          <a:ext cx="1874720" cy="112483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a:t>Behavioral Health Integration</a:t>
          </a:r>
          <a:endParaRPr lang="en-US" sz="1600" b="0" kern="1200" dirty="0"/>
        </a:p>
      </dsp:txBody>
      <dsp:txXfrm>
        <a:off x="2243016" y="0"/>
        <a:ext cx="1874720" cy="1124832"/>
      </dsp:txXfrm>
    </dsp:sp>
    <dsp:sp modelId="{E72CF590-48EA-4553-862A-B5046AE56F79}">
      <dsp:nvSpPr>
        <dsp:cNvPr id="0" name=""/>
        <dsp:cNvSpPr/>
      </dsp:nvSpPr>
      <dsp:spPr>
        <a:xfrm>
          <a:off x="4460680" y="660"/>
          <a:ext cx="1874720" cy="112483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a:t>All-Payer </a:t>
          </a:r>
          <a:br>
            <a:rPr lang="en-US" sz="1600" b="0" kern="1200"/>
          </a:br>
          <a:r>
            <a:rPr lang="en-US" sz="1600" b="0" kern="1200"/>
            <a:t>Approach</a:t>
          </a:r>
          <a:endParaRPr lang="en-US" sz="1600" b="0" kern="1200" dirty="0"/>
        </a:p>
      </dsp:txBody>
      <dsp:txXfrm>
        <a:off x="4460680" y="660"/>
        <a:ext cx="1874720" cy="1124832"/>
      </dsp:txXfrm>
    </dsp:sp>
    <dsp:sp modelId="{A6495B35-5D26-40FE-865F-908B1BFD4F51}">
      <dsp:nvSpPr>
        <dsp:cNvPr id="0" name=""/>
        <dsp:cNvSpPr/>
      </dsp:nvSpPr>
      <dsp:spPr>
        <a:xfrm>
          <a:off x="6697297" y="660"/>
          <a:ext cx="1874720" cy="112483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a:t>Medicaid </a:t>
          </a:r>
          <a:br>
            <a:rPr lang="en-US" sz="1600" b="0" kern="1200"/>
          </a:br>
          <a:r>
            <a:rPr lang="en-US" sz="1600" b="0" kern="1200"/>
            <a:t>Alignment</a:t>
          </a:r>
          <a:endParaRPr lang="en-US" sz="1600" b="0" strike="sngStrike" kern="1200" dirty="0"/>
        </a:p>
      </dsp:txBody>
      <dsp:txXfrm>
        <a:off x="6697297" y="660"/>
        <a:ext cx="1874720" cy="1124832"/>
      </dsp:txXfrm>
    </dsp:sp>
    <dsp:sp modelId="{19B2008A-A984-4940-B10D-02EE6612626E}">
      <dsp:nvSpPr>
        <dsp:cNvPr id="0" name=""/>
        <dsp:cNvSpPr/>
      </dsp:nvSpPr>
      <dsp:spPr>
        <a:xfrm>
          <a:off x="8872423" y="0"/>
          <a:ext cx="1874720" cy="112483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dirty="0"/>
            <a:t>Accelerating Existing State Innovations</a:t>
          </a:r>
        </a:p>
      </dsp:txBody>
      <dsp:txXfrm>
        <a:off x="8872423" y="0"/>
        <a:ext cx="1874720" cy="11248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200C4-82D2-4D92-8AC3-FDDCD5A7484B}">
      <dsp:nvSpPr>
        <dsp:cNvPr id="0" name=""/>
        <dsp:cNvSpPr/>
      </dsp:nvSpPr>
      <dsp:spPr>
        <a:xfrm>
          <a:off x="0" y="377538"/>
          <a:ext cx="10820400" cy="137025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All-payer cost growth targets (or, at minimum, the process to determine such a target) must be memorialized in state Executive Order, statute, or regulatory change 90 days before the start of PY1.</a:t>
          </a:r>
        </a:p>
        <a:p>
          <a:pPr marL="114300" lvl="1" indent="-114300" algn="l" defTabSz="666750">
            <a:lnSpc>
              <a:spcPct val="90000"/>
            </a:lnSpc>
            <a:spcBef>
              <a:spcPct val="0"/>
            </a:spcBef>
            <a:spcAft>
              <a:spcPct val="15000"/>
            </a:spcAft>
            <a:buChar char="•"/>
          </a:pPr>
          <a:r>
            <a:rPr lang="en-US" sz="1500" kern="1200" dirty="0"/>
            <a:t>The specific all-payer cost growth target and calculation methodology must be determined, at minimum, 90 days before the start of PY2.</a:t>
          </a:r>
        </a:p>
      </dsp:txBody>
      <dsp:txXfrm>
        <a:off x="0" y="377538"/>
        <a:ext cx="10820400" cy="1370250"/>
      </dsp:txXfrm>
    </dsp:sp>
    <dsp:sp modelId="{E8820C93-80AF-491A-BFA3-A4EE900EEE04}">
      <dsp:nvSpPr>
        <dsp:cNvPr id="0" name=""/>
        <dsp:cNvSpPr/>
      </dsp:nvSpPr>
      <dsp:spPr>
        <a:xfrm>
          <a:off x="541020" y="156138"/>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None/>
          </a:pPr>
          <a:r>
            <a:rPr lang="en-US" sz="1500" b="1" kern="1200" dirty="0"/>
            <a:t>Memorialization </a:t>
          </a:r>
          <a:endParaRPr lang="en-US" sz="1500" kern="1200" dirty="0"/>
        </a:p>
      </dsp:txBody>
      <dsp:txXfrm>
        <a:off x="562636" y="177754"/>
        <a:ext cx="7531048" cy="399568"/>
      </dsp:txXfrm>
    </dsp:sp>
    <dsp:sp modelId="{CAB62A81-A39B-4098-A10B-6D6971E0CC46}">
      <dsp:nvSpPr>
        <dsp:cNvPr id="0" name=""/>
        <dsp:cNvSpPr/>
      </dsp:nvSpPr>
      <dsp:spPr>
        <a:xfrm>
          <a:off x="0" y="2050188"/>
          <a:ext cx="10820400" cy="649687"/>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Targets must subsequently be sustained throughout the duration of the AHEAD performance period. </a:t>
          </a:r>
        </a:p>
      </dsp:txBody>
      <dsp:txXfrm>
        <a:off x="0" y="2050188"/>
        <a:ext cx="10820400" cy="649687"/>
      </dsp:txXfrm>
    </dsp:sp>
    <dsp:sp modelId="{1FFD848A-03D9-44BD-A951-7868BD427F37}">
      <dsp:nvSpPr>
        <dsp:cNvPr id="0" name=""/>
        <dsp:cNvSpPr/>
      </dsp:nvSpPr>
      <dsp:spPr>
        <a:xfrm>
          <a:off x="541020" y="1828788"/>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None/>
          </a:pPr>
          <a:r>
            <a:rPr lang="en-US" sz="1500" b="1" kern="1200" dirty="0"/>
            <a:t>Duration </a:t>
          </a:r>
        </a:p>
      </dsp:txBody>
      <dsp:txXfrm>
        <a:off x="562636" y="1850404"/>
        <a:ext cx="7531048" cy="399568"/>
      </dsp:txXfrm>
    </dsp:sp>
    <dsp:sp modelId="{40E13862-D63B-4534-879B-98BD495ADBE7}">
      <dsp:nvSpPr>
        <dsp:cNvPr id="0" name=""/>
        <dsp:cNvSpPr/>
      </dsp:nvSpPr>
      <dsp:spPr>
        <a:xfrm>
          <a:off x="0" y="3002275"/>
          <a:ext cx="10820400" cy="1110375"/>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If the state misses  its TCOC target, CMS will request a corrective action plan for the state, which may include public reporting on commercial cost growth in aggregate and by payer, among other actions to be taken by the state</a:t>
          </a:r>
        </a:p>
      </dsp:txBody>
      <dsp:txXfrm>
        <a:off x="0" y="3002275"/>
        <a:ext cx="10820400" cy="1110375"/>
      </dsp:txXfrm>
    </dsp:sp>
    <dsp:sp modelId="{4799E8D9-629A-470E-B81F-ED2CD74E2715}">
      <dsp:nvSpPr>
        <dsp:cNvPr id="0" name=""/>
        <dsp:cNvSpPr/>
      </dsp:nvSpPr>
      <dsp:spPr>
        <a:xfrm>
          <a:off x="541020" y="2780875"/>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None/>
          </a:pPr>
          <a:r>
            <a:rPr lang="en-US" sz="1500" b="1" kern="1200" dirty="0"/>
            <a:t>Execution</a:t>
          </a:r>
        </a:p>
      </dsp:txBody>
      <dsp:txXfrm>
        <a:off x="562636" y="2802491"/>
        <a:ext cx="7531048" cy="399568"/>
      </dsp:txXfrm>
    </dsp:sp>
    <dsp:sp modelId="{52696018-9690-4C91-8A64-91899A045712}">
      <dsp:nvSpPr>
        <dsp:cNvPr id="0" name=""/>
        <dsp:cNvSpPr/>
      </dsp:nvSpPr>
      <dsp:spPr>
        <a:xfrm>
          <a:off x="0" y="4415050"/>
          <a:ext cx="10820400" cy="89775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Data collection and reporting on all-payer cost growth must be shared with CMS and coordinated with data collection for the primary care investment target</a:t>
          </a:r>
        </a:p>
      </dsp:txBody>
      <dsp:txXfrm>
        <a:off x="0" y="4415050"/>
        <a:ext cx="10820400" cy="897750"/>
      </dsp:txXfrm>
    </dsp:sp>
    <dsp:sp modelId="{D9F147A7-C749-4E7A-BD67-BBD88729F247}">
      <dsp:nvSpPr>
        <dsp:cNvPr id="0" name=""/>
        <dsp:cNvSpPr/>
      </dsp:nvSpPr>
      <dsp:spPr>
        <a:xfrm>
          <a:off x="541020" y="4193650"/>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None/>
          </a:pPr>
          <a:r>
            <a:rPr lang="en-US" sz="1500" b="1" kern="1200" dirty="0"/>
            <a:t>Data Reporting</a:t>
          </a:r>
        </a:p>
      </dsp:txBody>
      <dsp:txXfrm>
        <a:off x="562636" y="4215266"/>
        <a:ext cx="7531048" cy="3995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55D13-3DE3-429A-8FE4-F9283CB4F93F}">
      <dsp:nvSpPr>
        <dsp:cNvPr id="0" name=""/>
        <dsp:cNvSpPr/>
      </dsp:nvSpPr>
      <dsp:spPr>
        <a:xfrm rot="10800000">
          <a:off x="2433247" y="4387"/>
          <a:ext cx="8560974" cy="110764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8442"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t>Having an existing cost growth target is not a requirement to be an AHEAD model participant, but applicants should consider the feasibility of enacting legislation in accordance with the model milestones timeline. </a:t>
          </a:r>
          <a:endParaRPr lang="en-US" sz="1800" kern="1200" dirty="0"/>
        </a:p>
      </dsp:txBody>
      <dsp:txXfrm rot="10800000">
        <a:off x="2710159" y="4387"/>
        <a:ext cx="8284062" cy="1107649"/>
      </dsp:txXfrm>
    </dsp:sp>
    <dsp:sp modelId="{97B54194-87D9-4EBD-9850-101FFAECDDFE}">
      <dsp:nvSpPr>
        <dsp:cNvPr id="0" name=""/>
        <dsp:cNvSpPr/>
      </dsp:nvSpPr>
      <dsp:spPr>
        <a:xfrm>
          <a:off x="1556211" y="10490"/>
          <a:ext cx="1107649" cy="110764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E6407C-81A5-4A73-9130-B1A52D368AB4}">
      <dsp:nvSpPr>
        <dsp:cNvPr id="0" name=""/>
        <dsp:cNvSpPr/>
      </dsp:nvSpPr>
      <dsp:spPr>
        <a:xfrm rot="10800000">
          <a:off x="2433247" y="1442677"/>
          <a:ext cx="8560974" cy="110764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8442"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t>Legislation or executive order that provides authority to establish targets must be enacted by the start of PY1; targets must be set by the start of PY2.</a:t>
          </a:r>
        </a:p>
      </dsp:txBody>
      <dsp:txXfrm rot="10800000">
        <a:off x="2710159" y="1442677"/>
        <a:ext cx="8284062" cy="1107649"/>
      </dsp:txXfrm>
    </dsp:sp>
    <dsp:sp modelId="{EA39E21E-CF35-45A2-A9F6-662511247042}">
      <dsp:nvSpPr>
        <dsp:cNvPr id="0" name=""/>
        <dsp:cNvSpPr/>
      </dsp:nvSpPr>
      <dsp:spPr>
        <a:xfrm>
          <a:off x="1590061" y="1431080"/>
          <a:ext cx="1107649" cy="1107649"/>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82FA8C-DE3E-4697-BC4C-7703D798F09B}">
      <dsp:nvSpPr>
        <dsp:cNvPr id="0" name=""/>
        <dsp:cNvSpPr/>
      </dsp:nvSpPr>
      <dsp:spPr>
        <a:xfrm rot="10800000">
          <a:off x="2433247" y="2880968"/>
          <a:ext cx="8560974" cy="110764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8442"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t>States should demonstrate readiness and political will to establish the necessary governing bodies and execute the requirements described above as part of their NOFO application. </a:t>
          </a:r>
          <a:endParaRPr lang="en-US" sz="1800" kern="1200" dirty="0"/>
        </a:p>
      </dsp:txBody>
      <dsp:txXfrm rot="10800000">
        <a:off x="2710159" y="2880968"/>
        <a:ext cx="8284062" cy="1107649"/>
      </dsp:txXfrm>
    </dsp:sp>
    <dsp:sp modelId="{1F30A20D-89BC-45A9-9DC9-D7903FB09552}">
      <dsp:nvSpPr>
        <dsp:cNvPr id="0" name=""/>
        <dsp:cNvSpPr/>
      </dsp:nvSpPr>
      <dsp:spPr>
        <a:xfrm>
          <a:off x="1556211" y="2887071"/>
          <a:ext cx="1107649" cy="1107649"/>
        </a:xfrm>
        <a:prstGeom prst="ellipse">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8C0DC4-22AC-4E99-BE8B-E716C22C88C7}">
      <dsp:nvSpPr>
        <dsp:cNvPr id="0" name=""/>
        <dsp:cNvSpPr/>
      </dsp:nvSpPr>
      <dsp:spPr>
        <a:xfrm rot="10800000">
          <a:off x="2433247" y="4319258"/>
          <a:ext cx="8560974" cy="110764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8442"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t>Technical assistance and learning supports will be available for states that are new to cost growth benchmarking.</a:t>
          </a:r>
          <a:endParaRPr lang="en-US" sz="1800" kern="1200" dirty="0"/>
        </a:p>
      </dsp:txBody>
      <dsp:txXfrm rot="10800000">
        <a:off x="2710159" y="4319258"/>
        <a:ext cx="8284062" cy="1107649"/>
      </dsp:txXfrm>
    </dsp:sp>
    <dsp:sp modelId="{86966B1A-7C75-4740-844B-8EBEC685FF4F}">
      <dsp:nvSpPr>
        <dsp:cNvPr id="0" name=""/>
        <dsp:cNvSpPr/>
      </dsp:nvSpPr>
      <dsp:spPr>
        <a:xfrm>
          <a:off x="1556211" y="4323645"/>
          <a:ext cx="1107649" cy="1107649"/>
        </a:xfrm>
        <a:prstGeom prst="ellipse">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200C4-82D2-4D92-8AC3-FDDCD5A7484B}">
      <dsp:nvSpPr>
        <dsp:cNvPr id="0" name=""/>
        <dsp:cNvSpPr/>
      </dsp:nvSpPr>
      <dsp:spPr>
        <a:xfrm>
          <a:off x="0" y="277131"/>
          <a:ext cx="10820400" cy="1110375"/>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Consists of specified list of HCPCS codes and non-claims-based-payments (NCPBs). HCPCS codes are selected via a cross-analysis of definitions used in existing state legislation and other primary care investment reports. </a:t>
          </a:r>
        </a:p>
      </dsp:txBody>
      <dsp:txXfrm>
        <a:off x="0" y="277131"/>
        <a:ext cx="10820400" cy="1110375"/>
      </dsp:txXfrm>
    </dsp:sp>
    <dsp:sp modelId="{E8820C93-80AF-491A-BFA3-A4EE900EEE04}">
      <dsp:nvSpPr>
        <dsp:cNvPr id="0" name=""/>
        <dsp:cNvSpPr/>
      </dsp:nvSpPr>
      <dsp:spPr>
        <a:xfrm>
          <a:off x="541020" y="55731"/>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None/>
          </a:pPr>
          <a:r>
            <a:rPr lang="en-US" sz="1500" b="1" kern="1200" dirty="0"/>
            <a:t>Structure</a:t>
          </a:r>
          <a:endParaRPr lang="en-US" sz="1500" kern="1200" dirty="0"/>
        </a:p>
      </dsp:txBody>
      <dsp:txXfrm>
        <a:off x="562636" y="77347"/>
        <a:ext cx="7531048" cy="399568"/>
      </dsp:txXfrm>
    </dsp:sp>
    <dsp:sp modelId="{42D63231-9123-4583-AF6F-A87A8D800377}">
      <dsp:nvSpPr>
        <dsp:cNvPr id="0" name=""/>
        <dsp:cNvSpPr/>
      </dsp:nvSpPr>
      <dsp:spPr>
        <a:xfrm>
          <a:off x="0" y="1689906"/>
          <a:ext cx="10820400" cy="89775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Font typeface="Symbol" panose="05050102010706020507" pitchFamily="18" charset="2"/>
            <a:buChar char=""/>
          </a:pPr>
          <a:r>
            <a:rPr lang="en-US" sz="1500" kern="1200" dirty="0"/>
            <a:t>More primary care payments are coming through NCBPs. Given this</a:t>
          </a:r>
          <a:r>
            <a:rPr lang="en-US" sz="1500" kern="1200" dirty="0">
              <a:solidFill>
                <a:schemeClr val="tx1"/>
              </a:solidFill>
            </a:rPr>
            <a:t>, CMS will be including NCBPs in the calculation for Medicare FFS and providing states with a NCBP reporting template for all payers.</a:t>
          </a:r>
        </a:p>
      </dsp:txBody>
      <dsp:txXfrm>
        <a:off x="0" y="1689906"/>
        <a:ext cx="10820400" cy="897750"/>
      </dsp:txXfrm>
    </dsp:sp>
    <dsp:sp modelId="{3CE04015-787E-47D3-977D-ECCD14856143}">
      <dsp:nvSpPr>
        <dsp:cNvPr id="0" name=""/>
        <dsp:cNvSpPr/>
      </dsp:nvSpPr>
      <dsp:spPr>
        <a:xfrm>
          <a:off x="551412" y="1468506"/>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Font typeface="Symbol" panose="05050102010706020507" pitchFamily="18" charset="2"/>
            <a:buNone/>
          </a:pPr>
          <a:r>
            <a:rPr lang="en-US" sz="1500" b="1" kern="1200" dirty="0"/>
            <a:t>Non-claims-based payment inclusion</a:t>
          </a:r>
          <a:endParaRPr lang="en-US" sz="1500" kern="1200" dirty="0"/>
        </a:p>
      </dsp:txBody>
      <dsp:txXfrm>
        <a:off x="573028" y="1490122"/>
        <a:ext cx="7531048" cy="399568"/>
      </dsp:txXfrm>
    </dsp:sp>
    <dsp:sp modelId="{D2953519-BAB8-4D8C-8EB8-DC0013F4BC73}">
      <dsp:nvSpPr>
        <dsp:cNvPr id="0" name=""/>
        <dsp:cNvSpPr/>
      </dsp:nvSpPr>
      <dsp:spPr>
        <a:xfrm>
          <a:off x="0" y="2890056"/>
          <a:ext cx="10820400" cy="1110375"/>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Font typeface="Symbol" panose="05050102010706020507" pitchFamily="18" charset="2"/>
            <a:buChar char=""/>
          </a:pPr>
          <a:r>
            <a:rPr lang="en-US" sz="1500" kern="1200" dirty="0"/>
            <a:t>Use “meet in the middle” approach by filtering for specialty type “and” HCPCS codes type (rather than “or”), but keeps both definitions relatively broad (i.e., including some OBGYN and BH services). This allows targets/benchmarking to be based on a singular definition. </a:t>
          </a:r>
        </a:p>
      </dsp:txBody>
      <dsp:txXfrm>
        <a:off x="0" y="2890056"/>
        <a:ext cx="10820400" cy="1110375"/>
      </dsp:txXfrm>
    </dsp:sp>
    <dsp:sp modelId="{12D51347-B119-48EB-B6A6-E8B1DA0B84B1}">
      <dsp:nvSpPr>
        <dsp:cNvPr id="0" name=""/>
        <dsp:cNvSpPr/>
      </dsp:nvSpPr>
      <dsp:spPr>
        <a:xfrm>
          <a:off x="541020" y="2668657"/>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Font typeface="Symbol" panose="05050102010706020507" pitchFamily="18" charset="2"/>
            <a:buNone/>
          </a:pPr>
          <a:r>
            <a:rPr lang="en-US" sz="1500" b="1" kern="1200" dirty="0"/>
            <a:t>“Narrow vs. broad” approach</a:t>
          </a:r>
        </a:p>
      </dsp:txBody>
      <dsp:txXfrm>
        <a:off x="562636" y="2690273"/>
        <a:ext cx="7531048" cy="399568"/>
      </dsp:txXfrm>
    </dsp:sp>
    <dsp:sp modelId="{98C82A03-517A-41D1-A9EF-01BD87936B5C}">
      <dsp:nvSpPr>
        <dsp:cNvPr id="0" name=""/>
        <dsp:cNvSpPr/>
      </dsp:nvSpPr>
      <dsp:spPr>
        <a:xfrm>
          <a:off x="0" y="4302832"/>
          <a:ext cx="10820400" cy="1110375"/>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9783" tIns="312420" rIns="839783" bIns="106680" numCol="1" spcCol="1270" anchor="t" anchorCtr="0">
          <a:noAutofit/>
        </a:bodyPr>
        <a:lstStyle/>
        <a:p>
          <a:pPr marL="114300" lvl="1" indent="-114300" algn="l" defTabSz="666750">
            <a:lnSpc>
              <a:spcPct val="90000"/>
            </a:lnSpc>
            <a:spcBef>
              <a:spcPct val="0"/>
            </a:spcBef>
            <a:spcAft>
              <a:spcPct val="15000"/>
            </a:spcAft>
            <a:buFont typeface="Symbol" panose="05050102010706020507" pitchFamily="18" charset="2"/>
            <a:buChar char=""/>
          </a:pPr>
          <a:r>
            <a:rPr lang="en-US" sz="1500" kern="1200" dirty="0"/>
            <a:t>States may add additional services to their definition and/or NCBP reporting template, with justification and pending CMS approval. Targets will remain the same regardless of additions to the primary care definition.</a:t>
          </a:r>
        </a:p>
      </dsp:txBody>
      <dsp:txXfrm>
        <a:off x="0" y="4302832"/>
        <a:ext cx="10820400" cy="1110375"/>
      </dsp:txXfrm>
    </dsp:sp>
    <dsp:sp modelId="{F09023A9-92DA-4DD5-8E49-3FEFE4B28284}">
      <dsp:nvSpPr>
        <dsp:cNvPr id="0" name=""/>
        <dsp:cNvSpPr/>
      </dsp:nvSpPr>
      <dsp:spPr>
        <a:xfrm>
          <a:off x="541020" y="4081432"/>
          <a:ext cx="7574280" cy="4428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290" tIns="0" rIns="286290" bIns="0" numCol="1" spcCol="1270" anchor="ctr" anchorCtr="0">
          <a:noAutofit/>
        </a:bodyPr>
        <a:lstStyle/>
        <a:p>
          <a:pPr marL="0" lvl="0" indent="0" algn="l" defTabSz="666750">
            <a:lnSpc>
              <a:spcPct val="90000"/>
            </a:lnSpc>
            <a:spcBef>
              <a:spcPct val="0"/>
            </a:spcBef>
            <a:spcAft>
              <a:spcPct val="35000"/>
            </a:spcAft>
            <a:buFont typeface="Symbol" panose="05050102010706020507" pitchFamily="18" charset="2"/>
            <a:buNone/>
          </a:pPr>
          <a:r>
            <a:rPr lang="en-US" sz="1500" b="1" kern="1200" dirty="0"/>
            <a:t>State flexibility</a:t>
          </a:r>
          <a:endParaRPr lang="en-US" sz="1500" kern="1200" dirty="0"/>
        </a:p>
      </dsp:txBody>
      <dsp:txXfrm>
        <a:off x="562636" y="4103048"/>
        <a:ext cx="7531048" cy="3995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67677-AF80-42F0-BCE4-0D27E7E90E6F}">
      <dsp:nvSpPr>
        <dsp:cNvPr id="0" name=""/>
        <dsp:cNvSpPr/>
      </dsp:nvSpPr>
      <dsp:spPr>
        <a:xfrm>
          <a:off x="1408" y="0"/>
          <a:ext cx="3662898" cy="5100971"/>
        </a:xfrm>
        <a:prstGeom prst="roundRect">
          <a:avLst>
            <a:gd name="adj" fmla="val 10000"/>
          </a:avLst>
        </a:prstGeom>
        <a:solidFill>
          <a:schemeClr val="accent3">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Goals for All-Payer Primary Care Investment Targets</a:t>
          </a:r>
        </a:p>
      </dsp:txBody>
      <dsp:txXfrm>
        <a:off x="1408" y="0"/>
        <a:ext cx="3662898" cy="1530291"/>
      </dsp:txXfrm>
    </dsp:sp>
    <dsp:sp modelId="{0EF288E9-6DFD-47EC-8C67-8D9EEE61D777}">
      <dsp:nvSpPr>
        <dsp:cNvPr id="0" name=""/>
        <dsp:cNvSpPr/>
      </dsp:nvSpPr>
      <dsp:spPr>
        <a:xfrm>
          <a:off x="367698" y="1530727"/>
          <a:ext cx="2930319" cy="1002136"/>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0" kern="1200" dirty="0">
              <a:solidFill>
                <a:schemeClr val="tx1"/>
              </a:solidFill>
            </a:rPr>
            <a:t>Build on existing state and national progress in the primary care investment space</a:t>
          </a:r>
        </a:p>
      </dsp:txBody>
      <dsp:txXfrm>
        <a:off x="397050" y="1560079"/>
        <a:ext cx="2871615" cy="943432"/>
      </dsp:txXfrm>
    </dsp:sp>
    <dsp:sp modelId="{E6971D8A-BC8C-4A4F-B1A1-232B7E095408}">
      <dsp:nvSpPr>
        <dsp:cNvPr id="0" name=""/>
        <dsp:cNvSpPr/>
      </dsp:nvSpPr>
      <dsp:spPr>
        <a:xfrm>
          <a:off x="367698" y="2687038"/>
          <a:ext cx="2930319" cy="1002136"/>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0" kern="1200" dirty="0">
              <a:solidFill>
                <a:schemeClr val="tx1"/>
              </a:solidFill>
            </a:rPr>
            <a:t>Include flexibility for states to adopt policies to their unique context</a:t>
          </a:r>
        </a:p>
      </dsp:txBody>
      <dsp:txXfrm>
        <a:off x="397050" y="2716390"/>
        <a:ext cx="2871615" cy="943432"/>
      </dsp:txXfrm>
    </dsp:sp>
    <dsp:sp modelId="{A97AEB32-E0E9-4BDC-960A-58FAE2CB788D}">
      <dsp:nvSpPr>
        <dsp:cNvPr id="0" name=""/>
        <dsp:cNvSpPr/>
      </dsp:nvSpPr>
      <dsp:spPr>
        <a:xfrm>
          <a:off x="367698" y="3843350"/>
          <a:ext cx="2930319" cy="1002136"/>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0" kern="1200" dirty="0">
              <a:solidFill>
                <a:schemeClr val="tx1"/>
              </a:solidFill>
            </a:rPr>
            <a:t>Leverage state tools for increasing payer accountability to increase primary care investment</a:t>
          </a:r>
        </a:p>
      </dsp:txBody>
      <dsp:txXfrm>
        <a:off x="397050" y="3872702"/>
        <a:ext cx="2871615" cy="943432"/>
      </dsp:txXfrm>
    </dsp:sp>
    <dsp:sp modelId="{986C47CA-B57E-4BB7-8BC8-C0D4ECFA59BD}">
      <dsp:nvSpPr>
        <dsp:cNvPr id="0" name=""/>
        <dsp:cNvSpPr/>
      </dsp:nvSpPr>
      <dsp:spPr>
        <a:xfrm>
          <a:off x="3939025" y="0"/>
          <a:ext cx="3662898" cy="5100971"/>
        </a:xfrm>
        <a:prstGeom prst="roundRect">
          <a:avLst>
            <a:gd name="adj" fmla="val 10000"/>
          </a:avLst>
        </a:prstGeom>
        <a:solidFill>
          <a:srgbClr val="FFE79B"/>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Wingdings" panose="05000000000000000000" pitchFamily="2" charset="2"/>
            <a:buNone/>
          </a:pPr>
          <a:r>
            <a:rPr lang="en-US" sz="2300" b="1" kern="1200" dirty="0">
              <a:solidFill>
                <a:schemeClr val="tx1"/>
              </a:solidFill>
            </a:rPr>
            <a:t>Shared Goals</a:t>
          </a:r>
        </a:p>
      </dsp:txBody>
      <dsp:txXfrm>
        <a:off x="3939025" y="0"/>
        <a:ext cx="3662898" cy="1530291"/>
      </dsp:txXfrm>
    </dsp:sp>
    <dsp:sp modelId="{4E8A5E26-21B9-4D5C-9926-6DD9C0D766BC}">
      <dsp:nvSpPr>
        <dsp:cNvPr id="0" name=""/>
        <dsp:cNvSpPr/>
      </dsp:nvSpPr>
      <dsp:spPr>
        <a:xfrm>
          <a:off x="4305314" y="1530727"/>
          <a:ext cx="2930319" cy="1002136"/>
        </a:xfrm>
        <a:prstGeom prst="roundRect">
          <a:avLst>
            <a:gd name="adj" fmla="val 10000"/>
          </a:avLst>
        </a:prstGeom>
        <a:solidFill>
          <a:schemeClr val="bg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0" kern="1200" dirty="0">
              <a:solidFill>
                <a:schemeClr val="tx1"/>
              </a:solidFill>
            </a:rPr>
            <a:t>Increase primary care investment to strengthen the primary care system in participating states and regions</a:t>
          </a:r>
        </a:p>
      </dsp:txBody>
      <dsp:txXfrm>
        <a:off x="4334666" y="1560079"/>
        <a:ext cx="2871615" cy="943432"/>
      </dsp:txXfrm>
    </dsp:sp>
    <dsp:sp modelId="{5655C14D-E9EF-46B9-B589-38626A0EFED0}">
      <dsp:nvSpPr>
        <dsp:cNvPr id="0" name=""/>
        <dsp:cNvSpPr/>
      </dsp:nvSpPr>
      <dsp:spPr>
        <a:xfrm>
          <a:off x="4305314" y="2687038"/>
          <a:ext cx="2930319" cy="1002136"/>
        </a:xfrm>
        <a:prstGeom prst="roundRect">
          <a:avLst>
            <a:gd name="adj" fmla="val 10000"/>
          </a:avLst>
        </a:prstGeom>
        <a:solidFill>
          <a:schemeClr val="bg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0" kern="1200" dirty="0">
              <a:solidFill>
                <a:schemeClr val="tx1"/>
              </a:solidFill>
            </a:rPr>
            <a:t>Encourage thoughtful, targeted, equity-focused investment tactics across payers</a:t>
          </a:r>
        </a:p>
      </dsp:txBody>
      <dsp:txXfrm>
        <a:off x="4334666" y="2716390"/>
        <a:ext cx="2871615" cy="943432"/>
      </dsp:txXfrm>
    </dsp:sp>
    <dsp:sp modelId="{BB8899FF-B5A1-4348-8DBE-7027F8E6587E}">
      <dsp:nvSpPr>
        <dsp:cNvPr id="0" name=""/>
        <dsp:cNvSpPr/>
      </dsp:nvSpPr>
      <dsp:spPr>
        <a:xfrm>
          <a:off x="4305314" y="3843350"/>
          <a:ext cx="2930319" cy="1002136"/>
        </a:xfrm>
        <a:prstGeom prst="roundRect">
          <a:avLst>
            <a:gd name="adj" fmla="val 10000"/>
          </a:avLst>
        </a:prstGeom>
        <a:solidFill>
          <a:schemeClr val="bg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US" sz="1400" b="0" kern="1200" dirty="0">
              <a:solidFill>
                <a:schemeClr val="tx1"/>
              </a:solidFill>
            </a:rPr>
            <a:t>Build capacity for defining and measuring primary care spending</a:t>
          </a:r>
        </a:p>
      </dsp:txBody>
      <dsp:txXfrm>
        <a:off x="4334666" y="3872702"/>
        <a:ext cx="2871615" cy="943432"/>
      </dsp:txXfrm>
    </dsp:sp>
    <dsp:sp modelId="{F9F30FF3-28EA-490F-B600-B6E1BE3E9BC0}">
      <dsp:nvSpPr>
        <dsp:cNvPr id="0" name=""/>
        <dsp:cNvSpPr/>
      </dsp:nvSpPr>
      <dsp:spPr>
        <a:xfrm>
          <a:off x="7876641" y="0"/>
          <a:ext cx="3662898" cy="5100971"/>
        </a:xfrm>
        <a:prstGeom prst="roundRect">
          <a:avLst>
            <a:gd name="adj" fmla="val 10000"/>
          </a:avLst>
        </a:prstGeom>
        <a:solidFill>
          <a:schemeClr val="accent3">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Goals for Medicare FFS Primary Care Investment Targets</a:t>
          </a:r>
        </a:p>
      </dsp:txBody>
      <dsp:txXfrm>
        <a:off x="7876641" y="0"/>
        <a:ext cx="3662898" cy="1530291"/>
      </dsp:txXfrm>
    </dsp:sp>
    <dsp:sp modelId="{CE042C4F-FE1B-4F8A-BF9F-D2C8C12BD7C2}">
      <dsp:nvSpPr>
        <dsp:cNvPr id="0" name=""/>
        <dsp:cNvSpPr/>
      </dsp:nvSpPr>
      <dsp:spPr>
        <a:xfrm>
          <a:off x="8242931" y="1530727"/>
          <a:ext cx="2930319" cy="1002136"/>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None/>
          </a:pPr>
          <a:r>
            <a:rPr lang="en-US" sz="1400" b="0" kern="1200" dirty="0">
              <a:solidFill>
                <a:schemeClr val="tx1"/>
              </a:solidFill>
            </a:rPr>
            <a:t>Bring Medicare FFS to the table for primary care investment efforts via Primary Care AHEAD Program</a:t>
          </a:r>
        </a:p>
      </dsp:txBody>
      <dsp:txXfrm>
        <a:off x="8272283" y="1560079"/>
        <a:ext cx="2871615" cy="943432"/>
      </dsp:txXfrm>
    </dsp:sp>
    <dsp:sp modelId="{F556E289-B7D5-41F2-A40B-97495FB54AFF}">
      <dsp:nvSpPr>
        <dsp:cNvPr id="0" name=""/>
        <dsp:cNvSpPr/>
      </dsp:nvSpPr>
      <dsp:spPr>
        <a:xfrm>
          <a:off x="8242931" y="2687038"/>
          <a:ext cx="2930319" cy="1002136"/>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None/>
          </a:pPr>
          <a:r>
            <a:rPr lang="en-US" sz="1400" b="0" kern="1200" dirty="0">
              <a:solidFill>
                <a:schemeClr val="tx1"/>
              </a:solidFill>
            </a:rPr>
            <a:t>Utilize CMS data to track Medicare FFS primary care investment in participating states</a:t>
          </a:r>
        </a:p>
      </dsp:txBody>
      <dsp:txXfrm>
        <a:off x="8272283" y="2716390"/>
        <a:ext cx="2871615" cy="943432"/>
      </dsp:txXfrm>
    </dsp:sp>
    <dsp:sp modelId="{5BA4307D-FE69-4D39-B033-61E94B3F78D5}">
      <dsp:nvSpPr>
        <dsp:cNvPr id="0" name=""/>
        <dsp:cNvSpPr/>
      </dsp:nvSpPr>
      <dsp:spPr>
        <a:xfrm>
          <a:off x="8242931" y="3843350"/>
          <a:ext cx="2930319" cy="1002136"/>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l" defTabSz="622300">
            <a:lnSpc>
              <a:spcPct val="90000"/>
            </a:lnSpc>
            <a:spcBef>
              <a:spcPct val="0"/>
            </a:spcBef>
            <a:spcAft>
              <a:spcPct val="35000"/>
            </a:spcAft>
            <a:buNone/>
          </a:pPr>
          <a:r>
            <a:rPr lang="en-US" sz="1400" b="0" kern="1200" dirty="0">
              <a:solidFill>
                <a:schemeClr val="tx1"/>
              </a:solidFill>
            </a:rPr>
            <a:t>Provide a standardized approach for defining primary care </a:t>
          </a:r>
        </a:p>
      </dsp:txBody>
      <dsp:txXfrm>
        <a:off x="8272283" y="3872702"/>
        <a:ext cx="2871615" cy="94343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5CE683-2957-43C4-A30B-9721C8E67E8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1E47FAF3-CD94-48CE-8DF0-33DAEDEBFA81}"/>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501BBDF1-C283-49D5-A4C1-0A410625B278}" type="datetimeFigureOut">
              <a:rPr lang="en-US" smtClean="0"/>
              <a:t>10/17/2023</a:t>
            </a:fld>
            <a:endParaRPr lang="en-US"/>
          </a:p>
        </p:txBody>
      </p:sp>
      <p:sp>
        <p:nvSpPr>
          <p:cNvPr id="4" name="Footer Placeholder 3">
            <a:extLst>
              <a:ext uri="{FF2B5EF4-FFF2-40B4-BE49-F238E27FC236}">
                <a16:creationId xmlns:a16="http://schemas.microsoft.com/office/drawing/2014/main" id="{BE4D7201-075A-42D3-A923-D55E9A09D62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275CAA3-F890-44B5-9C7A-CE82CFB1758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F85E2926-4CD8-4753-BF51-BB96D2DF3B01}" type="slidenum">
              <a:rPr lang="en-US" smtClean="0"/>
              <a:t>‹#›</a:t>
            </a:fld>
            <a:endParaRPr lang="en-US"/>
          </a:p>
        </p:txBody>
      </p:sp>
    </p:spTree>
    <p:extLst>
      <p:ext uri="{BB962C8B-B14F-4D97-AF65-F5344CB8AC3E}">
        <p14:creationId xmlns:p14="http://schemas.microsoft.com/office/powerpoint/2010/main" val="507705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EFB08E-A50C-F844-8D4E-0512E58CA693}"/>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49AB5174-E3E7-7242-B07D-7FFBBB88E288}"/>
              </a:ext>
            </a:extLst>
          </p:cNvPr>
          <p:cNvSpPr>
            <a:spLocks noGrp="1"/>
          </p:cNvSpPr>
          <p:nvPr>
            <p:ph type="dt" idx="1"/>
          </p:nvPr>
        </p:nvSpPr>
        <p:spPr>
          <a:xfrm>
            <a:off x="4023092" y="0"/>
            <a:ext cx="3077739" cy="471054"/>
          </a:xfrm>
          <a:prstGeom prst="rect">
            <a:avLst/>
          </a:prstGeom>
        </p:spPr>
        <p:txBody>
          <a:bodyPr vert="horz" lIns="94229" tIns="47114" rIns="94229" bIns="47114" rtlCol="0"/>
          <a:lstStyle>
            <a:lvl1pPr algn="r" eaLnBrk="1" fontAlgn="auto" hangingPunct="1">
              <a:spcBef>
                <a:spcPts val="0"/>
              </a:spcBef>
              <a:spcAft>
                <a:spcPts val="0"/>
              </a:spcAft>
              <a:defRPr sz="1200">
                <a:latin typeface="Helvetica" panose="020B0604020202020204" pitchFamily="34" charset="0"/>
              </a:defRPr>
            </a:lvl1pPr>
          </a:lstStyle>
          <a:p>
            <a:pPr>
              <a:defRPr/>
            </a:pPr>
            <a:fld id="{DA035CE1-B314-4D8E-BB28-885F3866F04C}" type="datetimeFigureOut">
              <a:rPr lang="en-US"/>
              <a:pPr>
                <a:defRPr/>
              </a:pPr>
              <a:t>10/17/2023</a:t>
            </a:fld>
            <a:endParaRPr lang="en-US"/>
          </a:p>
        </p:txBody>
      </p:sp>
      <p:sp>
        <p:nvSpPr>
          <p:cNvPr id="4" name="Slide Image Placeholder 3">
            <a:extLst>
              <a:ext uri="{FF2B5EF4-FFF2-40B4-BE49-F238E27FC236}">
                <a16:creationId xmlns:a16="http://schemas.microsoft.com/office/drawing/2014/main" id="{C9C44EC9-E8F3-9344-A937-7FF5F47FAE9F}"/>
              </a:ext>
            </a:extLst>
          </p:cNvPr>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931825B1-13C4-B242-B444-6CC55AF23DD1}"/>
              </a:ext>
            </a:extLst>
          </p:cNvPr>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32BD50-C4CE-6341-A948-6C37F81E18A0}"/>
              </a:ext>
            </a:extLst>
          </p:cNvPr>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eaLnBrk="1" fontAlgn="auto" hangingPunct="1">
              <a:spcBef>
                <a:spcPts val="0"/>
              </a:spcBef>
              <a:spcAft>
                <a:spcPts val="0"/>
              </a:spcAft>
              <a:defRPr sz="1200">
                <a:latin typeface="Helvetica" panose="020B060402020202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ADA8DDD5-3194-314C-8099-DD0BB08386A4}"/>
              </a:ext>
            </a:extLst>
          </p:cNvPr>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eaLnBrk="1" fontAlgn="auto" hangingPunct="1">
              <a:spcBef>
                <a:spcPts val="0"/>
              </a:spcBef>
              <a:spcAft>
                <a:spcPts val="0"/>
              </a:spcAft>
              <a:defRPr sz="1200">
                <a:latin typeface="Helvetica" panose="020B0604020202020204" pitchFamily="34" charset="0"/>
              </a:defRPr>
            </a:lvl1pPr>
          </a:lstStyle>
          <a:p>
            <a:pPr>
              <a:defRPr/>
            </a:pPr>
            <a:fld id="{4992FD44-D8CF-4BF3-99B8-FFAB8AB094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Balit</a:t>
            </a:r>
            <a:r>
              <a:rPr lang="en-US" dirty="0"/>
              <a:t> Health provides TA to states as they set up and implement their programs. Comms support through </a:t>
            </a:r>
            <a:r>
              <a:rPr lang="en-US" dirty="0" err="1"/>
              <a:t>Burness</a:t>
            </a:r>
            <a:r>
              <a:rPr lang="en-US" dirty="0"/>
              <a:t>. Each state in a different place on the continuum.  </a:t>
            </a:r>
          </a:p>
        </p:txBody>
      </p:sp>
      <p:sp>
        <p:nvSpPr>
          <p:cNvPr id="4" name="Slide Number Placeholder 3"/>
          <p:cNvSpPr>
            <a:spLocks noGrp="1"/>
          </p:cNvSpPr>
          <p:nvPr>
            <p:ph type="sldNum" sz="quarter" idx="5"/>
          </p:nvPr>
        </p:nvSpPr>
        <p:spPr/>
        <p:txBody>
          <a:bodyPr/>
          <a:lstStyle/>
          <a:p>
            <a:pPr>
              <a:defRPr/>
            </a:pPr>
            <a:fld id="{4992FD44-D8CF-4BF3-99B8-FFAB8AB094CB}" type="slidenum">
              <a:rPr lang="en-US" smtClean="0"/>
              <a:pPr>
                <a:defRPr/>
              </a:pPr>
              <a:t>2</a:t>
            </a:fld>
            <a:endParaRPr lang="en-US"/>
          </a:p>
        </p:txBody>
      </p:sp>
    </p:spTree>
    <p:extLst>
      <p:ext uri="{BB962C8B-B14F-4D97-AF65-F5344CB8AC3E}">
        <p14:creationId xmlns:p14="http://schemas.microsoft.com/office/powerpoint/2010/main" val="2852423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566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6197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5482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08E481-008B-46C7-B560-8BEC281302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3485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92FD44-D8CF-4BF3-99B8-FFAB8AB094CB}" type="slidenum">
              <a:rPr kumimoji="0" lang="en-US" sz="1200" b="0" i="0" u="none" strike="noStrike" kern="1200" cap="none" spc="0" normalizeH="0" baseline="0" noProof="0" smtClean="0">
                <a:ln>
                  <a:noFill/>
                </a:ln>
                <a:solidFill>
                  <a:prstClr val="black"/>
                </a:solidFill>
                <a:effectLst/>
                <a:uLnTx/>
                <a:uFillTx/>
                <a:latin typeface="Helvetica"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Helvetica" panose="020B0604020202020204" pitchFamily="34" charset="0"/>
              <a:ea typeface="+mn-ea"/>
              <a:cs typeface="+mn-cs"/>
            </a:endParaRPr>
          </a:p>
        </p:txBody>
      </p:sp>
    </p:spTree>
    <p:extLst>
      <p:ext uri="{BB962C8B-B14F-4D97-AF65-F5344CB8AC3E}">
        <p14:creationId xmlns:p14="http://schemas.microsoft.com/office/powerpoint/2010/main" val="2852423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92FD44-D8CF-4BF3-99B8-FFAB8AB094CB}" type="slidenum">
              <a:rPr kumimoji="0" lang="en-US" sz="1200" b="0" i="0" u="none" strike="noStrike" kern="1200" cap="none" spc="0" normalizeH="0" baseline="0" noProof="0" smtClean="0">
                <a:ln>
                  <a:noFill/>
                </a:ln>
                <a:solidFill>
                  <a:prstClr val="black"/>
                </a:solidFill>
                <a:effectLst/>
                <a:uLnTx/>
                <a:uFillTx/>
                <a:latin typeface="Helvetica"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Helvetica" panose="020B0604020202020204" pitchFamily="34" charset="0"/>
              <a:ea typeface="+mn-ea"/>
              <a:cs typeface="+mn-cs"/>
            </a:endParaRPr>
          </a:p>
        </p:txBody>
      </p:sp>
    </p:spTree>
    <p:extLst>
      <p:ext uri="{BB962C8B-B14F-4D97-AF65-F5344CB8AC3E}">
        <p14:creationId xmlns:p14="http://schemas.microsoft.com/office/powerpoint/2010/main" val="1061814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92FD44-D8CF-4BF3-99B8-FFAB8AB094CB}" type="slidenum">
              <a:rPr kumimoji="0" lang="en-US" sz="1200" b="0" i="0" u="none" strike="noStrike" kern="1200" cap="none" spc="0" normalizeH="0" baseline="0" noProof="0" smtClean="0">
                <a:ln>
                  <a:noFill/>
                </a:ln>
                <a:solidFill>
                  <a:prstClr val="black"/>
                </a:solidFill>
                <a:effectLst/>
                <a:uLnTx/>
                <a:uFillTx/>
                <a:latin typeface="Helvetica"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Helvetica" panose="020B0604020202020204" pitchFamily="34" charset="0"/>
              <a:ea typeface="+mn-ea"/>
              <a:cs typeface="+mn-cs"/>
            </a:endParaRPr>
          </a:p>
        </p:txBody>
      </p:sp>
    </p:spTree>
    <p:extLst>
      <p:ext uri="{BB962C8B-B14F-4D97-AF65-F5344CB8AC3E}">
        <p14:creationId xmlns:p14="http://schemas.microsoft.com/office/powerpoint/2010/main" val="2634965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92FD44-D8CF-4BF3-99B8-FFAB8AB094CB}" type="slidenum">
              <a:rPr kumimoji="0" lang="en-US" sz="1200" b="0" i="0" u="none" strike="noStrike" kern="1200" cap="none" spc="0" normalizeH="0" baseline="0" noProof="0" smtClean="0">
                <a:ln>
                  <a:noFill/>
                </a:ln>
                <a:solidFill>
                  <a:prstClr val="black"/>
                </a:solidFill>
                <a:effectLst/>
                <a:uLnTx/>
                <a:uFillTx/>
                <a:latin typeface="Helvetica"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Helvetica" panose="020B0604020202020204" pitchFamily="34" charset="0"/>
              <a:ea typeface="+mn-ea"/>
              <a:cs typeface="+mn-cs"/>
            </a:endParaRPr>
          </a:p>
        </p:txBody>
      </p:sp>
    </p:spTree>
    <p:extLst>
      <p:ext uri="{BB962C8B-B14F-4D97-AF65-F5344CB8AC3E}">
        <p14:creationId xmlns:p14="http://schemas.microsoft.com/office/powerpoint/2010/main" val="308359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BEDD9-DF82-40EC-A844-1638B689FF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BFCEBF0-433C-4485-8C47-63FF7AAD929F}"/>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3173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effectLst/>
              <a:uLnTx/>
              <a:uFillTx/>
              <a:latin typeface="Segoe UI"/>
              <a:ea typeface="Calibri" panose="020F0502020204030204" pitchFamily="34" charset="0"/>
              <a:cs typeface="Segoe U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08E481-008B-46C7-B560-8BEC281302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3359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481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200"/>
              </a:spcBef>
              <a:spcAft>
                <a:spcPts val="1200"/>
              </a:spcAft>
              <a:buClrTx/>
              <a:buSzTx/>
              <a:buFont typeface="Symbol" panose="05050102010706020507" pitchFamily="18" charset="2"/>
              <a:buChar char=""/>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08E481-008B-46C7-B560-8BEC281302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7396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7003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862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4446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26FF02-6E17-4173-92CD-CBAB2C8CAC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786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p:nvPr>
        </p:nvSpPr>
        <p:spPr>
          <a:xfrm>
            <a:off x="607907" y="645429"/>
            <a:ext cx="10515600" cy="1325563"/>
          </a:xfrm>
          <a:prstGeom prst="rect">
            <a:avLst/>
          </a:prstGeom>
        </p:spPr>
        <p:txBody>
          <a:bodyPr/>
          <a:lstStyle>
            <a:lvl1pPr>
              <a:defRPr sz="3600" b="1" i="0">
                <a:solidFill>
                  <a:srgbClr val="01783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9" name="Text Placeholder 18">
            <a:extLst>
              <a:ext uri="{FF2B5EF4-FFF2-40B4-BE49-F238E27FC236}">
                <a16:creationId xmlns:a16="http://schemas.microsoft.com/office/drawing/2014/main" id="{B0055324-4697-0E47-A70E-D3AC071D7CAE}"/>
              </a:ext>
            </a:extLst>
          </p:cNvPr>
          <p:cNvSpPr>
            <a:spLocks noGrp="1"/>
          </p:cNvSpPr>
          <p:nvPr>
            <p:ph type="body" sz="quarter" idx="10"/>
          </p:nvPr>
        </p:nvSpPr>
        <p:spPr>
          <a:xfrm>
            <a:off x="607907" y="2062163"/>
            <a:ext cx="10515600" cy="3708400"/>
          </a:xfrm>
          <a:prstGeom prst="rect">
            <a:avLst/>
          </a:prstGeom>
        </p:spPr>
        <p:txBody>
          <a:bodyPr/>
          <a:lstStyle>
            <a:lvl1pPr marL="0" indent="0">
              <a:buNone/>
              <a:defRPr sz="2000" b="0" i="0">
                <a:latin typeface="Arial" panose="020B0604020202020204" pitchFamily="34" charset="0"/>
                <a:cs typeface="Arial" panose="020B0604020202020204" pitchFamily="34" charset="0"/>
              </a:defRPr>
            </a:lvl1pPr>
            <a:lvl2pPr>
              <a:defRPr sz="1600" b="0" i="0">
                <a:latin typeface="Arial" panose="020B0604020202020204" pitchFamily="34" charset="0"/>
                <a:cs typeface="Arial" panose="020B0604020202020204" pitchFamily="34" charset="0"/>
              </a:defRPr>
            </a:lvl2pPr>
            <a:lvl3pPr>
              <a:defRPr sz="1600" b="0" i="0">
                <a:latin typeface="Arial" panose="020B0604020202020204" pitchFamily="34" charset="0"/>
                <a:cs typeface="Arial" panose="020B0604020202020204" pitchFamily="34" charset="0"/>
              </a:defRPr>
            </a:lvl3pPr>
            <a:lvl4pPr>
              <a:defRPr sz="1600" b="0" i="0">
                <a:latin typeface="Arial" panose="020B0604020202020204" pitchFamily="34" charset="0"/>
                <a:cs typeface="Arial" panose="020B0604020202020204" pitchFamily="34" charset="0"/>
              </a:defRPr>
            </a:lvl4pPr>
            <a:lvl5pPr>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4220407"/>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035060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1056014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4383093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9913599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4421978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6032145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8281266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2872" y="3033943"/>
            <a:ext cx="8979343" cy="2250988"/>
          </a:xfrm>
        </p:spPr>
        <p:txBody>
          <a:bodyPr/>
          <a:lstStyle/>
          <a:p>
            <a:r>
              <a:rPr lang="en-US"/>
              <a:t>Click to edit Master title style</a:t>
            </a:r>
          </a:p>
        </p:txBody>
      </p:sp>
    </p:spTree>
    <p:extLst>
      <p:ext uri="{BB962C8B-B14F-4D97-AF65-F5344CB8AC3E}">
        <p14:creationId xmlns:p14="http://schemas.microsoft.com/office/powerpoint/2010/main" val="2086805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Plain">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3" name="Subtitle, author"/>
          <p:cNvSpPr>
            <a:spLocks noGrp="1"/>
          </p:cNvSpPr>
          <p:nvPr>
            <p:ph type="subTitle" idx="1"/>
          </p:nvPr>
        </p:nvSpPr>
        <p:spPr>
          <a:xfrm>
            <a:off x="609600" y="3055671"/>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514600"/>
            <a:ext cx="5486400" cy="457200"/>
          </a:xfrm>
          <a:noFill/>
        </p:spPr>
        <p:txBody>
          <a:bodyPr vert="horz" lIns="91440" tIns="45720" rIns="91440" bIns="45720" rtlCol="0" anchor="ctr">
            <a:noAutofit/>
          </a:bodyPr>
          <a:lstStyle>
            <a:lvl1pPr>
              <a:defRPr lang="en-US" sz="2800" b="1">
                <a:solidFill>
                  <a:schemeClr val="tx1">
                    <a:lumMod val="75000"/>
                    <a:lumOff val="25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spTree>
    <p:extLst>
      <p:ext uri="{BB962C8B-B14F-4D97-AF65-F5344CB8AC3E}">
        <p14:creationId xmlns:p14="http://schemas.microsoft.com/office/powerpoint/2010/main" val="22051574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Large plain">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851587"/>
            <a:ext cx="5486400" cy="348813"/>
          </a:xfrm>
        </p:spPr>
        <p:txBody>
          <a:bodyPr wrap="square">
            <a:spAutoFit/>
          </a:bodyPr>
          <a:lstStyle>
            <a:lvl1pPr marL="0" indent="0">
              <a:buNone/>
              <a:defRPr lang="en-US" sz="24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9677400" cy="457200"/>
          </a:xfrm>
          <a:noFill/>
        </p:spPr>
        <p:txBody>
          <a:bodyPr vert="horz" lIns="91440" tIns="45720" rIns="91440" bIns="45720" rtlCol="0" anchor="ctr">
            <a:noAutofit/>
          </a:bodyPr>
          <a:lstStyle>
            <a:lvl1pPr>
              <a:defRPr lang="en-US" sz="4800" b="1">
                <a:solidFill>
                  <a:schemeClr val="tx1">
                    <a:lumMod val="90000"/>
                    <a:lumOff val="10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cxnSp>
        <p:nvCxnSpPr>
          <p:cNvPr id="5" name="Straight Connector 4" title="&quot;&quot;"/>
          <p:cNvCxnSpPr/>
          <p:nvPr userDrawn="1"/>
        </p:nvCxnSpPr>
        <p:spPr>
          <a:xfrm>
            <a:off x="0" y="2726724"/>
            <a:ext cx="10287000" cy="0"/>
          </a:xfrm>
          <a:prstGeom prst="line">
            <a:avLst/>
          </a:prstGeom>
          <a:ln w="762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0167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778CAB4E-3C1C-8FE1-F80E-55C21E86C2AF}"/>
              </a:ext>
            </a:extLst>
          </p:cNvPr>
          <p:cNvSpPr>
            <a:spLocks noGrp="1"/>
          </p:cNvSpPr>
          <p:nvPr>
            <p:ph type="body" sz="quarter" idx="11" hasCustomPrompt="1"/>
          </p:nvPr>
        </p:nvSpPr>
        <p:spPr>
          <a:xfrm>
            <a:off x="607907" y="2062163"/>
            <a:ext cx="10515600" cy="3708399"/>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b="0" i="0" kern="1200" dirty="0" smtClean="0">
                <a:solidFill>
                  <a:schemeClr val="tx1">
                    <a:lumMod val="75000"/>
                    <a:lumOff val="25000"/>
                  </a:schemeClr>
                </a:solidFill>
                <a:latin typeface="Arial" panose="020B0604020202020204" pitchFamily="34" charset="0"/>
                <a:ea typeface="Helvetica Neue" panose="02000503000000020004" pitchFamily="2" charset="0"/>
                <a:cs typeface="Arial" panose="020B0604020202020204" pitchFamily="34"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b="0" i="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b="0" i="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10" name="Slide Number Placeholder 5">
            <a:extLst>
              <a:ext uri="{FF2B5EF4-FFF2-40B4-BE49-F238E27FC236}">
                <a16:creationId xmlns:a16="http://schemas.microsoft.com/office/drawing/2014/main" id="{6E55922A-3990-4143-A0A8-D1B0676E298E}"/>
              </a:ext>
            </a:extLst>
          </p:cNvPr>
          <p:cNvSpPr>
            <a:spLocks noGrp="1"/>
          </p:cNvSpPr>
          <p:nvPr>
            <p:ph type="sldNum" sz="quarter" idx="4"/>
          </p:nvPr>
        </p:nvSpPr>
        <p:spPr>
          <a:xfrm>
            <a:off x="3557625"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15" name="Footer Placeholder 3">
            <a:extLst>
              <a:ext uri="{FF2B5EF4-FFF2-40B4-BE49-F238E27FC236}">
                <a16:creationId xmlns:a16="http://schemas.microsoft.com/office/drawing/2014/main" id="{6A8DBEC3-3D74-394C-8340-6006CF532A1C}"/>
              </a:ext>
            </a:extLst>
          </p:cNvPr>
          <p:cNvSpPr>
            <a:spLocks noGrp="1"/>
          </p:cNvSpPr>
          <p:nvPr>
            <p:ph type="ftr" sz="quarter" idx="4294967295"/>
          </p:nvPr>
        </p:nvSpPr>
        <p:spPr>
          <a:xfrm>
            <a:off x="9754571" y="6607175"/>
            <a:ext cx="2257144" cy="203200"/>
          </a:xfrm>
          <a:prstGeom prst="rect">
            <a:avLst/>
          </a:prstGeom>
        </p:spPr>
        <p:txBody>
          <a:bodyPr/>
          <a:lstStyle>
            <a:lvl1pPr algn="ctr">
              <a:defRPr sz="900">
                <a:solidFill>
                  <a:schemeClr val="accent1"/>
                </a:solidFill>
              </a:defRPr>
            </a:lvl1pPr>
          </a:lstStyle>
          <a:p>
            <a:pPr>
              <a:defRPr/>
            </a:pPr>
            <a:r>
              <a:rPr lang="en-US" err="1"/>
              <a:t>www.milbank.org</a:t>
            </a:r>
            <a:endParaRPr lang="en-US"/>
          </a:p>
        </p:txBody>
      </p:sp>
      <p:sp>
        <p:nvSpPr>
          <p:cNvPr id="17" name="Title 16">
            <a:extLst>
              <a:ext uri="{FF2B5EF4-FFF2-40B4-BE49-F238E27FC236}">
                <a16:creationId xmlns:a16="http://schemas.microsoft.com/office/drawing/2014/main" id="{AA296FB2-A106-F44A-9689-02259BB8F5E6}"/>
              </a:ext>
            </a:extLst>
          </p:cNvPr>
          <p:cNvSpPr>
            <a:spLocks noGrp="1"/>
          </p:cNvSpPr>
          <p:nvPr>
            <p:ph type="title" hasCustomPrompt="1"/>
          </p:nvPr>
        </p:nvSpPr>
        <p:spPr>
          <a:xfrm>
            <a:off x="607907" y="645429"/>
            <a:ext cx="10515600" cy="1325563"/>
          </a:xfrm>
          <a:prstGeom prst="rect">
            <a:avLst/>
          </a:prstGeom>
        </p:spPr>
        <p:txBody>
          <a:bodyPr/>
          <a:lstStyle>
            <a:lvl1pPr>
              <a:defRPr sz="3600" b="1" i="0">
                <a:solidFill>
                  <a:srgbClr val="017834"/>
                </a:solidFill>
                <a:latin typeface="Georgia" panose="02040502050405020303" pitchFamily="18" charset="0"/>
              </a:defRPr>
            </a:lvl1pPr>
          </a:lstStyle>
          <a:p>
            <a:r>
              <a:rPr lang="en-US" dirty="0"/>
              <a:t>Content slide title, one column</a:t>
            </a:r>
          </a:p>
        </p:txBody>
      </p:sp>
      <p:sp>
        <p:nvSpPr>
          <p:cNvPr id="4" name="Rectangle 3">
            <a:extLst>
              <a:ext uri="{FF2B5EF4-FFF2-40B4-BE49-F238E27FC236}">
                <a16:creationId xmlns:a16="http://schemas.microsoft.com/office/drawing/2014/main" id="{1E544FCF-C096-8558-E74D-081921641F4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F48F388F-70D4-BC93-7A64-D5B8593DE3A7}"/>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628987821"/>
      </p:ext>
    </p:extLst>
  </p:cSld>
  <p:clrMapOvr>
    <a:masterClrMapping/>
  </p:clrMapOvr>
  <p:extLst>
    <p:ext uri="{DCECCB84-F9BA-43D5-87BE-67443E8EF086}">
      <p15:sldGuideLst xmlns:p15="http://schemas.microsoft.com/office/powerpoint/2012/main">
        <p15:guide id="1" pos="384">
          <p15:clr>
            <a:srgbClr val="FBAE40"/>
          </p15:clr>
        </p15:guide>
        <p15:guide id="2" orient="horz" pos="427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Large with gradient">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851587"/>
            <a:ext cx="5486400" cy="348813"/>
          </a:xfrm>
        </p:spPr>
        <p:txBody>
          <a:bodyPr wrap="square">
            <a:spAutoFit/>
          </a:bodyPr>
          <a:lstStyle>
            <a:lvl1pPr marL="0" indent="0">
              <a:buNone/>
              <a:defRPr lang="en-US" sz="24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9677400" cy="457200"/>
          </a:xfrm>
          <a:noFill/>
        </p:spPr>
        <p:txBody>
          <a:bodyPr vert="horz" lIns="91440" tIns="45720" rIns="91440" bIns="45720" rtlCol="0" anchor="ctr">
            <a:noAutofit/>
          </a:bodyPr>
          <a:lstStyle>
            <a:lvl1pPr>
              <a:defRPr lang="en-US" sz="4800" b="1">
                <a:solidFill>
                  <a:schemeClr val="accent2">
                    <a:lumMod val="50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cxnSp>
        <p:nvCxnSpPr>
          <p:cNvPr id="5" name="Straight Connector 4" title="&quot;&quot;"/>
          <p:cNvCxnSpPr/>
          <p:nvPr userDrawn="1"/>
        </p:nvCxnSpPr>
        <p:spPr>
          <a:xfrm>
            <a:off x="0" y="2726724"/>
            <a:ext cx="10287000" cy="0"/>
          </a:xfrm>
          <a:prstGeom prst="line">
            <a:avLst/>
          </a:prstGeom>
          <a:ln w="762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title="&quot;&quot;"/>
          <p:cNvSpPr/>
          <p:nvPr userDrawn="1"/>
        </p:nvSpPr>
        <p:spPr bwMode="white">
          <a:xfrm>
            <a:off x="0" y="0"/>
            <a:ext cx="12192000" cy="1600200"/>
          </a:xfrm>
          <a:prstGeom prst="rect">
            <a:avLst/>
          </a:prstGeom>
          <a:gradFill>
            <a:gsLst>
              <a:gs pos="0">
                <a:schemeClr val="accent1">
                  <a:lumMod val="50000"/>
                </a:schemeClr>
              </a:gs>
              <a:gs pos="100000">
                <a:schemeClr val="accent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82427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Large blue">
    <p:spTree>
      <p:nvGrpSpPr>
        <p:cNvPr id="1" name=""/>
        <p:cNvGrpSpPr/>
        <p:nvPr/>
      </p:nvGrpSpPr>
      <p:grpSpPr>
        <a:xfrm>
          <a:off x="0" y="0"/>
          <a:ext cx="0" cy="0"/>
          <a:chOff x="0" y="0"/>
          <a:chExt cx="0" cy="0"/>
        </a:xfrm>
      </p:grpSpPr>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851587"/>
            <a:ext cx="5486400" cy="348813"/>
          </a:xfrm>
        </p:spPr>
        <p:txBody>
          <a:bodyPr wrap="square">
            <a:spAutoFit/>
          </a:bodyPr>
          <a:lstStyle>
            <a:lvl1pPr marL="0" indent="0">
              <a:buNone/>
              <a:defRPr lang="en-US" sz="24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9677400" cy="457200"/>
          </a:xfrm>
          <a:noFill/>
        </p:spPr>
        <p:txBody>
          <a:bodyPr vert="horz" lIns="91440" tIns="45720" rIns="91440" bIns="45720" rtlCol="0" anchor="ctr">
            <a:noAutofit/>
          </a:bodyPr>
          <a:lstStyle>
            <a:lvl1pPr>
              <a:defRPr lang="en-US" sz="4800" b="1">
                <a:solidFill>
                  <a:schemeClr val="accent2">
                    <a:lumMod val="50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cxnSp>
        <p:nvCxnSpPr>
          <p:cNvPr id="5" name="Straight Connector 4" title="&quot;&quot;"/>
          <p:cNvCxnSpPr/>
          <p:nvPr userDrawn="1"/>
        </p:nvCxnSpPr>
        <p:spPr>
          <a:xfrm>
            <a:off x="0" y="2726724"/>
            <a:ext cx="10287000" cy="0"/>
          </a:xfrm>
          <a:prstGeom prst="line">
            <a:avLst/>
          </a:prstGeom>
          <a:ln w="7620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9" name="Dark blue background" title="&quot;&quot;"/>
          <p:cNvSpPr/>
          <p:nvPr userDrawn="1"/>
        </p:nvSpPr>
        <p:spPr bwMode="white">
          <a:xfrm>
            <a:off x="0" y="0"/>
            <a:ext cx="12192000" cy="1600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53208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Navy">
    <p:spTree>
      <p:nvGrpSpPr>
        <p:cNvPr id="1" name=""/>
        <p:cNvGrpSpPr/>
        <p:nvPr/>
      </p:nvGrpSpPr>
      <p:grpSpPr>
        <a:xfrm>
          <a:off x="0" y="0"/>
          <a:ext cx="0" cy="0"/>
          <a:chOff x="0" y="0"/>
          <a:chExt cx="0" cy="0"/>
        </a:xfrm>
      </p:grpSpPr>
      <p:sp>
        <p:nvSpPr>
          <p:cNvPr id="18" name="Dark blue background" title="&quot;&quot;"/>
          <p:cNvSpPr/>
          <p:nvPr userDrawn="1"/>
        </p:nvSpPr>
        <p:spPr bwMode="white">
          <a:xfrm>
            <a:off x="0" y="0"/>
            <a:ext cx="12192000" cy="1600200"/>
          </a:xfrm>
          <a:prstGeom prst="rect">
            <a:avLst/>
          </a:prstGeom>
          <a:solidFill>
            <a:srgbClr val="143F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600325"/>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spTree>
    <p:extLst>
      <p:ext uri="{BB962C8B-B14F-4D97-AF65-F5344CB8AC3E}">
        <p14:creationId xmlns:p14="http://schemas.microsoft.com/office/powerpoint/2010/main" val="36507617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Blue">
    <p:spTree>
      <p:nvGrpSpPr>
        <p:cNvPr id="1" name=""/>
        <p:cNvGrpSpPr/>
        <p:nvPr/>
      </p:nvGrpSpPr>
      <p:grpSpPr>
        <a:xfrm>
          <a:off x="0" y="0"/>
          <a:ext cx="0" cy="0"/>
          <a:chOff x="0" y="0"/>
          <a:chExt cx="0" cy="0"/>
        </a:xfrm>
      </p:grpSpPr>
      <p:sp>
        <p:nvSpPr>
          <p:cNvPr id="18" name="Dark blue background" title="&quot;&quot;"/>
          <p:cNvSpPr/>
          <p:nvPr userDrawn="1"/>
        </p:nvSpPr>
        <p:spPr bwMode="white">
          <a:xfrm>
            <a:off x="0" y="0"/>
            <a:ext cx="12192000" cy="1600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600325"/>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spTree>
    <p:extLst>
      <p:ext uri="{BB962C8B-B14F-4D97-AF65-F5344CB8AC3E}">
        <p14:creationId xmlns:p14="http://schemas.microsoft.com/office/powerpoint/2010/main" val="31800427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Navy with angled white stripes">
    <p:spTree>
      <p:nvGrpSpPr>
        <p:cNvPr id="1" name=""/>
        <p:cNvGrpSpPr/>
        <p:nvPr/>
      </p:nvGrpSpPr>
      <p:grpSpPr>
        <a:xfrm>
          <a:off x="0" y="0"/>
          <a:ext cx="0" cy="0"/>
          <a:chOff x="0" y="0"/>
          <a:chExt cx="0" cy="0"/>
        </a:xfrm>
      </p:grpSpPr>
      <p:sp>
        <p:nvSpPr>
          <p:cNvPr id="18" name="Dark blue background" title="&quot;&quot;"/>
          <p:cNvSpPr/>
          <p:nvPr userDrawn="1"/>
        </p:nvSpPr>
        <p:spPr bwMode="white">
          <a:xfrm>
            <a:off x="0" y="0"/>
            <a:ext cx="12192000" cy="16002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590800"/>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sp>
        <p:nvSpPr>
          <p:cNvPr id="12" name="Blue stripe" title="&quot;&quot;"/>
          <p:cNvSpPr/>
          <p:nvPr userDrawn="1"/>
        </p:nvSpPr>
        <p:spPr bwMode="white">
          <a:xfrm>
            <a:off x="8848077" y="0"/>
            <a:ext cx="3331566" cy="1600460"/>
          </a:xfrm>
          <a:prstGeom prst="parallelogram">
            <a:avLst>
              <a:gd name="adj" fmla="val 106557"/>
            </a:avLst>
          </a:prstGeom>
          <a:gradFill flip="none" rotWithShape="1">
            <a:gsLst>
              <a:gs pos="0">
                <a:schemeClr val="accent1">
                  <a:lumMod val="5000"/>
                  <a:lumOff val="95000"/>
                </a:schemeClr>
              </a:gs>
              <a:gs pos="51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val="35163956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2_Title: Blue gradient with angled white stripes">
    <p:spTree>
      <p:nvGrpSpPr>
        <p:cNvPr id="1" name=""/>
        <p:cNvGrpSpPr/>
        <p:nvPr/>
      </p:nvGrpSpPr>
      <p:grpSpPr>
        <a:xfrm>
          <a:off x="0" y="0"/>
          <a:ext cx="0" cy="0"/>
          <a:chOff x="0" y="0"/>
          <a:chExt cx="0" cy="0"/>
        </a:xfrm>
      </p:grpSpPr>
      <p:sp>
        <p:nvSpPr>
          <p:cNvPr id="18" name="Dark blue background" title="&quot;&quot;"/>
          <p:cNvSpPr/>
          <p:nvPr userDrawn="1"/>
        </p:nvSpPr>
        <p:spPr bwMode="white">
          <a:xfrm>
            <a:off x="0" y="0"/>
            <a:ext cx="12192000" cy="1600200"/>
          </a:xfrm>
          <a:prstGeom prst="rect">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590800"/>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spTree>
    <p:extLst>
      <p:ext uri="{BB962C8B-B14F-4D97-AF65-F5344CB8AC3E}">
        <p14:creationId xmlns:p14="http://schemas.microsoft.com/office/powerpoint/2010/main" val="23184265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Blue gradient with angled white stripes">
    <p:spTree>
      <p:nvGrpSpPr>
        <p:cNvPr id="1" name=""/>
        <p:cNvGrpSpPr/>
        <p:nvPr/>
      </p:nvGrpSpPr>
      <p:grpSpPr>
        <a:xfrm>
          <a:off x="0" y="0"/>
          <a:ext cx="0" cy="0"/>
          <a:chOff x="0" y="0"/>
          <a:chExt cx="0" cy="0"/>
        </a:xfrm>
      </p:grpSpPr>
      <p:sp>
        <p:nvSpPr>
          <p:cNvPr id="18" name="Dark blue background" title="&quot;&quot;"/>
          <p:cNvSpPr/>
          <p:nvPr userDrawn="1"/>
        </p:nvSpPr>
        <p:spPr bwMode="white">
          <a:xfrm>
            <a:off x="0" y="0"/>
            <a:ext cx="12192000" cy="1600200"/>
          </a:xfrm>
          <a:prstGeom prst="rect">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463204"/>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a:p>
            <a:pPr>
              <a:lnSpc>
                <a:spcPct val="120000"/>
              </a:lnSpc>
            </a:pPr>
            <a:r>
              <a:rPr lang="en-US" sz="900" b="1" dirty="0">
                <a:solidFill>
                  <a:schemeClr val="tx1">
                    <a:lumMod val="75000"/>
                    <a:lumOff val="25000"/>
                  </a:schemeClr>
                </a:solidFill>
                <a:ea typeface="Verdana" pitchFamily="34" charset="0"/>
                <a:cs typeface="Verdana" pitchFamily="34" charset="0"/>
              </a:rPr>
              <a:t>This information has not been disclosed to the public. It may be privileged and confidential. </a:t>
            </a:r>
          </a:p>
        </p:txBody>
      </p:sp>
      <p:sp>
        <p:nvSpPr>
          <p:cNvPr id="3" name="Subtitle, author"/>
          <p:cNvSpPr>
            <a:spLocks noGrp="1"/>
          </p:cNvSpPr>
          <p:nvPr>
            <p:ph type="subTitle" idx="1"/>
          </p:nvPr>
        </p:nvSpPr>
        <p:spPr>
          <a:xfrm>
            <a:off x="609600" y="2590800"/>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sp>
        <p:nvSpPr>
          <p:cNvPr id="16" name="Blue stripe" title="&quot;&quot;"/>
          <p:cNvSpPr/>
          <p:nvPr userDrawn="1"/>
        </p:nvSpPr>
        <p:spPr bwMode="white">
          <a:xfrm>
            <a:off x="8848077" y="0"/>
            <a:ext cx="3331566" cy="1600460"/>
          </a:xfrm>
          <a:prstGeom prst="parallelogram">
            <a:avLst>
              <a:gd name="adj" fmla="val 106557"/>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val="16074130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CMS logo colors and dark blue">
    <p:spTree>
      <p:nvGrpSpPr>
        <p:cNvPr id="1" name=""/>
        <p:cNvGrpSpPr/>
        <p:nvPr/>
      </p:nvGrpSpPr>
      <p:grpSpPr>
        <a:xfrm>
          <a:off x="0" y="0"/>
          <a:ext cx="0" cy="0"/>
          <a:chOff x="0" y="0"/>
          <a:chExt cx="0" cy="0"/>
        </a:xfrm>
      </p:grpSpPr>
      <p:sp>
        <p:nvSpPr>
          <p:cNvPr id="20" name="Dark blue background" title="&quot;&quot;"/>
          <p:cNvSpPr/>
          <p:nvPr userDrawn="1"/>
        </p:nvSpPr>
        <p:spPr bwMode="white">
          <a:xfrm>
            <a:off x="2209800" y="-8410"/>
            <a:ext cx="9982200" cy="1603945"/>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quot;CMS blue&quot; background" title="&quot;&quot;"/>
          <p:cNvSpPr/>
          <p:nvPr userDrawn="1"/>
        </p:nvSpPr>
        <p:spPr bwMode="black">
          <a:xfrm>
            <a:off x="0" y="-1"/>
            <a:ext cx="609600" cy="159553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lvl="0"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9" name="&quot;CMS yellow&quot; background" title="&quot;&quot;"/>
          <p:cNvSpPr/>
          <p:nvPr userDrawn="1"/>
        </p:nvSpPr>
        <p:spPr bwMode="white">
          <a:xfrm>
            <a:off x="685800" y="-8410"/>
            <a:ext cx="1447800" cy="1608609"/>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13"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4"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Internal use message"/>
          <p:cNvSpPr/>
          <p:nvPr userDrawn="1"/>
        </p:nvSpPr>
        <p:spPr>
          <a:xfrm>
            <a:off x="609600" y="5708996"/>
            <a:ext cx="5257800" cy="243143"/>
          </a:xfrm>
          <a:prstGeom prst="rect">
            <a:avLst/>
          </a:prstGeom>
        </p:spPr>
        <p:txBody>
          <a:bodyPr wrap="square">
            <a:spAutoFit/>
          </a:bodyPr>
          <a:lstStyle/>
          <a:p>
            <a:pPr>
              <a:lnSpc>
                <a:spcPct val="120000"/>
              </a:lnSpc>
              <a:spcAft>
                <a:spcPts val="300"/>
              </a:spcAft>
            </a:pPr>
            <a:r>
              <a:rPr lang="en-US" sz="900" dirty="0">
                <a:solidFill>
                  <a:schemeClr val="tx1">
                    <a:lumMod val="75000"/>
                    <a:lumOff val="25000"/>
                  </a:schemeClr>
                </a:solidFill>
                <a:ea typeface="Verdana" pitchFamily="34" charset="0"/>
                <a:cs typeface="Verdana" pitchFamily="34" charset="0"/>
              </a:rPr>
              <a:t>Centers for Medicare &amp; Medicaid Services | Center for Medicare &amp; Medicaid Innovation</a:t>
            </a:r>
          </a:p>
        </p:txBody>
      </p:sp>
      <p:sp>
        <p:nvSpPr>
          <p:cNvPr id="3" name="Subtitle, author"/>
          <p:cNvSpPr>
            <a:spLocks noGrp="1"/>
          </p:cNvSpPr>
          <p:nvPr>
            <p:ph type="subTitle" idx="1"/>
          </p:nvPr>
        </p:nvSpPr>
        <p:spPr>
          <a:xfrm>
            <a:off x="609600" y="2600325"/>
            <a:ext cx="5486400" cy="348813"/>
          </a:xfrm>
        </p:spPr>
        <p:txBody>
          <a:bodyPr wrap="square">
            <a:spAutoFit/>
          </a:bodyPr>
          <a:lstStyle>
            <a:lvl1pPr marL="0" indent="0">
              <a:buNone/>
              <a:defRPr lang="en-US" sz="1600">
                <a:solidFill>
                  <a:srgbClr val="767676"/>
                </a:solidFill>
                <a:latin typeface="+mn-lt"/>
                <a:ea typeface="+mn-ea"/>
                <a:cs typeface="+mn-cs"/>
              </a:defRPr>
            </a:lvl1pPr>
          </a:lstStyle>
          <a:p>
            <a:pPr marL="0" lvl="0">
              <a:lnSpc>
                <a:spcPts val="2000"/>
              </a:lnSpc>
            </a:pPr>
            <a:r>
              <a:rPr lang="en-US" dirty="0"/>
              <a:t>Click to edit Master subtitle style</a:t>
            </a:r>
          </a:p>
        </p:txBody>
      </p:sp>
      <p:sp>
        <p:nvSpPr>
          <p:cNvPr id="2" name="Title of deck"/>
          <p:cNvSpPr>
            <a:spLocks noGrp="1"/>
          </p:cNvSpPr>
          <p:nvPr>
            <p:ph type="ctrTitle"/>
          </p:nvPr>
        </p:nvSpPr>
        <p:spPr>
          <a:xfrm>
            <a:off x="609600" y="2048069"/>
            <a:ext cx="5486400" cy="457200"/>
          </a:xfrm>
          <a:noFill/>
        </p:spPr>
        <p:txBody>
          <a:bodyPr vert="horz" lIns="91440" tIns="45720" rIns="91440" bIns="45720" rtlCol="0" anchor="ctr">
            <a:noAutofit/>
          </a:bodyPr>
          <a:lstStyle>
            <a:lvl1pPr>
              <a:defRPr lang="en-US" sz="2800" b="1">
                <a:solidFill>
                  <a:schemeClr val="tx2">
                    <a:lumMod val="75000"/>
                  </a:schemeClr>
                </a:solidFill>
                <a:latin typeface="Segoe UI Light" panose="020B0502040204020203" pitchFamily="34" charset="0"/>
                <a:cs typeface="Segoe UI Light" panose="020B0502040204020203" pitchFamily="34" charset="0"/>
              </a:defRPr>
            </a:lvl1pPr>
          </a:lstStyle>
          <a:p>
            <a:pPr marL="0" lvl="0"/>
            <a:r>
              <a:rPr lang="en-US" dirty="0"/>
              <a:t>Click to edit Master title style</a:t>
            </a: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15600" y="5620692"/>
            <a:ext cx="961402" cy="331447"/>
          </a:xfrm>
          <a:prstGeom prst="rect">
            <a:avLst/>
          </a:prstGeom>
        </p:spPr>
      </p:pic>
    </p:spTree>
    <p:extLst>
      <p:ext uri="{BB962C8B-B14F-4D97-AF65-F5344CB8AC3E}">
        <p14:creationId xmlns:p14="http://schemas.microsoft.com/office/powerpoint/2010/main" val="23042269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Plain">
    <p:spTree>
      <p:nvGrpSpPr>
        <p:cNvPr id="1" name=""/>
        <p:cNvGrpSpPr/>
        <p:nvPr/>
      </p:nvGrpSpPr>
      <p:grpSpPr>
        <a:xfrm>
          <a:off x="0" y="0"/>
          <a:ext cx="0" cy="0"/>
          <a:chOff x="0" y="0"/>
          <a:chExt cx="0" cy="0"/>
        </a:xfrm>
      </p:grpSpPr>
      <p:cxnSp>
        <p:nvCxnSpPr>
          <p:cNvPr id="7" name="Title border line" title="&quot;&quot;"/>
          <p:cNvCxnSpPr/>
          <p:nvPr userDrawn="1"/>
        </p:nvCxnSpPr>
        <p:spPr bwMode="gray">
          <a:xfrm>
            <a:off x="0" y="567265"/>
            <a:ext cx="6096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9" name="Statement 2"/>
          <p:cNvSpPr>
            <a:spLocks noGrp="1"/>
          </p:cNvSpPr>
          <p:nvPr>
            <p:ph idx="10"/>
          </p:nvPr>
        </p:nvSpPr>
        <p:spPr>
          <a:xfrm>
            <a:off x="6248400" y="685800"/>
            <a:ext cx="5469467" cy="5486402"/>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8" name="Statement 1"/>
          <p:cNvSpPr>
            <a:spLocks noGrp="1"/>
          </p:cNvSpPr>
          <p:nvPr>
            <p:ph idx="1"/>
          </p:nvPr>
        </p:nvSpPr>
        <p:spPr>
          <a:xfrm>
            <a:off x="609599" y="685801"/>
            <a:ext cx="5469467" cy="548640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2" name="Title of slide"/>
          <p:cNvSpPr>
            <a:spLocks noGrp="1"/>
          </p:cNvSpPr>
          <p:nvPr>
            <p:ph type="title"/>
          </p:nvPr>
        </p:nvSpPr>
        <p:spPr>
          <a:xfrm>
            <a:off x="609600" y="182031"/>
            <a:ext cx="5469467" cy="380999"/>
          </a:xfrm>
        </p:spPr>
        <p:txBody>
          <a:bodyPr>
            <a:noAutofit/>
          </a:bodyPr>
          <a:lstStyle>
            <a:lvl1pPr algn="l">
              <a:defRPr sz="2400" b="1">
                <a:solidFill>
                  <a:schemeClr val="tx1">
                    <a:lumMod val="75000"/>
                    <a:lumOff val="25000"/>
                  </a:schemeClr>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2700590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blue title bar">
    <p:spTree>
      <p:nvGrpSpPr>
        <p:cNvPr id="1" name=""/>
        <p:cNvGrpSpPr/>
        <p:nvPr/>
      </p:nvGrpSpPr>
      <p:grpSpPr>
        <a:xfrm>
          <a:off x="0" y="0"/>
          <a:ext cx="0" cy="0"/>
          <a:chOff x="0" y="0"/>
          <a:chExt cx="0" cy="0"/>
        </a:xfrm>
      </p:grpSpPr>
      <p:sp>
        <p:nvSpPr>
          <p:cNvPr id="7" name="Blue title background"/>
          <p:cNvSpPr/>
          <p:nvPr userDrawn="1"/>
        </p:nvSpPr>
        <p:spPr bwMode="white">
          <a:xfrm>
            <a:off x="0" y="0"/>
            <a:ext cx="12192000" cy="685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9"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10"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11" name="Title of slide"/>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34368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3BC91E-5FDC-961D-394C-64CD796D0D41}"/>
              </a:ext>
            </a:extLst>
          </p:cNvPr>
          <p:cNvSpPr/>
          <p:nvPr userDrawn="1"/>
        </p:nvSpPr>
        <p:spPr bwMode="auto">
          <a:xfrm>
            <a:off x="0" y="0"/>
            <a:ext cx="12192000" cy="6848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ctr">
              <a:buNone/>
              <a:defRPr sz="2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21538659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short blue title bar">
    <p:spTree>
      <p:nvGrpSpPr>
        <p:cNvPr id="1" name=""/>
        <p:cNvGrpSpPr/>
        <p:nvPr/>
      </p:nvGrpSpPr>
      <p:grpSpPr>
        <a:xfrm>
          <a:off x="0" y="0"/>
          <a:ext cx="0" cy="0"/>
          <a:chOff x="0" y="0"/>
          <a:chExt cx="0" cy="0"/>
        </a:xfrm>
      </p:grpSpPr>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7" name="Blue title background"/>
          <p:cNvSpPr/>
          <p:nvPr userDrawn="1"/>
        </p:nvSpPr>
        <p:spPr bwMode="white">
          <a:xfrm>
            <a:off x="0" y="0"/>
            <a:ext cx="5181600" cy="685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10"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11" name="Title of slide"/>
          <p:cNvSpPr>
            <a:spLocks noGrp="1"/>
          </p:cNvSpPr>
          <p:nvPr>
            <p:ph type="title"/>
          </p:nvPr>
        </p:nvSpPr>
        <p:spPr bwMode="black">
          <a:xfrm>
            <a:off x="609601" y="182031"/>
            <a:ext cx="4495799"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774995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navy title bar">
    <p:spTree>
      <p:nvGrpSpPr>
        <p:cNvPr id="1" name=""/>
        <p:cNvGrpSpPr/>
        <p:nvPr/>
      </p:nvGrpSpPr>
      <p:grpSpPr>
        <a:xfrm>
          <a:off x="0" y="0"/>
          <a:ext cx="0" cy="0"/>
          <a:chOff x="0" y="0"/>
          <a:chExt cx="0" cy="0"/>
        </a:xfrm>
      </p:grpSpPr>
      <p:sp>
        <p:nvSpPr>
          <p:cNvPr id="3" name="Rectangle 2"/>
          <p:cNvSpPr/>
          <p:nvPr userDrawn="1"/>
        </p:nvSpPr>
        <p:spPr bwMode="white">
          <a:xfrm>
            <a:off x="0" y="0"/>
            <a:ext cx="12192000" cy="685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18"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laceholder 5"/>
          <p:cNvSpPr>
            <a:spLocks noGrp="1"/>
          </p:cNvSpPr>
          <p:nvPr>
            <p:ph type="sldNum" sz="quarter" idx="4"/>
          </p:nvPr>
        </p:nvSpPr>
        <p:spPr>
          <a:xfrm>
            <a:off x="9220200" y="6553200"/>
            <a:ext cx="2844800" cy="228600"/>
          </a:xfrm>
          <a:prstGeom prst="rect">
            <a:avLst/>
          </a:prstGeom>
        </p:spPr>
        <p:txBody>
          <a:bodyPr vert="horz" lIns="91440" tIns="45720" rIns="91440" bIns="45720" rtlCol="0" anchor="ctr"/>
          <a:lstStyle>
            <a:lvl1pPr algn="r">
              <a:defRPr sz="1600" b="0">
                <a:solidFill>
                  <a:srgbClr val="767676"/>
                </a:solidFill>
                <a:latin typeface="+mn-lt"/>
              </a:defRPr>
            </a:lvl1pPr>
          </a:lstStyle>
          <a:p>
            <a:fld id="{B6F15528-21DE-4FAA-801E-634DDDAF4B2B}" type="slidenum">
              <a:rPr lang="en-US" smtClean="0"/>
              <a:pPr/>
              <a:t>‹#›</a:t>
            </a:fld>
            <a:endParaRPr lang="en-US" dirty="0"/>
          </a:p>
        </p:txBody>
      </p:sp>
      <p:sp>
        <p:nvSpPr>
          <p:cNvPr id="6"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7"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21621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navy to blue gradient">
    <p:spTree>
      <p:nvGrpSpPr>
        <p:cNvPr id="1" name=""/>
        <p:cNvGrpSpPr/>
        <p:nvPr/>
      </p:nvGrpSpPr>
      <p:grpSpPr>
        <a:xfrm>
          <a:off x="0" y="0"/>
          <a:ext cx="0" cy="0"/>
          <a:chOff x="0" y="0"/>
          <a:chExt cx="0" cy="0"/>
        </a:xfrm>
      </p:grpSpPr>
      <p:sp>
        <p:nvSpPr>
          <p:cNvPr id="3" name="Rectangle 2"/>
          <p:cNvSpPr/>
          <p:nvPr userDrawn="1"/>
        </p:nvSpPr>
        <p:spPr bwMode="white">
          <a:xfrm>
            <a:off x="0" y="0"/>
            <a:ext cx="12192000" cy="685800"/>
          </a:xfrm>
          <a:prstGeom prst="rect">
            <a:avLst/>
          </a:prstGeom>
          <a:gradFill>
            <a:gsLst>
              <a:gs pos="0">
                <a:schemeClr val="accent1">
                  <a:lumMod val="50000"/>
                </a:schemeClr>
              </a:gs>
              <a:gs pos="100000">
                <a:schemeClr val="accent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18"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6"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7"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634516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navy to white gradient">
    <p:spTree>
      <p:nvGrpSpPr>
        <p:cNvPr id="1" name=""/>
        <p:cNvGrpSpPr/>
        <p:nvPr/>
      </p:nvGrpSpPr>
      <p:grpSpPr>
        <a:xfrm>
          <a:off x="0" y="0"/>
          <a:ext cx="0" cy="0"/>
          <a:chOff x="0" y="0"/>
          <a:chExt cx="0" cy="0"/>
        </a:xfrm>
      </p:grpSpPr>
      <p:sp>
        <p:nvSpPr>
          <p:cNvPr id="8" name="Dark blue background" title="&quot;&quot;"/>
          <p:cNvSpPr/>
          <p:nvPr userDrawn="1"/>
        </p:nvSpPr>
        <p:spPr bwMode="white">
          <a:xfrm>
            <a:off x="0" y="0"/>
            <a:ext cx="12192000" cy="685800"/>
          </a:xfrm>
          <a:prstGeom prst="rect">
            <a:avLst/>
          </a:prstGeom>
          <a:gradFill flip="none" rotWithShape="1">
            <a:gsLst>
              <a:gs pos="0">
                <a:schemeClr val="accent1">
                  <a:lumMod val="5000"/>
                  <a:lumOff val="95000"/>
                </a:schemeClr>
              </a:gs>
              <a:gs pos="57000">
                <a:schemeClr val="accent2">
                  <a:lumMod val="75000"/>
                </a:schemeClr>
              </a:gs>
              <a:gs pos="100000">
                <a:schemeClr val="accent3">
                  <a:lumMod val="5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bwMode="black">
          <a:xfrm>
            <a:off x="609600" y="182031"/>
            <a:ext cx="5469467"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18"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6"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7"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934901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short navy title bar">
    <p:spTree>
      <p:nvGrpSpPr>
        <p:cNvPr id="1" name=""/>
        <p:cNvGrpSpPr/>
        <p:nvPr/>
      </p:nvGrpSpPr>
      <p:grpSpPr>
        <a:xfrm>
          <a:off x="0" y="0"/>
          <a:ext cx="0" cy="0"/>
          <a:chOff x="0" y="0"/>
          <a:chExt cx="0" cy="0"/>
        </a:xfrm>
      </p:grpSpPr>
      <p:sp>
        <p:nvSpPr>
          <p:cNvPr id="18"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19"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
        <p:nvSpPr>
          <p:cNvPr id="7" name="Blue title background"/>
          <p:cNvSpPr/>
          <p:nvPr userDrawn="1"/>
        </p:nvSpPr>
        <p:spPr bwMode="white">
          <a:xfrm>
            <a:off x="0" y="0"/>
            <a:ext cx="5181600" cy="6858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Statement 2"/>
          <p:cNvSpPr>
            <a:spLocks noGrp="1"/>
          </p:cNvSpPr>
          <p:nvPr>
            <p:ph idx="10"/>
          </p:nvPr>
        </p:nvSpPr>
        <p:spPr>
          <a:xfrm>
            <a:off x="6248400" y="745060"/>
            <a:ext cx="5469467" cy="5427141"/>
          </a:xfrm>
        </p:spPr>
        <p:txBody>
          <a:bodyPr>
            <a:noAutofit/>
          </a:bodyPr>
          <a:lstStyle>
            <a:lvl1pPr>
              <a:lnSpc>
                <a:spcPct val="120000"/>
              </a:lnSpc>
              <a:spcBef>
                <a:spcPts val="0"/>
              </a:spcBef>
              <a:spcAft>
                <a:spcPts val="600"/>
              </a:spcAft>
              <a:defRPr sz="1600" b="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sz="1400">
                <a:solidFill>
                  <a:schemeClr val="tx1">
                    <a:lumMod val="90000"/>
                    <a:lumOff val="10000"/>
                  </a:schemeClr>
                </a:solidFill>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10" name="Statement 1"/>
          <p:cNvSpPr>
            <a:spLocks noGrp="1"/>
          </p:cNvSpPr>
          <p:nvPr>
            <p:ph idx="1"/>
          </p:nvPr>
        </p:nvSpPr>
        <p:spPr>
          <a:xfrm>
            <a:off x="609599" y="745061"/>
            <a:ext cx="5469467" cy="5427140"/>
          </a:xfrm>
        </p:spPr>
        <p:txBody>
          <a:bodyPr>
            <a:noAutofit/>
          </a:bodyPr>
          <a:lstStyle>
            <a:lvl1pPr>
              <a:lnSpc>
                <a:spcPct val="120000"/>
              </a:lnSpc>
              <a:spcBef>
                <a:spcPts val="0"/>
              </a:spcBef>
              <a:spcAft>
                <a:spcPts val="600"/>
              </a:spcAft>
              <a:defRPr sz="2800" b="0">
                <a:latin typeface="Segoe UI" panose="020B0502040204020203" pitchFamily="34" charset="0"/>
                <a:ea typeface="Segoe UI" panose="020B0502040204020203" pitchFamily="34" charset="0"/>
                <a:cs typeface="Segoe UI" panose="020B0502040204020203" pitchFamily="34" charset="0"/>
              </a:defRPr>
            </a:lvl1pPr>
            <a:lvl2pPr>
              <a:lnSpc>
                <a:spcPct val="120000"/>
              </a:lnSpc>
              <a:spcBef>
                <a:spcPts val="0"/>
              </a:spcBef>
              <a:spcAft>
                <a:spcPts val="600"/>
              </a:spcAft>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p:txBody>
      </p:sp>
      <p:sp>
        <p:nvSpPr>
          <p:cNvPr id="11" name="Title of slide"/>
          <p:cNvSpPr>
            <a:spLocks noGrp="1"/>
          </p:cNvSpPr>
          <p:nvPr>
            <p:ph type="title"/>
          </p:nvPr>
        </p:nvSpPr>
        <p:spPr bwMode="black">
          <a:xfrm>
            <a:off x="609601" y="182031"/>
            <a:ext cx="4495799" cy="380999"/>
          </a:xfrm>
        </p:spPr>
        <p:txBody>
          <a:bodyPr>
            <a:noAutofit/>
          </a:bodyPr>
          <a:lstStyle>
            <a:lvl1pPr algn="l">
              <a:defRPr sz="2400" b="1">
                <a:solidFill>
                  <a:schemeClr val="bg1"/>
                </a:solidFill>
                <a:latin typeface="Segoe UI Light" panose="020B0502040204020203" pitchFamily="34" charset="0"/>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2566480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Content: Basic, no title">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lumMod val="50000"/>
                  </a:schemeClr>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6"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tx1">
                    <a:lumMod val="50000"/>
                    <a:lumOff val="50000"/>
                  </a:schemeClr>
                </a:solidFill>
                <a:latin typeface="+mn-lt"/>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68659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pter: plain">
    <p:spTree>
      <p:nvGrpSpPr>
        <p:cNvPr id="1" name=""/>
        <p:cNvGrpSpPr/>
        <p:nvPr/>
      </p:nvGrpSpPr>
      <p:grpSpPr>
        <a:xfrm>
          <a:off x="0" y="0"/>
          <a:ext cx="0" cy="0"/>
          <a:chOff x="0" y="0"/>
          <a:chExt cx="0" cy="0"/>
        </a:xfrm>
      </p:grpSpPr>
      <p:cxnSp>
        <p:nvCxnSpPr>
          <p:cNvPr id="7" name="Title border line"/>
          <p:cNvCxnSpPr/>
          <p:nvPr userDrawn="1"/>
        </p:nvCxnSpPr>
        <p:spPr>
          <a:xfrm>
            <a:off x="5181600" y="3271815"/>
            <a:ext cx="7010400" cy="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tx1">
                    <a:lumMod val="90000"/>
                    <a:lumOff val="10000"/>
                  </a:schemeClr>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tx1">
                    <a:lumMod val="90000"/>
                    <a:lumOff val="10000"/>
                  </a:schemeClr>
                </a:solidFill>
                <a:latin typeface="+mn-lt"/>
              </a:defRPr>
            </a:lvl1pPr>
          </a:lstStyle>
          <a:p>
            <a:fld id="{B6F15528-21DE-4FAA-801E-634DDDAF4B2B}" type="slidenum">
              <a:rPr lang="en-US" smtClean="0"/>
              <a:pPr/>
              <a:t>‹#›</a:t>
            </a:fld>
            <a:endParaRPr lang="en-US" dirty="0"/>
          </a:p>
        </p:txBody>
      </p:sp>
      <p:sp>
        <p:nvSpPr>
          <p:cNvPr id="6" name="Title of chapter"/>
          <p:cNvSpPr>
            <a:spLocks noGrp="1"/>
          </p:cNvSpPr>
          <p:nvPr>
            <p:ph type="title"/>
          </p:nvPr>
        </p:nvSpPr>
        <p:spPr bwMode="black">
          <a:xfrm>
            <a:off x="5181600" y="2743200"/>
            <a:ext cx="6383867" cy="380999"/>
          </a:xfrm>
        </p:spPr>
        <p:txBody>
          <a:bodyPr>
            <a:noAutofit/>
          </a:bodyPr>
          <a:lstStyle>
            <a:lvl1pPr algn="r">
              <a:defRPr sz="3200" b="1">
                <a:solidFill>
                  <a:schemeClr val="tx1">
                    <a:lumMod val="75000"/>
                    <a:lumOff val="25000"/>
                  </a:schemeClr>
                </a:solidFill>
                <a:latin typeface="+mn-lt"/>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3921706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hapter: blue">
    <p:bg>
      <p:bgPr>
        <a:solidFill>
          <a:schemeClr val="accent2">
            <a:lumMod val="75000"/>
          </a:schemeClr>
        </a:solidFill>
        <a:effectLst/>
      </p:bgPr>
    </p:bg>
    <p:spTree>
      <p:nvGrpSpPr>
        <p:cNvPr id="1" name=""/>
        <p:cNvGrpSpPr/>
        <p:nvPr/>
      </p:nvGrpSpPr>
      <p:grpSpPr>
        <a:xfrm>
          <a:off x="0" y="0"/>
          <a:ext cx="0" cy="0"/>
          <a:chOff x="0" y="0"/>
          <a:chExt cx="0" cy="0"/>
        </a:xfrm>
      </p:grpSpPr>
      <p:cxnSp>
        <p:nvCxnSpPr>
          <p:cNvPr id="7" name="Title border line"/>
          <p:cNvCxnSpPr/>
          <p:nvPr userDrawn="1"/>
        </p:nvCxnSpPr>
        <p:spPr>
          <a:xfrm>
            <a:off x="0" y="3271815"/>
            <a:ext cx="7010400" cy="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bg1"/>
                </a:solidFill>
                <a:latin typeface="+mn-lt"/>
              </a:defRPr>
            </a:lvl1pPr>
          </a:lstStyle>
          <a:p>
            <a:fld id="{B6F15528-21DE-4FAA-801E-634DDDAF4B2B}" type="slidenum">
              <a:rPr lang="en-US" smtClean="0"/>
              <a:pPr/>
              <a:t>‹#›</a:t>
            </a:fld>
            <a:endParaRPr lang="en-US" dirty="0"/>
          </a:p>
        </p:txBody>
      </p:sp>
      <p:sp>
        <p:nvSpPr>
          <p:cNvPr id="6" name="Title of chapter"/>
          <p:cNvSpPr>
            <a:spLocks noGrp="1"/>
          </p:cNvSpPr>
          <p:nvPr>
            <p:ph type="title"/>
          </p:nvPr>
        </p:nvSpPr>
        <p:spPr bwMode="black">
          <a:xfrm>
            <a:off x="603956" y="2743200"/>
            <a:ext cx="6383867" cy="380999"/>
          </a:xfrm>
        </p:spPr>
        <p:txBody>
          <a:bodyPr>
            <a:noAutofit/>
          </a:bodyPr>
          <a:lstStyle>
            <a:lvl1pPr algn="l">
              <a:defRPr sz="3200" b="1">
                <a:solidFill>
                  <a:schemeClr val="bg1"/>
                </a:solidFill>
                <a:latin typeface="+mn-lt"/>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65160538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apter: navy">
    <p:bg>
      <p:bgPr>
        <a:solidFill>
          <a:schemeClr val="accent3">
            <a:lumMod val="50000"/>
          </a:schemeClr>
        </a:solidFill>
        <a:effectLst/>
      </p:bgPr>
    </p:bg>
    <p:spTree>
      <p:nvGrpSpPr>
        <p:cNvPr id="1" name=""/>
        <p:cNvGrpSpPr/>
        <p:nvPr/>
      </p:nvGrpSpPr>
      <p:grpSpPr>
        <a:xfrm>
          <a:off x="0" y="0"/>
          <a:ext cx="0" cy="0"/>
          <a:chOff x="0" y="0"/>
          <a:chExt cx="0" cy="0"/>
        </a:xfrm>
      </p:grpSpPr>
      <p:cxnSp>
        <p:nvCxnSpPr>
          <p:cNvPr id="7" name="Title border line"/>
          <p:cNvCxnSpPr/>
          <p:nvPr userDrawn="1"/>
        </p:nvCxnSpPr>
        <p:spPr>
          <a:xfrm>
            <a:off x="0" y="3271815"/>
            <a:ext cx="7010400" cy="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bg1"/>
                </a:solidFill>
                <a:latin typeface="+mn-lt"/>
              </a:defRPr>
            </a:lvl1pPr>
          </a:lstStyle>
          <a:p>
            <a:fld id="{B6F15528-21DE-4FAA-801E-634DDDAF4B2B}" type="slidenum">
              <a:rPr lang="en-US" smtClean="0"/>
              <a:pPr/>
              <a:t>‹#›</a:t>
            </a:fld>
            <a:endParaRPr lang="en-US" dirty="0"/>
          </a:p>
        </p:txBody>
      </p:sp>
      <p:sp>
        <p:nvSpPr>
          <p:cNvPr id="6" name="Title of chapter"/>
          <p:cNvSpPr>
            <a:spLocks noGrp="1"/>
          </p:cNvSpPr>
          <p:nvPr>
            <p:ph type="title"/>
          </p:nvPr>
        </p:nvSpPr>
        <p:spPr bwMode="black">
          <a:xfrm>
            <a:off x="603956" y="2743200"/>
            <a:ext cx="6383867" cy="380999"/>
          </a:xfrm>
        </p:spPr>
        <p:txBody>
          <a:bodyPr>
            <a:noAutofit/>
          </a:bodyPr>
          <a:lstStyle>
            <a:lvl1pPr algn="l">
              <a:defRPr sz="3200" b="1">
                <a:solidFill>
                  <a:schemeClr val="bg1"/>
                </a:solidFill>
                <a:latin typeface="+mn-lt"/>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213894556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apter: navy to blue gradient">
    <p:bg>
      <p:bgPr>
        <a:gradFill>
          <a:gsLst>
            <a:gs pos="0">
              <a:schemeClr val="accent2">
                <a:lumMod val="75000"/>
              </a:schemeClr>
            </a:gs>
            <a:gs pos="100000">
              <a:schemeClr val="accent3">
                <a:lumMod val="50000"/>
              </a:schemeClr>
            </a:gs>
          </a:gsLst>
          <a:lin ang="10800000" scaled="1"/>
        </a:gradFill>
        <a:effectLst/>
      </p:bgPr>
    </p:bg>
    <p:spTree>
      <p:nvGrpSpPr>
        <p:cNvPr id="1" name=""/>
        <p:cNvGrpSpPr/>
        <p:nvPr/>
      </p:nvGrpSpPr>
      <p:grpSpPr>
        <a:xfrm>
          <a:off x="0" y="0"/>
          <a:ext cx="0" cy="0"/>
          <a:chOff x="0" y="0"/>
          <a:chExt cx="0" cy="0"/>
        </a:xfrm>
      </p:grpSpPr>
      <p:cxnSp>
        <p:nvCxnSpPr>
          <p:cNvPr id="7" name="Title border line"/>
          <p:cNvCxnSpPr/>
          <p:nvPr userDrawn="1"/>
        </p:nvCxnSpPr>
        <p:spPr>
          <a:xfrm>
            <a:off x="0" y="3271815"/>
            <a:ext cx="7010400" cy="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bg1"/>
                </a:solidFill>
                <a:latin typeface="+mn-lt"/>
              </a:defRPr>
            </a:lvl1pPr>
          </a:lstStyle>
          <a:p>
            <a:fld id="{B6F15528-21DE-4FAA-801E-634DDDAF4B2B}" type="slidenum">
              <a:rPr lang="en-US" smtClean="0"/>
              <a:pPr/>
              <a:t>‹#›</a:t>
            </a:fld>
            <a:endParaRPr lang="en-US" dirty="0"/>
          </a:p>
        </p:txBody>
      </p:sp>
      <p:sp>
        <p:nvSpPr>
          <p:cNvPr id="6" name="Title of chapter"/>
          <p:cNvSpPr>
            <a:spLocks noGrp="1"/>
          </p:cNvSpPr>
          <p:nvPr>
            <p:ph type="title"/>
          </p:nvPr>
        </p:nvSpPr>
        <p:spPr bwMode="black">
          <a:xfrm>
            <a:off x="603956" y="2743200"/>
            <a:ext cx="6383867" cy="380999"/>
          </a:xfrm>
        </p:spPr>
        <p:txBody>
          <a:bodyPr>
            <a:noAutofit/>
          </a:bodyPr>
          <a:lstStyle>
            <a:lvl1pPr algn="l">
              <a:defRPr sz="3200" b="1">
                <a:solidFill>
                  <a:schemeClr val="bg1"/>
                </a:solidFill>
                <a:latin typeface="+mn-lt"/>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78042801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43FA88-CB8A-B7EC-4F76-39FA65C7B265}"/>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C43BC91E-5FDC-961D-394C-64CD796D0D41}"/>
              </a:ext>
            </a:extLst>
          </p:cNvPr>
          <p:cNvSpPr/>
          <p:nvPr userDrawn="1"/>
        </p:nvSpPr>
        <p:spPr bwMode="auto">
          <a:xfrm>
            <a:off x="0" y="1122363"/>
            <a:ext cx="457200" cy="3304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5F1C2C5C-4D5C-6E0F-50CB-51A1C478580D}"/>
              </a:ext>
            </a:extLst>
          </p:cNvPr>
          <p:cNvSpPr>
            <a:spLocks noGrp="1"/>
          </p:cNvSpPr>
          <p:nvPr>
            <p:ph type="ctrTitle"/>
          </p:nvPr>
        </p:nvSpPr>
        <p:spPr>
          <a:xfrm>
            <a:off x="1524000" y="1122363"/>
            <a:ext cx="9144000" cy="2387600"/>
          </a:xfrm>
        </p:spPr>
        <p:txBody>
          <a:bodyPr anchor="b"/>
          <a:lstStyle>
            <a:lvl1pPr algn="l">
              <a:defRPr sz="4800">
                <a:solidFill>
                  <a:schemeClr val="tx2"/>
                </a:solidFill>
                <a:latin typeface="Georgia" panose="020405020504050203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00045889-73E4-2413-FCC6-26CCECE465E6}"/>
              </a:ext>
            </a:extLst>
          </p:cNvPr>
          <p:cNvSpPr>
            <a:spLocks noGrp="1"/>
          </p:cNvSpPr>
          <p:nvPr>
            <p:ph type="subTitle" idx="1"/>
          </p:nvPr>
        </p:nvSpPr>
        <p:spPr>
          <a:xfrm>
            <a:off x="1524000" y="3602038"/>
            <a:ext cx="9144000" cy="1655762"/>
          </a:xfrm>
        </p:spPr>
        <p:txBody>
          <a:bodyPr/>
          <a:lstStyle>
            <a:lvl1pPr marL="0" indent="0" algn="l">
              <a:buNone/>
              <a:defRPr sz="2400" b="0" i="0">
                <a:solidFill>
                  <a:srgbClr val="01783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D46B9B-BDCF-B941-B831-888E4AB3B423}"/>
              </a:ext>
            </a:extLst>
          </p:cNvPr>
          <p:cNvSpPr>
            <a:spLocks noGrp="1"/>
          </p:cNvSpPr>
          <p:nvPr>
            <p:ph type="dt" sz="half" idx="10"/>
          </p:nvPr>
        </p:nvSpPr>
        <p:spPr/>
        <p:txBody>
          <a:bodyPr/>
          <a:lstStyle/>
          <a:p>
            <a:r>
              <a:rPr lang="en-US" dirty="0"/>
              <a:t>08/31/23</a:t>
            </a:r>
          </a:p>
        </p:txBody>
      </p:sp>
      <p:sp>
        <p:nvSpPr>
          <p:cNvPr id="5" name="Footer Placeholder 4">
            <a:extLst>
              <a:ext uri="{FF2B5EF4-FFF2-40B4-BE49-F238E27FC236}">
                <a16:creationId xmlns:a16="http://schemas.microsoft.com/office/drawing/2014/main" id="{88FB48F1-4006-3762-F4E6-000A81D1E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041E6-8800-3971-E4CA-5ECF171E73F7}"/>
              </a:ext>
            </a:extLst>
          </p:cNvPr>
          <p:cNvSpPr>
            <a:spLocks noGrp="1"/>
          </p:cNvSpPr>
          <p:nvPr>
            <p:ph type="sldNum" sz="quarter" idx="12"/>
          </p:nvPr>
        </p:nvSpPr>
        <p:spPr/>
        <p:txBody>
          <a:bodyPr/>
          <a:lstStyle/>
          <a:p>
            <a:fld id="{5B6BD602-96D2-C346-AA63-7CD668EBCA94}" type="slidenum">
              <a:rPr lang="en-US" smtClean="0"/>
              <a:t>‹#›</a:t>
            </a:fld>
            <a:endParaRPr lang="en-US"/>
          </a:p>
        </p:txBody>
      </p:sp>
      <p:pic>
        <p:nvPicPr>
          <p:cNvPr id="9" name="Picture 8">
            <a:extLst>
              <a:ext uri="{FF2B5EF4-FFF2-40B4-BE49-F238E27FC236}">
                <a16:creationId xmlns:a16="http://schemas.microsoft.com/office/drawing/2014/main" id="{F06AAC90-8FF7-7CFA-2602-1B1DE6881FC2}"/>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45032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mplate separator">
    <p:bg>
      <p:bgPr>
        <a:solidFill>
          <a:schemeClr val="bg1">
            <a:lumMod val="85000"/>
          </a:schemeClr>
        </a:solidFill>
        <a:effectLst/>
      </p:bgPr>
    </p:bg>
    <p:spTree>
      <p:nvGrpSpPr>
        <p:cNvPr id="1" name=""/>
        <p:cNvGrpSpPr/>
        <p:nvPr/>
      </p:nvGrpSpPr>
      <p:grpSpPr>
        <a:xfrm>
          <a:off x="0" y="0"/>
          <a:ext cx="0" cy="0"/>
          <a:chOff x="0" y="0"/>
          <a:chExt cx="0" cy="0"/>
        </a:xfrm>
      </p:grpSpPr>
      <p:sp>
        <p:nvSpPr>
          <p:cNvPr id="5" name="Footer"/>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chemeClr val="bg1"/>
                </a:solidFill>
                <a:latin typeface="Segoe UI Light" panose="020B0502040204020203" pitchFamily="34" charset="0"/>
                <a:ea typeface="+mn-ea"/>
                <a:cs typeface="Segoe UI Light" panose="020B0502040204020203" pitchFamily="34" charset="0"/>
              </a:defRPr>
            </a:lvl1pPr>
          </a:lstStyle>
          <a:p>
            <a:endParaRPr lang="da-DK" dirty="0"/>
          </a:p>
        </p:txBody>
      </p:sp>
      <p:sp>
        <p:nvSpPr>
          <p:cNvPr id="4" name="Slide number"/>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chemeClr val="tx1">
                    <a:lumMod val="90000"/>
                    <a:lumOff val="10000"/>
                  </a:schemeClr>
                </a:solidFill>
                <a:latin typeface="+mn-lt"/>
              </a:defRPr>
            </a:lvl1pPr>
          </a:lstStyle>
          <a:p>
            <a:fld id="{B6F15528-21DE-4FAA-801E-634DDDAF4B2B}" type="slidenum">
              <a:rPr lang="en-US" smtClean="0"/>
              <a:pPr/>
              <a:t>‹#›</a:t>
            </a:fld>
            <a:endParaRPr lang="en-US" dirty="0"/>
          </a:p>
        </p:txBody>
      </p:sp>
      <p:sp>
        <p:nvSpPr>
          <p:cNvPr id="6" name="Title of chapter"/>
          <p:cNvSpPr>
            <a:spLocks noGrp="1"/>
          </p:cNvSpPr>
          <p:nvPr>
            <p:ph type="title"/>
          </p:nvPr>
        </p:nvSpPr>
        <p:spPr bwMode="black">
          <a:xfrm>
            <a:off x="603956" y="1143000"/>
            <a:ext cx="8133644" cy="380999"/>
          </a:xfrm>
        </p:spPr>
        <p:txBody>
          <a:bodyPr>
            <a:noAutofit/>
          </a:bodyPr>
          <a:lstStyle>
            <a:lvl1pPr algn="l">
              <a:defRPr sz="4000" b="1">
                <a:solidFill>
                  <a:schemeClr val="tx1"/>
                </a:solidFill>
                <a:latin typeface="+mn-lt"/>
                <a:ea typeface="Segoe UI Light" panose="020B0502040204020203" pitchFamily="34" charset="0"/>
                <a:cs typeface="Segoe UI Light"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215476032"/>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22"/>
        <p:cNvGrpSpPr/>
        <p:nvPr/>
      </p:nvGrpSpPr>
      <p:grpSpPr>
        <a:xfrm>
          <a:off x="0" y="0"/>
          <a:ext cx="0" cy="0"/>
          <a:chOff x="0" y="0"/>
          <a:chExt cx="0" cy="0"/>
        </a:xfrm>
      </p:grpSpPr>
      <p:sp>
        <p:nvSpPr>
          <p:cNvPr id="23" name="Google Shape;23;p4"/>
          <p:cNvSpPr/>
          <p:nvPr/>
        </p:nvSpPr>
        <p:spPr>
          <a:xfrm>
            <a:off x="0" y="5507181"/>
            <a:ext cx="12192000" cy="1368425"/>
          </a:xfrm>
          <a:prstGeom prst="rect">
            <a:avLst/>
          </a:prstGeom>
          <a:solidFill>
            <a:srgbClr val="004986">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4" name="Google Shape;24;p4"/>
          <p:cNvSpPr txBox="1">
            <a:spLocks noGrp="1"/>
          </p:cNvSpPr>
          <p:nvPr>
            <p:ph type="ctrTitle"/>
          </p:nvPr>
        </p:nvSpPr>
        <p:spPr>
          <a:xfrm>
            <a:off x="928255" y="441382"/>
            <a:ext cx="9144000" cy="745048"/>
          </a:xfrm>
          <a:prstGeom prst="rect">
            <a:avLst/>
          </a:prstGeom>
          <a:noFill/>
          <a:ln>
            <a:noFill/>
          </a:ln>
          <a:effectLst>
            <a:outerShdw blurRad="596900" dist="241300" dir="4140000" sx="94000" sy="94000" algn="ctr" rotWithShape="0">
              <a:srgbClr val="000000">
                <a:alpha val="42745"/>
              </a:srgbClr>
            </a:outerShdw>
            <a:reflection stA="45000" endPos="0" dist="50800" dir="5400000" sy="-100000" algn="bl" rotWithShape="0"/>
          </a:effectLst>
        </p:spPr>
        <p:txBody>
          <a:bodyPr spcFirstLastPara="1" wrap="square" lIns="91425" tIns="45700" rIns="91425" bIns="45700" anchor="b" anchorCtr="0"/>
          <a:lstStyle>
            <a:lvl1pPr lvl="0" algn="l">
              <a:lnSpc>
                <a:spcPct val="90000"/>
              </a:lnSpc>
              <a:spcBef>
                <a:spcPts val="0"/>
              </a:spcBef>
              <a:spcAft>
                <a:spcPts val="0"/>
              </a:spcAft>
              <a:buClr>
                <a:srgbClr val="004986"/>
              </a:buClr>
              <a:buSzPts val="5000"/>
              <a:buFont typeface="Arial"/>
              <a:buNone/>
              <a:defRPr sz="5000">
                <a:solidFill>
                  <a:srgbClr val="00498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1524000" y="1750190"/>
            <a:ext cx="9144000" cy="3468321"/>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venir"/>
                <a:ea typeface="Avenir"/>
                <a:cs typeface="Avenir"/>
                <a:sym typeface="Avenir"/>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4"/>
          <p:cNvSpPr txBox="1">
            <a:spLocks noGrp="1"/>
          </p:cNvSpPr>
          <p:nvPr>
            <p:ph type="sldNum" idx="12"/>
          </p:nvPr>
        </p:nvSpPr>
        <p:spPr>
          <a:xfrm>
            <a:off x="62016" y="6581321"/>
            <a:ext cx="464127"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200" b="1" i="0">
                <a:solidFill>
                  <a:srgbClr val="004986"/>
                </a:solidFill>
                <a:latin typeface="Calibri"/>
                <a:ea typeface="Calibri"/>
                <a:cs typeface="Calibri"/>
                <a:sym typeface="Calibri"/>
              </a:defRPr>
            </a:lvl1pPr>
            <a:lvl2pPr marL="0" marR="0" lvl="1" indent="0" algn="l" rtl="0">
              <a:spcBef>
                <a:spcPts val="0"/>
              </a:spcBef>
              <a:buNone/>
              <a:defRPr sz="1200" b="1" i="0">
                <a:solidFill>
                  <a:srgbClr val="004986"/>
                </a:solidFill>
                <a:latin typeface="Calibri"/>
                <a:ea typeface="Calibri"/>
                <a:cs typeface="Calibri"/>
                <a:sym typeface="Calibri"/>
              </a:defRPr>
            </a:lvl2pPr>
            <a:lvl3pPr marL="0" marR="0" lvl="2" indent="0" algn="l" rtl="0">
              <a:spcBef>
                <a:spcPts val="0"/>
              </a:spcBef>
              <a:buNone/>
              <a:defRPr sz="1200" b="1" i="0">
                <a:solidFill>
                  <a:srgbClr val="004986"/>
                </a:solidFill>
                <a:latin typeface="Calibri"/>
                <a:ea typeface="Calibri"/>
                <a:cs typeface="Calibri"/>
                <a:sym typeface="Calibri"/>
              </a:defRPr>
            </a:lvl3pPr>
            <a:lvl4pPr marL="0" marR="0" lvl="3" indent="0" algn="l" rtl="0">
              <a:spcBef>
                <a:spcPts val="0"/>
              </a:spcBef>
              <a:buNone/>
              <a:defRPr sz="1200" b="1" i="0">
                <a:solidFill>
                  <a:srgbClr val="004986"/>
                </a:solidFill>
                <a:latin typeface="Calibri"/>
                <a:ea typeface="Calibri"/>
                <a:cs typeface="Calibri"/>
                <a:sym typeface="Calibri"/>
              </a:defRPr>
            </a:lvl4pPr>
            <a:lvl5pPr marL="0" marR="0" lvl="4" indent="0" algn="l" rtl="0">
              <a:spcBef>
                <a:spcPts val="0"/>
              </a:spcBef>
              <a:buNone/>
              <a:defRPr sz="1200" b="1" i="0">
                <a:solidFill>
                  <a:srgbClr val="004986"/>
                </a:solidFill>
                <a:latin typeface="Calibri"/>
                <a:ea typeface="Calibri"/>
                <a:cs typeface="Calibri"/>
                <a:sym typeface="Calibri"/>
              </a:defRPr>
            </a:lvl5pPr>
            <a:lvl6pPr marL="0" marR="0" lvl="5" indent="0" algn="l" rtl="0">
              <a:spcBef>
                <a:spcPts val="0"/>
              </a:spcBef>
              <a:buNone/>
              <a:defRPr sz="1200" b="1" i="0">
                <a:solidFill>
                  <a:srgbClr val="004986"/>
                </a:solidFill>
                <a:latin typeface="Calibri"/>
                <a:ea typeface="Calibri"/>
                <a:cs typeface="Calibri"/>
                <a:sym typeface="Calibri"/>
              </a:defRPr>
            </a:lvl6pPr>
            <a:lvl7pPr marL="0" marR="0" lvl="6" indent="0" algn="l" rtl="0">
              <a:spcBef>
                <a:spcPts val="0"/>
              </a:spcBef>
              <a:buNone/>
              <a:defRPr sz="1200" b="1" i="0">
                <a:solidFill>
                  <a:srgbClr val="004986"/>
                </a:solidFill>
                <a:latin typeface="Calibri"/>
                <a:ea typeface="Calibri"/>
                <a:cs typeface="Calibri"/>
                <a:sym typeface="Calibri"/>
              </a:defRPr>
            </a:lvl7pPr>
            <a:lvl8pPr marL="0" marR="0" lvl="7" indent="0" algn="l" rtl="0">
              <a:spcBef>
                <a:spcPts val="0"/>
              </a:spcBef>
              <a:buNone/>
              <a:defRPr sz="1200" b="1" i="0">
                <a:solidFill>
                  <a:srgbClr val="004986"/>
                </a:solidFill>
                <a:latin typeface="Calibri"/>
                <a:ea typeface="Calibri"/>
                <a:cs typeface="Calibri"/>
                <a:sym typeface="Calibri"/>
              </a:defRPr>
            </a:lvl8pPr>
            <a:lvl9pPr marL="0" marR="0" lvl="8" indent="0" algn="l" rtl="0">
              <a:spcBef>
                <a:spcPts val="0"/>
              </a:spcBef>
              <a:buNone/>
              <a:defRPr sz="1200" b="1" i="0">
                <a:solidFill>
                  <a:srgbClr val="004986"/>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dirty="0"/>
          </a:p>
        </p:txBody>
      </p:sp>
      <p:pic>
        <p:nvPicPr>
          <p:cNvPr id="27" name="Google Shape;27;p4"/>
          <p:cNvPicPr preferRelativeResize="0"/>
          <p:nvPr/>
        </p:nvPicPr>
        <p:blipFill rotWithShape="1">
          <a:blip r:embed="rId2">
            <a:alphaModFix/>
          </a:blip>
          <a:srcRect/>
          <a:stretch/>
        </p:blipFill>
        <p:spPr>
          <a:xfrm>
            <a:off x="9473333" y="5760563"/>
            <a:ext cx="2389334" cy="861659"/>
          </a:xfrm>
          <a:prstGeom prst="rect">
            <a:avLst/>
          </a:prstGeom>
          <a:noFill/>
          <a:ln>
            <a:noFill/>
          </a:ln>
        </p:spPr>
      </p:pic>
    </p:spTree>
    <p:extLst>
      <p:ext uri="{BB962C8B-B14F-4D97-AF65-F5344CB8AC3E}">
        <p14:creationId xmlns:p14="http://schemas.microsoft.com/office/powerpoint/2010/main" val="36134587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800" b="1" i="0">
                <a:solidFill>
                  <a:schemeClr val="bg1"/>
                </a:solidFill>
                <a:latin typeface="Segoe UI"/>
                <a:cs typeface="Segoe U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174199" y="1084652"/>
            <a:ext cx="4967605" cy="4439920"/>
          </a:xfrm>
          <a:prstGeom prst="rect">
            <a:avLst/>
          </a:prstGeom>
        </p:spPr>
        <p:txBody>
          <a:bodyPr wrap="square" lIns="0" tIns="0" rIns="0" bIns="0">
            <a:spAutoFit/>
          </a:bodyPr>
          <a:lstStyle>
            <a:lvl1pPr>
              <a:defRPr sz="1600" b="1" i="0">
                <a:solidFill>
                  <a:srgbClr val="629DD1"/>
                </a:solidFill>
                <a:latin typeface="Segoe UI"/>
                <a:cs typeface="Segoe U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7" name="Holder 7"/>
          <p:cNvSpPr>
            <a:spLocks noGrp="1"/>
          </p:cNvSpPr>
          <p:nvPr>
            <p:ph type="sldNum" sz="quarter" idx="7"/>
          </p:nvPr>
        </p:nvSpPr>
        <p:spPr/>
        <p:txBody>
          <a:bodyPr lIns="0" tIns="0" rIns="0" bIns="0"/>
          <a:lstStyle>
            <a:lvl1pPr>
              <a:defRPr sz="2000" b="0" i="0">
                <a:solidFill>
                  <a:srgbClr val="777777"/>
                </a:solidFill>
                <a:latin typeface="Segoe UI"/>
                <a:cs typeface="Segoe UI"/>
              </a:defRPr>
            </a:lvl1pPr>
          </a:lstStyle>
          <a:p>
            <a:pPr marL="25400">
              <a:lnSpc>
                <a:spcPct val="100000"/>
              </a:lnSpc>
              <a:spcBef>
                <a:spcPts val="260"/>
              </a:spcBef>
            </a:pPr>
            <a:fld id="{81D60167-4931-47E6-BA6A-407CBD079E47}" type="slidenum">
              <a:rPr dirty="0"/>
              <a:t>‹#›</a:t>
            </a:fld>
            <a:endParaRPr dirty="0"/>
          </a:p>
        </p:txBody>
      </p:sp>
    </p:spTree>
    <p:extLst>
      <p:ext uri="{BB962C8B-B14F-4D97-AF65-F5344CB8AC3E}">
        <p14:creationId xmlns:p14="http://schemas.microsoft.com/office/powerpoint/2010/main" val="18939358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userDrawn="1">
  <p:cSld name="Title slide photo overl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ECB17A-D462-0C45-981F-595182699B29}"/>
              </a:ext>
            </a:extLst>
          </p:cNvPr>
          <p:cNvSpPr/>
          <p:nvPr userDrawn="1"/>
        </p:nvSpPr>
        <p:spPr>
          <a:xfrm>
            <a:off x="3048" y="0"/>
            <a:ext cx="12188952" cy="6172200"/>
          </a:xfrm>
          <a:prstGeom prst="rect">
            <a:avLst/>
          </a:prstGeom>
          <a:solidFill>
            <a:srgbClr val="004986">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DCB06B1-820F-6E4E-A8CB-1D2D61317C31}"/>
              </a:ext>
            </a:extLst>
          </p:cNvPr>
          <p:cNvSpPr/>
          <p:nvPr userDrawn="1"/>
        </p:nvSpPr>
        <p:spPr>
          <a:xfrm>
            <a:off x="3048" y="6172200"/>
            <a:ext cx="12188952" cy="685800"/>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2872" y="3033943"/>
            <a:ext cx="8979343" cy="2250988"/>
          </a:xfrm>
        </p:spPr>
        <p:txBody>
          <a:bodyPr/>
          <a:lstStyle>
            <a:lvl1pPr>
              <a:lnSpc>
                <a:spcPct val="80000"/>
              </a:lnSpc>
              <a:defRPr sz="8000">
                <a:solidFill>
                  <a:schemeClr val="bg1"/>
                </a:solidFill>
              </a:defRPr>
            </a:lvl1pPr>
          </a:lstStyle>
          <a:p>
            <a:r>
              <a:rPr lang="en-US" dirty="0"/>
              <a:t>Click to edit Master title style</a:t>
            </a:r>
          </a:p>
        </p:txBody>
      </p:sp>
      <p:pic>
        <p:nvPicPr>
          <p:cNvPr id="9" name="Picture 8">
            <a:extLst>
              <a:ext uri="{FF2B5EF4-FFF2-40B4-BE49-F238E27FC236}">
                <a16:creationId xmlns:a16="http://schemas.microsoft.com/office/drawing/2014/main" id="{D6594900-56B2-EE45-A682-47856C1816C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689770" y="6279642"/>
            <a:ext cx="1248229" cy="434384"/>
          </a:xfrm>
          <a:prstGeom prst="rect">
            <a:avLst/>
          </a:prstGeom>
        </p:spPr>
      </p:pic>
    </p:spTree>
    <p:extLst>
      <p:ext uri="{BB962C8B-B14F-4D97-AF65-F5344CB8AC3E}">
        <p14:creationId xmlns:p14="http://schemas.microsoft.com/office/powerpoint/2010/main" val="12297694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spcBef>
                <a:spcPts val="2200"/>
              </a:spcBef>
              <a:defRPr sz="20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8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26216848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itle and Content 14pt text">
    <p:spTree>
      <p:nvGrpSpPr>
        <p:cNvPr id="1" name=""/>
        <p:cNvGrpSpPr/>
        <p:nvPr/>
      </p:nvGrpSpPr>
      <p:grpSpPr>
        <a:xfrm>
          <a:off x="0" y="0"/>
          <a:ext cx="0" cy="0"/>
          <a:chOff x="0" y="0"/>
          <a:chExt cx="0" cy="0"/>
        </a:xfrm>
      </p:grpSpPr>
      <p:sp>
        <p:nvSpPr>
          <p:cNvPr id="8" name="Text Placeholder 10"/>
          <p:cNvSpPr>
            <a:spLocks noGrp="1"/>
          </p:cNvSpPr>
          <p:nvPr>
            <p:ph type="body" sz="quarter" idx="10"/>
          </p:nvPr>
        </p:nvSpPr>
        <p:spPr>
          <a:xfrm>
            <a:off x="915924" y="1371600"/>
            <a:ext cx="10357104" cy="3468321"/>
          </a:xfrm>
          <a:prstGeom prst="rect">
            <a:avLst/>
          </a:prstGeom>
        </p:spPr>
        <p:txBody>
          <a:bodyPr/>
          <a:lstStyle>
            <a:lvl1pPr>
              <a:defRPr sz="1400" b="0" i="0">
                <a:solidFill>
                  <a:schemeClr val="tx1"/>
                </a:solidFill>
                <a:latin typeface="+mn-lt"/>
                <a:ea typeface="Calibri" panose="020F0502020204030204" pitchFamily="34" charset="0"/>
                <a:cs typeface="Calibri" panose="020F0502020204030204" pitchFamily="34" charset="0"/>
              </a:defRPr>
            </a:lvl1pPr>
            <a:lvl2pPr marL="574675" indent="-228600">
              <a:buFont typeface="System Font Regular"/>
              <a:buChar char="-"/>
              <a:tabLst/>
              <a:defRPr sz="1400"/>
            </a:lvl2pPr>
          </a:lstStyle>
          <a:p>
            <a:pPr lvl="0"/>
            <a:r>
              <a:rPr lang="en-US" dirty="0"/>
              <a:t>Click to edit Master text styles</a:t>
            </a:r>
          </a:p>
          <a:p>
            <a:pPr lvl="1"/>
            <a:r>
              <a:rPr lang="en-US" dirty="0"/>
              <a:t>Click to edit</a:t>
            </a:r>
          </a:p>
        </p:txBody>
      </p:sp>
      <p:sp>
        <p:nvSpPr>
          <p:cNvPr id="3" name="Title 2">
            <a:extLst>
              <a:ext uri="{FF2B5EF4-FFF2-40B4-BE49-F238E27FC236}">
                <a16:creationId xmlns:a16="http://schemas.microsoft.com/office/drawing/2014/main" id="{635AF3C7-F89E-9B4D-B8B8-15B5FD5A8CE0}"/>
              </a:ext>
            </a:extLst>
          </p:cNvPr>
          <p:cNvSpPr>
            <a:spLocks noGrp="1"/>
          </p:cNvSpPr>
          <p:nvPr>
            <p:ph type="title"/>
          </p:nvPr>
        </p:nvSpPr>
        <p:spPr>
          <a:xfrm>
            <a:off x="915924" y="274320"/>
            <a:ext cx="10360152" cy="731520"/>
          </a:xfrm>
        </p:spPr>
        <p:txBody>
          <a:bodyPr/>
          <a:lstStyle/>
          <a:p>
            <a:r>
              <a:rPr lang="en-US" dirty="0"/>
              <a:t>Click to edit Master title style</a:t>
            </a:r>
          </a:p>
        </p:txBody>
      </p:sp>
      <p:sp>
        <p:nvSpPr>
          <p:cNvPr id="10" name="Content Placeholder 9">
            <a:extLst>
              <a:ext uri="{FF2B5EF4-FFF2-40B4-BE49-F238E27FC236}">
                <a16:creationId xmlns:a16="http://schemas.microsoft.com/office/drawing/2014/main" id="{54B890C1-0660-3E4E-9F66-73C257A41F11}"/>
              </a:ext>
            </a:extLst>
          </p:cNvPr>
          <p:cNvSpPr>
            <a:spLocks noGrp="1"/>
          </p:cNvSpPr>
          <p:nvPr>
            <p:ph sz="quarter" idx="11" hasCustomPrompt="1"/>
          </p:nvPr>
        </p:nvSpPr>
        <p:spPr>
          <a:xfrm>
            <a:off x="915923" y="6273801"/>
            <a:ext cx="4934543" cy="515938"/>
          </a:xfrm>
          <a:prstGeom prst="rect">
            <a:avLst/>
          </a:prstGeom>
        </p:spPr>
        <p:txBody>
          <a:bodyPr anchor="ctr"/>
          <a:lstStyle>
            <a:lvl1pPr marL="0" indent="0">
              <a:buFontTx/>
              <a:buNone/>
              <a:defRPr sz="10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dirty="0"/>
              <a:t>Notes, if needed</a:t>
            </a:r>
          </a:p>
        </p:txBody>
      </p:sp>
    </p:spTree>
    <p:extLst>
      <p:ext uri="{BB962C8B-B14F-4D97-AF65-F5344CB8AC3E}">
        <p14:creationId xmlns:p14="http://schemas.microsoft.com/office/powerpoint/2010/main" val="427515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enter Content Slide, On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137160"/>
            <a:ext cx="9119616" cy="914400"/>
          </a:xfrm>
        </p:spPr>
        <p:txBody>
          <a:bodyPr/>
          <a:lstStyle>
            <a:lvl1pPr>
              <a:defRPr baseline="0">
                <a:solidFill>
                  <a:schemeClr val="tx2"/>
                </a:solidFill>
                <a:latin typeface="Georgia" panose="02040502050405020303" pitchFamily="18" charset="0"/>
              </a:defRPr>
            </a:lvl1pPr>
          </a:lstStyle>
          <a:p>
            <a:r>
              <a:rPr lang="en-US" dirty="0"/>
              <a:t>Content slide title, one column</a:t>
            </a:r>
          </a:p>
        </p:txBody>
      </p:sp>
      <p:sp>
        <p:nvSpPr>
          <p:cNvPr id="8" name="Text Placeholder 7"/>
          <p:cNvSpPr>
            <a:spLocks noGrp="1"/>
          </p:cNvSpPr>
          <p:nvPr>
            <p:ph type="body" sz="quarter" idx="11" hasCustomPrompt="1"/>
          </p:nvPr>
        </p:nvSpPr>
        <p:spPr>
          <a:xfrm>
            <a:off x="914400" y="1600201"/>
            <a:ext cx="10356851" cy="4525963"/>
          </a:xfrm>
          <a:prstGeom prst="rect">
            <a:avLst/>
          </a:prstGeom>
        </p:spPr>
        <p:txBody>
          <a:bodyPr/>
          <a:lstStyle>
            <a:lvl1pPr marL="347472" indent="-347472" algn="l" defTabSz="457178" rtl="0" eaLnBrk="1" latinLnBrk="0" hangingPunct="1">
              <a:lnSpc>
                <a:spcPct val="110000"/>
              </a:lnSpc>
              <a:spcBef>
                <a:spcPts val="672"/>
              </a:spcBef>
              <a:buClr>
                <a:srgbClr val="008000"/>
              </a:buClr>
              <a:tabLst>
                <a:tab pos="3092296" algn="l"/>
              </a:tabLst>
              <a:defRPr lang="en-US" sz="2800" kern="1200" dirty="0" smtClean="0">
                <a:solidFill>
                  <a:schemeClr val="tx1">
                    <a:lumMod val="75000"/>
                    <a:lumOff val="2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640080" indent="-274320" algn="l" defTabSz="457178" rtl="0" eaLnBrk="1" latinLnBrk="0" hangingPunct="1">
              <a:lnSpc>
                <a:spcPct val="110000"/>
              </a:lnSpc>
              <a:spcBef>
                <a:spcPts val="576"/>
              </a:spcBef>
              <a:buClr>
                <a:srgbClr val="52CA7F"/>
              </a:buClr>
              <a:buFont typeface="Arial" panose="020B0604020202020204" pitchFamily="34" charset="0"/>
              <a:buChar char="•"/>
              <a:tabLst>
                <a:tab pos="3092296" algn="l"/>
              </a:tabLst>
              <a:defRPr lang="en-US" sz="2400" kern="1200" dirty="0" smtClean="0">
                <a:solidFill>
                  <a:schemeClr val="tx1">
                    <a:lumMod val="75000"/>
                    <a:lumOff val="25000"/>
                  </a:schemeClr>
                </a:solidFill>
                <a:latin typeface="+mn-lt"/>
                <a:ea typeface="+mn-ea"/>
                <a:cs typeface="Arial" panose="020B0604020202020204" pitchFamily="34" charset="0"/>
              </a:defRPr>
            </a:lvl2pPr>
            <a:lvl3pPr marL="914400" indent="-274320" algn="l" defTabSz="457178" rtl="0" eaLnBrk="1" latinLnBrk="0" hangingPunct="1">
              <a:lnSpc>
                <a:spcPct val="110000"/>
              </a:lnSpc>
              <a:spcBef>
                <a:spcPts val="24"/>
              </a:spcBef>
              <a:buClr>
                <a:srgbClr val="80CE98"/>
              </a:buClr>
              <a:tabLst>
                <a:tab pos="3092296" algn="l"/>
              </a:tabLst>
              <a:defRPr lang="en-US" sz="2000" kern="1200" dirty="0" smtClean="0">
                <a:solidFill>
                  <a:schemeClr val="tx1">
                    <a:lumMod val="75000"/>
                    <a:lumOff val="25000"/>
                  </a:schemeClr>
                </a:solidFill>
                <a:latin typeface="+mn-lt"/>
                <a:ea typeface="+mn-ea"/>
                <a:cs typeface="Arial" panose="020B0604020202020204" pitchFamily="34" charset="0"/>
              </a:defRPr>
            </a:lvl3pPr>
          </a:lstStyle>
          <a:p>
            <a:pPr lvl="0">
              <a:lnSpc>
                <a:spcPct val="120000"/>
              </a:lnSpc>
              <a:buFont typeface="Wingdings" panose="05000000000000000000" pitchFamily="2" charset="2"/>
              <a:buChar char="§"/>
              <a:tabLst>
                <a:tab pos="3092296" algn="l"/>
              </a:tabLst>
            </a:pPr>
            <a:r>
              <a:rPr lang="en-US" dirty="0"/>
              <a:t>Level one message goes here. </a:t>
            </a:r>
          </a:p>
          <a:p>
            <a:pPr lvl="0">
              <a:lnSpc>
                <a:spcPct val="120000"/>
              </a:lnSpc>
              <a:buFont typeface="Wingdings" panose="05000000000000000000" pitchFamily="2" charset="2"/>
              <a:buChar char="§"/>
              <a:tabLst>
                <a:tab pos="3092296" algn="l"/>
              </a:tabLst>
            </a:pPr>
            <a:r>
              <a:rPr lang="en-US" dirty="0"/>
              <a:t>Level one message point 2 goes here.</a:t>
            </a:r>
          </a:p>
          <a:p>
            <a:pPr lvl="1">
              <a:lnSpc>
                <a:spcPct val="120000"/>
              </a:lnSpc>
              <a:tabLst>
                <a:tab pos="3092296" algn="l"/>
              </a:tabLst>
            </a:pPr>
            <a:r>
              <a:rPr lang="en-US" dirty="0"/>
              <a:t>Level two message goes here. </a:t>
            </a:r>
          </a:p>
          <a:p>
            <a:pPr lvl="1">
              <a:lnSpc>
                <a:spcPct val="120000"/>
              </a:lnSpc>
              <a:tabLst>
                <a:tab pos="3092296" algn="l"/>
              </a:tabLst>
            </a:pPr>
            <a:r>
              <a:rPr lang="en-US" dirty="0"/>
              <a:t>Level two, point two message goes here. </a:t>
            </a:r>
          </a:p>
          <a:p>
            <a:pPr lvl="2">
              <a:lnSpc>
                <a:spcPct val="120000"/>
              </a:lnSpc>
              <a:buFont typeface="Wingdings" panose="05000000000000000000" pitchFamily="2" charset="2"/>
              <a:buChar char="§"/>
              <a:tabLst>
                <a:tab pos="3092296" algn="l"/>
              </a:tabLst>
            </a:pPr>
            <a:r>
              <a:rPr lang="en-US" dirty="0"/>
              <a:t> Level three message goes here.</a:t>
            </a:r>
          </a:p>
          <a:p>
            <a:pPr lvl="0">
              <a:lnSpc>
                <a:spcPct val="120000"/>
              </a:lnSpc>
              <a:buFont typeface="Wingdings" panose="05000000000000000000" pitchFamily="2" charset="2"/>
              <a:buChar char="§"/>
              <a:tabLst>
                <a:tab pos="3092296" algn="l"/>
              </a:tabLst>
            </a:pPr>
            <a:r>
              <a:rPr lang="en-US" dirty="0"/>
              <a:t>Level one message point 3 goes here.</a:t>
            </a:r>
          </a:p>
          <a:p>
            <a:pPr lvl="1">
              <a:lnSpc>
                <a:spcPct val="120000"/>
              </a:lnSpc>
              <a:tabLst>
                <a:tab pos="3092296" algn="l"/>
              </a:tabLst>
            </a:pPr>
            <a:r>
              <a:rPr lang="en-US" dirty="0"/>
              <a:t>Level two message goes here. </a:t>
            </a:r>
          </a:p>
        </p:txBody>
      </p:sp>
      <p:sp>
        <p:nvSpPr>
          <p:cNvPr id="4" name="Slide Number Placeholder 3"/>
          <p:cNvSpPr>
            <a:spLocks noGrp="1"/>
          </p:cNvSpPr>
          <p:nvPr>
            <p:ph type="sldNum" sz="quarter" idx="12"/>
          </p:nvPr>
        </p:nvSpPr>
        <p:spPr/>
        <p:txBody>
          <a:bodyPr/>
          <a:lstStyle/>
          <a:p>
            <a:fld id="{1CA9A8B5-2F46-45D5-BFD6-50DBD399472D}" type="slidenum">
              <a:rPr lang="en-US" smtClean="0"/>
              <a:pPr/>
              <a:t>‹#›</a:t>
            </a:fld>
            <a:endParaRPr lang="en-US"/>
          </a:p>
        </p:txBody>
      </p:sp>
      <p:sp>
        <p:nvSpPr>
          <p:cNvPr id="3" name="Rectangle 2">
            <a:extLst>
              <a:ext uri="{FF2B5EF4-FFF2-40B4-BE49-F238E27FC236}">
                <a16:creationId xmlns:a16="http://schemas.microsoft.com/office/drawing/2014/main" id="{0DAC64D9-F103-00E2-E9AE-16F5BEAC3B17}"/>
              </a:ext>
            </a:extLst>
          </p:cNvPr>
          <p:cNvSpPr/>
          <p:nvPr userDrawn="1"/>
        </p:nvSpPr>
        <p:spPr bwMode="auto">
          <a:xfrm>
            <a:off x="0" y="5934075"/>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a:extLst>
              <a:ext uri="{FF2B5EF4-FFF2-40B4-BE49-F238E27FC236}">
                <a16:creationId xmlns:a16="http://schemas.microsoft.com/office/drawing/2014/main" id="{130D941E-2117-2AA2-2DAD-98FE74B5B9BC}"/>
              </a:ext>
            </a:extLst>
          </p:cNvPr>
          <p:cNvPicPr>
            <a:picLocks noChangeAspect="1"/>
          </p:cNvPicPr>
          <p:nvPr userDrawn="1"/>
        </p:nvPicPr>
        <p:blipFill>
          <a:blip r:embed="rId2"/>
          <a:stretch>
            <a:fillRect/>
          </a:stretch>
        </p:blipFill>
        <p:spPr>
          <a:xfrm>
            <a:off x="8095323" y="5974787"/>
            <a:ext cx="3855085" cy="817245"/>
          </a:xfrm>
          <a:prstGeom prst="rect">
            <a:avLst/>
          </a:prstGeom>
        </p:spPr>
      </p:pic>
    </p:spTree>
    <p:extLst>
      <p:ext uri="{BB962C8B-B14F-4D97-AF65-F5344CB8AC3E}">
        <p14:creationId xmlns:p14="http://schemas.microsoft.com/office/powerpoint/2010/main" val="121366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2364001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854236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494401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06789930"/>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29" Type="http://schemas.openxmlformats.org/officeDocument/2006/relationships/theme" Target="../theme/theme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slideLayout" Target="../slideLayouts/slideLayout45.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Slide Number Placeholder 5">
            <a:extLst>
              <a:ext uri="{FF2B5EF4-FFF2-40B4-BE49-F238E27FC236}">
                <a16:creationId xmlns:a16="http://schemas.microsoft.com/office/drawing/2014/main" id="{79620901-F2D2-024E-9F1A-42F0EA398A84}"/>
              </a:ext>
            </a:extLst>
          </p:cNvPr>
          <p:cNvSpPr>
            <a:spLocks noGrp="1"/>
          </p:cNvSpPr>
          <p:nvPr>
            <p:ph type="sldNum" sz="quarter" idx="4"/>
          </p:nvPr>
        </p:nvSpPr>
        <p:spPr>
          <a:xfrm>
            <a:off x="3787921" y="6607175"/>
            <a:ext cx="897467" cy="177800"/>
          </a:xfrm>
          <a:prstGeom prst="rect">
            <a:avLst/>
          </a:prstGeom>
        </p:spPr>
        <p:txBody>
          <a:bodyPr vert="horz" wrap="square" lIns="91440" tIns="45720" rIns="91440" bIns="45720" numCol="1" anchor="t" anchorCtr="0" compatLnSpc="1">
            <a:prstTxWarp prst="textNoShape">
              <a:avLst/>
            </a:prstTxWarp>
          </a:bodyPr>
          <a:lstStyle>
            <a:lvl1pPr eaLnBrk="1" hangingPunct="1">
              <a:buFont typeface="+mj-lt"/>
              <a:buNone/>
              <a:defRPr sz="600">
                <a:solidFill>
                  <a:schemeClr val="accent1"/>
                </a:solidFill>
                <a:latin typeface="Helvetica" pitchFamily="2" charset="0"/>
              </a:defRPr>
            </a:lvl1pPr>
          </a:lstStyle>
          <a:p>
            <a:r>
              <a:rPr lang="en-US" altLang="en-US"/>
              <a:t>PAGE </a:t>
            </a:r>
            <a:fld id="{553ECE2F-7978-9444-AA67-308148914C57}" type="slidenum">
              <a:rPr lang="en-US" altLang="en-US" smtClean="0"/>
              <a:pPr/>
              <a:t>‹#›</a:t>
            </a:fld>
            <a:endParaRPr lang="en-US" altLang="en-US"/>
          </a:p>
        </p:txBody>
      </p:sp>
      <p:sp>
        <p:nvSpPr>
          <p:cNvPr id="22" name="Footer Placeholder 3">
            <a:extLst>
              <a:ext uri="{FF2B5EF4-FFF2-40B4-BE49-F238E27FC236}">
                <a16:creationId xmlns:a16="http://schemas.microsoft.com/office/drawing/2014/main" id="{8B6152E9-1863-424D-B94A-E5F09C6D3764}"/>
              </a:ext>
            </a:extLst>
          </p:cNvPr>
          <p:cNvSpPr>
            <a:spLocks noGrp="1"/>
          </p:cNvSpPr>
          <p:nvPr>
            <p:ph type="ftr" sz="quarter" idx="3"/>
          </p:nvPr>
        </p:nvSpPr>
        <p:spPr>
          <a:xfrm>
            <a:off x="8433155" y="6616383"/>
            <a:ext cx="2257144" cy="203200"/>
          </a:xfrm>
          <a:prstGeom prst="rect">
            <a:avLst/>
          </a:prstGeom>
        </p:spPr>
        <p:txBody>
          <a:bodyPr/>
          <a:lstStyle>
            <a:lvl1pPr algn="ctr">
              <a:defRPr sz="800">
                <a:solidFill>
                  <a:schemeClr val="accent1"/>
                </a:solidFill>
              </a:defRPr>
            </a:lvl1pPr>
          </a:lstStyle>
          <a:p>
            <a:pPr>
              <a:defRPr/>
            </a:pPr>
            <a:r>
              <a:rPr lang="en-US"/>
              <a:t>www.milbank.org</a:t>
            </a:r>
          </a:p>
        </p:txBody>
      </p:sp>
    </p:spTree>
  </p:cSld>
  <p:clrMap bg1="lt1" tx1="dk1" bg2="lt2" tx2="dk2" accent1="accent1" accent2="accent2" accent3="accent3" accent4="accent4" accent5="accent5" accent6="accent6" hlink="hlink" folHlink="folHlink"/>
  <p:sldLayoutIdLst>
    <p:sldLayoutId id="2147483747" r:id="rId1"/>
    <p:sldLayoutId id="2147483774" r:id="rId2"/>
    <p:sldLayoutId id="2147483771" r:id="rId3"/>
    <p:sldLayoutId id="2147483775" r:id="rId4"/>
    <p:sldLayoutId id="2147483773" r:id="rId5"/>
  </p:sldLayoutIdLst>
  <p:hf sldNum="0"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189"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377"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566"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754"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594" indent="-228594"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783" indent="-228594"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2971" indent="-228594"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160"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349" indent="-228594"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22487CCD-CC5E-9A43-A9E8-D9DAC8D2BB21}"/>
              </a:ext>
            </a:extLst>
          </p:cNvPr>
          <p:cNvSpPr/>
          <p:nvPr userDrawn="1"/>
        </p:nvSpPr>
        <p:spPr>
          <a:xfrm>
            <a:off x="-207818" y="0"/>
            <a:ext cx="12399818" cy="6982691"/>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A904575E-7A56-3C04-1279-66FC4297DBB2}"/>
              </a:ext>
            </a:extLst>
          </p:cNvPr>
          <p:cNvSpPr/>
          <p:nvPr userDrawn="1"/>
        </p:nvSpPr>
        <p:spPr>
          <a:xfrm>
            <a:off x="-207818" y="5614266"/>
            <a:ext cx="12399818" cy="1368425"/>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26F1CE73-C0A4-51FD-E843-0FB85FE31164}"/>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10096500" y="5962777"/>
            <a:ext cx="1841500" cy="640842"/>
          </a:xfrm>
          <a:prstGeom prst="rect">
            <a:avLst/>
          </a:prstGeom>
        </p:spPr>
      </p:pic>
    </p:spTree>
    <p:extLst>
      <p:ext uri="{BB962C8B-B14F-4D97-AF65-F5344CB8AC3E}">
        <p14:creationId xmlns:p14="http://schemas.microsoft.com/office/powerpoint/2010/main" val="2493422444"/>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5" name="Footer Placeholder 4"/>
          <p:cNvSpPr>
            <a:spLocks noGrp="1"/>
          </p:cNvSpPr>
          <p:nvPr>
            <p:ph type="ftr" sz="quarter" idx="3"/>
          </p:nvPr>
        </p:nvSpPr>
        <p:spPr>
          <a:xfrm>
            <a:off x="609600" y="6553200"/>
            <a:ext cx="8026400" cy="228600"/>
          </a:xfrm>
          <a:prstGeom prst="rect">
            <a:avLst/>
          </a:prstGeom>
        </p:spPr>
        <p:txBody>
          <a:bodyPr vert="horz" lIns="91440" tIns="45720" rIns="91440" bIns="45720" rtlCol="0" anchor="ctr"/>
          <a:lstStyle>
            <a:lvl1pPr marL="0" algn="l" defTabSz="914400" rtl="0" eaLnBrk="1" latinLnBrk="0" hangingPunct="1">
              <a:defRPr lang="en-US" sz="1200" kern="1200" smtClean="0">
                <a:solidFill>
                  <a:srgbClr val="767676"/>
                </a:solidFill>
                <a:latin typeface="+mn-lt"/>
                <a:ea typeface="+mn-ea"/>
                <a:cs typeface="Segoe UI Light" panose="020B0502040204020203" pitchFamily="34" charset="0"/>
              </a:defRPr>
            </a:lvl1pPr>
          </a:lstStyle>
          <a:p>
            <a:endParaRPr lang="da-DK" dirty="0"/>
          </a:p>
        </p:txBody>
      </p:sp>
      <p:sp>
        <p:nvSpPr>
          <p:cNvPr id="6" name="Slide Number Placeholder 5"/>
          <p:cNvSpPr>
            <a:spLocks noGrp="1"/>
          </p:cNvSpPr>
          <p:nvPr>
            <p:ph type="sldNum" sz="quarter" idx="4"/>
          </p:nvPr>
        </p:nvSpPr>
        <p:spPr>
          <a:xfrm>
            <a:off x="8737600" y="6553200"/>
            <a:ext cx="2844800" cy="228600"/>
          </a:xfrm>
          <a:prstGeom prst="rect">
            <a:avLst/>
          </a:prstGeom>
        </p:spPr>
        <p:txBody>
          <a:bodyPr vert="horz" lIns="91440" tIns="45720" rIns="91440" bIns="45720" rtlCol="0" anchor="ctr"/>
          <a:lstStyle>
            <a:lvl1pPr algn="r">
              <a:defRPr sz="2000" b="0">
                <a:solidFill>
                  <a:srgbClr val="767676"/>
                </a:solidFill>
                <a:latin typeface="+mn-lt"/>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68281101"/>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 id="2147483807" r:id="rId18"/>
    <p:sldLayoutId id="2147483808" r:id="rId19"/>
    <p:sldLayoutId id="2147483809" r:id="rId20"/>
    <p:sldLayoutId id="2147483810" r:id="rId21"/>
    <p:sldLayoutId id="2147483811" r:id="rId22"/>
    <p:sldLayoutId id="2147483812" r:id="rId23"/>
    <p:sldLayoutId id="2147483813" r:id="rId24"/>
    <p:sldLayoutId id="2147483814" r:id="rId25"/>
    <p:sldLayoutId id="2147483815" r:id="rId26"/>
    <p:sldLayoutId id="2147483817" r:id="rId27"/>
    <p:sldLayoutId id="2147483818" r:id="rId28"/>
  </p:sldLayoutIdLst>
  <p:hf hdr="0" ftr="0" dt="0"/>
  <p:txStyles>
    <p:titleStyle>
      <a:lvl1pPr algn="l" defTabSz="914400" rtl="0" eaLnBrk="1" latinLnBrk="0" hangingPunct="1">
        <a:spcBef>
          <a:spcPct val="0"/>
        </a:spcBef>
        <a:buNone/>
        <a:defRPr sz="4400" kern="1200">
          <a:solidFill>
            <a:schemeClr val="tx1">
              <a:lumMod val="85000"/>
              <a:lumOff val="15000"/>
            </a:schemeClr>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Clr>
          <a:schemeClr val="bg1">
            <a:lumMod val="65000"/>
          </a:schemeClr>
        </a:buClr>
        <a:buFont typeface="Wingdings" panose="05000000000000000000" pitchFamily="2" charset="2"/>
        <a:buChar char="§"/>
        <a:defRPr sz="3200" kern="120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Clr>
          <a:schemeClr val="bg1">
            <a:lumMod val="85000"/>
          </a:schemeClr>
        </a:buClr>
        <a:buFont typeface="Wingdings" panose="05000000000000000000" pitchFamily="2" charset="2"/>
        <a:buChar char="§"/>
        <a:defRPr sz="2800" kern="1200">
          <a:solidFill>
            <a:srgbClr val="767676"/>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itchFamily="34" charset="0"/>
        <a:buChar char="•"/>
        <a:defRPr sz="24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itchFamily="34" charset="0"/>
        <a:buChar char="–"/>
        <a:defRPr sz="20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itchFamily="34" charset="0"/>
        <a:buChar char="»"/>
        <a:defRPr sz="2000" kern="1200">
          <a:solidFill>
            <a:schemeClr val="accent2">
              <a:lumMod val="50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31.xml"/><Relationship Id="rId4" Type="http://schemas.openxmlformats.org/officeDocument/2006/relationships/image" Target="../media/image22.sv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3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31.xml"/><Relationship Id="rId4" Type="http://schemas.openxmlformats.org/officeDocument/2006/relationships/image" Target="../media/image24.sv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3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8" Type="http://schemas.openxmlformats.org/officeDocument/2006/relationships/hyperlink" Target="https://www.milbank.org/focus-areas/total-cost-of-care/health-care-cost-growth-benchmarks-by-state/" TargetMode="External"/><Relationship Id="rId3" Type="http://schemas.openxmlformats.org/officeDocument/2006/relationships/hyperlink" Target="https://www.milbank.org/wp-content/uploads/2022/07/Connecticut_7_14.pdf" TargetMode="External"/><Relationship Id="rId7" Type="http://schemas.openxmlformats.org/officeDocument/2006/relationships/hyperlink" Target="https://www.milbank.org/wp-content/uploads/2022/07/Washington_7_14.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milbank.org/wp-content/uploads/2022/07/Rhode-Island_7_7.pdf" TargetMode="External"/><Relationship Id="rId5" Type="http://schemas.openxmlformats.org/officeDocument/2006/relationships/hyperlink" Target="https://www.milbank.org/wp-content/uploads/2022/07/Oregon_7_14.pdf" TargetMode="External"/><Relationship Id="rId4" Type="http://schemas.openxmlformats.org/officeDocument/2006/relationships/hyperlink" Target="https://www.milbank.org/wp-content/uploads/2022/07/New-Jersey_7_14.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milbank.org/publications/making-health-care-more-affordable-a-playbook-for-implementing-a-state-cost-growth-target/" TargetMode="External"/><Relationship Id="rId4" Type="http://schemas.openxmlformats.org/officeDocument/2006/relationships/image" Target="../media/image2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notesSlide" Target="../notesSlides/notesSlide4.xml"/><Relationship Id="rId1" Type="http://schemas.openxmlformats.org/officeDocument/2006/relationships/slideLayout" Target="../slideLayouts/slideLayout3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1.xml"/><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297459" y="1384319"/>
            <a:ext cx="9657644" cy="2810426"/>
          </a:xfrm>
        </p:spPr>
        <p:txBody>
          <a:bodyPr>
            <a:normAutofit/>
          </a:bodyPr>
          <a:lstStyle/>
          <a:p>
            <a:r>
              <a:rPr lang="en-US" sz="4800" dirty="0"/>
              <a:t>Considering the AHEAD Model: Lessons from States with Health Care Cost Growth and Primary Care Investment Targets</a:t>
            </a:r>
          </a:p>
        </p:txBody>
      </p:sp>
      <p:sp>
        <p:nvSpPr>
          <p:cNvPr id="3" name="TextBox 2">
            <a:extLst>
              <a:ext uri="{FF2B5EF4-FFF2-40B4-BE49-F238E27FC236}">
                <a16:creationId xmlns:a16="http://schemas.microsoft.com/office/drawing/2014/main" id="{F988B6F6-65C9-B14B-1D43-97AB63C08C0F}"/>
              </a:ext>
            </a:extLst>
          </p:cNvPr>
          <p:cNvSpPr txBox="1"/>
          <p:nvPr/>
        </p:nvSpPr>
        <p:spPr>
          <a:xfrm>
            <a:off x="815546" y="5368279"/>
            <a:ext cx="4411362" cy="707886"/>
          </a:xfrm>
          <a:prstGeom prst="rect">
            <a:avLst/>
          </a:prstGeom>
          <a:noFill/>
        </p:spPr>
        <p:txBody>
          <a:bodyPr wrap="square" rtlCol="0">
            <a:spAutoFit/>
          </a:bodyPr>
          <a:lstStyle/>
          <a:p>
            <a:r>
              <a:rPr lang="en-US" sz="2000" dirty="0">
                <a:solidFill>
                  <a:schemeClr val="bg1"/>
                </a:solidFill>
              </a:rPr>
              <a:t>Peterson-Milbank Webinar</a:t>
            </a:r>
          </a:p>
          <a:p>
            <a:r>
              <a:rPr lang="en-US" sz="2000" dirty="0">
                <a:solidFill>
                  <a:schemeClr val="bg1"/>
                </a:solidFill>
              </a:rPr>
              <a:t>October 17, 2023</a:t>
            </a:r>
          </a:p>
        </p:txBody>
      </p:sp>
    </p:spTree>
    <p:extLst>
      <p:ext uri="{BB962C8B-B14F-4D97-AF65-F5344CB8AC3E}">
        <p14:creationId xmlns:p14="http://schemas.microsoft.com/office/powerpoint/2010/main" val="2468439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E5DD-6943-66D8-0556-B4C61C9C7114}"/>
              </a:ext>
            </a:extLst>
          </p:cNvPr>
          <p:cNvSpPr>
            <a:spLocks noGrp="1"/>
          </p:cNvSpPr>
          <p:nvPr>
            <p:ph type="title"/>
          </p:nvPr>
        </p:nvSpPr>
        <p:spPr>
          <a:xfrm>
            <a:off x="609600" y="182031"/>
            <a:ext cx="11053156" cy="380999"/>
          </a:xfrm>
        </p:spPr>
        <p:txBody>
          <a:bodyPr/>
          <a:lstStyle/>
          <a:p>
            <a:r>
              <a:rPr lang="en-US" dirty="0"/>
              <a:t>Assessing Readiness for All-Payer Cost Growth Constraint in AHEAD Applications</a:t>
            </a:r>
          </a:p>
        </p:txBody>
      </p:sp>
      <p:sp>
        <p:nvSpPr>
          <p:cNvPr id="3" name="Slide Number Placeholder 2">
            <a:extLst>
              <a:ext uri="{FF2B5EF4-FFF2-40B4-BE49-F238E27FC236}">
                <a16:creationId xmlns:a16="http://schemas.microsoft.com/office/drawing/2014/main" id="{106BBDE1-4881-2951-B65A-A96D85BEED9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graphicFrame>
        <p:nvGraphicFramePr>
          <p:cNvPr id="6" name="Content Placeholder 5">
            <a:extLst>
              <a:ext uri="{FF2B5EF4-FFF2-40B4-BE49-F238E27FC236}">
                <a16:creationId xmlns:a16="http://schemas.microsoft.com/office/drawing/2014/main" id="{E008DA0F-9954-CFF1-C8A4-E09D53C12A5B}"/>
              </a:ext>
            </a:extLst>
          </p:cNvPr>
          <p:cNvGraphicFramePr>
            <a:graphicFrameLocks noGrp="1"/>
          </p:cNvGraphicFramePr>
          <p:nvPr>
            <p:ph idx="1"/>
          </p:nvPr>
        </p:nvGraphicFramePr>
        <p:xfrm>
          <a:off x="-808646" y="1019380"/>
          <a:ext cx="12873646" cy="5431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718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EDA0-4084-4593-97BF-125A01EF572C}"/>
              </a:ext>
            </a:extLst>
          </p:cNvPr>
          <p:cNvSpPr>
            <a:spLocks noGrp="1"/>
          </p:cNvSpPr>
          <p:nvPr>
            <p:ph type="title"/>
          </p:nvPr>
        </p:nvSpPr>
        <p:spPr>
          <a:xfrm>
            <a:off x="533400" y="76200"/>
            <a:ext cx="11353800" cy="533399"/>
          </a:xfrm>
        </p:spPr>
        <p:txBody>
          <a:bodyPr/>
          <a:lstStyle/>
          <a:p>
            <a:r>
              <a:rPr lang="en-US" sz="2800" dirty="0"/>
              <a:t>Primary Care Investment Targets</a:t>
            </a:r>
          </a:p>
        </p:txBody>
      </p:sp>
      <p:sp>
        <p:nvSpPr>
          <p:cNvPr id="3" name="Slide Number Placeholder 2">
            <a:extLst>
              <a:ext uri="{FF2B5EF4-FFF2-40B4-BE49-F238E27FC236}">
                <a16:creationId xmlns:a16="http://schemas.microsoft.com/office/drawing/2014/main" id="{457D4404-3F80-4EC2-B209-B6C4AAE84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grpSp>
        <p:nvGrpSpPr>
          <p:cNvPr id="4" name="Group 3">
            <a:extLst>
              <a:ext uri="{FF2B5EF4-FFF2-40B4-BE49-F238E27FC236}">
                <a16:creationId xmlns:a16="http://schemas.microsoft.com/office/drawing/2014/main" id="{E00CCB3D-7223-3D1C-5397-1A7D46C937D4}"/>
              </a:ext>
            </a:extLst>
          </p:cNvPr>
          <p:cNvGrpSpPr/>
          <p:nvPr/>
        </p:nvGrpSpPr>
        <p:grpSpPr>
          <a:xfrm>
            <a:off x="521414" y="786006"/>
            <a:ext cx="5082188" cy="5513194"/>
            <a:chOff x="806021" y="1730130"/>
            <a:chExt cx="5144664" cy="4780874"/>
          </a:xfrm>
        </p:grpSpPr>
        <p:sp>
          <p:nvSpPr>
            <p:cNvPr id="5" name="Rectangle 4">
              <a:extLst>
                <a:ext uri="{FF2B5EF4-FFF2-40B4-BE49-F238E27FC236}">
                  <a16:creationId xmlns:a16="http://schemas.microsoft.com/office/drawing/2014/main" id="{F4274486-4DDB-DFA3-B860-B76745A80685}"/>
                </a:ext>
              </a:extLst>
            </p:cNvPr>
            <p:cNvSpPr/>
            <p:nvPr/>
          </p:nvSpPr>
          <p:spPr bwMode="gray">
            <a:xfrm>
              <a:off x="806021" y="2742990"/>
              <a:ext cx="5144664" cy="3768014"/>
            </a:xfrm>
            <a:prstGeom prst="rect">
              <a:avLst/>
            </a:prstGeom>
            <a:solidFill>
              <a:schemeClr val="accent3">
                <a:lumMod val="20000"/>
                <a:lumOff val="80000"/>
              </a:schemeClr>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6" name="Rectangle 5">
              <a:extLst>
                <a:ext uri="{FF2B5EF4-FFF2-40B4-BE49-F238E27FC236}">
                  <a16:creationId xmlns:a16="http://schemas.microsoft.com/office/drawing/2014/main" id="{B16824F4-968B-B90A-4108-3B63472FA833}"/>
                </a:ext>
              </a:extLst>
            </p:cNvPr>
            <p:cNvSpPr/>
            <p:nvPr/>
          </p:nvSpPr>
          <p:spPr>
            <a:xfrm>
              <a:off x="806021" y="2857263"/>
              <a:ext cx="5144664" cy="33404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62626"/>
                  </a:solidFill>
                  <a:effectLst/>
                  <a:uLnTx/>
                  <a:uFillTx/>
                  <a:latin typeface="Segoe UI"/>
                  <a:ea typeface="+mn-ea"/>
                  <a:cs typeface="+mn-cs"/>
                </a:rPr>
                <a:t>Medicare FFS Primary Care Investment Targets</a:t>
              </a:r>
            </a:p>
          </p:txBody>
        </p:sp>
        <p:sp>
          <p:nvSpPr>
            <p:cNvPr id="7" name="Rectangle 6">
              <a:extLst>
                <a:ext uri="{FF2B5EF4-FFF2-40B4-BE49-F238E27FC236}">
                  <a16:creationId xmlns:a16="http://schemas.microsoft.com/office/drawing/2014/main" id="{B5C80071-425D-B5B5-198E-BD26BDC4CD02}"/>
                </a:ext>
              </a:extLst>
            </p:cNvPr>
            <p:cNvSpPr/>
            <p:nvPr/>
          </p:nvSpPr>
          <p:spPr>
            <a:xfrm>
              <a:off x="1075228" y="3626526"/>
              <a:ext cx="4748004" cy="2382033"/>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Methodologies and benchmarks determined by CMS, based on current state spending</a:t>
              </a:r>
            </a:p>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Annual targets are state-specific, improvement-focused</a:t>
              </a:r>
            </a:p>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CMS and state will determine performance annually on specified target based on available data</a:t>
              </a:r>
            </a:p>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State to recruit participants for Primary Care AHEAD and pursue activities to support primary care</a:t>
              </a:r>
            </a:p>
          </p:txBody>
        </p:sp>
        <p:sp>
          <p:nvSpPr>
            <p:cNvPr id="10" name="Oval 9">
              <a:extLst>
                <a:ext uri="{FF2B5EF4-FFF2-40B4-BE49-F238E27FC236}">
                  <a16:creationId xmlns:a16="http://schemas.microsoft.com/office/drawing/2014/main" id="{E95717F7-AB39-B7DE-C6E6-677907F94F7A}"/>
                </a:ext>
              </a:extLst>
            </p:cNvPr>
            <p:cNvSpPr>
              <a:spLocks noChangeAspect="1"/>
            </p:cNvSpPr>
            <p:nvPr/>
          </p:nvSpPr>
          <p:spPr bwMode="gray">
            <a:xfrm>
              <a:off x="2710032" y="1730130"/>
              <a:ext cx="1005840" cy="100376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latin typeface="Segoe UI"/>
                <a:ea typeface="+mn-ea"/>
                <a:cs typeface="+mn-cs"/>
              </a:endParaRPr>
            </a:p>
          </p:txBody>
        </p:sp>
      </p:grpSp>
      <p:sp>
        <p:nvSpPr>
          <p:cNvPr id="12" name="Oval 11">
            <a:extLst>
              <a:ext uri="{FF2B5EF4-FFF2-40B4-BE49-F238E27FC236}">
                <a16:creationId xmlns:a16="http://schemas.microsoft.com/office/drawing/2014/main" id="{00400DC5-B56C-87E5-8D10-F016BC1F48EB}"/>
              </a:ext>
            </a:extLst>
          </p:cNvPr>
          <p:cNvSpPr>
            <a:spLocks noChangeAspect="1"/>
          </p:cNvSpPr>
          <p:nvPr/>
        </p:nvSpPr>
        <p:spPr bwMode="gray">
          <a:xfrm>
            <a:off x="5383228" y="744590"/>
            <a:ext cx="1280160" cy="1280160"/>
          </a:xfrm>
          <a:prstGeom prst="ellipse">
            <a:avLst/>
          </a:prstGeom>
          <a:solidFill>
            <a:srgbClr val="FFD004"/>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latin typeface="Segoe UI"/>
              <a:ea typeface="+mn-ea"/>
              <a:cs typeface="+mn-cs"/>
            </a:endParaRPr>
          </a:p>
        </p:txBody>
      </p:sp>
      <p:pic>
        <p:nvPicPr>
          <p:cNvPr id="13" name="Graphic 12" descr="Bar graph with upward trend with solid fill">
            <a:extLst>
              <a:ext uri="{FF2B5EF4-FFF2-40B4-BE49-F238E27FC236}">
                <a16:creationId xmlns:a16="http://schemas.microsoft.com/office/drawing/2014/main" id="{04E8C73E-32E6-7DE9-38E5-186C6E6B62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57548" y="1018910"/>
            <a:ext cx="731520" cy="731520"/>
          </a:xfrm>
          <a:prstGeom prst="rect">
            <a:avLst/>
          </a:prstGeom>
        </p:spPr>
      </p:pic>
      <p:grpSp>
        <p:nvGrpSpPr>
          <p:cNvPr id="8" name="Group 7">
            <a:extLst>
              <a:ext uri="{FF2B5EF4-FFF2-40B4-BE49-F238E27FC236}">
                <a16:creationId xmlns:a16="http://schemas.microsoft.com/office/drawing/2014/main" id="{EED07E78-6588-1847-8ADA-65AE18B9E748}"/>
              </a:ext>
            </a:extLst>
          </p:cNvPr>
          <p:cNvGrpSpPr/>
          <p:nvPr/>
        </p:nvGrpSpPr>
        <p:grpSpPr>
          <a:xfrm>
            <a:off x="6443013" y="786006"/>
            <a:ext cx="5227573" cy="5513194"/>
            <a:chOff x="806021" y="1730130"/>
            <a:chExt cx="5144664" cy="4780874"/>
          </a:xfrm>
        </p:grpSpPr>
        <p:sp>
          <p:nvSpPr>
            <p:cNvPr id="9" name="Rectangle 8">
              <a:extLst>
                <a:ext uri="{FF2B5EF4-FFF2-40B4-BE49-F238E27FC236}">
                  <a16:creationId xmlns:a16="http://schemas.microsoft.com/office/drawing/2014/main" id="{ED1766AB-79C6-2A6D-6B6E-DE119632A06C}"/>
                </a:ext>
              </a:extLst>
            </p:cNvPr>
            <p:cNvSpPr/>
            <p:nvPr/>
          </p:nvSpPr>
          <p:spPr bwMode="gray">
            <a:xfrm>
              <a:off x="806021" y="2742990"/>
              <a:ext cx="5144664" cy="3768014"/>
            </a:xfrm>
            <a:prstGeom prst="rect">
              <a:avLst/>
            </a:prstGeom>
            <a:solidFill>
              <a:schemeClr val="accent3">
                <a:lumMod val="20000"/>
                <a:lumOff val="80000"/>
              </a:schemeClr>
            </a:solidFill>
            <a:ln w="19050" algn="ctr">
              <a:noFill/>
              <a:miter lim="800000"/>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latin typeface="Calibri Light"/>
                <a:ea typeface="+mn-ea"/>
                <a:cs typeface="+mn-cs"/>
              </a:endParaRPr>
            </a:p>
          </p:txBody>
        </p:sp>
        <p:sp>
          <p:nvSpPr>
            <p:cNvPr id="11" name="Rectangle 10">
              <a:extLst>
                <a:ext uri="{FF2B5EF4-FFF2-40B4-BE49-F238E27FC236}">
                  <a16:creationId xmlns:a16="http://schemas.microsoft.com/office/drawing/2014/main" id="{60E099FF-0DBE-B014-C139-E5090592E66F}"/>
                </a:ext>
              </a:extLst>
            </p:cNvPr>
            <p:cNvSpPr/>
            <p:nvPr/>
          </p:nvSpPr>
          <p:spPr>
            <a:xfrm>
              <a:off x="806021" y="2857263"/>
              <a:ext cx="514466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62626"/>
                  </a:solidFill>
                  <a:effectLst/>
                  <a:uLnTx/>
                  <a:uFillTx/>
                  <a:latin typeface="Segoe UI"/>
                  <a:ea typeface="+mn-ea"/>
                  <a:cs typeface="+mn-cs"/>
                </a:rPr>
                <a:t>All-Payer Primary Care Investment Targets</a:t>
              </a:r>
            </a:p>
          </p:txBody>
        </p:sp>
        <p:sp>
          <p:nvSpPr>
            <p:cNvPr id="14" name="Rectangle 13">
              <a:extLst>
                <a:ext uri="{FF2B5EF4-FFF2-40B4-BE49-F238E27FC236}">
                  <a16:creationId xmlns:a16="http://schemas.microsoft.com/office/drawing/2014/main" id="{9F01F743-A33C-2D39-8C0E-29BF521F1881}"/>
                </a:ext>
              </a:extLst>
            </p:cNvPr>
            <p:cNvSpPr/>
            <p:nvPr/>
          </p:nvSpPr>
          <p:spPr>
            <a:xfrm>
              <a:off x="1075228" y="3422226"/>
              <a:ext cx="4748004" cy="2809064"/>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Methodologies and benchmarks determined by states and reviewed by CMS (may build on existing legislation and targets, if applicable)</a:t>
              </a:r>
            </a:p>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Require All-Payer Primary Care Investment Target </a:t>
              </a:r>
              <a:r>
                <a:rPr kumimoji="0" lang="en-US" sz="1600" b="0" i="0" u="none" strike="noStrike" kern="1200" cap="none" spc="0" normalizeH="0" baseline="0" noProof="0" dirty="0">
                  <a:ln>
                    <a:noFill/>
                  </a:ln>
                  <a:solidFill>
                    <a:srgbClr val="262626"/>
                  </a:solidFill>
                  <a:effectLst/>
                  <a:uLnTx/>
                  <a:uFillTx/>
                  <a:latin typeface="Segoe UI"/>
                  <a:ea typeface="Calibri" panose="020F0502020204030204" pitchFamily="34" charset="0"/>
                  <a:cs typeface="Times New Roman" panose="02020603050405020304" pitchFamily="18" charset="0"/>
                </a:rPr>
                <a:t>memorialized in Executive Order or legislation by the first performance year</a:t>
              </a:r>
              <a:endParaRPr kumimoji="0" lang="en-US" sz="1600" b="0" i="0" u="none" strike="noStrike" kern="1200" cap="none" spc="0" normalizeH="0" baseline="0" noProof="0" dirty="0">
                <a:ln>
                  <a:noFill/>
                </a:ln>
                <a:solidFill>
                  <a:srgbClr val="262626"/>
                </a:solidFill>
                <a:effectLst/>
                <a:uLnTx/>
                <a:uFillTx/>
                <a:latin typeface="Segoe UI"/>
                <a:ea typeface="+mn-ea"/>
                <a:cs typeface="+mn-cs"/>
              </a:endParaRPr>
            </a:p>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Must continue for the duration of the AHEAD performance period</a:t>
              </a:r>
            </a:p>
            <a:p>
              <a:pPr marL="285750" marR="0" lvl="0" indent="-285750" algn="l" defTabSz="914400" rtl="0" eaLnBrk="1" fontAlgn="auto" latinLnBrk="0" hangingPunct="1">
                <a:lnSpc>
                  <a:spcPct val="100000"/>
                </a:lnSpc>
                <a:spcBef>
                  <a:spcPts val="0"/>
                </a:spcBef>
                <a:spcAft>
                  <a:spcPts val="45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May use state-specific definition of primary care; states without existing targets are encouraged to use AHEAD Medicare FFS definition of primary care</a:t>
              </a:r>
            </a:p>
          </p:txBody>
        </p:sp>
        <p:sp>
          <p:nvSpPr>
            <p:cNvPr id="15" name="Oval 14">
              <a:extLst>
                <a:ext uri="{FF2B5EF4-FFF2-40B4-BE49-F238E27FC236}">
                  <a16:creationId xmlns:a16="http://schemas.microsoft.com/office/drawing/2014/main" id="{86C94170-F2B6-941C-AAB2-2E9775AFAD10}"/>
                </a:ext>
              </a:extLst>
            </p:cNvPr>
            <p:cNvSpPr>
              <a:spLocks noChangeAspect="1"/>
            </p:cNvSpPr>
            <p:nvPr/>
          </p:nvSpPr>
          <p:spPr bwMode="gray">
            <a:xfrm>
              <a:off x="2710032" y="1730130"/>
              <a:ext cx="1005840" cy="1003761"/>
            </a:xfrm>
            <a:prstGeom prst="ellipse">
              <a:avLst/>
            </a:prstGeom>
            <a:solidFill>
              <a:schemeClr val="bg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1200" cap="none" spc="0" normalizeH="0" baseline="0" noProof="0" dirty="0">
                <a:ln>
                  <a:noFill/>
                </a:ln>
                <a:solidFill>
                  <a:prstClr val="white"/>
                </a:solidFill>
                <a:effectLst/>
                <a:uLnTx/>
                <a:uFillTx/>
                <a:latin typeface="Segoe UI"/>
                <a:ea typeface="+mn-ea"/>
                <a:cs typeface="+mn-cs"/>
              </a:endParaRPr>
            </a:p>
          </p:txBody>
        </p:sp>
      </p:grpSp>
    </p:spTree>
    <p:extLst>
      <p:ext uri="{BB962C8B-B14F-4D97-AF65-F5344CB8AC3E}">
        <p14:creationId xmlns:p14="http://schemas.microsoft.com/office/powerpoint/2010/main" val="289168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EDA0-4084-4593-97BF-125A01EF572C}"/>
              </a:ext>
            </a:extLst>
          </p:cNvPr>
          <p:cNvSpPr>
            <a:spLocks noGrp="1"/>
          </p:cNvSpPr>
          <p:nvPr>
            <p:ph type="title"/>
          </p:nvPr>
        </p:nvSpPr>
        <p:spPr>
          <a:xfrm>
            <a:off x="533400" y="76200"/>
            <a:ext cx="11353800" cy="533399"/>
          </a:xfrm>
        </p:spPr>
        <p:txBody>
          <a:bodyPr/>
          <a:lstStyle/>
          <a:p>
            <a:r>
              <a:rPr lang="en-US" sz="2800" dirty="0"/>
              <a:t>AHEAD Primary Care Definition Approach: Medicare FFS Targets </a:t>
            </a:r>
          </a:p>
        </p:txBody>
      </p:sp>
      <p:sp>
        <p:nvSpPr>
          <p:cNvPr id="3" name="Slide Number Placeholder 2">
            <a:extLst>
              <a:ext uri="{FF2B5EF4-FFF2-40B4-BE49-F238E27FC236}">
                <a16:creationId xmlns:a16="http://schemas.microsoft.com/office/drawing/2014/main" id="{457D4404-3F80-4EC2-B209-B6C4AAE84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graphicFrame>
        <p:nvGraphicFramePr>
          <p:cNvPr id="5" name="Content Placeholder 3">
            <a:extLst>
              <a:ext uri="{FF2B5EF4-FFF2-40B4-BE49-F238E27FC236}">
                <a16:creationId xmlns:a16="http://schemas.microsoft.com/office/drawing/2014/main" id="{9445ABF4-6A14-F44B-F20B-08CD5285D546}"/>
              </a:ext>
            </a:extLst>
          </p:cNvPr>
          <p:cNvGraphicFramePr>
            <a:graphicFrameLocks/>
          </p:cNvGraphicFramePr>
          <p:nvPr/>
        </p:nvGraphicFramePr>
        <p:xfrm>
          <a:off x="1066800" y="899204"/>
          <a:ext cx="10820400" cy="5468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753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EDA0-4084-4593-97BF-125A01EF572C}"/>
              </a:ext>
            </a:extLst>
          </p:cNvPr>
          <p:cNvSpPr>
            <a:spLocks noGrp="1"/>
          </p:cNvSpPr>
          <p:nvPr>
            <p:ph type="title"/>
          </p:nvPr>
        </p:nvSpPr>
        <p:spPr>
          <a:xfrm>
            <a:off x="533400" y="76200"/>
            <a:ext cx="11353800" cy="533399"/>
          </a:xfrm>
        </p:spPr>
        <p:txBody>
          <a:bodyPr/>
          <a:lstStyle/>
          <a:p>
            <a:r>
              <a:rPr lang="en-US" sz="2800" dirty="0"/>
              <a:t>Expectations for Measurement and Data Collection </a:t>
            </a:r>
          </a:p>
        </p:txBody>
      </p:sp>
      <p:sp>
        <p:nvSpPr>
          <p:cNvPr id="3" name="Slide Number Placeholder 2">
            <a:extLst>
              <a:ext uri="{FF2B5EF4-FFF2-40B4-BE49-F238E27FC236}">
                <a16:creationId xmlns:a16="http://schemas.microsoft.com/office/drawing/2014/main" id="{457D4404-3F80-4EC2-B209-B6C4AAE84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sp>
        <p:nvSpPr>
          <p:cNvPr id="4" name="Freeform: Shape 3">
            <a:extLst>
              <a:ext uri="{FF2B5EF4-FFF2-40B4-BE49-F238E27FC236}">
                <a16:creationId xmlns:a16="http://schemas.microsoft.com/office/drawing/2014/main" id="{14B84109-935B-9723-D897-C8A2E79E0F55}"/>
              </a:ext>
            </a:extLst>
          </p:cNvPr>
          <p:cNvSpPr/>
          <p:nvPr/>
        </p:nvSpPr>
        <p:spPr>
          <a:xfrm>
            <a:off x="806392" y="1931729"/>
            <a:ext cx="10693623" cy="4338441"/>
          </a:xfrm>
          <a:custGeom>
            <a:avLst/>
            <a:gdLst>
              <a:gd name="connsiteX0" fmla="*/ 0 w 8003548"/>
              <a:gd name="connsiteY0" fmla="*/ 0 h 1076400"/>
              <a:gd name="connsiteX1" fmla="*/ 8003548 w 8003548"/>
              <a:gd name="connsiteY1" fmla="*/ 0 h 1076400"/>
              <a:gd name="connsiteX2" fmla="*/ 8003548 w 8003548"/>
              <a:gd name="connsiteY2" fmla="*/ 1076400 h 1076400"/>
              <a:gd name="connsiteX3" fmla="*/ 0 w 8003548"/>
              <a:gd name="connsiteY3" fmla="*/ 1076400 h 1076400"/>
              <a:gd name="connsiteX4" fmla="*/ 0 w 8003548"/>
              <a:gd name="connsiteY4" fmla="*/ 0 h 10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3548" h="1076400">
                <a:moveTo>
                  <a:pt x="0" y="0"/>
                </a:moveTo>
                <a:lnTo>
                  <a:pt x="8003548" y="0"/>
                </a:lnTo>
                <a:lnTo>
                  <a:pt x="8003548" y="1076400"/>
                </a:lnTo>
                <a:lnTo>
                  <a:pt x="0" y="1076400"/>
                </a:lnTo>
                <a:lnTo>
                  <a:pt x="0" y="0"/>
                </a:lnTo>
                <a:close/>
              </a:path>
            </a:pathLst>
          </a:custGeom>
          <a:solidFill>
            <a:srgbClr val="FFEAA7"/>
          </a:solidFill>
          <a:ln>
            <a:solidFill>
              <a:srgbClr val="629DD1"/>
            </a:solidFill>
          </a:ln>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113" tIns="20320" rIns="113792" bIns="20320" numCol="1" spcCol="1270" anchor="ctr" anchorCtr="0">
            <a:noAutofit/>
          </a:bodyPr>
          <a:lstStyle/>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States are required to collect primary care investment spending information from commercial payers and Medicare Advantage plans</a:t>
            </a:r>
          </a:p>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State Medicaid Agencies must also report on primary care investment spending information </a:t>
            </a:r>
          </a:p>
          <a:p>
            <a:pPr marL="171450" marR="0" lvl="1" indent="-171450" algn="l" defTabSz="711200" rtl="0" eaLnBrk="1" fontAlgn="auto" latinLnBrk="0" hangingPunct="1">
              <a:lnSpc>
                <a:spcPct val="90000"/>
              </a:lnSpc>
              <a:spcBef>
                <a:spcPct val="0"/>
              </a:spcBef>
              <a:spcAft>
                <a:spcPct val="20000"/>
              </a:spcAft>
              <a:buClrTx/>
              <a:buSzTx/>
              <a:buFontTx/>
              <a:buChar char="•"/>
              <a:tabLst/>
              <a:defRPr/>
            </a:pPr>
            <a:endPar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Reports for commercial and Medicaid payers must use CMS-supplied NCBP reporting template</a:t>
            </a:r>
          </a:p>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The agency that is the recipient of the Cooperative Agreement funding award will be responsible for aggregating this spending information by payer and reporting it to CMS for combination with the Medicare FFS primary care spending data  </a:t>
            </a:r>
          </a:p>
          <a:p>
            <a:pPr marL="171450" marR="0" lvl="1" indent="-171450" algn="l" defTabSz="711200" rtl="0" eaLnBrk="1" fontAlgn="auto" latinLnBrk="0" hangingPunct="1">
              <a:lnSpc>
                <a:spcPct val="90000"/>
              </a:lnSpc>
              <a:spcBef>
                <a:spcPct val="0"/>
              </a:spcBef>
              <a:spcAft>
                <a:spcPct val="20000"/>
              </a:spcAft>
              <a:buClrTx/>
              <a:buSzTx/>
              <a:buFontTx/>
              <a:buChar char="•"/>
              <a:tabLst/>
              <a:defRPr/>
            </a:pPr>
            <a:endPar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CMS will work with states to ensure that primary care spending data is reported in a way that coordinates with the State Health Equity Plan (HEP) and engages the state’s governance structure </a:t>
            </a:r>
          </a:p>
        </p:txBody>
      </p:sp>
      <p:sp>
        <p:nvSpPr>
          <p:cNvPr id="5" name="Rectangle 4">
            <a:extLst>
              <a:ext uri="{FF2B5EF4-FFF2-40B4-BE49-F238E27FC236}">
                <a16:creationId xmlns:a16="http://schemas.microsoft.com/office/drawing/2014/main" id="{A8A3A169-76CE-5C28-BAB1-1CF7C65BF82A}"/>
              </a:ext>
            </a:extLst>
          </p:cNvPr>
          <p:cNvSpPr/>
          <p:nvPr/>
        </p:nvSpPr>
        <p:spPr>
          <a:xfrm>
            <a:off x="806392" y="1509839"/>
            <a:ext cx="10693623" cy="669716"/>
          </a:xfrm>
          <a:prstGeom prst="rect">
            <a:avLst/>
          </a:prstGeom>
          <a:solidFill>
            <a:schemeClr val="accent3"/>
          </a:solidFill>
          <a:ln w="12700" cap="flat" cmpd="sng" algn="ctr">
            <a:solidFill>
              <a:schemeClr val="accent3"/>
            </a:solidFill>
            <a:prstDash val="solid"/>
          </a:ln>
          <a:effectLst/>
        </p:spPr>
        <p:txBody>
          <a:bodyPr wrap="square" lIns="0" tIns="0" rIns="0" bIns="0" rtlCol="0" anchor="ctr">
            <a:noAutofit/>
          </a:bodyPr>
          <a:lstStyle/>
          <a:p>
            <a:pPr marL="147167" marR="0" lvl="0" indent="0" algn="l" defTabSz="671718"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Segoe UI"/>
                <a:ea typeface="+mn-ea"/>
                <a:cs typeface="Segoe UI Light" panose="020B0502040204020203" pitchFamily="34" charset="0"/>
                <a:sym typeface="Gotham Book" charset="0"/>
              </a:rPr>
              <a:t>             State Responsibilities for Measurement of Primary Care Spending</a:t>
            </a:r>
          </a:p>
        </p:txBody>
      </p:sp>
      <p:sp>
        <p:nvSpPr>
          <p:cNvPr id="6" name="Oval 5">
            <a:extLst>
              <a:ext uri="{FF2B5EF4-FFF2-40B4-BE49-F238E27FC236}">
                <a16:creationId xmlns:a16="http://schemas.microsoft.com/office/drawing/2014/main" id="{968000D3-FF73-C3F5-4BE4-DDF2125C7A47}"/>
              </a:ext>
            </a:extLst>
          </p:cNvPr>
          <p:cNvSpPr>
            <a:spLocks noChangeAspect="1"/>
          </p:cNvSpPr>
          <p:nvPr/>
        </p:nvSpPr>
        <p:spPr>
          <a:xfrm>
            <a:off x="411648" y="1155668"/>
            <a:ext cx="1098159" cy="1023886"/>
          </a:xfrm>
          <a:prstGeom prst="ellipse">
            <a:avLst/>
          </a:prstGeom>
          <a:solidFill>
            <a:schemeClr val="accent3"/>
          </a:solidFill>
          <a:ln w="12700" cap="flat" cmpd="sng" algn="ctr">
            <a:solidFill>
              <a:schemeClr val="bg1"/>
            </a:solidFill>
            <a:prstDash val="solid"/>
          </a:ln>
          <a:effectLst/>
        </p:spPr>
        <p:txBody>
          <a:bodyPr wrap="square" rtlCol="0" anchor="ctr">
            <a:spAutoFit/>
          </a:bodyPr>
          <a:lstStyle/>
          <a:p>
            <a:pPr marL="232149" marR="0" lvl="0" indent="-232149" algn="l" defTabSz="671718"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2645" b="0" i="0" u="none" strike="noStrike" kern="0" cap="none" spc="0" normalizeH="0" baseline="0" noProof="0" dirty="0">
              <a:ln>
                <a:noFill/>
              </a:ln>
              <a:solidFill>
                <a:prstClr val="black"/>
              </a:solidFill>
              <a:effectLst/>
              <a:uLnTx/>
              <a:uFillTx/>
              <a:latin typeface="Verdana"/>
              <a:ea typeface="+mn-ea"/>
              <a:cs typeface="+mn-cs"/>
              <a:sym typeface="Gotham Book" charset="0"/>
            </a:endParaRPr>
          </a:p>
        </p:txBody>
      </p:sp>
      <p:pic>
        <p:nvPicPr>
          <p:cNvPr id="9" name="Graphic 8" descr="Statistics with solid fill">
            <a:extLst>
              <a:ext uri="{FF2B5EF4-FFF2-40B4-BE49-F238E27FC236}">
                <a16:creationId xmlns:a16="http://schemas.microsoft.com/office/drawing/2014/main" id="{7D2D4905-72E6-B7F4-B567-95AB3E323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3291" y="1191133"/>
            <a:ext cx="906210" cy="906210"/>
          </a:xfrm>
          <a:prstGeom prst="rect">
            <a:avLst/>
          </a:prstGeom>
        </p:spPr>
      </p:pic>
    </p:spTree>
    <p:extLst>
      <p:ext uri="{BB962C8B-B14F-4D97-AF65-F5344CB8AC3E}">
        <p14:creationId xmlns:p14="http://schemas.microsoft.com/office/powerpoint/2010/main" val="1599443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130E1-2D2C-441F-9F60-F8220AD9569E}"/>
              </a:ext>
            </a:extLst>
          </p:cNvPr>
          <p:cNvSpPr>
            <a:spLocks noGrp="1"/>
          </p:cNvSpPr>
          <p:nvPr>
            <p:ph type="title"/>
          </p:nvPr>
        </p:nvSpPr>
        <p:spPr>
          <a:xfrm>
            <a:off x="533400" y="76200"/>
            <a:ext cx="11353800" cy="533399"/>
          </a:xfrm>
        </p:spPr>
        <p:txBody>
          <a:bodyPr/>
          <a:lstStyle/>
          <a:p>
            <a:r>
              <a:rPr lang="en-US" sz="2800" dirty="0"/>
              <a:t>All-Payer and Medicare Primary Care Investment Targets Comparison</a:t>
            </a:r>
          </a:p>
        </p:txBody>
      </p:sp>
      <p:sp>
        <p:nvSpPr>
          <p:cNvPr id="3" name="Slide Number Placeholder 2">
            <a:extLst>
              <a:ext uri="{FF2B5EF4-FFF2-40B4-BE49-F238E27FC236}">
                <a16:creationId xmlns:a16="http://schemas.microsoft.com/office/drawing/2014/main" id="{B128489B-355D-431B-829D-D669587EE4B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graphicFrame>
        <p:nvGraphicFramePr>
          <p:cNvPr id="12" name="Diagram 11">
            <a:extLst>
              <a:ext uri="{FF2B5EF4-FFF2-40B4-BE49-F238E27FC236}">
                <a16:creationId xmlns:a16="http://schemas.microsoft.com/office/drawing/2014/main" id="{C13D6A86-EAC4-A057-AF12-CEF7870F8678}"/>
              </a:ext>
            </a:extLst>
          </p:cNvPr>
          <p:cNvGraphicFramePr/>
          <p:nvPr/>
        </p:nvGraphicFramePr>
        <p:xfrm>
          <a:off x="346251" y="1288678"/>
          <a:ext cx="11540949" cy="5100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0773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7938CC-78D2-A99C-B447-5F41DB4190D0}"/>
              </a:ext>
            </a:extLst>
          </p:cNvPr>
          <p:cNvSpPr>
            <a:spLocks noGrp="1"/>
          </p:cNvSpPr>
          <p:nvPr>
            <p:ph type="body" sz="quarter" idx="11"/>
          </p:nvPr>
        </p:nvSpPr>
        <p:spPr>
          <a:xfrm>
            <a:off x="607907" y="2062163"/>
            <a:ext cx="10515600" cy="3708399"/>
          </a:xfrm>
        </p:spPr>
        <p:txBody>
          <a:bodyPr lIns="91440" tIns="45720" rIns="91440" bIns="45720" anchor="t"/>
          <a:lstStyle/>
          <a:p>
            <a:pPr marL="0" indent="0">
              <a:buNone/>
            </a:pPr>
            <a:r>
              <a:rPr lang="en-US" b="1" dirty="0"/>
              <a:t>Supports state-led efforts to make health care more affordable for everyone. </a:t>
            </a:r>
            <a:br>
              <a:rPr lang="en-US" dirty="0"/>
            </a:br>
            <a:endParaRPr lang="en-US" dirty="0"/>
          </a:p>
          <a:p>
            <a:pPr marL="0" indent="0">
              <a:buNone/>
            </a:pPr>
            <a:r>
              <a:rPr lang="en-US" sz="2400" dirty="0"/>
              <a:t>Five states—</a:t>
            </a:r>
            <a:r>
              <a:rPr lang="en-US" sz="2400" dirty="0">
                <a:hlinkClick r:id="rId3"/>
              </a:rPr>
              <a:t>Connecticut</a:t>
            </a:r>
            <a:r>
              <a:rPr lang="en-US" sz="2400" dirty="0"/>
              <a:t>, </a:t>
            </a:r>
            <a:r>
              <a:rPr lang="en-US" sz="2400" dirty="0">
                <a:hlinkClick r:id="rId4"/>
              </a:rPr>
              <a:t>New Jersey</a:t>
            </a:r>
            <a:r>
              <a:rPr lang="en-US" sz="2400" dirty="0"/>
              <a:t>, </a:t>
            </a:r>
            <a:r>
              <a:rPr lang="en-US" sz="2400" dirty="0">
                <a:hlinkClick r:id="rId5"/>
              </a:rPr>
              <a:t>Oregon</a:t>
            </a:r>
            <a:r>
              <a:rPr lang="en-US" sz="2400" dirty="0"/>
              <a:t>, </a:t>
            </a:r>
            <a:r>
              <a:rPr lang="en-US" sz="2400" dirty="0">
                <a:hlinkClick r:id="rId6"/>
              </a:rPr>
              <a:t>Rhode Island</a:t>
            </a:r>
            <a:r>
              <a:rPr lang="en-US" sz="2400" dirty="0"/>
              <a:t>, and </a:t>
            </a:r>
            <a:r>
              <a:rPr lang="en-US" sz="2400" dirty="0">
                <a:hlinkClick r:id="rId7"/>
              </a:rPr>
              <a:t>Washington</a:t>
            </a:r>
            <a:r>
              <a:rPr lang="en-US" sz="2400" dirty="0"/>
              <a:t>—are receiving direct support to collect spending data and analyze and address the underlying drivers of health care cost growth, using </a:t>
            </a:r>
            <a:r>
              <a:rPr lang="en-US" sz="2400" dirty="0">
                <a:hlinkClick r:id="rId8"/>
              </a:rPr>
              <a:t>cost growth targets</a:t>
            </a:r>
            <a:r>
              <a:rPr lang="en-US" sz="2400" dirty="0"/>
              <a:t> to advance affordability.</a:t>
            </a:r>
          </a:p>
        </p:txBody>
      </p:sp>
      <p:sp>
        <p:nvSpPr>
          <p:cNvPr id="2" name="Title 1">
            <a:extLst>
              <a:ext uri="{FF2B5EF4-FFF2-40B4-BE49-F238E27FC236}">
                <a16:creationId xmlns:a16="http://schemas.microsoft.com/office/drawing/2014/main" id="{ABDD7510-B988-6FDD-D96F-C2AA2903A43A}"/>
              </a:ext>
            </a:extLst>
          </p:cNvPr>
          <p:cNvSpPr>
            <a:spLocks noGrp="1"/>
          </p:cNvSpPr>
          <p:nvPr>
            <p:ph type="title"/>
          </p:nvPr>
        </p:nvSpPr>
        <p:spPr>
          <a:xfrm>
            <a:off x="607907" y="645429"/>
            <a:ext cx="10515600" cy="1325563"/>
          </a:xfrm>
        </p:spPr>
        <p:txBody>
          <a:bodyPr/>
          <a:lstStyle/>
          <a:p>
            <a:r>
              <a:rPr lang="en-US" dirty="0"/>
              <a:t>Peterson-Milbank Program for Sustainable Health Care Costs </a:t>
            </a:r>
          </a:p>
        </p:txBody>
      </p:sp>
    </p:spTree>
    <p:extLst>
      <p:ext uri="{BB962C8B-B14F-4D97-AF65-F5344CB8AC3E}">
        <p14:creationId xmlns:p14="http://schemas.microsoft.com/office/powerpoint/2010/main" val="4291888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7938CC-78D2-A99C-B447-5F41DB4190D0}"/>
              </a:ext>
            </a:extLst>
          </p:cNvPr>
          <p:cNvSpPr>
            <a:spLocks noGrp="1"/>
          </p:cNvSpPr>
          <p:nvPr>
            <p:ph type="body" sz="quarter" idx="11"/>
          </p:nvPr>
        </p:nvSpPr>
        <p:spPr>
          <a:xfrm>
            <a:off x="607907" y="1919659"/>
            <a:ext cx="10515600" cy="3626117"/>
          </a:xfrm>
        </p:spPr>
        <p:txBody>
          <a:bodyPr lIns="91440" tIns="45720" rIns="91440" bIns="45720" numCol="2" spcCol="457200" anchor="t"/>
          <a:lstStyle/>
          <a:p>
            <a:pPr marL="0" indent="0">
              <a:buNone/>
            </a:pPr>
            <a:r>
              <a:rPr lang="en-US" sz="2400" b="1" dirty="0">
                <a:solidFill>
                  <a:schemeClr val="tx2"/>
                </a:solidFill>
                <a:latin typeface="Arial"/>
                <a:cs typeface="Arial"/>
              </a:rPr>
              <a:t>Cost growth target:</a:t>
            </a:r>
          </a:p>
          <a:p>
            <a:r>
              <a:rPr lang="en-US" sz="2000" dirty="0">
                <a:latin typeface="Arial"/>
                <a:cs typeface="Arial"/>
              </a:rPr>
              <a:t>A goal for how much total statewide health care spending should increase per year to make it affordable. </a:t>
            </a:r>
          </a:p>
          <a:p>
            <a:r>
              <a:rPr lang="en-US" sz="2000" dirty="0">
                <a:latin typeface="Arial"/>
                <a:cs typeface="Arial"/>
              </a:rPr>
              <a:t>Working together, state leaders, health insurers, health care providers, businesses, and consumer advocates agree to these targets and commit to achieving them.</a:t>
            </a:r>
          </a:p>
          <a:p>
            <a:pPr marL="0" indent="0">
              <a:buNone/>
            </a:pPr>
            <a:endParaRPr lang="en-US" sz="2400" dirty="0">
              <a:latin typeface="Arial"/>
              <a:cs typeface="Arial"/>
            </a:endParaRPr>
          </a:p>
          <a:p>
            <a:pPr marL="0" indent="0">
              <a:buNone/>
            </a:pPr>
            <a:r>
              <a:rPr lang="en-US" sz="2400" b="1" dirty="0">
                <a:solidFill>
                  <a:schemeClr val="tx2"/>
                </a:solidFill>
                <a:latin typeface="Arial"/>
                <a:cs typeface="Arial"/>
              </a:rPr>
              <a:t>Cost growth target program:</a:t>
            </a:r>
          </a:p>
          <a:p>
            <a:r>
              <a:rPr lang="en-US" sz="2000" dirty="0">
                <a:latin typeface="Arial"/>
                <a:cs typeface="Arial"/>
              </a:rPr>
              <a:t>Increases transparency by gathering, analyzing and reporting health care spending data</a:t>
            </a:r>
          </a:p>
          <a:p>
            <a:r>
              <a:rPr lang="en-US" sz="2000" dirty="0">
                <a:latin typeface="Arial"/>
                <a:cs typeface="Arial"/>
              </a:rPr>
              <a:t>Holds industry accountable by measuring performance against the target and identifying cost drivers</a:t>
            </a:r>
          </a:p>
          <a:p>
            <a:r>
              <a:rPr lang="en-US" sz="2000" dirty="0">
                <a:latin typeface="Arial"/>
                <a:cs typeface="Arial"/>
              </a:rPr>
              <a:t>Proposes shared solutions to make health care more affordable</a:t>
            </a:r>
          </a:p>
        </p:txBody>
      </p:sp>
      <p:sp>
        <p:nvSpPr>
          <p:cNvPr id="2" name="Title 1">
            <a:extLst>
              <a:ext uri="{FF2B5EF4-FFF2-40B4-BE49-F238E27FC236}">
                <a16:creationId xmlns:a16="http://schemas.microsoft.com/office/drawing/2014/main" id="{ABDD7510-B988-6FDD-D96F-C2AA2903A43A}"/>
              </a:ext>
            </a:extLst>
          </p:cNvPr>
          <p:cNvSpPr>
            <a:spLocks noGrp="1"/>
          </p:cNvSpPr>
          <p:nvPr>
            <p:ph type="title"/>
          </p:nvPr>
        </p:nvSpPr>
        <p:spPr/>
        <p:txBody>
          <a:bodyPr/>
          <a:lstStyle/>
          <a:p>
            <a:r>
              <a:rPr lang="en-US" sz="3600" dirty="0"/>
              <a:t>What is a cost growth target program?</a:t>
            </a:r>
          </a:p>
        </p:txBody>
      </p:sp>
    </p:spTree>
    <p:extLst>
      <p:ext uri="{BB962C8B-B14F-4D97-AF65-F5344CB8AC3E}">
        <p14:creationId xmlns:p14="http://schemas.microsoft.com/office/powerpoint/2010/main" val="897069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7510-B988-6FDD-D96F-C2AA2903A43A}"/>
              </a:ext>
            </a:extLst>
          </p:cNvPr>
          <p:cNvSpPr>
            <a:spLocks noGrp="1"/>
          </p:cNvSpPr>
          <p:nvPr>
            <p:ph type="title"/>
          </p:nvPr>
        </p:nvSpPr>
        <p:spPr>
          <a:xfrm>
            <a:off x="608013" y="1123188"/>
            <a:ext cx="4191148" cy="3213368"/>
          </a:xfrm>
        </p:spPr>
        <p:txBody>
          <a:bodyPr lIns="91440" tIns="45720" rIns="91440" bIns="45720" anchor="t"/>
          <a:lstStyle/>
          <a:p>
            <a:r>
              <a:rPr lang="en-US" dirty="0"/>
              <a:t>1 in 5 Americans </a:t>
            </a:r>
            <a:r>
              <a:rPr lang="en-US" dirty="0">
                <a:solidFill>
                  <a:schemeClr val="tx2"/>
                </a:solidFill>
              </a:rPr>
              <a:t>Live in a State With a Cost Growth Target</a:t>
            </a:r>
          </a:p>
        </p:txBody>
      </p:sp>
      <p:pic>
        <p:nvPicPr>
          <p:cNvPr id="6" name="Picture 5" descr="A map of the united states&#10;&#10;Description automatically generated">
            <a:extLst>
              <a:ext uri="{FF2B5EF4-FFF2-40B4-BE49-F238E27FC236}">
                <a16:creationId xmlns:a16="http://schemas.microsoft.com/office/drawing/2014/main" id="{726B8004-7689-B159-97E0-06DC60B2A2FE}"/>
              </a:ext>
            </a:extLst>
          </p:cNvPr>
          <p:cNvPicPr>
            <a:picLocks noChangeAspect="1"/>
          </p:cNvPicPr>
          <p:nvPr/>
        </p:nvPicPr>
        <p:blipFill>
          <a:blip r:embed="rId3"/>
          <a:stretch>
            <a:fillRect/>
          </a:stretch>
        </p:blipFill>
        <p:spPr>
          <a:xfrm>
            <a:off x="4858537" y="646113"/>
            <a:ext cx="6784932" cy="5088699"/>
          </a:xfrm>
          <a:prstGeom prst="rect">
            <a:avLst/>
          </a:prstGeom>
        </p:spPr>
      </p:pic>
    </p:spTree>
    <p:extLst>
      <p:ext uri="{BB962C8B-B14F-4D97-AF65-F5344CB8AC3E}">
        <p14:creationId xmlns:p14="http://schemas.microsoft.com/office/powerpoint/2010/main" val="4087101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7510-B988-6FDD-D96F-C2AA2903A43A}"/>
              </a:ext>
            </a:extLst>
          </p:cNvPr>
          <p:cNvSpPr>
            <a:spLocks noGrp="1"/>
          </p:cNvSpPr>
          <p:nvPr>
            <p:ph type="title"/>
          </p:nvPr>
        </p:nvSpPr>
        <p:spPr>
          <a:xfrm>
            <a:off x="607907" y="498858"/>
            <a:ext cx="10515600" cy="1325563"/>
          </a:xfrm>
        </p:spPr>
        <p:txBody>
          <a:bodyPr/>
          <a:lstStyle/>
          <a:p>
            <a:r>
              <a:rPr lang="en-US" dirty="0"/>
              <a:t>A Playbook for Implementing a State Cost Growth Target</a:t>
            </a:r>
          </a:p>
        </p:txBody>
      </p:sp>
      <p:pic>
        <p:nvPicPr>
          <p:cNvPr id="6" name="object 2">
            <a:extLst>
              <a:ext uri="{FF2B5EF4-FFF2-40B4-BE49-F238E27FC236}">
                <a16:creationId xmlns:a16="http://schemas.microsoft.com/office/drawing/2014/main" id="{C99ECBB1-433F-128F-E38A-4C7DC9520562}"/>
              </a:ext>
            </a:extLst>
          </p:cNvPr>
          <p:cNvPicPr>
            <a:picLocks noChangeAspect="1"/>
          </p:cNvPicPr>
          <p:nvPr/>
        </p:nvPicPr>
        <p:blipFill>
          <a:blip r:embed="rId3" cstate="print"/>
          <a:stretch>
            <a:fillRect/>
          </a:stretch>
        </p:blipFill>
        <p:spPr>
          <a:xfrm>
            <a:off x="607907" y="1680046"/>
            <a:ext cx="9913744" cy="1645920"/>
          </a:xfrm>
          <a:prstGeom prst="rect">
            <a:avLst/>
          </a:prstGeom>
        </p:spPr>
      </p:pic>
      <p:pic>
        <p:nvPicPr>
          <p:cNvPr id="7" name="object 3">
            <a:extLst>
              <a:ext uri="{FF2B5EF4-FFF2-40B4-BE49-F238E27FC236}">
                <a16:creationId xmlns:a16="http://schemas.microsoft.com/office/drawing/2014/main" id="{A2812D65-5825-B59C-148C-0053CF310C80}"/>
              </a:ext>
            </a:extLst>
          </p:cNvPr>
          <p:cNvPicPr>
            <a:picLocks noChangeAspect="1"/>
          </p:cNvPicPr>
          <p:nvPr/>
        </p:nvPicPr>
        <p:blipFill>
          <a:blip r:embed="rId4" cstate="print"/>
          <a:stretch>
            <a:fillRect/>
          </a:stretch>
        </p:blipFill>
        <p:spPr>
          <a:xfrm>
            <a:off x="471340" y="3472537"/>
            <a:ext cx="10917171" cy="1748540"/>
          </a:xfrm>
          <a:prstGeom prst="rect">
            <a:avLst/>
          </a:prstGeom>
        </p:spPr>
      </p:pic>
      <p:sp>
        <p:nvSpPr>
          <p:cNvPr id="4" name="TextBox 3">
            <a:extLst>
              <a:ext uri="{FF2B5EF4-FFF2-40B4-BE49-F238E27FC236}">
                <a16:creationId xmlns:a16="http://schemas.microsoft.com/office/drawing/2014/main" id="{15FF734F-78A3-E44B-5B26-96120A290B9D}"/>
              </a:ext>
            </a:extLst>
          </p:cNvPr>
          <p:cNvSpPr txBox="1"/>
          <p:nvPr/>
        </p:nvSpPr>
        <p:spPr>
          <a:xfrm>
            <a:off x="607907" y="5356510"/>
            <a:ext cx="10281766" cy="584775"/>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mn-cs"/>
              </a:rPr>
              <a:t>Playbook available at </a:t>
            </a:r>
            <a:r>
              <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mn-cs"/>
                <a:hlinkClick r:id="rId5"/>
              </a:rPr>
              <a:t>https://www.milbank.org/publications/making-health-care-more-affordable-a-playbook-for-implementing-a-state-cost-growth-target/</a:t>
            </a:r>
            <a:r>
              <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mn-cs"/>
              </a:rPr>
              <a:t> </a:t>
            </a:r>
          </a:p>
        </p:txBody>
      </p:sp>
    </p:spTree>
    <p:extLst>
      <p:ext uri="{BB962C8B-B14F-4D97-AF65-F5344CB8AC3E}">
        <p14:creationId xmlns:p14="http://schemas.microsoft.com/office/powerpoint/2010/main" val="3503440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F85A-BC26-4758-C5F9-E62E8845B802}"/>
              </a:ext>
            </a:extLst>
          </p:cNvPr>
          <p:cNvSpPr>
            <a:spLocks noGrp="1"/>
          </p:cNvSpPr>
          <p:nvPr>
            <p:ph type="ctrTitle"/>
          </p:nvPr>
        </p:nvSpPr>
        <p:spPr>
          <a:xfrm>
            <a:off x="1524000" y="2888001"/>
            <a:ext cx="9144000" cy="1081998"/>
          </a:xfrm>
        </p:spPr>
        <p:txBody>
          <a:bodyPr>
            <a:normAutofit/>
          </a:bodyPr>
          <a:lstStyle/>
          <a:p>
            <a:r>
              <a:rPr lang="en-US" sz="5400" dirty="0"/>
              <a:t>Thank you</a:t>
            </a:r>
          </a:p>
        </p:txBody>
      </p:sp>
    </p:spTree>
    <p:extLst>
      <p:ext uri="{BB962C8B-B14F-4D97-AF65-F5344CB8AC3E}">
        <p14:creationId xmlns:p14="http://schemas.microsoft.com/office/powerpoint/2010/main" val="407646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7938CC-78D2-A99C-B447-5F41DB4190D0}"/>
              </a:ext>
            </a:extLst>
          </p:cNvPr>
          <p:cNvSpPr>
            <a:spLocks noGrp="1"/>
          </p:cNvSpPr>
          <p:nvPr>
            <p:ph type="body" sz="quarter" idx="11"/>
          </p:nvPr>
        </p:nvSpPr>
        <p:spPr>
          <a:xfrm>
            <a:off x="838200" y="1672194"/>
            <a:ext cx="10515600" cy="3708399"/>
          </a:xfrm>
        </p:spPr>
        <p:txBody>
          <a:bodyPr lIns="91440" tIns="45720" rIns="91440" bIns="45720" anchor="t"/>
          <a:lstStyle/>
          <a:p>
            <a:r>
              <a:rPr lang="en-US" sz="2400" dirty="0"/>
              <a:t>Rachel Block, Program Officer, Milbank Memorial Fund (moderator)</a:t>
            </a:r>
          </a:p>
          <a:p>
            <a:r>
              <a:rPr lang="en-US" sz="2400" dirty="0"/>
              <a:t>Christina Crider, Deputy Division Director, Division of Multi-Payer Models, CMMI</a:t>
            </a:r>
          </a:p>
          <a:p>
            <a:r>
              <a:rPr lang="en-US" sz="2400" dirty="0"/>
              <a:t>Keanan Lane, Associate Director, Peterson Center on Health Care</a:t>
            </a:r>
          </a:p>
          <a:p>
            <a:r>
              <a:rPr lang="en-US" sz="2400" dirty="0"/>
              <a:t>Cory King, Health Insurance Commissioner, State of Rhode Island</a:t>
            </a:r>
          </a:p>
          <a:p>
            <a:r>
              <a:rPr lang="en-US" sz="2400" dirty="0"/>
              <a:t>Deidre Gifford, Executive Director, Connecticut Office of Health Strategy</a:t>
            </a:r>
          </a:p>
          <a:p>
            <a:pPr marL="0" indent="0">
              <a:buNone/>
            </a:pPr>
            <a:endParaRPr lang="en-US" sz="2400" dirty="0"/>
          </a:p>
          <a:p>
            <a:pPr marL="0" indent="0">
              <a:buNone/>
            </a:pPr>
            <a:r>
              <a:rPr lang="en-US" sz="2400" dirty="0"/>
              <a:t>               </a:t>
            </a:r>
          </a:p>
        </p:txBody>
      </p:sp>
      <p:sp>
        <p:nvSpPr>
          <p:cNvPr id="2" name="Title 1">
            <a:extLst>
              <a:ext uri="{FF2B5EF4-FFF2-40B4-BE49-F238E27FC236}">
                <a16:creationId xmlns:a16="http://schemas.microsoft.com/office/drawing/2014/main" id="{ABDD7510-B988-6FDD-D96F-C2AA2903A43A}"/>
              </a:ext>
            </a:extLst>
          </p:cNvPr>
          <p:cNvSpPr>
            <a:spLocks noGrp="1"/>
          </p:cNvSpPr>
          <p:nvPr>
            <p:ph type="title"/>
          </p:nvPr>
        </p:nvSpPr>
        <p:spPr>
          <a:xfrm>
            <a:off x="607907" y="645429"/>
            <a:ext cx="10515600" cy="1325563"/>
          </a:xfrm>
        </p:spPr>
        <p:txBody>
          <a:bodyPr/>
          <a:lstStyle/>
          <a:p>
            <a:r>
              <a:rPr lang="en-US" dirty="0"/>
              <a:t>Speakers</a:t>
            </a:r>
          </a:p>
        </p:txBody>
      </p:sp>
    </p:spTree>
    <p:extLst>
      <p:ext uri="{BB962C8B-B14F-4D97-AF65-F5344CB8AC3E}">
        <p14:creationId xmlns:p14="http://schemas.microsoft.com/office/powerpoint/2010/main" val="226848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6"/>
          <p:cNvSpPr txBox="1">
            <a:spLocks/>
          </p:cNvSpPr>
          <p:nvPr/>
        </p:nvSpPr>
        <p:spPr>
          <a:xfrm>
            <a:off x="730767" y="4795182"/>
            <a:ext cx="10792110" cy="660617"/>
          </a:xfr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a:buNone/>
              <a:tabLst/>
              <a:defRPr/>
            </a:pPr>
            <a:r>
              <a:rPr kumimoji="0" lang="en-US" sz="2800" b="0"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Center for Medicare and Medicaid Innovation</a:t>
            </a:r>
          </a:p>
        </p:txBody>
      </p:sp>
      <p:sp>
        <p:nvSpPr>
          <p:cNvPr id="6" name="Title 1"/>
          <p:cNvSpPr txBox="1">
            <a:spLocks/>
          </p:cNvSpPr>
          <p:nvPr/>
        </p:nvSpPr>
        <p:spPr>
          <a:xfrm>
            <a:off x="725064" y="1880648"/>
            <a:ext cx="11199071" cy="2555455"/>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lvl1pPr algn="l" defTabSz="914400" rtl="0" eaLnBrk="1" latinLnBrk="0" hangingPunct="1">
              <a:lnSpc>
                <a:spcPct val="90000"/>
              </a:lnSpc>
              <a:spcBef>
                <a:spcPct val="0"/>
              </a:spcBef>
              <a:buNone/>
              <a:defRPr sz="8800" b="0" i="0" kern="1200">
                <a:solidFill>
                  <a:schemeClr val="bg1"/>
                </a:solidFill>
                <a:latin typeface="Modern No. 20" charset="0"/>
                <a:ea typeface="Modern No. 20" charset="0"/>
                <a:cs typeface="Modern No. 20"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uLnTx/>
                <a:uFillTx/>
                <a:latin typeface="Segoe UI Light" panose="020B0502040204020203" pitchFamily="34" charset="0"/>
                <a:cs typeface="Segoe UI Light" panose="020B0502040204020203" pitchFamily="34" charset="0"/>
              </a:rPr>
              <a:t>States Advancing All-Payer Health Equity Approaches and Development (AHEAD) Model</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600" b="1" i="0" u="none" strike="noStrike" kern="1200" cap="none" spc="0" normalizeH="0" baseline="0" noProof="0" dirty="0">
              <a:ln>
                <a:noFill/>
              </a:ln>
              <a:solidFill>
                <a:srgbClr val="5B9BD5"/>
              </a:solidFill>
              <a:effectLst/>
              <a:uLnTx/>
              <a:uFillTx/>
              <a:latin typeface="Segoe UI Light" panose="020B0502040204020203" pitchFamily="34" charset="0"/>
              <a:cs typeface="Segoe UI Light" panose="020B0502040204020203"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800" b="1" i="0" u="none" strike="noStrike" kern="1200" cap="none" spc="0" normalizeH="0" baseline="0" noProof="0" dirty="0">
                <a:ln>
                  <a:noFill/>
                </a:ln>
                <a:solidFill>
                  <a:srgbClr val="5B9BD5"/>
                </a:solidFill>
                <a:effectLst/>
                <a:uLnTx/>
                <a:uFillTx/>
                <a:latin typeface="Segoe UI Light" panose="020B0502040204020203" pitchFamily="34" charset="0"/>
                <a:cs typeface="Segoe UI Light" panose="020B0502040204020203" pitchFamily="34" charset="0"/>
              </a:rPr>
              <a:t>State Financial Targets Overview</a:t>
            </a:r>
          </a:p>
        </p:txBody>
      </p:sp>
      <p:sp>
        <p:nvSpPr>
          <p:cNvPr id="7" name="TextBox 6">
            <a:extLst>
              <a:ext uri="{FF2B5EF4-FFF2-40B4-BE49-F238E27FC236}">
                <a16:creationId xmlns:a16="http://schemas.microsoft.com/office/drawing/2014/main" id="{FC2D4FD9-D63F-4EE4-AD2A-07600B3EE777}"/>
              </a:ext>
            </a:extLst>
          </p:cNvPr>
          <p:cNvSpPr txBox="1"/>
          <p:nvPr/>
        </p:nvSpPr>
        <p:spPr>
          <a:xfrm>
            <a:off x="5929045" y="6367680"/>
            <a:ext cx="39555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81440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3A4E85F-CFFB-AA80-CC93-1ECF0FD50173}"/>
              </a:ext>
            </a:extLst>
          </p:cNvPr>
          <p:cNvSpPr txBox="1"/>
          <p:nvPr/>
        </p:nvSpPr>
        <p:spPr>
          <a:xfrm>
            <a:off x="702066" y="838200"/>
            <a:ext cx="1073669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62626"/>
                </a:solidFill>
                <a:effectLst/>
                <a:uLnTx/>
                <a:uFillTx/>
                <a:latin typeface="Segoe UI"/>
                <a:ea typeface="+mn-ea"/>
                <a:cs typeface="+mn-cs"/>
              </a:rPr>
              <a:t>The States Advancing All-Payer Health Equity Approaches and Development, or the AHEAD Model, is a flexible framework designed to improve health outcomes across multiple states. </a:t>
            </a:r>
          </a:p>
        </p:txBody>
      </p:sp>
      <p:sp>
        <p:nvSpPr>
          <p:cNvPr id="7" name="Freeform 18">
            <a:extLst>
              <a:ext uri="{FF2B5EF4-FFF2-40B4-BE49-F238E27FC236}">
                <a16:creationId xmlns:a16="http://schemas.microsoft.com/office/drawing/2014/main" id="{F1046563-FAC8-6E96-655D-82221624ED06}"/>
              </a:ext>
            </a:extLst>
          </p:cNvPr>
          <p:cNvSpPr/>
          <p:nvPr/>
        </p:nvSpPr>
        <p:spPr>
          <a:xfrm>
            <a:off x="1143000" y="3590956"/>
            <a:ext cx="3017520" cy="1097280"/>
          </a:xfrm>
          <a:custGeom>
            <a:avLst/>
            <a:gdLst>
              <a:gd name="connsiteX0" fmla="*/ 0 w 2070093"/>
              <a:gd name="connsiteY0" fmla="*/ 0 h 1242056"/>
              <a:gd name="connsiteX1" fmla="*/ 2070093 w 2070093"/>
              <a:gd name="connsiteY1" fmla="*/ 0 h 1242056"/>
              <a:gd name="connsiteX2" fmla="*/ 2070093 w 2070093"/>
              <a:gd name="connsiteY2" fmla="*/ 1242056 h 1242056"/>
              <a:gd name="connsiteX3" fmla="*/ 0 w 2070093"/>
              <a:gd name="connsiteY3" fmla="*/ 1242056 h 1242056"/>
              <a:gd name="connsiteX4" fmla="*/ 0 w 2070093"/>
              <a:gd name="connsiteY4" fmla="*/ 0 h 1242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0093" h="1242056">
                <a:moveTo>
                  <a:pt x="0" y="0"/>
                </a:moveTo>
                <a:lnTo>
                  <a:pt x="2070093" y="0"/>
                </a:lnTo>
                <a:lnTo>
                  <a:pt x="2070093" y="1242056"/>
                </a:lnTo>
                <a:lnTo>
                  <a:pt x="0" y="1242056"/>
                </a:lnTo>
                <a:lnTo>
                  <a:pt x="0" y="0"/>
                </a:lnTo>
                <a:close/>
              </a:path>
            </a:pathLst>
          </a:custGeom>
          <a:ln w="38100">
            <a:solidFill>
              <a:srgbClr val="FFD106"/>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53340" tIns="53340" rIns="53340" bIns="53340" numCol="1" spcCol="1270" anchor="ctr"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6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rPr>
              <a:t>Cooperative Agreement Funding</a:t>
            </a:r>
          </a:p>
        </p:txBody>
      </p:sp>
      <p:sp>
        <p:nvSpPr>
          <p:cNvPr id="2" name="Title 1">
            <a:extLst>
              <a:ext uri="{FF2B5EF4-FFF2-40B4-BE49-F238E27FC236}">
                <a16:creationId xmlns:a16="http://schemas.microsoft.com/office/drawing/2014/main" id="{1D4130E1-2D2C-441F-9F60-F8220AD9569E}"/>
              </a:ext>
            </a:extLst>
          </p:cNvPr>
          <p:cNvSpPr>
            <a:spLocks noGrp="1"/>
          </p:cNvSpPr>
          <p:nvPr>
            <p:ph type="title"/>
          </p:nvPr>
        </p:nvSpPr>
        <p:spPr>
          <a:xfrm>
            <a:off x="533400" y="76200"/>
            <a:ext cx="11353800" cy="533399"/>
          </a:xfrm>
        </p:spPr>
        <p:txBody>
          <a:bodyPr/>
          <a:lstStyle/>
          <a:p>
            <a:r>
              <a:rPr lang="en-US" sz="2800" dirty="0"/>
              <a:t>AHEAD Model At-A-Glance</a:t>
            </a:r>
          </a:p>
        </p:txBody>
      </p:sp>
      <p:sp>
        <p:nvSpPr>
          <p:cNvPr id="3" name="Slide Number Placeholder 2">
            <a:extLst>
              <a:ext uri="{FF2B5EF4-FFF2-40B4-BE49-F238E27FC236}">
                <a16:creationId xmlns:a16="http://schemas.microsoft.com/office/drawing/2014/main" id="{B128489B-355D-431B-829D-D669587EE4B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sp>
        <p:nvSpPr>
          <p:cNvPr id="5" name="Rectangle: Rounded Corners 4">
            <a:extLst>
              <a:ext uri="{FF2B5EF4-FFF2-40B4-BE49-F238E27FC236}">
                <a16:creationId xmlns:a16="http://schemas.microsoft.com/office/drawing/2014/main" id="{8CAEFDA1-3072-A2D2-7973-7E187EBBEBC0}"/>
              </a:ext>
            </a:extLst>
          </p:cNvPr>
          <p:cNvSpPr/>
          <p:nvPr/>
        </p:nvSpPr>
        <p:spPr>
          <a:xfrm>
            <a:off x="768050" y="1600200"/>
            <a:ext cx="10655901" cy="1250768"/>
          </a:xfrm>
          <a:prstGeom prst="roundRect">
            <a:avLst/>
          </a:prstGeom>
          <a:solidFill>
            <a:srgbClr val="FFD10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Segoe UI"/>
                <a:ea typeface="+mn-ea"/>
                <a:cs typeface="+mn-cs"/>
              </a:rPr>
              <a:t>Statewide Accountability Targets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Total Cost of Care Growth (Medicare &amp; All-Payer)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Primary Care Investment (Medicare &amp; All-Payer)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62626"/>
                </a:solidFill>
                <a:effectLst/>
                <a:uLnTx/>
                <a:uFillTx/>
                <a:latin typeface="Segoe UI"/>
                <a:ea typeface="+mn-ea"/>
                <a:cs typeface="+mn-cs"/>
              </a:rPr>
              <a:t>Equity and Population Health Outcomes via State Agreements with CMS</a:t>
            </a:r>
          </a:p>
        </p:txBody>
      </p:sp>
      <p:sp>
        <p:nvSpPr>
          <p:cNvPr id="6" name="TextBox 5">
            <a:extLst>
              <a:ext uri="{FF2B5EF4-FFF2-40B4-BE49-F238E27FC236}">
                <a16:creationId xmlns:a16="http://schemas.microsoft.com/office/drawing/2014/main" id="{29B6E2A1-5F5C-DE42-7124-3473892CBE20}"/>
              </a:ext>
            </a:extLst>
          </p:cNvPr>
          <p:cNvSpPr txBox="1"/>
          <p:nvPr/>
        </p:nvSpPr>
        <p:spPr>
          <a:xfrm>
            <a:off x="5638800" y="5192490"/>
            <a:ext cx="153181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Segoe UI"/>
                <a:ea typeface="+mn-ea"/>
                <a:cs typeface="+mn-cs"/>
              </a:rPr>
              <a:t>Strategies</a:t>
            </a: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10" name="Freeform 18">
            <a:extLst>
              <a:ext uri="{FF2B5EF4-FFF2-40B4-BE49-F238E27FC236}">
                <a16:creationId xmlns:a16="http://schemas.microsoft.com/office/drawing/2014/main" id="{FE72DA21-D671-0F8F-FDFF-CECD632F0BAE}"/>
              </a:ext>
            </a:extLst>
          </p:cNvPr>
          <p:cNvSpPr/>
          <p:nvPr/>
        </p:nvSpPr>
        <p:spPr>
          <a:xfrm>
            <a:off x="4587240" y="3603170"/>
            <a:ext cx="3017520" cy="1097280"/>
          </a:xfrm>
          <a:custGeom>
            <a:avLst/>
            <a:gdLst>
              <a:gd name="connsiteX0" fmla="*/ 0 w 2070093"/>
              <a:gd name="connsiteY0" fmla="*/ 0 h 1242056"/>
              <a:gd name="connsiteX1" fmla="*/ 2070093 w 2070093"/>
              <a:gd name="connsiteY1" fmla="*/ 0 h 1242056"/>
              <a:gd name="connsiteX2" fmla="*/ 2070093 w 2070093"/>
              <a:gd name="connsiteY2" fmla="*/ 1242056 h 1242056"/>
              <a:gd name="connsiteX3" fmla="*/ 0 w 2070093"/>
              <a:gd name="connsiteY3" fmla="*/ 1242056 h 1242056"/>
              <a:gd name="connsiteX4" fmla="*/ 0 w 2070093"/>
              <a:gd name="connsiteY4" fmla="*/ 0 h 1242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0093" h="1242056">
                <a:moveTo>
                  <a:pt x="0" y="0"/>
                </a:moveTo>
                <a:lnTo>
                  <a:pt x="2070093" y="0"/>
                </a:lnTo>
                <a:lnTo>
                  <a:pt x="2070093" y="1242056"/>
                </a:lnTo>
                <a:lnTo>
                  <a:pt x="0" y="1242056"/>
                </a:lnTo>
                <a:lnTo>
                  <a:pt x="0" y="0"/>
                </a:lnTo>
                <a:close/>
              </a:path>
            </a:pathLst>
          </a:custGeom>
          <a:ln w="38100">
            <a:solidFill>
              <a:srgbClr val="FFD106"/>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53340" tIns="53340" rIns="53340" bIns="53340" numCol="1" spcCol="1270" anchor="ctr"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6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rPr>
              <a:t>Hospital Global Budgets </a:t>
            </a:r>
            <a:br>
              <a:rPr kumimoji="0" lang="en-US" sz="16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rPr>
            </a:br>
            <a:r>
              <a:rPr kumimoji="0" lang="en-US" sz="16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rPr>
              <a:t>(facility services)</a:t>
            </a:r>
          </a:p>
        </p:txBody>
      </p:sp>
      <p:sp>
        <p:nvSpPr>
          <p:cNvPr id="11" name="Freeform 19">
            <a:extLst>
              <a:ext uri="{FF2B5EF4-FFF2-40B4-BE49-F238E27FC236}">
                <a16:creationId xmlns:a16="http://schemas.microsoft.com/office/drawing/2014/main" id="{C61FB9E3-2058-785A-BEC9-FF5439CD8EFA}"/>
              </a:ext>
            </a:extLst>
          </p:cNvPr>
          <p:cNvSpPr/>
          <p:nvPr/>
        </p:nvSpPr>
        <p:spPr>
          <a:xfrm>
            <a:off x="7920865" y="3590956"/>
            <a:ext cx="3017520" cy="1097280"/>
          </a:xfrm>
          <a:custGeom>
            <a:avLst/>
            <a:gdLst>
              <a:gd name="connsiteX0" fmla="*/ 0 w 2070093"/>
              <a:gd name="connsiteY0" fmla="*/ 0 h 1242056"/>
              <a:gd name="connsiteX1" fmla="*/ 2070093 w 2070093"/>
              <a:gd name="connsiteY1" fmla="*/ 0 h 1242056"/>
              <a:gd name="connsiteX2" fmla="*/ 2070093 w 2070093"/>
              <a:gd name="connsiteY2" fmla="*/ 1242056 h 1242056"/>
              <a:gd name="connsiteX3" fmla="*/ 0 w 2070093"/>
              <a:gd name="connsiteY3" fmla="*/ 1242056 h 1242056"/>
              <a:gd name="connsiteX4" fmla="*/ 0 w 2070093"/>
              <a:gd name="connsiteY4" fmla="*/ 0 h 1242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0093" h="1242056">
                <a:moveTo>
                  <a:pt x="0" y="0"/>
                </a:moveTo>
                <a:lnTo>
                  <a:pt x="2070093" y="0"/>
                </a:lnTo>
                <a:lnTo>
                  <a:pt x="2070093" y="1242056"/>
                </a:lnTo>
                <a:lnTo>
                  <a:pt x="0" y="1242056"/>
                </a:lnTo>
                <a:lnTo>
                  <a:pt x="0" y="0"/>
                </a:lnTo>
                <a:close/>
              </a:path>
            </a:pathLst>
          </a:custGeom>
          <a:ln w="38100">
            <a:solidFill>
              <a:srgbClr val="FFD106"/>
            </a:solidFill>
          </a:ln>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53340" tIns="53340" rIns="53340" bIns="53340" numCol="1" spcCol="1270" anchor="ctr"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endParaRPr kumimoji="0" lang="en-US" sz="14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endParaRPr>
          </a:p>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US" sz="1600" b="0" i="0" u="none" strike="noStrike" kern="1200" cap="none" spc="0" normalizeH="0" baseline="0" noProof="0" dirty="0">
                <a:ln>
                  <a:noFill/>
                </a:ln>
                <a:solidFill>
                  <a:srgbClr val="224F76">
                    <a:hueOff val="0"/>
                    <a:satOff val="0"/>
                    <a:lumOff val="0"/>
                    <a:alphaOff val="0"/>
                  </a:srgbClr>
                </a:solidFill>
                <a:effectLst/>
                <a:uLnTx/>
                <a:uFillTx/>
                <a:latin typeface="Segoe UI"/>
                <a:ea typeface="+mn-ea"/>
                <a:cs typeface="+mn-cs"/>
              </a:rPr>
              <a:t>Primary Care AHEAD</a:t>
            </a:r>
          </a:p>
        </p:txBody>
      </p:sp>
      <p:graphicFrame>
        <p:nvGraphicFramePr>
          <p:cNvPr id="13" name="Diagram 12">
            <a:extLst>
              <a:ext uri="{FF2B5EF4-FFF2-40B4-BE49-F238E27FC236}">
                <a16:creationId xmlns:a16="http://schemas.microsoft.com/office/drawing/2014/main" id="{3D82A583-7822-AC66-EFF7-9ACE021311D7}"/>
              </a:ext>
            </a:extLst>
          </p:cNvPr>
          <p:cNvGraphicFramePr/>
          <p:nvPr/>
        </p:nvGraphicFramePr>
        <p:xfrm>
          <a:off x="682860" y="5434237"/>
          <a:ext cx="11144930" cy="1125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Callout: Right Arrow 13">
            <a:extLst>
              <a:ext uri="{FF2B5EF4-FFF2-40B4-BE49-F238E27FC236}">
                <a16:creationId xmlns:a16="http://schemas.microsoft.com/office/drawing/2014/main" id="{315BC3D5-17C7-2210-CDB1-BE2039119D4F}"/>
              </a:ext>
            </a:extLst>
          </p:cNvPr>
          <p:cNvSpPr/>
          <p:nvPr/>
        </p:nvSpPr>
        <p:spPr>
          <a:xfrm rot="5400000">
            <a:off x="5819692" y="-2066328"/>
            <a:ext cx="552616" cy="10655899"/>
          </a:xfrm>
          <a:prstGeom prst="rightArrowCallout">
            <a:avLst/>
          </a:prstGeom>
          <a:solidFill>
            <a:srgbClr val="143F6A"/>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Segoe UI"/>
                <a:ea typeface="+mn-ea"/>
                <a:cs typeface="+mn-cs"/>
              </a:rPr>
              <a:t>Components</a:t>
            </a:r>
          </a:p>
        </p:txBody>
      </p:sp>
      <p:sp>
        <p:nvSpPr>
          <p:cNvPr id="17" name="Callout: Right Arrow 16">
            <a:extLst>
              <a:ext uri="{FF2B5EF4-FFF2-40B4-BE49-F238E27FC236}">
                <a16:creationId xmlns:a16="http://schemas.microsoft.com/office/drawing/2014/main" id="{56AB557E-E615-968E-4ADE-6CFA4D60772E}"/>
              </a:ext>
            </a:extLst>
          </p:cNvPr>
          <p:cNvSpPr/>
          <p:nvPr/>
        </p:nvSpPr>
        <p:spPr>
          <a:xfrm rot="16200000">
            <a:off x="5819692" y="-315878"/>
            <a:ext cx="552616" cy="10747139"/>
          </a:xfrm>
          <a:prstGeom prst="rightArrowCallout">
            <a:avLst/>
          </a:prstGeom>
          <a:solidFill>
            <a:srgbClr val="143F6A"/>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Segoe UI"/>
                <a:ea typeface="+mn-ea"/>
                <a:cs typeface="+mn-cs"/>
              </a:rPr>
              <a:t>Strategies</a:t>
            </a:r>
            <a:endParaRPr kumimoji="0" lang="en-US" sz="1200" b="0" i="0" u="none" strike="noStrike" kern="1200" cap="none" spc="0" normalizeH="0" baseline="0" noProof="0" dirty="0">
              <a:ln>
                <a:noFill/>
              </a:ln>
              <a:solidFill>
                <a:srgbClr val="FFFFFF"/>
              </a:solidFill>
              <a:effectLst/>
              <a:uLnTx/>
              <a:uFillTx/>
              <a:latin typeface="Segoe UI"/>
              <a:ea typeface="+mn-ea"/>
              <a:cs typeface="+mn-cs"/>
            </a:endParaRPr>
          </a:p>
        </p:txBody>
      </p:sp>
      <p:pic>
        <p:nvPicPr>
          <p:cNvPr id="19" name="Picture 18">
            <a:extLst>
              <a:ext uri="{FF2B5EF4-FFF2-40B4-BE49-F238E27FC236}">
                <a16:creationId xmlns:a16="http://schemas.microsoft.com/office/drawing/2014/main" id="{B79F9404-F691-06D0-75FD-5BD89E04A00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56267" y="3512848"/>
            <a:ext cx="790000" cy="790000"/>
          </a:xfrm>
          <a:prstGeom prst="rect">
            <a:avLst/>
          </a:prstGeom>
        </p:spPr>
      </p:pic>
      <p:pic>
        <p:nvPicPr>
          <p:cNvPr id="20" name="Picture 19">
            <a:extLst>
              <a:ext uri="{FF2B5EF4-FFF2-40B4-BE49-F238E27FC236}">
                <a16:creationId xmlns:a16="http://schemas.microsoft.com/office/drawing/2014/main" id="{D0BE4D1C-C6C5-4E24-AD4B-1A68C2157D4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92417" y="3555745"/>
            <a:ext cx="711455" cy="711455"/>
          </a:xfrm>
          <a:prstGeom prst="rect">
            <a:avLst/>
          </a:prstGeom>
        </p:spPr>
      </p:pic>
      <p:pic>
        <p:nvPicPr>
          <p:cNvPr id="22" name="Picture 21">
            <a:extLst>
              <a:ext uri="{FF2B5EF4-FFF2-40B4-BE49-F238E27FC236}">
                <a16:creationId xmlns:a16="http://schemas.microsoft.com/office/drawing/2014/main" id="{270C4D9B-4CFC-8382-4B91-FBBA208A853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98601" y="3590957"/>
            <a:ext cx="704590" cy="704590"/>
          </a:xfrm>
          <a:prstGeom prst="rect">
            <a:avLst/>
          </a:prstGeom>
        </p:spPr>
      </p:pic>
    </p:spTree>
    <p:extLst>
      <p:ext uri="{BB962C8B-B14F-4D97-AF65-F5344CB8AC3E}">
        <p14:creationId xmlns:p14="http://schemas.microsoft.com/office/powerpoint/2010/main" val="95218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EDA0-4084-4593-97BF-125A01EF572C}"/>
              </a:ext>
            </a:extLst>
          </p:cNvPr>
          <p:cNvSpPr>
            <a:spLocks noGrp="1"/>
          </p:cNvSpPr>
          <p:nvPr>
            <p:ph type="title"/>
          </p:nvPr>
        </p:nvSpPr>
        <p:spPr>
          <a:xfrm>
            <a:off x="533400" y="76200"/>
            <a:ext cx="11353800" cy="533399"/>
          </a:xfrm>
        </p:spPr>
        <p:txBody>
          <a:bodyPr/>
          <a:lstStyle/>
          <a:p>
            <a:r>
              <a:rPr lang="en-US" sz="2800" dirty="0"/>
              <a:t>Statewide Targets At-A-Glance</a:t>
            </a:r>
          </a:p>
        </p:txBody>
      </p:sp>
      <p:sp>
        <p:nvSpPr>
          <p:cNvPr id="3" name="Slide Number Placeholder 2">
            <a:extLst>
              <a:ext uri="{FF2B5EF4-FFF2-40B4-BE49-F238E27FC236}">
                <a16:creationId xmlns:a16="http://schemas.microsoft.com/office/drawing/2014/main" id="{457D4404-3F80-4EC2-B209-B6C4AAE84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sp>
        <p:nvSpPr>
          <p:cNvPr id="4" name="Slide Number Placeholder 2">
            <a:extLst>
              <a:ext uri="{FF2B5EF4-FFF2-40B4-BE49-F238E27FC236}">
                <a16:creationId xmlns:a16="http://schemas.microsoft.com/office/drawing/2014/main" id="{45D72768-6D33-12B9-1D29-BBF59A6CDBF7}"/>
              </a:ext>
            </a:extLst>
          </p:cNvPr>
          <p:cNvSpPr txBox="1">
            <a:spLocks/>
          </p:cNvSpPr>
          <p:nvPr/>
        </p:nvSpPr>
        <p:spPr>
          <a:xfrm>
            <a:off x="9220200" y="6553200"/>
            <a:ext cx="2844800" cy="228600"/>
          </a:xfrm>
          <a:prstGeom prst="rect">
            <a:avLst/>
          </a:prstGeom>
        </p:spPr>
        <p:txBody>
          <a:bodyPr vert="horz" lIns="91440" tIns="45720" rIns="91440" bIns="45720" rtlCol="0" anchor="ctr"/>
          <a:lstStyle>
            <a:defPPr>
              <a:defRPr lang="en-US"/>
            </a:defPPr>
            <a:lvl1pPr marL="0" algn="r" defTabSz="914400" rtl="0" eaLnBrk="1" latinLnBrk="0" hangingPunct="1">
              <a:defRPr sz="1600" b="0" kern="1200">
                <a:solidFill>
                  <a:srgbClr val="76767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sp>
        <p:nvSpPr>
          <p:cNvPr id="5" name="TextBox 4">
            <a:extLst>
              <a:ext uri="{FF2B5EF4-FFF2-40B4-BE49-F238E27FC236}">
                <a16:creationId xmlns:a16="http://schemas.microsoft.com/office/drawing/2014/main" id="{9FBA77D2-AF71-2177-20EB-01E5C7E6633A}"/>
              </a:ext>
            </a:extLst>
          </p:cNvPr>
          <p:cNvSpPr txBox="1"/>
          <p:nvPr/>
        </p:nvSpPr>
        <p:spPr>
          <a:xfrm>
            <a:off x="513012" y="866792"/>
            <a:ext cx="1103282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62626"/>
                </a:solidFill>
                <a:effectLst/>
                <a:uLnTx/>
                <a:uFillTx/>
                <a:latin typeface="Segoe UI"/>
                <a:ea typeface="+mn-ea"/>
                <a:cs typeface="+mn-cs"/>
              </a:rPr>
              <a:t>Participating states take on accountability for quality, costs, and outcomes for a defined sub-state region or statewide. These targets are memorialized in the State Agreement between the state and CMS.</a:t>
            </a:r>
          </a:p>
        </p:txBody>
      </p:sp>
      <p:sp>
        <p:nvSpPr>
          <p:cNvPr id="6" name="Freeform: Shape 5">
            <a:extLst>
              <a:ext uri="{FF2B5EF4-FFF2-40B4-BE49-F238E27FC236}">
                <a16:creationId xmlns:a16="http://schemas.microsoft.com/office/drawing/2014/main" id="{3954D16E-FC40-729A-3E7B-0FE25366DCC2}"/>
              </a:ext>
            </a:extLst>
          </p:cNvPr>
          <p:cNvSpPr/>
          <p:nvPr/>
        </p:nvSpPr>
        <p:spPr>
          <a:xfrm>
            <a:off x="3908822" y="2438400"/>
            <a:ext cx="8003548" cy="1177312"/>
          </a:xfrm>
          <a:custGeom>
            <a:avLst/>
            <a:gdLst>
              <a:gd name="connsiteX0" fmla="*/ 0 w 8003548"/>
              <a:gd name="connsiteY0" fmla="*/ 0 h 1177312"/>
              <a:gd name="connsiteX1" fmla="*/ 8003548 w 8003548"/>
              <a:gd name="connsiteY1" fmla="*/ 0 h 1177312"/>
              <a:gd name="connsiteX2" fmla="*/ 8003548 w 8003548"/>
              <a:gd name="connsiteY2" fmla="*/ 1177312 h 1177312"/>
              <a:gd name="connsiteX3" fmla="*/ 0 w 8003548"/>
              <a:gd name="connsiteY3" fmla="*/ 1177312 h 1177312"/>
              <a:gd name="connsiteX4" fmla="*/ 0 w 8003548"/>
              <a:gd name="connsiteY4" fmla="*/ 0 h 1177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3548" h="1177312">
                <a:moveTo>
                  <a:pt x="0" y="0"/>
                </a:moveTo>
                <a:lnTo>
                  <a:pt x="8003548" y="0"/>
                </a:lnTo>
                <a:lnTo>
                  <a:pt x="8003548" y="1177312"/>
                </a:lnTo>
                <a:lnTo>
                  <a:pt x="0" y="1177312"/>
                </a:lnTo>
                <a:lnTo>
                  <a:pt x="0" y="0"/>
                </a:lnTo>
                <a:close/>
              </a:path>
            </a:pathLst>
          </a:custGeom>
          <a:solidFill>
            <a:srgbClr val="FFEAA7"/>
          </a:solidFill>
          <a:ln>
            <a:solidFill>
              <a:srgbClr val="629DD1"/>
            </a:solidFill>
          </a:ln>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113" tIns="20320" rIns="113792" bIns="20320" numCol="1" spcCol="1270" anchor="ctr" anchorCtr="0">
            <a:noAutofit/>
          </a:bodyPr>
          <a:lstStyle/>
          <a:p>
            <a:pPr marL="171450" marR="0" lvl="1" indent="-171450" algn="l" defTabSz="711200" rtl="0" eaLnBrk="1" fontAlgn="auto" latinLnBrk="0" hangingPunct="1">
              <a:lnSpc>
                <a:spcPct val="90000"/>
              </a:lnSpc>
              <a:spcBef>
                <a:spcPct val="0"/>
              </a:spcBef>
              <a:spcAft>
                <a:spcPct val="20000"/>
              </a:spcAft>
              <a:buClrTx/>
              <a:buSzTx/>
              <a:buFontTx/>
              <a:buChar char="•"/>
              <a:tabLst/>
              <a:defRPr/>
            </a:pPr>
            <a:endParaRPr kumimoji="0" lang="en-US" sz="6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Medicare FFS Primary Care Investment Target</a:t>
            </a: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All-Payer Primary Care Investment Target</a:t>
            </a: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Statewide Quality and Equity Targets (Medicare FFS and All-Payer)</a:t>
            </a:r>
          </a:p>
        </p:txBody>
      </p:sp>
      <p:sp>
        <p:nvSpPr>
          <p:cNvPr id="7" name="Freeform: Shape 6">
            <a:extLst>
              <a:ext uri="{FF2B5EF4-FFF2-40B4-BE49-F238E27FC236}">
                <a16:creationId xmlns:a16="http://schemas.microsoft.com/office/drawing/2014/main" id="{6FA1862F-E617-77A5-F6E7-7020273338FC}"/>
              </a:ext>
            </a:extLst>
          </p:cNvPr>
          <p:cNvSpPr/>
          <p:nvPr/>
        </p:nvSpPr>
        <p:spPr>
          <a:xfrm>
            <a:off x="3908822" y="4566073"/>
            <a:ext cx="8003548" cy="1076400"/>
          </a:xfrm>
          <a:custGeom>
            <a:avLst/>
            <a:gdLst>
              <a:gd name="connsiteX0" fmla="*/ 0 w 8003548"/>
              <a:gd name="connsiteY0" fmla="*/ 0 h 1076400"/>
              <a:gd name="connsiteX1" fmla="*/ 8003548 w 8003548"/>
              <a:gd name="connsiteY1" fmla="*/ 0 h 1076400"/>
              <a:gd name="connsiteX2" fmla="*/ 8003548 w 8003548"/>
              <a:gd name="connsiteY2" fmla="*/ 1076400 h 1076400"/>
              <a:gd name="connsiteX3" fmla="*/ 0 w 8003548"/>
              <a:gd name="connsiteY3" fmla="*/ 1076400 h 1076400"/>
              <a:gd name="connsiteX4" fmla="*/ 0 w 8003548"/>
              <a:gd name="connsiteY4" fmla="*/ 0 h 10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3548" h="1076400">
                <a:moveTo>
                  <a:pt x="0" y="0"/>
                </a:moveTo>
                <a:lnTo>
                  <a:pt x="8003548" y="0"/>
                </a:lnTo>
                <a:lnTo>
                  <a:pt x="8003548" y="1076400"/>
                </a:lnTo>
                <a:lnTo>
                  <a:pt x="0" y="1076400"/>
                </a:lnTo>
                <a:lnTo>
                  <a:pt x="0" y="0"/>
                </a:lnTo>
                <a:close/>
              </a:path>
            </a:pathLst>
          </a:custGeom>
          <a:solidFill>
            <a:srgbClr val="FFEAA7"/>
          </a:solidFill>
          <a:ln>
            <a:solidFill>
              <a:srgbClr val="629DD1"/>
            </a:solidFill>
          </a:ln>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113" tIns="20320" rIns="113792" bIns="20320" numCol="1" spcCol="1270" anchor="ctr" anchorCtr="0">
            <a:noAutofit/>
          </a:bodyPr>
          <a:lstStyle/>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Medicare FFS Total Cost of Care Targets</a:t>
            </a:r>
          </a:p>
          <a:p>
            <a:pPr marL="171450" marR="0" lvl="1" indent="-171450" algn="l" defTabSz="711200" rtl="0" eaLnBrk="1" fontAlgn="auto" latinLnBrk="0" hangingPunct="1">
              <a:lnSpc>
                <a:spcPct val="90000"/>
              </a:lnSpc>
              <a:spcBef>
                <a:spcPct val="0"/>
              </a:spcBef>
              <a:spcAft>
                <a:spcPct val="20000"/>
              </a:spcAft>
              <a:buClrTx/>
              <a:buSzTx/>
              <a:buFontTx/>
              <a:buChar char="•"/>
              <a:tabLst/>
              <a:defRPr/>
            </a:pPr>
            <a:r>
              <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All-Payer Cost Growth Targets</a:t>
            </a:r>
          </a:p>
        </p:txBody>
      </p:sp>
      <p:sp>
        <p:nvSpPr>
          <p:cNvPr id="8" name="TextBox 7">
            <a:extLst>
              <a:ext uri="{FF2B5EF4-FFF2-40B4-BE49-F238E27FC236}">
                <a16:creationId xmlns:a16="http://schemas.microsoft.com/office/drawing/2014/main" id="{C63645CF-6DBA-8593-89F0-352E18ED922C}"/>
              </a:ext>
            </a:extLst>
          </p:cNvPr>
          <p:cNvSpPr txBox="1"/>
          <p:nvPr/>
        </p:nvSpPr>
        <p:spPr>
          <a:xfrm>
            <a:off x="303140" y="6062946"/>
            <a:ext cx="367999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62626"/>
                </a:solidFill>
                <a:effectLst/>
                <a:uLnTx/>
                <a:uFillTx/>
                <a:latin typeface="Segoe UI"/>
                <a:ea typeface="+mn-ea"/>
                <a:cs typeface="+mn-cs"/>
              </a:rPr>
              <a:t>Targets are measured for residents within the defined region. </a:t>
            </a:r>
          </a:p>
        </p:txBody>
      </p:sp>
      <p:grpSp>
        <p:nvGrpSpPr>
          <p:cNvPr id="9" name="Group 8">
            <a:extLst>
              <a:ext uri="{FF2B5EF4-FFF2-40B4-BE49-F238E27FC236}">
                <a16:creationId xmlns:a16="http://schemas.microsoft.com/office/drawing/2014/main" id="{2607DA19-CEEC-1B0F-E9AE-373704C49490}"/>
              </a:ext>
            </a:extLst>
          </p:cNvPr>
          <p:cNvGrpSpPr/>
          <p:nvPr/>
        </p:nvGrpSpPr>
        <p:grpSpPr>
          <a:xfrm>
            <a:off x="336671" y="1563625"/>
            <a:ext cx="2945246" cy="4433484"/>
            <a:chOff x="289517" y="1405364"/>
            <a:chExt cx="2945246" cy="4433484"/>
          </a:xfrm>
        </p:grpSpPr>
        <p:sp>
          <p:nvSpPr>
            <p:cNvPr id="10" name="Arrow: Circular 9">
              <a:extLst>
                <a:ext uri="{FF2B5EF4-FFF2-40B4-BE49-F238E27FC236}">
                  <a16:creationId xmlns:a16="http://schemas.microsoft.com/office/drawing/2014/main" id="{5BD96704-CA74-D883-BD14-121FE47E0851}"/>
                </a:ext>
              </a:extLst>
            </p:cNvPr>
            <p:cNvSpPr/>
            <p:nvPr/>
          </p:nvSpPr>
          <p:spPr>
            <a:xfrm rot="8018901" flipH="1">
              <a:off x="1168535" y="1405207"/>
              <a:ext cx="2066071" cy="2066385"/>
            </a:xfrm>
            <a:prstGeom prst="circularArrow">
              <a:avLst>
                <a:gd name="adj1" fmla="val 10980"/>
                <a:gd name="adj2" fmla="val 1151304"/>
                <a:gd name="adj3" fmla="val 4500000"/>
                <a:gd name="adj4" fmla="val 10800000"/>
                <a:gd name="adj5" fmla="val 12500"/>
              </a:avLst>
            </a:prstGeom>
            <a:solidFill>
              <a:schemeClr val="accent1"/>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1" name="Shape 10">
              <a:extLst>
                <a:ext uri="{FF2B5EF4-FFF2-40B4-BE49-F238E27FC236}">
                  <a16:creationId xmlns:a16="http://schemas.microsoft.com/office/drawing/2014/main" id="{6B010300-B742-305A-95AD-8BDADF87224A}"/>
                </a:ext>
              </a:extLst>
            </p:cNvPr>
            <p:cNvSpPr/>
            <p:nvPr/>
          </p:nvSpPr>
          <p:spPr>
            <a:xfrm rot="1320411" flipV="1">
              <a:off x="289517" y="2525377"/>
              <a:ext cx="2066071" cy="2066385"/>
            </a:xfrm>
            <a:prstGeom prst="leftCircularArrow">
              <a:avLst>
                <a:gd name="adj1" fmla="val 10980"/>
                <a:gd name="adj2" fmla="val 1142322"/>
                <a:gd name="adj3" fmla="val 6300000"/>
                <a:gd name="adj4" fmla="val 18900000"/>
                <a:gd name="adj5" fmla="val 12500"/>
              </a:avLst>
            </a:prstGeom>
            <a:solidFill>
              <a:schemeClr val="accent2"/>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12" name="Block Arc 11">
              <a:extLst>
                <a:ext uri="{FF2B5EF4-FFF2-40B4-BE49-F238E27FC236}">
                  <a16:creationId xmlns:a16="http://schemas.microsoft.com/office/drawing/2014/main" id="{EAF54C7A-100A-DCBA-8379-8001BCFA7505}"/>
                </a:ext>
              </a:extLst>
            </p:cNvPr>
            <p:cNvSpPr/>
            <p:nvPr/>
          </p:nvSpPr>
          <p:spPr>
            <a:xfrm>
              <a:off x="1135637" y="4063062"/>
              <a:ext cx="1775075" cy="1775786"/>
            </a:xfrm>
            <a:prstGeom prst="blockArc">
              <a:avLst>
                <a:gd name="adj1" fmla="val 14743143"/>
                <a:gd name="adj2" fmla="val 10800000"/>
                <a:gd name="adj3" fmla="val 12740"/>
              </a:avLst>
            </a:prstGeom>
            <a:solidFill>
              <a:schemeClr val="accent3"/>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3" name="Oval 12">
              <a:extLst>
                <a:ext uri="{FF2B5EF4-FFF2-40B4-BE49-F238E27FC236}">
                  <a16:creationId xmlns:a16="http://schemas.microsoft.com/office/drawing/2014/main" id="{4CD7BD4B-0249-50A3-B113-13AA8493716D}"/>
                </a:ext>
              </a:extLst>
            </p:cNvPr>
            <p:cNvSpPr/>
            <p:nvPr/>
          </p:nvSpPr>
          <p:spPr>
            <a:xfrm>
              <a:off x="1098756" y="4790935"/>
              <a:ext cx="320040" cy="320040"/>
            </a:xfrm>
            <a:prstGeom prst="ellipse">
              <a:avLst/>
            </a:prstGeom>
            <a:solidFill>
              <a:schemeClr val="accent3"/>
            </a:solidFill>
            <a:ln w="12700" cap="flat" cmpd="sng" algn="ctr">
              <a:noFill/>
              <a:prstDash val="solid"/>
              <a:miter lim="800000"/>
            </a:ln>
            <a:effectLst/>
          </p:spPr>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900" b="0" i="0" u="none" strike="noStrike" kern="0" cap="none" spc="0" normalizeH="0" baseline="0" noProof="0">
                <a:ln>
                  <a:noFill/>
                </a:ln>
                <a:solidFill>
                  <a:prstClr val="white"/>
                </a:solidFill>
                <a:effectLst/>
                <a:uLnTx/>
                <a:uFillTx/>
                <a:latin typeface="Segoe UI"/>
                <a:ea typeface="+mn-ea"/>
                <a:cs typeface="+mn-cs"/>
              </a:endParaRPr>
            </a:p>
          </p:txBody>
        </p:sp>
        <p:grpSp>
          <p:nvGrpSpPr>
            <p:cNvPr id="14" name="Group 13">
              <a:extLst>
                <a:ext uri="{FF2B5EF4-FFF2-40B4-BE49-F238E27FC236}">
                  <a16:creationId xmlns:a16="http://schemas.microsoft.com/office/drawing/2014/main" id="{5D7B7DC5-E1CD-D987-4600-231A37B04855}"/>
                </a:ext>
              </a:extLst>
            </p:cNvPr>
            <p:cNvGrpSpPr>
              <a:grpSpLocks noChangeAspect="1"/>
            </p:cNvGrpSpPr>
            <p:nvPr/>
          </p:nvGrpSpPr>
          <p:grpSpPr>
            <a:xfrm>
              <a:off x="1012936" y="3307740"/>
              <a:ext cx="545593" cy="548640"/>
              <a:chOff x="11167899" y="4240381"/>
              <a:chExt cx="284163" cy="285750"/>
            </a:xfrm>
          </p:grpSpPr>
          <p:sp>
            <p:nvSpPr>
              <p:cNvPr id="21" name="Freeform 327">
                <a:extLst>
                  <a:ext uri="{FF2B5EF4-FFF2-40B4-BE49-F238E27FC236}">
                    <a16:creationId xmlns:a16="http://schemas.microsoft.com/office/drawing/2014/main" id="{C93A2A27-EEB2-B784-08AE-F4A972157125}"/>
                  </a:ext>
                </a:extLst>
              </p:cNvPr>
              <p:cNvSpPr>
                <a:spLocks/>
              </p:cNvSpPr>
              <p:nvPr/>
            </p:nvSpPr>
            <p:spPr bwMode="auto">
              <a:xfrm>
                <a:off x="11204406" y="4278481"/>
                <a:ext cx="66675" cy="66675"/>
              </a:xfrm>
              <a:custGeom>
                <a:avLst/>
                <a:gdLst>
                  <a:gd name="T0" fmla="*/ 2 w 85"/>
                  <a:gd name="T1" fmla="*/ 81 h 85"/>
                  <a:gd name="T2" fmla="*/ 2 w 85"/>
                  <a:gd name="T3" fmla="*/ 81 h 85"/>
                  <a:gd name="T4" fmla="*/ 4 w 85"/>
                  <a:gd name="T5" fmla="*/ 84 h 85"/>
                  <a:gd name="T6" fmla="*/ 7 w 85"/>
                  <a:gd name="T7" fmla="*/ 84 h 85"/>
                  <a:gd name="T8" fmla="*/ 7 w 85"/>
                  <a:gd name="T9" fmla="*/ 84 h 85"/>
                  <a:gd name="T10" fmla="*/ 8 w 85"/>
                  <a:gd name="T11" fmla="*/ 85 h 85"/>
                  <a:gd name="T12" fmla="*/ 8 w 85"/>
                  <a:gd name="T13" fmla="*/ 85 h 85"/>
                  <a:gd name="T14" fmla="*/ 11 w 85"/>
                  <a:gd name="T15" fmla="*/ 84 h 85"/>
                  <a:gd name="T16" fmla="*/ 14 w 85"/>
                  <a:gd name="T17" fmla="*/ 82 h 85"/>
                  <a:gd name="T18" fmla="*/ 16 w 85"/>
                  <a:gd name="T19" fmla="*/ 80 h 85"/>
                  <a:gd name="T20" fmla="*/ 16 w 85"/>
                  <a:gd name="T21" fmla="*/ 77 h 85"/>
                  <a:gd name="T22" fmla="*/ 16 w 85"/>
                  <a:gd name="T23" fmla="*/ 77 h 85"/>
                  <a:gd name="T24" fmla="*/ 19 w 85"/>
                  <a:gd name="T25" fmla="*/ 66 h 85"/>
                  <a:gd name="T26" fmla="*/ 24 w 85"/>
                  <a:gd name="T27" fmla="*/ 56 h 85"/>
                  <a:gd name="T28" fmla="*/ 30 w 85"/>
                  <a:gd name="T29" fmla="*/ 46 h 85"/>
                  <a:gd name="T30" fmla="*/ 37 w 85"/>
                  <a:gd name="T31" fmla="*/ 37 h 85"/>
                  <a:gd name="T32" fmla="*/ 46 w 85"/>
                  <a:gd name="T33" fmla="*/ 30 h 85"/>
                  <a:gd name="T34" fmla="*/ 55 w 85"/>
                  <a:gd name="T35" fmla="*/ 23 h 85"/>
                  <a:gd name="T36" fmla="*/ 66 w 85"/>
                  <a:gd name="T37" fmla="*/ 19 h 85"/>
                  <a:gd name="T38" fmla="*/ 77 w 85"/>
                  <a:gd name="T39" fmla="*/ 17 h 85"/>
                  <a:gd name="T40" fmla="*/ 77 w 85"/>
                  <a:gd name="T41" fmla="*/ 17 h 85"/>
                  <a:gd name="T42" fmla="*/ 81 w 85"/>
                  <a:gd name="T43" fmla="*/ 15 h 85"/>
                  <a:gd name="T44" fmla="*/ 82 w 85"/>
                  <a:gd name="T45" fmla="*/ 14 h 85"/>
                  <a:gd name="T46" fmla="*/ 82 w 85"/>
                  <a:gd name="T47" fmla="*/ 14 h 85"/>
                  <a:gd name="T48" fmla="*/ 84 w 85"/>
                  <a:gd name="T49" fmla="*/ 10 h 85"/>
                  <a:gd name="T50" fmla="*/ 85 w 85"/>
                  <a:gd name="T51" fmla="*/ 7 h 85"/>
                  <a:gd name="T52" fmla="*/ 85 w 85"/>
                  <a:gd name="T53" fmla="*/ 7 h 85"/>
                  <a:gd name="T54" fmla="*/ 84 w 85"/>
                  <a:gd name="T55" fmla="*/ 4 h 85"/>
                  <a:gd name="T56" fmla="*/ 81 w 85"/>
                  <a:gd name="T57" fmla="*/ 2 h 85"/>
                  <a:gd name="T58" fmla="*/ 78 w 85"/>
                  <a:gd name="T59" fmla="*/ 0 h 85"/>
                  <a:gd name="T60" fmla="*/ 74 w 85"/>
                  <a:gd name="T61" fmla="*/ 0 h 85"/>
                  <a:gd name="T62" fmla="*/ 74 w 85"/>
                  <a:gd name="T63" fmla="*/ 0 h 85"/>
                  <a:gd name="T64" fmla="*/ 61 w 85"/>
                  <a:gd name="T65" fmla="*/ 3 h 85"/>
                  <a:gd name="T66" fmla="*/ 47 w 85"/>
                  <a:gd name="T67" fmla="*/ 8 h 85"/>
                  <a:gd name="T68" fmla="*/ 35 w 85"/>
                  <a:gd name="T69" fmla="*/ 15 h 85"/>
                  <a:gd name="T70" fmla="*/ 24 w 85"/>
                  <a:gd name="T71" fmla="*/ 25 h 85"/>
                  <a:gd name="T72" fmla="*/ 16 w 85"/>
                  <a:gd name="T73" fmla="*/ 35 h 85"/>
                  <a:gd name="T74" fmla="*/ 8 w 85"/>
                  <a:gd name="T75" fmla="*/ 47 h 85"/>
                  <a:gd name="T76" fmla="*/ 3 w 85"/>
                  <a:gd name="T77" fmla="*/ 61 h 85"/>
                  <a:gd name="T78" fmla="*/ 0 w 85"/>
                  <a:gd name="T79" fmla="*/ 74 h 85"/>
                  <a:gd name="T80" fmla="*/ 0 w 85"/>
                  <a:gd name="T81" fmla="*/ 74 h 85"/>
                  <a:gd name="T82" fmla="*/ 0 w 85"/>
                  <a:gd name="T83" fmla="*/ 78 h 85"/>
                  <a:gd name="T84" fmla="*/ 2 w 85"/>
                  <a:gd name="T85" fmla="*/ 81 h 85"/>
                  <a:gd name="T86" fmla="*/ 2 w 85"/>
                  <a:gd name="T87" fmla="*/ 8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 h="85">
                    <a:moveTo>
                      <a:pt x="2" y="81"/>
                    </a:moveTo>
                    <a:lnTo>
                      <a:pt x="2" y="81"/>
                    </a:lnTo>
                    <a:lnTo>
                      <a:pt x="4" y="84"/>
                    </a:lnTo>
                    <a:lnTo>
                      <a:pt x="7" y="84"/>
                    </a:lnTo>
                    <a:lnTo>
                      <a:pt x="7" y="84"/>
                    </a:lnTo>
                    <a:lnTo>
                      <a:pt x="8" y="85"/>
                    </a:lnTo>
                    <a:lnTo>
                      <a:pt x="8" y="85"/>
                    </a:lnTo>
                    <a:lnTo>
                      <a:pt x="11" y="84"/>
                    </a:lnTo>
                    <a:lnTo>
                      <a:pt x="14" y="82"/>
                    </a:lnTo>
                    <a:lnTo>
                      <a:pt x="16" y="80"/>
                    </a:lnTo>
                    <a:lnTo>
                      <a:pt x="16" y="77"/>
                    </a:lnTo>
                    <a:lnTo>
                      <a:pt x="16" y="77"/>
                    </a:lnTo>
                    <a:lnTo>
                      <a:pt x="19" y="66"/>
                    </a:lnTo>
                    <a:lnTo>
                      <a:pt x="24" y="56"/>
                    </a:lnTo>
                    <a:lnTo>
                      <a:pt x="30" y="46"/>
                    </a:lnTo>
                    <a:lnTo>
                      <a:pt x="37" y="37"/>
                    </a:lnTo>
                    <a:lnTo>
                      <a:pt x="46" y="30"/>
                    </a:lnTo>
                    <a:lnTo>
                      <a:pt x="55" y="23"/>
                    </a:lnTo>
                    <a:lnTo>
                      <a:pt x="66" y="19"/>
                    </a:lnTo>
                    <a:lnTo>
                      <a:pt x="77" y="17"/>
                    </a:lnTo>
                    <a:lnTo>
                      <a:pt x="77" y="17"/>
                    </a:lnTo>
                    <a:lnTo>
                      <a:pt x="81" y="15"/>
                    </a:lnTo>
                    <a:lnTo>
                      <a:pt x="82" y="14"/>
                    </a:lnTo>
                    <a:lnTo>
                      <a:pt x="82" y="14"/>
                    </a:lnTo>
                    <a:lnTo>
                      <a:pt x="84" y="10"/>
                    </a:lnTo>
                    <a:lnTo>
                      <a:pt x="85" y="7"/>
                    </a:lnTo>
                    <a:lnTo>
                      <a:pt x="85" y="7"/>
                    </a:lnTo>
                    <a:lnTo>
                      <a:pt x="84" y="4"/>
                    </a:lnTo>
                    <a:lnTo>
                      <a:pt x="81" y="2"/>
                    </a:lnTo>
                    <a:lnTo>
                      <a:pt x="78" y="0"/>
                    </a:lnTo>
                    <a:lnTo>
                      <a:pt x="74" y="0"/>
                    </a:lnTo>
                    <a:lnTo>
                      <a:pt x="74" y="0"/>
                    </a:lnTo>
                    <a:lnTo>
                      <a:pt x="61" y="3"/>
                    </a:lnTo>
                    <a:lnTo>
                      <a:pt x="47" y="8"/>
                    </a:lnTo>
                    <a:lnTo>
                      <a:pt x="35" y="15"/>
                    </a:lnTo>
                    <a:lnTo>
                      <a:pt x="24" y="25"/>
                    </a:lnTo>
                    <a:lnTo>
                      <a:pt x="16" y="35"/>
                    </a:lnTo>
                    <a:lnTo>
                      <a:pt x="8" y="47"/>
                    </a:lnTo>
                    <a:lnTo>
                      <a:pt x="3" y="61"/>
                    </a:lnTo>
                    <a:lnTo>
                      <a:pt x="0" y="74"/>
                    </a:lnTo>
                    <a:lnTo>
                      <a:pt x="0" y="74"/>
                    </a:lnTo>
                    <a:lnTo>
                      <a:pt x="0" y="78"/>
                    </a:lnTo>
                    <a:lnTo>
                      <a:pt x="2" y="81"/>
                    </a:lnTo>
                    <a:lnTo>
                      <a:pt x="2" y="8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Segoe UI"/>
                  <a:ea typeface="+mn-ea"/>
                  <a:cs typeface="+mn-cs"/>
                </a:endParaRPr>
              </a:p>
            </p:txBody>
          </p:sp>
          <p:sp>
            <p:nvSpPr>
              <p:cNvPr id="22" name="Freeform 328">
                <a:extLst>
                  <a:ext uri="{FF2B5EF4-FFF2-40B4-BE49-F238E27FC236}">
                    <a16:creationId xmlns:a16="http://schemas.microsoft.com/office/drawing/2014/main" id="{A468290D-2820-081A-54E6-6F8C04E4D36C}"/>
                  </a:ext>
                </a:extLst>
              </p:cNvPr>
              <p:cNvSpPr>
                <a:spLocks noEditPoints="1"/>
              </p:cNvSpPr>
              <p:nvPr/>
            </p:nvSpPr>
            <p:spPr bwMode="auto">
              <a:xfrm>
                <a:off x="11167899" y="4240381"/>
                <a:ext cx="284163" cy="285750"/>
              </a:xfrm>
              <a:custGeom>
                <a:avLst/>
                <a:gdLst>
                  <a:gd name="T0" fmla="*/ 270 w 359"/>
                  <a:gd name="T1" fmla="*/ 234 h 359"/>
                  <a:gd name="T2" fmla="*/ 265 w 359"/>
                  <a:gd name="T3" fmla="*/ 232 h 359"/>
                  <a:gd name="T4" fmla="*/ 261 w 359"/>
                  <a:gd name="T5" fmla="*/ 233 h 359"/>
                  <a:gd name="T6" fmla="*/ 237 w 359"/>
                  <a:gd name="T7" fmla="*/ 221 h 359"/>
                  <a:gd name="T8" fmla="*/ 250 w 359"/>
                  <a:gd name="T9" fmla="*/ 201 h 359"/>
                  <a:gd name="T10" fmla="*/ 264 w 359"/>
                  <a:gd name="T11" fmla="*/ 168 h 359"/>
                  <a:gd name="T12" fmla="*/ 268 w 359"/>
                  <a:gd name="T13" fmla="*/ 135 h 359"/>
                  <a:gd name="T14" fmla="*/ 265 w 359"/>
                  <a:gd name="T15" fmla="*/ 108 h 359"/>
                  <a:gd name="T16" fmla="*/ 252 w 359"/>
                  <a:gd name="T17" fmla="*/ 70 h 359"/>
                  <a:gd name="T18" fmla="*/ 229 w 359"/>
                  <a:gd name="T19" fmla="*/ 39 h 359"/>
                  <a:gd name="T20" fmla="*/ 198 w 359"/>
                  <a:gd name="T21" fmla="*/ 16 h 359"/>
                  <a:gd name="T22" fmla="*/ 161 w 359"/>
                  <a:gd name="T23" fmla="*/ 3 h 359"/>
                  <a:gd name="T24" fmla="*/ 135 w 359"/>
                  <a:gd name="T25" fmla="*/ 0 h 359"/>
                  <a:gd name="T26" fmla="*/ 94 w 359"/>
                  <a:gd name="T27" fmla="*/ 6 h 359"/>
                  <a:gd name="T28" fmla="*/ 59 w 359"/>
                  <a:gd name="T29" fmla="*/ 23 h 359"/>
                  <a:gd name="T30" fmla="*/ 31 w 359"/>
                  <a:gd name="T31" fmla="*/ 49 h 359"/>
                  <a:gd name="T32" fmla="*/ 11 w 359"/>
                  <a:gd name="T33" fmla="*/ 82 h 359"/>
                  <a:gd name="T34" fmla="*/ 2 w 359"/>
                  <a:gd name="T35" fmla="*/ 120 h 359"/>
                  <a:gd name="T36" fmla="*/ 2 w 359"/>
                  <a:gd name="T37" fmla="*/ 148 h 359"/>
                  <a:gd name="T38" fmla="*/ 11 w 359"/>
                  <a:gd name="T39" fmla="*/ 186 h 359"/>
                  <a:gd name="T40" fmla="*/ 31 w 359"/>
                  <a:gd name="T41" fmla="*/ 219 h 359"/>
                  <a:gd name="T42" fmla="*/ 59 w 359"/>
                  <a:gd name="T43" fmla="*/ 245 h 359"/>
                  <a:gd name="T44" fmla="*/ 94 w 359"/>
                  <a:gd name="T45" fmla="*/ 262 h 359"/>
                  <a:gd name="T46" fmla="*/ 135 w 359"/>
                  <a:gd name="T47" fmla="*/ 268 h 359"/>
                  <a:gd name="T48" fmla="*/ 157 w 359"/>
                  <a:gd name="T49" fmla="*/ 266 h 359"/>
                  <a:gd name="T50" fmla="*/ 191 w 359"/>
                  <a:gd name="T51" fmla="*/ 256 h 359"/>
                  <a:gd name="T52" fmla="*/ 221 w 359"/>
                  <a:gd name="T53" fmla="*/ 237 h 359"/>
                  <a:gd name="T54" fmla="*/ 234 w 359"/>
                  <a:gd name="T55" fmla="*/ 258 h 359"/>
                  <a:gd name="T56" fmla="*/ 231 w 359"/>
                  <a:gd name="T57" fmla="*/ 265 h 359"/>
                  <a:gd name="T58" fmla="*/ 320 w 359"/>
                  <a:gd name="T59" fmla="*/ 357 h 359"/>
                  <a:gd name="T60" fmla="*/ 327 w 359"/>
                  <a:gd name="T61" fmla="*/ 359 h 359"/>
                  <a:gd name="T62" fmla="*/ 327 w 359"/>
                  <a:gd name="T63" fmla="*/ 359 h 359"/>
                  <a:gd name="T64" fmla="*/ 356 w 359"/>
                  <a:gd name="T65" fmla="*/ 332 h 359"/>
                  <a:gd name="T66" fmla="*/ 359 w 359"/>
                  <a:gd name="T67" fmla="*/ 327 h 359"/>
                  <a:gd name="T68" fmla="*/ 356 w 359"/>
                  <a:gd name="T69" fmla="*/ 320 h 359"/>
                  <a:gd name="T70" fmla="*/ 135 w 359"/>
                  <a:gd name="T71" fmla="*/ 18 h 359"/>
                  <a:gd name="T72" fmla="*/ 168 w 359"/>
                  <a:gd name="T73" fmla="*/ 23 h 359"/>
                  <a:gd name="T74" fmla="*/ 199 w 359"/>
                  <a:gd name="T75" fmla="*/ 38 h 359"/>
                  <a:gd name="T76" fmla="*/ 225 w 359"/>
                  <a:gd name="T77" fmla="*/ 59 h 359"/>
                  <a:gd name="T78" fmla="*/ 242 w 359"/>
                  <a:gd name="T79" fmla="*/ 89 h 359"/>
                  <a:gd name="T80" fmla="*/ 250 w 359"/>
                  <a:gd name="T81" fmla="*/ 123 h 359"/>
                  <a:gd name="T82" fmla="*/ 250 w 359"/>
                  <a:gd name="T83" fmla="*/ 146 h 359"/>
                  <a:gd name="T84" fmla="*/ 242 w 359"/>
                  <a:gd name="T85" fmla="*/ 179 h 359"/>
                  <a:gd name="T86" fmla="*/ 225 w 359"/>
                  <a:gd name="T87" fmla="*/ 209 h 359"/>
                  <a:gd name="T88" fmla="*/ 199 w 359"/>
                  <a:gd name="T89" fmla="*/ 230 h 359"/>
                  <a:gd name="T90" fmla="*/ 168 w 359"/>
                  <a:gd name="T91" fmla="*/ 245 h 359"/>
                  <a:gd name="T92" fmla="*/ 135 w 359"/>
                  <a:gd name="T93" fmla="*/ 250 h 359"/>
                  <a:gd name="T94" fmla="*/ 110 w 359"/>
                  <a:gd name="T95" fmla="*/ 249 h 359"/>
                  <a:gd name="T96" fmla="*/ 78 w 359"/>
                  <a:gd name="T97" fmla="*/ 237 h 359"/>
                  <a:gd name="T98" fmla="*/ 51 w 359"/>
                  <a:gd name="T99" fmla="*/ 217 h 359"/>
                  <a:gd name="T100" fmla="*/ 31 w 359"/>
                  <a:gd name="T101" fmla="*/ 190 h 359"/>
                  <a:gd name="T102" fmla="*/ 20 w 359"/>
                  <a:gd name="T103" fmla="*/ 158 h 359"/>
                  <a:gd name="T104" fmla="*/ 18 w 359"/>
                  <a:gd name="T105" fmla="*/ 135 h 359"/>
                  <a:gd name="T106" fmla="*/ 23 w 359"/>
                  <a:gd name="T107" fmla="*/ 100 h 359"/>
                  <a:gd name="T108" fmla="*/ 38 w 359"/>
                  <a:gd name="T109" fmla="*/ 69 h 359"/>
                  <a:gd name="T110" fmla="*/ 61 w 359"/>
                  <a:gd name="T111" fmla="*/ 45 h 359"/>
                  <a:gd name="T112" fmla="*/ 89 w 359"/>
                  <a:gd name="T113" fmla="*/ 27 h 359"/>
                  <a:gd name="T114" fmla="*/ 122 w 359"/>
                  <a:gd name="T115" fmla="*/ 1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9" h="359">
                    <a:moveTo>
                      <a:pt x="356" y="320"/>
                    </a:moveTo>
                    <a:lnTo>
                      <a:pt x="270" y="234"/>
                    </a:lnTo>
                    <a:lnTo>
                      <a:pt x="270" y="234"/>
                    </a:lnTo>
                    <a:lnTo>
                      <a:pt x="268" y="233"/>
                    </a:lnTo>
                    <a:lnTo>
                      <a:pt x="265" y="232"/>
                    </a:lnTo>
                    <a:lnTo>
                      <a:pt x="265" y="232"/>
                    </a:lnTo>
                    <a:lnTo>
                      <a:pt x="265" y="232"/>
                    </a:lnTo>
                    <a:lnTo>
                      <a:pt x="265" y="232"/>
                    </a:lnTo>
                    <a:lnTo>
                      <a:pt x="261" y="233"/>
                    </a:lnTo>
                    <a:lnTo>
                      <a:pt x="258" y="234"/>
                    </a:lnTo>
                    <a:lnTo>
                      <a:pt x="254" y="238"/>
                    </a:lnTo>
                    <a:lnTo>
                      <a:pt x="237" y="221"/>
                    </a:lnTo>
                    <a:lnTo>
                      <a:pt x="237" y="221"/>
                    </a:lnTo>
                    <a:lnTo>
                      <a:pt x="243" y="211"/>
                    </a:lnTo>
                    <a:lnTo>
                      <a:pt x="250" y="201"/>
                    </a:lnTo>
                    <a:lnTo>
                      <a:pt x="256" y="191"/>
                    </a:lnTo>
                    <a:lnTo>
                      <a:pt x="260" y="180"/>
                    </a:lnTo>
                    <a:lnTo>
                      <a:pt x="264" y="168"/>
                    </a:lnTo>
                    <a:lnTo>
                      <a:pt x="266" y="158"/>
                    </a:lnTo>
                    <a:lnTo>
                      <a:pt x="268" y="146"/>
                    </a:lnTo>
                    <a:lnTo>
                      <a:pt x="268" y="135"/>
                    </a:lnTo>
                    <a:lnTo>
                      <a:pt x="268" y="135"/>
                    </a:lnTo>
                    <a:lnTo>
                      <a:pt x="268" y="120"/>
                    </a:lnTo>
                    <a:lnTo>
                      <a:pt x="265" y="108"/>
                    </a:lnTo>
                    <a:lnTo>
                      <a:pt x="262" y="94"/>
                    </a:lnTo>
                    <a:lnTo>
                      <a:pt x="257" y="82"/>
                    </a:lnTo>
                    <a:lnTo>
                      <a:pt x="252" y="70"/>
                    </a:lnTo>
                    <a:lnTo>
                      <a:pt x="245" y="59"/>
                    </a:lnTo>
                    <a:lnTo>
                      <a:pt x="238" y="49"/>
                    </a:lnTo>
                    <a:lnTo>
                      <a:pt x="229" y="39"/>
                    </a:lnTo>
                    <a:lnTo>
                      <a:pt x="219" y="31"/>
                    </a:lnTo>
                    <a:lnTo>
                      <a:pt x="209" y="23"/>
                    </a:lnTo>
                    <a:lnTo>
                      <a:pt x="198" y="16"/>
                    </a:lnTo>
                    <a:lnTo>
                      <a:pt x="186" y="11"/>
                    </a:lnTo>
                    <a:lnTo>
                      <a:pt x="174" y="6"/>
                    </a:lnTo>
                    <a:lnTo>
                      <a:pt x="161" y="3"/>
                    </a:lnTo>
                    <a:lnTo>
                      <a:pt x="148" y="2"/>
                    </a:lnTo>
                    <a:lnTo>
                      <a:pt x="135" y="0"/>
                    </a:lnTo>
                    <a:lnTo>
                      <a:pt x="135" y="0"/>
                    </a:lnTo>
                    <a:lnTo>
                      <a:pt x="121" y="2"/>
                    </a:lnTo>
                    <a:lnTo>
                      <a:pt x="108" y="3"/>
                    </a:lnTo>
                    <a:lnTo>
                      <a:pt x="94" y="6"/>
                    </a:lnTo>
                    <a:lnTo>
                      <a:pt x="82" y="11"/>
                    </a:lnTo>
                    <a:lnTo>
                      <a:pt x="70" y="16"/>
                    </a:lnTo>
                    <a:lnTo>
                      <a:pt x="59" y="23"/>
                    </a:lnTo>
                    <a:lnTo>
                      <a:pt x="49" y="31"/>
                    </a:lnTo>
                    <a:lnTo>
                      <a:pt x="39" y="39"/>
                    </a:lnTo>
                    <a:lnTo>
                      <a:pt x="31" y="49"/>
                    </a:lnTo>
                    <a:lnTo>
                      <a:pt x="23" y="59"/>
                    </a:lnTo>
                    <a:lnTo>
                      <a:pt x="16" y="70"/>
                    </a:lnTo>
                    <a:lnTo>
                      <a:pt x="11" y="82"/>
                    </a:lnTo>
                    <a:lnTo>
                      <a:pt x="7" y="94"/>
                    </a:lnTo>
                    <a:lnTo>
                      <a:pt x="3" y="108"/>
                    </a:lnTo>
                    <a:lnTo>
                      <a:pt x="2" y="120"/>
                    </a:lnTo>
                    <a:lnTo>
                      <a:pt x="0" y="135"/>
                    </a:lnTo>
                    <a:lnTo>
                      <a:pt x="0" y="135"/>
                    </a:lnTo>
                    <a:lnTo>
                      <a:pt x="2" y="148"/>
                    </a:lnTo>
                    <a:lnTo>
                      <a:pt x="3" y="162"/>
                    </a:lnTo>
                    <a:lnTo>
                      <a:pt x="7" y="174"/>
                    </a:lnTo>
                    <a:lnTo>
                      <a:pt x="11" y="186"/>
                    </a:lnTo>
                    <a:lnTo>
                      <a:pt x="16" y="198"/>
                    </a:lnTo>
                    <a:lnTo>
                      <a:pt x="23" y="209"/>
                    </a:lnTo>
                    <a:lnTo>
                      <a:pt x="31" y="219"/>
                    </a:lnTo>
                    <a:lnTo>
                      <a:pt x="39" y="229"/>
                    </a:lnTo>
                    <a:lnTo>
                      <a:pt x="49" y="237"/>
                    </a:lnTo>
                    <a:lnTo>
                      <a:pt x="59" y="245"/>
                    </a:lnTo>
                    <a:lnTo>
                      <a:pt x="70" y="252"/>
                    </a:lnTo>
                    <a:lnTo>
                      <a:pt x="82" y="257"/>
                    </a:lnTo>
                    <a:lnTo>
                      <a:pt x="94" y="262"/>
                    </a:lnTo>
                    <a:lnTo>
                      <a:pt x="108" y="265"/>
                    </a:lnTo>
                    <a:lnTo>
                      <a:pt x="121" y="268"/>
                    </a:lnTo>
                    <a:lnTo>
                      <a:pt x="135" y="268"/>
                    </a:lnTo>
                    <a:lnTo>
                      <a:pt x="135" y="268"/>
                    </a:lnTo>
                    <a:lnTo>
                      <a:pt x="145" y="268"/>
                    </a:lnTo>
                    <a:lnTo>
                      <a:pt x="157" y="266"/>
                    </a:lnTo>
                    <a:lnTo>
                      <a:pt x="170" y="264"/>
                    </a:lnTo>
                    <a:lnTo>
                      <a:pt x="180" y="260"/>
                    </a:lnTo>
                    <a:lnTo>
                      <a:pt x="191" y="256"/>
                    </a:lnTo>
                    <a:lnTo>
                      <a:pt x="200" y="250"/>
                    </a:lnTo>
                    <a:lnTo>
                      <a:pt x="211" y="244"/>
                    </a:lnTo>
                    <a:lnTo>
                      <a:pt x="221" y="237"/>
                    </a:lnTo>
                    <a:lnTo>
                      <a:pt x="238" y="254"/>
                    </a:lnTo>
                    <a:lnTo>
                      <a:pt x="234" y="258"/>
                    </a:lnTo>
                    <a:lnTo>
                      <a:pt x="234" y="258"/>
                    </a:lnTo>
                    <a:lnTo>
                      <a:pt x="233" y="261"/>
                    </a:lnTo>
                    <a:lnTo>
                      <a:pt x="231" y="265"/>
                    </a:lnTo>
                    <a:lnTo>
                      <a:pt x="231" y="265"/>
                    </a:lnTo>
                    <a:lnTo>
                      <a:pt x="233" y="268"/>
                    </a:lnTo>
                    <a:lnTo>
                      <a:pt x="234" y="271"/>
                    </a:lnTo>
                    <a:lnTo>
                      <a:pt x="320" y="357"/>
                    </a:lnTo>
                    <a:lnTo>
                      <a:pt x="320" y="357"/>
                    </a:lnTo>
                    <a:lnTo>
                      <a:pt x="323" y="358"/>
                    </a:lnTo>
                    <a:lnTo>
                      <a:pt x="327" y="359"/>
                    </a:lnTo>
                    <a:lnTo>
                      <a:pt x="327" y="359"/>
                    </a:lnTo>
                    <a:lnTo>
                      <a:pt x="327" y="359"/>
                    </a:lnTo>
                    <a:lnTo>
                      <a:pt x="327" y="359"/>
                    </a:lnTo>
                    <a:lnTo>
                      <a:pt x="329" y="358"/>
                    </a:lnTo>
                    <a:lnTo>
                      <a:pt x="332" y="357"/>
                    </a:lnTo>
                    <a:lnTo>
                      <a:pt x="356" y="332"/>
                    </a:lnTo>
                    <a:lnTo>
                      <a:pt x="356" y="332"/>
                    </a:lnTo>
                    <a:lnTo>
                      <a:pt x="359" y="330"/>
                    </a:lnTo>
                    <a:lnTo>
                      <a:pt x="359" y="327"/>
                    </a:lnTo>
                    <a:lnTo>
                      <a:pt x="359" y="327"/>
                    </a:lnTo>
                    <a:lnTo>
                      <a:pt x="359" y="323"/>
                    </a:lnTo>
                    <a:lnTo>
                      <a:pt x="356" y="320"/>
                    </a:lnTo>
                    <a:lnTo>
                      <a:pt x="356" y="320"/>
                    </a:lnTo>
                    <a:close/>
                    <a:moveTo>
                      <a:pt x="135" y="18"/>
                    </a:moveTo>
                    <a:lnTo>
                      <a:pt x="135" y="18"/>
                    </a:lnTo>
                    <a:lnTo>
                      <a:pt x="147" y="18"/>
                    </a:lnTo>
                    <a:lnTo>
                      <a:pt x="157" y="21"/>
                    </a:lnTo>
                    <a:lnTo>
                      <a:pt x="168" y="23"/>
                    </a:lnTo>
                    <a:lnTo>
                      <a:pt x="179" y="27"/>
                    </a:lnTo>
                    <a:lnTo>
                      <a:pt x="190" y="31"/>
                    </a:lnTo>
                    <a:lnTo>
                      <a:pt x="199" y="38"/>
                    </a:lnTo>
                    <a:lnTo>
                      <a:pt x="209" y="45"/>
                    </a:lnTo>
                    <a:lnTo>
                      <a:pt x="217" y="51"/>
                    </a:lnTo>
                    <a:lnTo>
                      <a:pt x="225" y="59"/>
                    </a:lnTo>
                    <a:lnTo>
                      <a:pt x="231" y="69"/>
                    </a:lnTo>
                    <a:lnTo>
                      <a:pt x="237" y="78"/>
                    </a:lnTo>
                    <a:lnTo>
                      <a:pt x="242" y="89"/>
                    </a:lnTo>
                    <a:lnTo>
                      <a:pt x="246" y="100"/>
                    </a:lnTo>
                    <a:lnTo>
                      <a:pt x="249" y="111"/>
                    </a:lnTo>
                    <a:lnTo>
                      <a:pt x="250" y="123"/>
                    </a:lnTo>
                    <a:lnTo>
                      <a:pt x="250" y="135"/>
                    </a:lnTo>
                    <a:lnTo>
                      <a:pt x="250" y="135"/>
                    </a:lnTo>
                    <a:lnTo>
                      <a:pt x="250" y="146"/>
                    </a:lnTo>
                    <a:lnTo>
                      <a:pt x="249" y="158"/>
                    </a:lnTo>
                    <a:lnTo>
                      <a:pt x="246" y="168"/>
                    </a:lnTo>
                    <a:lnTo>
                      <a:pt x="242" y="179"/>
                    </a:lnTo>
                    <a:lnTo>
                      <a:pt x="237" y="190"/>
                    </a:lnTo>
                    <a:lnTo>
                      <a:pt x="231" y="199"/>
                    </a:lnTo>
                    <a:lnTo>
                      <a:pt x="225" y="209"/>
                    </a:lnTo>
                    <a:lnTo>
                      <a:pt x="217" y="217"/>
                    </a:lnTo>
                    <a:lnTo>
                      <a:pt x="209" y="223"/>
                    </a:lnTo>
                    <a:lnTo>
                      <a:pt x="199" y="230"/>
                    </a:lnTo>
                    <a:lnTo>
                      <a:pt x="190" y="237"/>
                    </a:lnTo>
                    <a:lnTo>
                      <a:pt x="179" y="242"/>
                    </a:lnTo>
                    <a:lnTo>
                      <a:pt x="168" y="245"/>
                    </a:lnTo>
                    <a:lnTo>
                      <a:pt x="157" y="249"/>
                    </a:lnTo>
                    <a:lnTo>
                      <a:pt x="147" y="250"/>
                    </a:lnTo>
                    <a:lnTo>
                      <a:pt x="135" y="250"/>
                    </a:lnTo>
                    <a:lnTo>
                      <a:pt x="135" y="250"/>
                    </a:lnTo>
                    <a:lnTo>
                      <a:pt x="122" y="250"/>
                    </a:lnTo>
                    <a:lnTo>
                      <a:pt x="110" y="249"/>
                    </a:lnTo>
                    <a:lnTo>
                      <a:pt x="100" y="245"/>
                    </a:lnTo>
                    <a:lnTo>
                      <a:pt x="89" y="242"/>
                    </a:lnTo>
                    <a:lnTo>
                      <a:pt x="78" y="237"/>
                    </a:lnTo>
                    <a:lnTo>
                      <a:pt x="69" y="230"/>
                    </a:lnTo>
                    <a:lnTo>
                      <a:pt x="61" y="223"/>
                    </a:lnTo>
                    <a:lnTo>
                      <a:pt x="51" y="217"/>
                    </a:lnTo>
                    <a:lnTo>
                      <a:pt x="45" y="209"/>
                    </a:lnTo>
                    <a:lnTo>
                      <a:pt x="38" y="199"/>
                    </a:lnTo>
                    <a:lnTo>
                      <a:pt x="31" y="190"/>
                    </a:lnTo>
                    <a:lnTo>
                      <a:pt x="27" y="179"/>
                    </a:lnTo>
                    <a:lnTo>
                      <a:pt x="23" y="168"/>
                    </a:lnTo>
                    <a:lnTo>
                      <a:pt x="20" y="158"/>
                    </a:lnTo>
                    <a:lnTo>
                      <a:pt x="18" y="146"/>
                    </a:lnTo>
                    <a:lnTo>
                      <a:pt x="18" y="135"/>
                    </a:lnTo>
                    <a:lnTo>
                      <a:pt x="18" y="135"/>
                    </a:lnTo>
                    <a:lnTo>
                      <a:pt x="18" y="123"/>
                    </a:lnTo>
                    <a:lnTo>
                      <a:pt x="20" y="111"/>
                    </a:lnTo>
                    <a:lnTo>
                      <a:pt x="23" y="100"/>
                    </a:lnTo>
                    <a:lnTo>
                      <a:pt x="27" y="89"/>
                    </a:lnTo>
                    <a:lnTo>
                      <a:pt x="31" y="78"/>
                    </a:lnTo>
                    <a:lnTo>
                      <a:pt x="38" y="69"/>
                    </a:lnTo>
                    <a:lnTo>
                      <a:pt x="45" y="59"/>
                    </a:lnTo>
                    <a:lnTo>
                      <a:pt x="51" y="51"/>
                    </a:lnTo>
                    <a:lnTo>
                      <a:pt x="61" y="45"/>
                    </a:lnTo>
                    <a:lnTo>
                      <a:pt x="69" y="38"/>
                    </a:lnTo>
                    <a:lnTo>
                      <a:pt x="78" y="31"/>
                    </a:lnTo>
                    <a:lnTo>
                      <a:pt x="89" y="27"/>
                    </a:lnTo>
                    <a:lnTo>
                      <a:pt x="100" y="23"/>
                    </a:lnTo>
                    <a:lnTo>
                      <a:pt x="110" y="21"/>
                    </a:lnTo>
                    <a:lnTo>
                      <a:pt x="122" y="18"/>
                    </a:lnTo>
                    <a:lnTo>
                      <a:pt x="135" y="18"/>
                    </a:lnTo>
                    <a:lnTo>
                      <a:pt x="135"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Segoe UI"/>
                  <a:ea typeface="+mn-ea"/>
                  <a:cs typeface="+mn-cs"/>
                </a:endParaRPr>
              </a:p>
            </p:txBody>
          </p:sp>
        </p:grpSp>
        <p:grpSp>
          <p:nvGrpSpPr>
            <p:cNvPr id="15" name="Group 14">
              <a:extLst>
                <a:ext uri="{FF2B5EF4-FFF2-40B4-BE49-F238E27FC236}">
                  <a16:creationId xmlns:a16="http://schemas.microsoft.com/office/drawing/2014/main" id="{B5198257-41C7-832A-3F8F-39CC7DB7F1B1}"/>
                </a:ext>
              </a:extLst>
            </p:cNvPr>
            <p:cNvGrpSpPr>
              <a:grpSpLocks noChangeAspect="1"/>
            </p:cNvGrpSpPr>
            <p:nvPr/>
          </p:nvGrpSpPr>
          <p:grpSpPr>
            <a:xfrm>
              <a:off x="1912098" y="2118362"/>
              <a:ext cx="548639" cy="548638"/>
              <a:chOff x="4231762" y="3423817"/>
              <a:chExt cx="288925" cy="288924"/>
            </a:xfrm>
          </p:grpSpPr>
          <p:sp>
            <p:nvSpPr>
              <p:cNvPr id="19" name="Freeform 159">
                <a:extLst>
                  <a:ext uri="{FF2B5EF4-FFF2-40B4-BE49-F238E27FC236}">
                    <a16:creationId xmlns:a16="http://schemas.microsoft.com/office/drawing/2014/main" id="{4C37A209-6A4C-5B78-C3AD-B95BFE933DD7}"/>
                  </a:ext>
                </a:extLst>
              </p:cNvPr>
              <p:cNvSpPr>
                <a:spLocks/>
              </p:cNvSpPr>
              <p:nvPr/>
            </p:nvSpPr>
            <p:spPr bwMode="auto">
              <a:xfrm>
                <a:off x="4231762" y="3471441"/>
                <a:ext cx="241300" cy="241300"/>
              </a:xfrm>
              <a:custGeom>
                <a:avLst/>
                <a:gdLst>
                  <a:gd name="T0" fmla="*/ 168 w 304"/>
                  <a:gd name="T1" fmla="*/ 302 h 304"/>
                  <a:gd name="T2" fmla="*/ 211 w 304"/>
                  <a:gd name="T3" fmla="*/ 292 h 304"/>
                  <a:gd name="T4" fmla="*/ 249 w 304"/>
                  <a:gd name="T5" fmla="*/ 269 h 304"/>
                  <a:gd name="T6" fmla="*/ 278 w 304"/>
                  <a:gd name="T7" fmla="*/ 236 h 304"/>
                  <a:gd name="T8" fmla="*/ 297 w 304"/>
                  <a:gd name="T9" fmla="*/ 196 h 304"/>
                  <a:gd name="T10" fmla="*/ 304 w 304"/>
                  <a:gd name="T11" fmla="*/ 152 h 304"/>
                  <a:gd name="T12" fmla="*/ 302 w 304"/>
                  <a:gd name="T13" fmla="*/ 126 h 304"/>
                  <a:gd name="T14" fmla="*/ 290 w 304"/>
                  <a:gd name="T15" fmla="*/ 90 h 304"/>
                  <a:gd name="T16" fmla="*/ 272 w 304"/>
                  <a:gd name="T17" fmla="*/ 58 h 304"/>
                  <a:gd name="T18" fmla="*/ 235 w 304"/>
                  <a:gd name="T19" fmla="*/ 113 h 304"/>
                  <a:gd name="T20" fmla="*/ 243 w 304"/>
                  <a:gd name="T21" fmla="*/ 152 h 304"/>
                  <a:gd name="T22" fmla="*/ 242 w 304"/>
                  <a:gd name="T23" fmla="*/ 171 h 304"/>
                  <a:gd name="T24" fmla="*/ 233 w 304"/>
                  <a:gd name="T25" fmla="*/ 195 h 304"/>
                  <a:gd name="T26" fmla="*/ 216 w 304"/>
                  <a:gd name="T27" fmla="*/ 216 h 304"/>
                  <a:gd name="T28" fmla="*/ 196 w 304"/>
                  <a:gd name="T29" fmla="*/ 232 h 304"/>
                  <a:gd name="T30" fmla="*/ 171 w 304"/>
                  <a:gd name="T31" fmla="*/ 241 h 304"/>
                  <a:gd name="T32" fmla="*/ 152 w 304"/>
                  <a:gd name="T33" fmla="*/ 243 h 304"/>
                  <a:gd name="T34" fmla="*/ 125 w 304"/>
                  <a:gd name="T35" fmla="*/ 239 h 304"/>
                  <a:gd name="T36" fmla="*/ 101 w 304"/>
                  <a:gd name="T37" fmla="*/ 227 h 304"/>
                  <a:gd name="T38" fmla="*/ 82 w 304"/>
                  <a:gd name="T39" fmla="*/ 210 h 304"/>
                  <a:gd name="T40" fmla="*/ 69 w 304"/>
                  <a:gd name="T41" fmla="*/ 187 h 304"/>
                  <a:gd name="T42" fmla="*/ 62 w 304"/>
                  <a:gd name="T43" fmla="*/ 161 h 304"/>
                  <a:gd name="T44" fmla="*/ 62 w 304"/>
                  <a:gd name="T45" fmla="*/ 142 h 304"/>
                  <a:gd name="T46" fmla="*/ 69 w 304"/>
                  <a:gd name="T47" fmla="*/ 117 h 304"/>
                  <a:gd name="T48" fmla="*/ 82 w 304"/>
                  <a:gd name="T49" fmla="*/ 94 h 304"/>
                  <a:gd name="T50" fmla="*/ 101 w 304"/>
                  <a:gd name="T51" fmla="*/ 77 h 304"/>
                  <a:gd name="T52" fmla="*/ 125 w 304"/>
                  <a:gd name="T53" fmla="*/ 65 h 304"/>
                  <a:gd name="T54" fmla="*/ 152 w 304"/>
                  <a:gd name="T55" fmla="*/ 61 h 304"/>
                  <a:gd name="T56" fmla="*/ 179 w 304"/>
                  <a:gd name="T57" fmla="*/ 65 h 304"/>
                  <a:gd name="T58" fmla="*/ 246 w 304"/>
                  <a:gd name="T59" fmla="*/ 32 h 304"/>
                  <a:gd name="T60" fmla="*/ 226 w 304"/>
                  <a:gd name="T61" fmla="*/ 19 h 304"/>
                  <a:gd name="T62" fmla="*/ 191 w 304"/>
                  <a:gd name="T63" fmla="*/ 5 h 304"/>
                  <a:gd name="T64" fmla="*/ 152 w 304"/>
                  <a:gd name="T65" fmla="*/ 0 h 304"/>
                  <a:gd name="T66" fmla="*/ 122 w 304"/>
                  <a:gd name="T67" fmla="*/ 3 h 304"/>
                  <a:gd name="T68" fmla="*/ 81 w 304"/>
                  <a:gd name="T69" fmla="*/ 19 h 304"/>
                  <a:gd name="T70" fmla="*/ 46 w 304"/>
                  <a:gd name="T71" fmla="*/ 44 h 304"/>
                  <a:gd name="T72" fmla="*/ 19 w 304"/>
                  <a:gd name="T73" fmla="*/ 79 h 304"/>
                  <a:gd name="T74" fmla="*/ 4 w 304"/>
                  <a:gd name="T75" fmla="*/ 121 h 304"/>
                  <a:gd name="T76" fmla="*/ 0 w 304"/>
                  <a:gd name="T77" fmla="*/ 152 h 304"/>
                  <a:gd name="T78" fmla="*/ 8 w 304"/>
                  <a:gd name="T79" fmla="*/ 196 h 304"/>
                  <a:gd name="T80" fmla="*/ 27 w 304"/>
                  <a:gd name="T81" fmla="*/ 236 h 304"/>
                  <a:gd name="T82" fmla="*/ 57 w 304"/>
                  <a:gd name="T83" fmla="*/ 269 h 304"/>
                  <a:gd name="T84" fmla="*/ 93 w 304"/>
                  <a:gd name="T85" fmla="*/ 292 h 304"/>
                  <a:gd name="T86" fmla="*/ 137 w 304"/>
                  <a:gd name="T87" fmla="*/ 302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4" h="304">
                    <a:moveTo>
                      <a:pt x="152" y="304"/>
                    </a:moveTo>
                    <a:lnTo>
                      <a:pt x="152" y="304"/>
                    </a:lnTo>
                    <a:lnTo>
                      <a:pt x="168" y="302"/>
                    </a:lnTo>
                    <a:lnTo>
                      <a:pt x="183" y="301"/>
                    </a:lnTo>
                    <a:lnTo>
                      <a:pt x="198" y="297"/>
                    </a:lnTo>
                    <a:lnTo>
                      <a:pt x="211" y="292"/>
                    </a:lnTo>
                    <a:lnTo>
                      <a:pt x="225" y="285"/>
                    </a:lnTo>
                    <a:lnTo>
                      <a:pt x="237" y="278"/>
                    </a:lnTo>
                    <a:lnTo>
                      <a:pt x="249" y="269"/>
                    </a:lnTo>
                    <a:lnTo>
                      <a:pt x="259" y="259"/>
                    </a:lnTo>
                    <a:lnTo>
                      <a:pt x="269" y="249"/>
                    </a:lnTo>
                    <a:lnTo>
                      <a:pt x="278" y="236"/>
                    </a:lnTo>
                    <a:lnTo>
                      <a:pt x="286" y="224"/>
                    </a:lnTo>
                    <a:lnTo>
                      <a:pt x="292" y="211"/>
                    </a:lnTo>
                    <a:lnTo>
                      <a:pt x="297" y="196"/>
                    </a:lnTo>
                    <a:lnTo>
                      <a:pt x="301" y="183"/>
                    </a:lnTo>
                    <a:lnTo>
                      <a:pt x="304" y="167"/>
                    </a:lnTo>
                    <a:lnTo>
                      <a:pt x="304" y="152"/>
                    </a:lnTo>
                    <a:lnTo>
                      <a:pt x="304" y="152"/>
                    </a:lnTo>
                    <a:lnTo>
                      <a:pt x="304" y="138"/>
                    </a:lnTo>
                    <a:lnTo>
                      <a:pt x="302" y="126"/>
                    </a:lnTo>
                    <a:lnTo>
                      <a:pt x="300" y="113"/>
                    </a:lnTo>
                    <a:lnTo>
                      <a:pt x="296" y="101"/>
                    </a:lnTo>
                    <a:lnTo>
                      <a:pt x="290" y="90"/>
                    </a:lnTo>
                    <a:lnTo>
                      <a:pt x="285" y="79"/>
                    </a:lnTo>
                    <a:lnTo>
                      <a:pt x="280" y="69"/>
                    </a:lnTo>
                    <a:lnTo>
                      <a:pt x="272" y="58"/>
                    </a:lnTo>
                    <a:lnTo>
                      <a:pt x="229" y="102"/>
                    </a:lnTo>
                    <a:lnTo>
                      <a:pt x="229" y="102"/>
                    </a:lnTo>
                    <a:lnTo>
                      <a:pt x="235" y="113"/>
                    </a:lnTo>
                    <a:lnTo>
                      <a:pt x="239" y="125"/>
                    </a:lnTo>
                    <a:lnTo>
                      <a:pt x="242" y="138"/>
                    </a:lnTo>
                    <a:lnTo>
                      <a:pt x="243" y="152"/>
                    </a:lnTo>
                    <a:lnTo>
                      <a:pt x="243" y="152"/>
                    </a:lnTo>
                    <a:lnTo>
                      <a:pt x="243" y="161"/>
                    </a:lnTo>
                    <a:lnTo>
                      <a:pt x="242" y="171"/>
                    </a:lnTo>
                    <a:lnTo>
                      <a:pt x="239" y="179"/>
                    </a:lnTo>
                    <a:lnTo>
                      <a:pt x="237" y="187"/>
                    </a:lnTo>
                    <a:lnTo>
                      <a:pt x="233" y="195"/>
                    </a:lnTo>
                    <a:lnTo>
                      <a:pt x="229" y="203"/>
                    </a:lnTo>
                    <a:lnTo>
                      <a:pt x="223" y="210"/>
                    </a:lnTo>
                    <a:lnTo>
                      <a:pt x="216" y="216"/>
                    </a:lnTo>
                    <a:lnTo>
                      <a:pt x="210" y="222"/>
                    </a:lnTo>
                    <a:lnTo>
                      <a:pt x="203" y="227"/>
                    </a:lnTo>
                    <a:lnTo>
                      <a:pt x="196" y="232"/>
                    </a:lnTo>
                    <a:lnTo>
                      <a:pt x="188" y="235"/>
                    </a:lnTo>
                    <a:lnTo>
                      <a:pt x="179" y="239"/>
                    </a:lnTo>
                    <a:lnTo>
                      <a:pt x="171" y="241"/>
                    </a:lnTo>
                    <a:lnTo>
                      <a:pt x="161" y="242"/>
                    </a:lnTo>
                    <a:lnTo>
                      <a:pt x="152" y="243"/>
                    </a:lnTo>
                    <a:lnTo>
                      <a:pt x="152" y="243"/>
                    </a:lnTo>
                    <a:lnTo>
                      <a:pt x="143" y="242"/>
                    </a:lnTo>
                    <a:lnTo>
                      <a:pt x="135" y="241"/>
                    </a:lnTo>
                    <a:lnTo>
                      <a:pt x="125" y="239"/>
                    </a:lnTo>
                    <a:lnTo>
                      <a:pt x="117" y="235"/>
                    </a:lnTo>
                    <a:lnTo>
                      <a:pt x="109" y="232"/>
                    </a:lnTo>
                    <a:lnTo>
                      <a:pt x="101" y="227"/>
                    </a:lnTo>
                    <a:lnTo>
                      <a:pt x="94" y="222"/>
                    </a:lnTo>
                    <a:lnTo>
                      <a:pt x="88" y="216"/>
                    </a:lnTo>
                    <a:lnTo>
                      <a:pt x="82" y="210"/>
                    </a:lnTo>
                    <a:lnTo>
                      <a:pt x="77" y="203"/>
                    </a:lnTo>
                    <a:lnTo>
                      <a:pt x="73" y="195"/>
                    </a:lnTo>
                    <a:lnTo>
                      <a:pt x="69" y="187"/>
                    </a:lnTo>
                    <a:lnTo>
                      <a:pt x="66" y="179"/>
                    </a:lnTo>
                    <a:lnTo>
                      <a:pt x="63" y="171"/>
                    </a:lnTo>
                    <a:lnTo>
                      <a:pt x="62" y="161"/>
                    </a:lnTo>
                    <a:lnTo>
                      <a:pt x="62" y="152"/>
                    </a:lnTo>
                    <a:lnTo>
                      <a:pt x="62" y="152"/>
                    </a:lnTo>
                    <a:lnTo>
                      <a:pt x="62" y="142"/>
                    </a:lnTo>
                    <a:lnTo>
                      <a:pt x="63" y="133"/>
                    </a:lnTo>
                    <a:lnTo>
                      <a:pt x="66" y="125"/>
                    </a:lnTo>
                    <a:lnTo>
                      <a:pt x="69" y="117"/>
                    </a:lnTo>
                    <a:lnTo>
                      <a:pt x="73" y="109"/>
                    </a:lnTo>
                    <a:lnTo>
                      <a:pt x="77" y="101"/>
                    </a:lnTo>
                    <a:lnTo>
                      <a:pt x="82" y="94"/>
                    </a:lnTo>
                    <a:lnTo>
                      <a:pt x="88" y="87"/>
                    </a:lnTo>
                    <a:lnTo>
                      <a:pt x="94" y="82"/>
                    </a:lnTo>
                    <a:lnTo>
                      <a:pt x="101" y="77"/>
                    </a:lnTo>
                    <a:lnTo>
                      <a:pt x="109" y="71"/>
                    </a:lnTo>
                    <a:lnTo>
                      <a:pt x="117" y="69"/>
                    </a:lnTo>
                    <a:lnTo>
                      <a:pt x="125" y="65"/>
                    </a:lnTo>
                    <a:lnTo>
                      <a:pt x="135" y="63"/>
                    </a:lnTo>
                    <a:lnTo>
                      <a:pt x="143" y="62"/>
                    </a:lnTo>
                    <a:lnTo>
                      <a:pt x="152" y="61"/>
                    </a:lnTo>
                    <a:lnTo>
                      <a:pt x="152" y="61"/>
                    </a:lnTo>
                    <a:lnTo>
                      <a:pt x="165" y="62"/>
                    </a:lnTo>
                    <a:lnTo>
                      <a:pt x="179" y="65"/>
                    </a:lnTo>
                    <a:lnTo>
                      <a:pt x="191" y="70"/>
                    </a:lnTo>
                    <a:lnTo>
                      <a:pt x="203" y="75"/>
                    </a:lnTo>
                    <a:lnTo>
                      <a:pt x="246" y="32"/>
                    </a:lnTo>
                    <a:lnTo>
                      <a:pt x="246" y="32"/>
                    </a:lnTo>
                    <a:lnTo>
                      <a:pt x="237" y="26"/>
                    </a:lnTo>
                    <a:lnTo>
                      <a:pt x="226" y="19"/>
                    </a:lnTo>
                    <a:lnTo>
                      <a:pt x="214" y="14"/>
                    </a:lnTo>
                    <a:lnTo>
                      <a:pt x="203" y="8"/>
                    </a:lnTo>
                    <a:lnTo>
                      <a:pt x="191" y="5"/>
                    </a:lnTo>
                    <a:lnTo>
                      <a:pt x="179" y="3"/>
                    </a:lnTo>
                    <a:lnTo>
                      <a:pt x="165" y="0"/>
                    </a:lnTo>
                    <a:lnTo>
                      <a:pt x="152" y="0"/>
                    </a:lnTo>
                    <a:lnTo>
                      <a:pt x="152" y="0"/>
                    </a:lnTo>
                    <a:lnTo>
                      <a:pt x="137" y="1"/>
                    </a:lnTo>
                    <a:lnTo>
                      <a:pt x="122" y="3"/>
                    </a:lnTo>
                    <a:lnTo>
                      <a:pt x="108" y="7"/>
                    </a:lnTo>
                    <a:lnTo>
                      <a:pt x="93" y="12"/>
                    </a:lnTo>
                    <a:lnTo>
                      <a:pt x="81" y="19"/>
                    </a:lnTo>
                    <a:lnTo>
                      <a:pt x="67" y="26"/>
                    </a:lnTo>
                    <a:lnTo>
                      <a:pt x="57" y="35"/>
                    </a:lnTo>
                    <a:lnTo>
                      <a:pt x="46" y="44"/>
                    </a:lnTo>
                    <a:lnTo>
                      <a:pt x="35" y="55"/>
                    </a:lnTo>
                    <a:lnTo>
                      <a:pt x="27" y="67"/>
                    </a:lnTo>
                    <a:lnTo>
                      <a:pt x="19" y="79"/>
                    </a:lnTo>
                    <a:lnTo>
                      <a:pt x="12" y="93"/>
                    </a:lnTo>
                    <a:lnTo>
                      <a:pt x="8" y="106"/>
                    </a:lnTo>
                    <a:lnTo>
                      <a:pt x="4" y="121"/>
                    </a:lnTo>
                    <a:lnTo>
                      <a:pt x="2" y="136"/>
                    </a:lnTo>
                    <a:lnTo>
                      <a:pt x="0" y="152"/>
                    </a:lnTo>
                    <a:lnTo>
                      <a:pt x="0" y="152"/>
                    </a:lnTo>
                    <a:lnTo>
                      <a:pt x="2" y="167"/>
                    </a:lnTo>
                    <a:lnTo>
                      <a:pt x="4" y="183"/>
                    </a:lnTo>
                    <a:lnTo>
                      <a:pt x="8" y="196"/>
                    </a:lnTo>
                    <a:lnTo>
                      <a:pt x="12" y="211"/>
                    </a:lnTo>
                    <a:lnTo>
                      <a:pt x="19" y="224"/>
                    </a:lnTo>
                    <a:lnTo>
                      <a:pt x="27" y="236"/>
                    </a:lnTo>
                    <a:lnTo>
                      <a:pt x="35" y="249"/>
                    </a:lnTo>
                    <a:lnTo>
                      <a:pt x="46" y="259"/>
                    </a:lnTo>
                    <a:lnTo>
                      <a:pt x="57" y="269"/>
                    </a:lnTo>
                    <a:lnTo>
                      <a:pt x="67" y="278"/>
                    </a:lnTo>
                    <a:lnTo>
                      <a:pt x="81" y="285"/>
                    </a:lnTo>
                    <a:lnTo>
                      <a:pt x="93" y="292"/>
                    </a:lnTo>
                    <a:lnTo>
                      <a:pt x="108" y="297"/>
                    </a:lnTo>
                    <a:lnTo>
                      <a:pt x="122" y="301"/>
                    </a:lnTo>
                    <a:lnTo>
                      <a:pt x="137" y="302"/>
                    </a:lnTo>
                    <a:lnTo>
                      <a:pt x="152" y="304"/>
                    </a:lnTo>
                    <a:lnTo>
                      <a:pt x="152" y="3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Segoe UI"/>
                  <a:ea typeface="+mn-ea"/>
                  <a:cs typeface="+mn-cs"/>
                </a:endParaRPr>
              </a:p>
            </p:txBody>
          </p:sp>
          <p:sp>
            <p:nvSpPr>
              <p:cNvPr id="20" name="Freeform 160">
                <a:extLst>
                  <a:ext uri="{FF2B5EF4-FFF2-40B4-BE49-F238E27FC236}">
                    <a16:creationId xmlns:a16="http://schemas.microsoft.com/office/drawing/2014/main" id="{109E1BCA-495F-DC13-0AFA-7D8954B6D1F2}"/>
                  </a:ext>
                </a:extLst>
              </p:cNvPr>
              <p:cNvSpPr>
                <a:spLocks/>
              </p:cNvSpPr>
              <p:nvPr/>
            </p:nvSpPr>
            <p:spPr bwMode="auto">
              <a:xfrm>
                <a:off x="4328599" y="3423817"/>
                <a:ext cx="192088" cy="192088"/>
              </a:xfrm>
              <a:custGeom>
                <a:avLst/>
                <a:gdLst>
                  <a:gd name="T0" fmla="*/ 229 w 242"/>
                  <a:gd name="T1" fmla="*/ 13 h 243"/>
                  <a:gd name="T2" fmla="*/ 225 w 242"/>
                  <a:gd name="T3" fmla="*/ 12 h 243"/>
                  <a:gd name="T4" fmla="*/ 221 w 242"/>
                  <a:gd name="T5" fmla="*/ 13 h 243"/>
                  <a:gd name="T6" fmla="*/ 194 w 242"/>
                  <a:gd name="T7" fmla="*/ 4 h 243"/>
                  <a:gd name="T8" fmla="*/ 193 w 242"/>
                  <a:gd name="T9" fmla="*/ 1 h 243"/>
                  <a:gd name="T10" fmla="*/ 190 w 242"/>
                  <a:gd name="T11" fmla="*/ 0 h 243"/>
                  <a:gd name="T12" fmla="*/ 184 w 242"/>
                  <a:gd name="T13" fmla="*/ 1 h 243"/>
                  <a:gd name="T14" fmla="*/ 147 w 242"/>
                  <a:gd name="T15" fmla="*/ 37 h 243"/>
                  <a:gd name="T16" fmla="*/ 145 w 242"/>
                  <a:gd name="T17" fmla="*/ 44 h 243"/>
                  <a:gd name="T18" fmla="*/ 47 w 242"/>
                  <a:gd name="T19" fmla="*/ 186 h 243"/>
                  <a:gd name="T20" fmla="*/ 39 w 242"/>
                  <a:gd name="T21" fmla="*/ 182 h 243"/>
                  <a:gd name="T22" fmla="*/ 30 w 242"/>
                  <a:gd name="T23" fmla="*/ 181 h 243"/>
                  <a:gd name="T24" fmla="*/ 19 w 242"/>
                  <a:gd name="T25" fmla="*/ 184 h 243"/>
                  <a:gd name="T26" fmla="*/ 8 w 242"/>
                  <a:gd name="T27" fmla="*/ 190 h 243"/>
                  <a:gd name="T28" fmla="*/ 3 w 242"/>
                  <a:gd name="T29" fmla="*/ 200 h 243"/>
                  <a:gd name="T30" fmla="*/ 0 w 242"/>
                  <a:gd name="T31" fmla="*/ 212 h 243"/>
                  <a:gd name="T32" fmla="*/ 0 w 242"/>
                  <a:gd name="T33" fmla="*/ 219 h 243"/>
                  <a:gd name="T34" fmla="*/ 6 w 242"/>
                  <a:gd name="T35" fmla="*/ 229 h 243"/>
                  <a:gd name="T36" fmla="*/ 14 w 242"/>
                  <a:gd name="T37" fmla="*/ 237 h 243"/>
                  <a:gd name="T38" fmla="*/ 25 w 242"/>
                  <a:gd name="T39" fmla="*/ 241 h 243"/>
                  <a:gd name="T40" fmla="*/ 30 w 242"/>
                  <a:gd name="T41" fmla="*/ 243 h 243"/>
                  <a:gd name="T42" fmla="*/ 42 w 242"/>
                  <a:gd name="T43" fmla="*/ 240 h 243"/>
                  <a:gd name="T44" fmla="*/ 51 w 242"/>
                  <a:gd name="T45" fmla="*/ 233 h 243"/>
                  <a:gd name="T46" fmla="*/ 58 w 242"/>
                  <a:gd name="T47" fmla="*/ 224 h 243"/>
                  <a:gd name="T48" fmla="*/ 61 w 242"/>
                  <a:gd name="T49" fmla="*/ 212 h 243"/>
                  <a:gd name="T50" fmla="*/ 60 w 242"/>
                  <a:gd name="T51" fmla="*/ 202 h 243"/>
                  <a:gd name="T52" fmla="*/ 166 w 242"/>
                  <a:gd name="T53" fmla="*/ 86 h 243"/>
                  <a:gd name="T54" fmla="*/ 198 w 242"/>
                  <a:gd name="T55" fmla="*/ 96 h 243"/>
                  <a:gd name="T56" fmla="*/ 201 w 242"/>
                  <a:gd name="T57" fmla="*/ 96 h 243"/>
                  <a:gd name="T58" fmla="*/ 205 w 242"/>
                  <a:gd name="T59" fmla="*/ 95 h 243"/>
                  <a:gd name="T60" fmla="*/ 241 w 242"/>
                  <a:gd name="T61" fmla="*/ 59 h 243"/>
                  <a:gd name="T62" fmla="*/ 242 w 242"/>
                  <a:gd name="T63" fmla="*/ 52 h 243"/>
                  <a:gd name="T64" fmla="*/ 241 w 242"/>
                  <a:gd name="T65" fmla="*/ 49 h 243"/>
                  <a:gd name="T66" fmla="*/ 211 w 242"/>
                  <a:gd name="T67" fmla="*/ 40 h 243"/>
                  <a:gd name="T68" fmla="*/ 229 w 242"/>
                  <a:gd name="T69" fmla="*/ 22 h 243"/>
                  <a:gd name="T70" fmla="*/ 230 w 242"/>
                  <a:gd name="T71" fmla="*/ 17 h 243"/>
                  <a:gd name="T72" fmla="*/ 229 w 242"/>
                  <a:gd name="T73" fmla="*/ 13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2" h="243">
                    <a:moveTo>
                      <a:pt x="229" y="13"/>
                    </a:moveTo>
                    <a:lnTo>
                      <a:pt x="229" y="13"/>
                    </a:lnTo>
                    <a:lnTo>
                      <a:pt x="227" y="12"/>
                    </a:lnTo>
                    <a:lnTo>
                      <a:pt x="225" y="12"/>
                    </a:lnTo>
                    <a:lnTo>
                      <a:pt x="222" y="12"/>
                    </a:lnTo>
                    <a:lnTo>
                      <a:pt x="221" y="13"/>
                    </a:lnTo>
                    <a:lnTo>
                      <a:pt x="203" y="31"/>
                    </a:lnTo>
                    <a:lnTo>
                      <a:pt x="194" y="4"/>
                    </a:lnTo>
                    <a:lnTo>
                      <a:pt x="194" y="4"/>
                    </a:lnTo>
                    <a:lnTo>
                      <a:pt x="193" y="1"/>
                    </a:lnTo>
                    <a:lnTo>
                      <a:pt x="190" y="0"/>
                    </a:lnTo>
                    <a:lnTo>
                      <a:pt x="190" y="0"/>
                    </a:lnTo>
                    <a:lnTo>
                      <a:pt x="187" y="0"/>
                    </a:lnTo>
                    <a:lnTo>
                      <a:pt x="184" y="1"/>
                    </a:lnTo>
                    <a:lnTo>
                      <a:pt x="147" y="37"/>
                    </a:lnTo>
                    <a:lnTo>
                      <a:pt x="147" y="37"/>
                    </a:lnTo>
                    <a:lnTo>
                      <a:pt x="145" y="40"/>
                    </a:lnTo>
                    <a:lnTo>
                      <a:pt x="145" y="44"/>
                    </a:lnTo>
                    <a:lnTo>
                      <a:pt x="158" y="76"/>
                    </a:lnTo>
                    <a:lnTo>
                      <a:pt x="47" y="186"/>
                    </a:lnTo>
                    <a:lnTo>
                      <a:pt x="47" y="186"/>
                    </a:lnTo>
                    <a:lnTo>
                      <a:pt x="39" y="182"/>
                    </a:lnTo>
                    <a:lnTo>
                      <a:pt x="30" y="181"/>
                    </a:lnTo>
                    <a:lnTo>
                      <a:pt x="30" y="181"/>
                    </a:lnTo>
                    <a:lnTo>
                      <a:pt x="25" y="182"/>
                    </a:lnTo>
                    <a:lnTo>
                      <a:pt x="19" y="184"/>
                    </a:lnTo>
                    <a:lnTo>
                      <a:pt x="14" y="186"/>
                    </a:lnTo>
                    <a:lnTo>
                      <a:pt x="8" y="190"/>
                    </a:lnTo>
                    <a:lnTo>
                      <a:pt x="6" y="194"/>
                    </a:lnTo>
                    <a:lnTo>
                      <a:pt x="3" y="200"/>
                    </a:lnTo>
                    <a:lnTo>
                      <a:pt x="0" y="205"/>
                    </a:lnTo>
                    <a:lnTo>
                      <a:pt x="0" y="212"/>
                    </a:lnTo>
                    <a:lnTo>
                      <a:pt x="0" y="212"/>
                    </a:lnTo>
                    <a:lnTo>
                      <a:pt x="0" y="219"/>
                    </a:lnTo>
                    <a:lnTo>
                      <a:pt x="3" y="224"/>
                    </a:lnTo>
                    <a:lnTo>
                      <a:pt x="6" y="229"/>
                    </a:lnTo>
                    <a:lnTo>
                      <a:pt x="8" y="233"/>
                    </a:lnTo>
                    <a:lnTo>
                      <a:pt x="14" y="237"/>
                    </a:lnTo>
                    <a:lnTo>
                      <a:pt x="19" y="240"/>
                    </a:lnTo>
                    <a:lnTo>
                      <a:pt x="25" y="241"/>
                    </a:lnTo>
                    <a:lnTo>
                      <a:pt x="30" y="243"/>
                    </a:lnTo>
                    <a:lnTo>
                      <a:pt x="30" y="243"/>
                    </a:lnTo>
                    <a:lnTo>
                      <a:pt x="37" y="241"/>
                    </a:lnTo>
                    <a:lnTo>
                      <a:pt x="42" y="240"/>
                    </a:lnTo>
                    <a:lnTo>
                      <a:pt x="47" y="237"/>
                    </a:lnTo>
                    <a:lnTo>
                      <a:pt x="51" y="233"/>
                    </a:lnTo>
                    <a:lnTo>
                      <a:pt x="55" y="229"/>
                    </a:lnTo>
                    <a:lnTo>
                      <a:pt x="58" y="224"/>
                    </a:lnTo>
                    <a:lnTo>
                      <a:pt x="60" y="219"/>
                    </a:lnTo>
                    <a:lnTo>
                      <a:pt x="61" y="212"/>
                    </a:lnTo>
                    <a:lnTo>
                      <a:pt x="61" y="212"/>
                    </a:lnTo>
                    <a:lnTo>
                      <a:pt x="60" y="202"/>
                    </a:lnTo>
                    <a:lnTo>
                      <a:pt x="55" y="196"/>
                    </a:lnTo>
                    <a:lnTo>
                      <a:pt x="166" y="86"/>
                    </a:lnTo>
                    <a:lnTo>
                      <a:pt x="198" y="96"/>
                    </a:lnTo>
                    <a:lnTo>
                      <a:pt x="198" y="96"/>
                    </a:lnTo>
                    <a:lnTo>
                      <a:pt x="201" y="96"/>
                    </a:lnTo>
                    <a:lnTo>
                      <a:pt x="201" y="96"/>
                    </a:lnTo>
                    <a:lnTo>
                      <a:pt x="203" y="96"/>
                    </a:lnTo>
                    <a:lnTo>
                      <a:pt x="205" y="95"/>
                    </a:lnTo>
                    <a:lnTo>
                      <a:pt x="241" y="59"/>
                    </a:lnTo>
                    <a:lnTo>
                      <a:pt x="241" y="59"/>
                    </a:lnTo>
                    <a:lnTo>
                      <a:pt x="242" y="56"/>
                    </a:lnTo>
                    <a:lnTo>
                      <a:pt x="242" y="52"/>
                    </a:lnTo>
                    <a:lnTo>
                      <a:pt x="242" y="52"/>
                    </a:lnTo>
                    <a:lnTo>
                      <a:pt x="241" y="49"/>
                    </a:lnTo>
                    <a:lnTo>
                      <a:pt x="238" y="48"/>
                    </a:lnTo>
                    <a:lnTo>
                      <a:pt x="211" y="40"/>
                    </a:lnTo>
                    <a:lnTo>
                      <a:pt x="229" y="22"/>
                    </a:lnTo>
                    <a:lnTo>
                      <a:pt x="229" y="22"/>
                    </a:lnTo>
                    <a:lnTo>
                      <a:pt x="230" y="20"/>
                    </a:lnTo>
                    <a:lnTo>
                      <a:pt x="230" y="17"/>
                    </a:lnTo>
                    <a:lnTo>
                      <a:pt x="230" y="16"/>
                    </a:lnTo>
                    <a:lnTo>
                      <a:pt x="229" y="13"/>
                    </a:lnTo>
                    <a:lnTo>
                      <a:pt x="229"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Segoe UI"/>
                  <a:ea typeface="+mn-ea"/>
                  <a:cs typeface="+mn-cs"/>
                </a:endParaRPr>
              </a:p>
            </p:txBody>
          </p:sp>
        </p:grpSp>
        <p:grpSp>
          <p:nvGrpSpPr>
            <p:cNvPr id="16" name="Group 15">
              <a:extLst>
                <a:ext uri="{FF2B5EF4-FFF2-40B4-BE49-F238E27FC236}">
                  <a16:creationId xmlns:a16="http://schemas.microsoft.com/office/drawing/2014/main" id="{63F5992F-60C7-BCB9-B3F8-17C8F8A6ABE4}"/>
                </a:ext>
              </a:extLst>
            </p:cNvPr>
            <p:cNvGrpSpPr>
              <a:grpSpLocks noChangeAspect="1"/>
            </p:cNvGrpSpPr>
            <p:nvPr/>
          </p:nvGrpSpPr>
          <p:grpSpPr>
            <a:xfrm>
              <a:off x="1749478" y="4678713"/>
              <a:ext cx="596190" cy="548640"/>
              <a:chOff x="7724776" y="966788"/>
              <a:chExt cx="258763" cy="238125"/>
            </a:xfrm>
          </p:grpSpPr>
          <p:sp>
            <p:nvSpPr>
              <p:cNvPr id="17" name="Freeform 112">
                <a:extLst>
                  <a:ext uri="{FF2B5EF4-FFF2-40B4-BE49-F238E27FC236}">
                    <a16:creationId xmlns:a16="http://schemas.microsoft.com/office/drawing/2014/main" id="{4C93BE9B-E085-372A-B5D5-1AD6A922F2B4}"/>
                  </a:ext>
                </a:extLst>
              </p:cNvPr>
              <p:cNvSpPr>
                <a:spLocks noEditPoints="1"/>
              </p:cNvSpPr>
              <p:nvPr/>
            </p:nvSpPr>
            <p:spPr bwMode="auto">
              <a:xfrm>
                <a:off x="7799388" y="966788"/>
                <a:ext cx="109538" cy="138113"/>
              </a:xfrm>
              <a:custGeom>
                <a:avLst/>
                <a:gdLst>
                  <a:gd name="T0" fmla="*/ 69 w 138"/>
                  <a:gd name="T1" fmla="*/ 175 h 175"/>
                  <a:gd name="T2" fmla="*/ 73 w 138"/>
                  <a:gd name="T3" fmla="*/ 173 h 175"/>
                  <a:gd name="T4" fmla="*/ 94 w 138"/>
                  <a:gd name="T5" fmla="*/ 149 h 175"/>
                  <a:gd name="T6" fmla="*/ 118 w 138"/>
                  <a:gd name="T7" fmla="*/ 117 h 175"/>
                  <a:gd name="T8" fmla="*/ 132 w 138"/>
                  <a:gd name="T9" fmla="*/ 92 h 175"/>
                  <a:gd name="T10" fmla="*/ 137 w 138"/>
                  <a:gd name="T11" fmla="*/ 75 h 175"/>
                  <a:gd name="T12" fmla="*/ 138 w 138"/>
                  <a:gd name="T13" fmla="*/ 67 h 175"/>
                  <a:gd name="T14" fmla="*/ 136 w 138"/>
                  <a:gd name="T15" fmla="*/ 53 h 175"/>
                  <a:gd name="T16" fmla="*/ 125 w 138"/>
                  <a:gd name="T17" fmla="*/ 27 h 175"/>
                  <a:gd name="T18" fmla="*/ 106 w 138"/>
                  <a:gd name="T19" fmla="*/ 10 h 175"/>
                  <a:gd name="T20" fmla="*/ 82 w 138"/>
                  <a:gd name="T21" fmla="*/ 2 h 175"/>
                  <a:gd name="T22" fmla="*/ 69 w 138"/>
                  <a:gd name="T23" fmla="*/ 0 h 175"/>
                  <a:gd name="T24" fmla="*/ 44 w 138"/>
                  <a:gd name="T25" fmla="*/ 4 h 175"/>
                  <a:gd name="T26" fmla="*/ 22 w 138"/>
                  <a:gd name="T27" fmla="*/ 18 h 175"/>
                  <a:gd name="T28" fmla="*/ 5 w 138"/>
                  <a:gd name="T29" fmla="*/ 39 h 175"/>
                  <a:gd name="T30" fmla="*/ 0 w 138"/>
                  <a:gd name="T31" fmla="*/ 59 h 175"/>
                  <a:gd name="T32" fmla="*/ 0 w 138"/>
                  <a:gd name="T33" fmla="*/ 67 h 175"/>
                  <a:gd name="T34" fmla="*/ 3 w 138"/>
                  <a:gd name="T35" fmla="*/ 83 h 175"/>
                  <a:gd name="T36" fmla="*/ 9 w 138"/>
                  <a:gd name="T37" fmla="*/ 100 h 175"/>
                  <a:gd name="T38" fmla="*/ 32 w 138"/>
                  <a:gd name="T39" fmla="*/ 134 h 175"/>
                  <a:gd name="T40" fmla="*/ 54 w 138"/>
                  <a:gd name="T41" fmla="*/ 161 h 175"/>
                  <a:gd name="T42" fmla="*/ 66 w 138"/>
                  <a:gd name="T43" fmla="*/ 173 h 175"/>
                  <a:gd name="T44" fmla="*/ 69 w 138"/>
                  <a:gd name="T45" fmla="*/ 175 h 175"/>
                  <a:gd name="T46" fmla="*/ 46 w 138"/>
                  <a:gd name="T47" fmla="*/ 69 h 175"/>
                  <a:gd name="T48" fmla="*/ 48 w 138"/>
                  <a:gd name="T49" fmla="*/ 59 h 175"/>
                  <a:gd name="T50" fmla="*/ 52 w 138"/>
                  <a:gd name="T51" fmla="*/ 53 h 175"/>
                  <a:gd name="T52" fmla="*/ 61 w 138"/>
                  <a:gd name="T53" fmla="*/ 47 h 175"/>
                  <a:gd name="T54" fmla="*/ 69 w 138"/>
                  <a:gd name="T55" fmla="*/ 46 h 175"/>
                  <a:gd name="T56" fmla="*/ 74 w 138"/>
                  <a:gd name="T57" fmla="*/ 46 h 175"/>
                  <a:gd name="T58" fmla="*/ 82 w 138"/>
                  <a:gd name="T59" fmla="*/ 50 h 175"/>
                  <a:gd name="T60" fmla="*/ 87 w 138"/>
                  <a:gd name="T61" fmla="*/ 57 h 175"/>
                  <a:gd name="T62" fmla="*/ 91 w 138"/>
                  <a:gd name="T63" fmla="*/ 65 h 175"/>
                  <a:gd name="T64" fmla="*/ 91 w 138"/>
                  <a:gd name="T65" fmla="*/ 69 h 175"/>
                  <a:gd name="T66" fmla="*/ 90 w 138"/>
                  <a:gd name="T67" fmla="*/ 78 h 175"/>
                  <a:gd name="T68" fmla="*/ 85 w 138"/>
                  <a:gd name="T69" fmla="*/ 85 h 175"/>
                  <a:gd name="T70" fmla="*/ 78 w 138"/>
                  <a:gd name="T71" fmla="*/ 90 h 175"/>
                  <a:gd name="T72" fmla="*/ 69 w 138"/>
                  <a:gd name="T73" fmla="*/ 92 h 175"/>
                  <a:gd name="T74" fmla="*/ 65 w 138"/>
                  <a:gd name="T75" fmla="*/ 92 h 175"/>
                  <a:gd name="T76" fmla="*/ 56 w 138"/>
                  <a:gd name="T77" fmla="*/ 88 h 175"/>
                  <a:gd name="T78" fmla="*/ 50 w 138"/>
                  <a:gd name="T79" fmla="*/ 82 h 175"/>
                  <a:gd name="T80" fmla="*/ 47 w 138"/>
                  <a:gd name="T81" fmla="*/ 74 h 175"/>
                  <a:gd name="T82" fmla="*/ 46 w 138"/>
                  <a:gd name="T83" fmla="*/ 69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8" h="175">
                    <a:moveTo>
                      <a:pt x="69" y="175"/>
                    </a:moveTo>
                    <a:lnTo>
                      <a:pt x="69" y="175"/>
                    </a:lnTo>
                    <a:lnTo>
                      <a:pt x="73" y="173"/>
                    </a:lnTo>
                    <a:lnTo>
                      <a:pt x="73" y="173"/>
                    </a:lnTo>
                    <a:lnTo>
                      <a:pt x="83" y="161"/>
                    </a:lnTo>
                    <a:lnTo>
                      <a:pt x="94" y="149"/>
                    </a:lnTo>
                    <a:lnTo>
                      <a:pt x="106" y="134"/>
                    </a:lnTo>
                    <a:lnTo>
                      <a:pt x="118" y="117"/>
                    </a:lnTo>
                    <a:lnTo>
                      <a:pt x="128" y="100"/>
                    </a:lnTo>
                    <a:lnTo>
                      <a:pt x="132" y="92"/>
                    </a:lnTo>
                    <a:lnTo>
                      <a:pt x="136" y="83"/>
                    </a:lnTo>
                    <a:lnTo>
                      <a:pt x="137" y="75"/>
                    </a:lnTo>
                    <a:lnTo>
                      <a:pt x="138" y="67"/>
                    </a:lnTo>
                    <a:lnTo>
                      <a:pt x="138" y="67"/>
                    </a:lnTo>
                    <a:lnTo>
                      <a:pt x="137" y="59"/>
                    </a:lnTo>
                    <a:lnTo>
                      <a:pt x="136" y="53"/>
                    </a:lnTo>
                    <a:lnTo>
                      <a:pt x="132" y="39"/>
                    </a:lnTo>
                    <a:lnTo>
                      <a:pt x="125" y="27"/>
                    </a:lnTo>
                    <a:lnTo>
                      <a:pt x="116" y="18"/>
                    </a:lnTo>
                    <a:lnTo>
                      <a:pt x="106" y="10"/>
                    </a:lnTo>
                    <a:lnTo>
                      <a:pt x="94" y="4"/>
                    </a:lnTo>
                    <a:lnTo>
                      <a:pt x="82" y="2"/>
                    </a:lnTo>
                    <a:lnTo>
                      <a:pt x="69" y="0"/>
                    </a:lnTo>
                    <a:lnTo>
                      <a:pt x="69" y="0"/>
                    </a:lnTo>
                    <a:lnTo>
                      <a:pt x="56" y="2"/>
                    </a:lnTo>
                    <a:lnTo>
                      <a:pt x="44" y="4"/>
                    </a:lnTo>
                    <a:lnTo>
                      <a:pt x="32" y="10"/>
                    </a:lnTo>
                    <a:lnTo>
                      <a:pt x="22" y="18"/>
                    </a:lnTo>
                    <a:lnTo>
                      <a:pt x="14" y="27"/>
                    </a:lnTo>
                    <a:lnTo>
                      <a:pt x="5" y="39"/>
                    </a:lnTo>
                    <a:lnTo>
                      <a:pt x="1" y="53"/>
                    </a:lnTo>
                    <a:lnTo>
                      <a:pt x="0" y="59"/>
                    </a:lnTo>
                    <a:lnTo>
                      <a:pt x="0" y="67"/>
                    </a:lnTo>
                    <a:lnTo>
                      <a:pt x="0" y="67"/>
                    </a:lnTo>
                    <a:lnTo>
                      <a:pt x="0" y="75"/>
                    </a:lnTo>
                    <a:lnTo>
                      <a:pt x="3" y="83"/>
                    </a:lnTo>
                    <a:lnTo>
                      <a:pt x="5" y="92"/>
                    </a:lnTo>
                    <a:lnTo>
                      <a:pt x="9" y="100"/>
                    </a:lnTo>
                    <a:lnTo>
                      <a:pt x="20" y="117"/>
                    </a:lnTo>
                    <a:lnTo>
                      <a:pt x="32" y="134"/>
                    </a:lnTo>
                    <a:lnTo>
                      <a:pt x="43" y="149"/>
                    </a:lnTo>
                    <a:lnTo>
                      <a:pt x="54" y="161"/>
                    </a:lnTo>
                    <a:lnTo>
                      <a:pt x="66" y="173"/>
                    </a:lnTo>
                    <a:lnTo>
                      <a:pt x="66" y="173"/>
                    </a:lnTo>
                    <a:lnTo>
                      <a:pt x="69" y="175"/>
                    </a:lnTo>
                    <a:lnTo>
                      <a:pt x="69" y="175"/>
                    </a:lnTo>
                    <a:close/>
                    <a:moveTo>
                      <a:pt x="46" y="69"/>
                    </a:moveTo>
                    <a:lnTo>
                      <a:pt x="46" y="69"/>
                    </a:lnTo>
                    <a:lnTo>
                      <a:pt x="47" y="65"/>
                    </a:lnTo>
                    <a:lnTo>
                      <a:pt x="48" y="59"/>
                    </a:lnTo>
                    <a:lnTo>
                      <a:pt x="50" y="57"/>
                    </a:lnTo>
                    <a:lnTo>
                      <a:pt x="52" y="53"/>
                    </a:lnTo>
                    <a:lnTo>
                      <a:pt x="56" y="50"/>
                    </a:lnTo>
                    <a:lnTo>
                      <a:pt x="61" y="47"/>
                    </a:lnTo>
                    <a:lnTo>
                      <a:pt x="65" y="46"/>
                    </a:lnTo>
                    <a:lnTo>
                      <a:pt x="69" y="46"/>
                    </a:lnTo>
                    <a:lnTo>
                      <a:pt x="69" y="46"/>
                    </a:lnTo>
                    <a:lnTo>
                      <a:pt x="74" y="46"/>
                    </a:lnTo>
                    <a:lnTo>
                      <a:pt x="78" y="47"/>
                    </a:lnTo>
                    <a:lnTo>
                      <a:pt x="82" y="50"/>
                    </a:lnTo>
                    <a:lnTo>
                      <a:pt x="85" y="53"/>
                    </a:lnTo>
                    <a:lnTo>
                      <a:pt x="87" y="57"/>
                    </a:lnTo>
                    <a:lnTo>
                      <a:pt x="90" y="59"/>
                    </a:lnTo>
                    <a:lnTo>
                      <a:pt x="91" y="65"/>
                    </a:lnTo>
                    <a:lnTo>
                      <a:pt x="91" y="69"/>
                    </a:lnTo>
                    <a:lnTo>
                      <a:pt x="91" y="69"/>
                    </a:lnTo>
                    <a:lnTo>
                      <a:pt x="91" y="74"/>
                    </a:lnTo>
                    <a:lnTo>
                      <a:pt x="90" y="78"/>
                    </a:lnTo>
                    <a:lnTo>
                      <a:pt x="87" y="82"/>
                    </a:lnTo>
                    <a:lnTo>
                      <a:pt x="85" y="85"/>
                    </a:lnTo>
                    <a:lnTo>
                      <a:pt x="82" y="88"/>
                    </a:lnTo>
                    <a:lnTo>
                      <a:pt x="78" y="90"/>
                    </a:lnTo>
                    <a:lnTo>
                      <a:pt x="74" y="92"/>
                    </a:lnTo>
                    <a:lnTo>
                      <a:pt x="69" y="92"/>
                    </a:lnTo>
                    <a:lnTo>
                      <a:pt x="69" y="92"/>
                    </a:lnTo>
                    <a:lnTo>
                      <a:pt x="65" y="92"/>
                    </a:lnTo>
                    <a:lnTo>
                      <a:pt x="61" y="90"/>
                    </a:lnTo>
                    <a:lnTo>
                      <a:pt x="56" y="88"/>
                    </a:lnTo>
                    <a:lnTo>
                      <a:pt x="52" y="85"/>
                    </a:lnTo>
                    <a:lnTo>
                      <a:pt x="50" y="82"/>
                    </a:lnTo>
                    <a:lnTo>
                      <a:pt x="48" y="78"/>
                    </a:lnTo>
                    <a:lnTo>
                      <a:pt x="47" y="74"/>
                    </a:lnTo>
                    <a:lnTo>
                      <a:pt x="46" y="69"/>
                    </a:lnTo>
                    <a:lnTo>
                      <a:pt x="46"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200" normalizeH="0" baseline="0" noProof="0">
                  <a:ln>
                    <a:noFill/>
                  </a:ln>
                  <a:solidFill>
                    <a:srgbClr val="262626"/>
                  </a:solidFill>
                  <a:effectLst/>
                  <a:uLnTx/>
                  <a:uFillTx/>
                  <a:latin typeface="Segoe UI"/>
                  <a:ea typeface="+mn-ea"/>
                  <a:cs typeface="+mn-cs"/>
                </a:endParaRPr>
              </a:p>
            </p:txBody>
          </p:sp>
          <p:sp>
            <p:nvSpPr>
              <p:cNvPr id="18" name="Freeform 113">
                <a:extLst>
                  <a:ext uri="{FF2B5EF4-FFF2-40B4-BE49-F238E27FC236}">
                    <a16:creationId xmlns:a16="http://schemas.microsoft.com/office/drawing/2014/main" id="{A1A823F8-3B25-A68B-5387-CD6F20C0319B}"/>
                  </a:ext>
                </a:extLst>
              </p:cNvPr>
              <p:cNvSpPr>
                <a:spLocks/>
              </p:cNvSpPr>
              <p:nvPr/>
            </p:nvSpPr>
            <p:spPr bwMode="auto">
              <a:xfrm>
                <a:off x="7724776" y="995363"/>
                <a:ext cx="258763" cy="209550"/>
              </a:xfrm>
              <a:custGeom>
                <a:avLst/>
                <a:gdLst>
                  <a:gd name="T0" fmla="*/ 321 w 325"/>
                  <a:gd name="T1" fmla="*/ 1 h 263"/>
                  <a:gd name="T2" fmla="*/ 313 w 325"/>
                  <a:gd name="T3" fmla="*/ 0 h 263"/>
                  <a:gd name="T4" fmla="*/ 246 w 325"/>
                  <a:gd name="T5" fmla="*/ 25 h 263"/>
                  <a:gd name="T6" fmla="*/ 246 w 325"/>
                  <a:gd name="T7" fmla="*/ 27 h 263"/>
                  <a:gd name="T8" fmla="*/ 246 w 325"/>
                  <a:gd name="T9" fmla="*/ 33 h 263"/>
                  <a:gd name="T10" fmla="*/ 306 w 325"/>
                  <a:gd name="T11" fmla="*/ 21 h 263"/>
                  <a:gd name="T12" fmla="*/ 223 w 325"/>
                  <a:gd name="T13" fmla="*/ 240 h 263"/>
                  <a:gd name="T14" fmla="*/ 216 w 325"/>
                  <a:gd name="T15" fmla="*/ 96 h 263"/>
                  <a:gd name="T16" fmla="*/ 206 w 325"/>
                  <a:gd name="T17" fmla="*/ 110 h 263"/>
                  <a:gd name="T18" fmla="*/ 204 w 325"/>
                  <a:gd name="T19" fmla="*/ 240 h 263"/>
                  <a:gd name="T20" fmla="*/ 121 w 325"/>
                  <a:gd name="T21" fmla="*/ 110 h 263"/>
                  <a:gd name="T22" fmla="*/ 120 w 325"/>
                  <a:gd name="T23" fmla="*/ 110 h 263"/>
                  <a:gd name="T24" fmla="*/ 102 w 325"/>
                  <a:gd name="T25" fmla="*/ 86 h 263"/>
                  <a:gd name="T26" fmla="*/ 19 w 325"/>
                  <a:gd name="T27" fmla="*/ 240 h 263"/>
                  <a:gd name="T28" fmla="*/ 81 w 325"/>
                  <a:gd name="T29" fmla="*/ 31 h 263"/>
                  <a:gd name="T30" fmla="*/ 81 w 325"/>
                  <a:gd name="T31" fmla="*/ 27 h 263"/>
                  <a:gd name="T32" fmla="*/ 82 w 325"/>
                  <a:gd name="T33" fmla="*/ 11 h 263"/>
                  <a:gd name="T34" fmla="*/ 7 w 325"/>
                  <a:gd name="T35" fmla="*/ 40 h 263"/>
                  <a:gd name="T36" fmla="*/ 3 w 325"/>
                  <a:gd name="T37" fmla="*/ 44 h 263"/>
                  <a:gd name="T38" fmla="*/ 0 w 325"/>
                  <a:gd name="T39" fmla="*/ 50 h 263"/>
                  <a:gd name="T40" fmla="*/ 0 w 325"/>
                  <a:gd name="T41" fmla="*/ 254 h 263"/>
                  <a:gd name="T42" fmla="*/ 4 w 325"/>
                  <a:gd name="T43" fmla="*/ 260 h 263"/>
                  <a:gd name="T44" fmla="*/ 10 w 325"/>
                  <a:gd name="T45" fmla="*/ 262 h 263"/>
                  <a:gd name="T46" fmla="*/ 112 w 325"/>
                  <a:gd name="T47" fmla="*/ 223 h 263"/>
                  <a:gd name="T48" fmla="*/ 211 w 325"/>
                  <a:gd name="T49" fmla="*/ 262 h 263"/>
                  <a:gd name="T50" fmla="*/ 214 w 325"/>
                  <a:gd name="T51" fmla="*/ 263 h 263"/>
                  <a:gd name="T52" fmla="*/ 215 w 325"/>
                  <a:gd name="T53" fmla="*/ 262 h 263"/>
                  <a:gd name="T54" fmla="*/ 320 w 325"/>
                  <a:gd name="T55" fmla="*/ 221 h 263"/>
                  <a:gd name="T56" fmla="*/ 322 w 325"/>
                  <a:gd name="T57" fmla="*/ 220 h 263"/>
                  <a:gd name="T58" fmla="*/ 325 w 325"/>
                  <a:gd name="T59" fmla="*/ 215 h 263"/>
                  <a:gd name="T60" fmla="*/ 325 w 325"/>
                  <a:gd name="T61" fmla="*/ 8 h 263"/>
                  <a:gd name="T62" fmla="*/ 324 w 325"/>
                  <a:gd name="T63" fmla="*/ 4 h 263"/>
                  <a:gd name="T64" fmla="*/ 321 w 325"/>
                  <a:gd name="T65" fmla="*/ 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5" h="263">
                    <a:moveTo>
                      <a:pt x="321" y="1"/>
                    </a:moveTo>
                    <a:lnTo>
                      <a:pt x="321" y="1"/>
                    </a:lnTo>
                    <a:lnTo>
                      <a:pt x="317" y="0"/>
                    </a:lnTo>
                    <a:lnTo>
                      <a:pt x="313" y="0"/>
                    </a:lnTo>
                    <a:lnTo>
                      <a:pt x="246" y="20"/>
                    </a:lnTo>
                    <a:lnTo>
                      <a:pt x="246" y="25"/>
                    </a:lnTo>
                    <a:lnTo>
                      <a:pt x="246" y="25"/>
                    </a:lnTo>
                    <a:lnTo>
                      <a:pt x="246" y="27"/>
                    </a:lnTo>
                    <a:lnTo>
                      <a:pt x="246" y="27"/>
                    </a:lnTo>
                    <a:lnTo>
                      <a:pt x="246" y="33"/>
                    </a:lnTo>
                    <a:lnTo>
                      <a:pt x="244" y="39"/>
                    </a:lnTo>
                    <a:lnTo>
                      <a:pt x="306" y="21"/>
                    </a:lnTo>
                    <a:lnTo>
                      <a:pt x="306" y="207"/>
                    </a:lnTo>
                    <a:lnTo>
                      <a:pt x="223" y="240"/>
                    </a:lnTo>
                    <a:lnTo>
                      <a:pt x="223" y="86"/>
                    </a:lnTo>
                    <a:lnTo>
                      <a:pt x="216" y="96"/>
                    </a:lnTo>
                    <a:lnTo>
                      <a:pt x="216" y="96"/>
                    </a:lnTo>
                    <a:lnTo>
                      <a:pt x="206" y="110"/>
                    </a:lnTo>
                    <a:lnTo>
                      <a:pt x="204" y="110"/>
                    </a:lnTo>
                    <a:lnTo>
                      <a:pt x="204" y="240"/>
                    </a:lnTo>
                    <a:lnTo>
                      <a:pt x="121" y="207"/>
                    </a:lnTo>
                    <a:lnTo>
                      <a:pt x="121" y="110"/>
                    </a:lnTo>
                    <a:lnTo>
                      <a:pt x="120" y="110"/>
                    </a:lnTo>
                    <a:lnTo>
                      <a:pt x="120" y="110"/>
                    </a:lnTo>
                    <a:lnTo>
                      <a:pt x="110" y="96"/>
                    </a:lnTo>
                    <a:lnTo>
                      <a:pt x="102" y="86"/>
                    </a:lnTo>
                    <a:lnTo>
                      <a:pt x="102" y="207"/>
                    </a:lnTo>
                    <a:lnTo>
                      <a:pt x="19" y="240"/>
                    </a:lnTo>
                    <a:lnTo>
                      <a:pt x="19" y="55"/>
                    </a:lnTo>
                    <a:lnTo>
                      <a:pt x="81" y="31"/>
                    </a:lnTo>
                    <a:lnTo>
                      <a:pt x="81" y="27"/>
                    </a:lnTo>
                    <a:lnTo>
                      <a:pt x="81" y="27"/>
                    </a:lnTo>
                    <a:lnTo>
                      <a:pt x="81" y="17"/>
                    </a:lnTo>
                    <a:lnTo>
                      <a:pt x="82" y="11"/>
                    </a:lnTo>
                    <a:lnTo>
                      <a:pt x="7" y="40"/>
                    </a:lnTo>
                    <a:lnTo>
                      <a:pt x="7" y="40"/>
                    </a:lnTo>
                    <a:lnTo>
                      <a:pt x="4" y="41"/>
                    </a:lnTo>
                    <a:lnTo>
                      <a:pt x="3" y="44"/>
                    </a:lnTo>
                    <a:lnTo>
                      <a:pt x="1" y="47"/>
                    </a:lnTo>
                    <a:lnTo>
                      <a:pt x="0" y="50"/>
                    </a:lnTo>
                    <a:lnTo>
                      <a:pt x="0" y="254"/>
                    </a:lnTo>
                    <a:lnTo>
                      <a:pt x="0" y="254"/>
                    </a:lnTo>
                    <a:lnTo>
                      <a:pt x="1" y="258"/>
                    </a:lnTo>
                    <a:lnTo>
                      <a:pt x="4" y="260"/>
                    </a:lnTo>
                    <a:lnTo>
                      <a:pt x="4" y="260"/>
                    </a:lnTo>
                    <a:lnTo>
                      <a:pt x="10" y="262"/>
                    </a:lnTo>
                    <a:lnTo>
                      <a:pt x="14" y="262"/>
                    </a:lnTo>
                    <a:lnTo>
                      <a:pt x="112" y="223"/>
                    </a:lnTo>
                    <a:lnTo>
                      <a:pt x="211" y="262"/>
                    </a:lnTo>
                    <a:lnTo>
                      <a:pt x="211" y="262"/>
                    </a:lnTo>
                    <a:lnTo>
                      <a:pt x="214" y="262"/>
                    </a:lnTo>
                    <a:lnTo>
                      <a:pt x="214" y="263"/>
                    </a:lnTo>
                    <a:lnTo>
                      <a:pt x="215" y="262"/>
                    </a:lnTo>
                    <a:lnTo>
                      <a:pt x="215" y="262"/>
                    </a:lnTo>
                    <a:lnTo>
                      <a:pt x="218" y="262"/>
                    </a:lnTo>
                    <a:lnTo>
                      <a:pt x="320" y="221"/>
                    </a:lnTo>
                    <a:lnTo>
                      <a:pt x="320" y="221"/>
                    </a:lnTo>
                    <a:lnTo>
                      <a:pt x="322" y="220"/>
                    </a:lnTo>
                    <a:lnTo>
                      <a:pt x="324" y="217"/>
                    </a:lnTo>
                    <a:lnTo>
                      <a:pt x="325" y="215"/>
                    </a:lnTo>
                    <a:lnTo>
                      <a:pt x="325" y="212"/>
                    </a:lnTo>
                    <a:lnTo>
                      <a:pt x="325" y="8"/>
                    </a:lnTo>
                    <a:lnTo>
                      <a:pt x="325" y="8"/>
                    </a:lnTo>
                    <a:lnTo>
                      <a:pt x="324" y="4"/>
                    </a:lnTo>
                    <a:lnTo>
                      <a:pt x="321" y="1"/>
                    </a:lnTo>
                    <a:lnTo>
                      <a:pt x="321"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200" normalizeH="0" baseline="0" noProof="0">
                  <a:ln>
                    <a:noFill/>
                  </a:ln>
                  <a:solidFill>
                    <a:srgbClr val="262626"/>
                  </a:solidFill>
                  <a:effectLst/>
                  <a:uLnTx/>
                  <a:uFillTx/>
                  <a:latin typeface="Segoe UI"/>
                  <a:ea typeface="+mn-ea"/>
                  <a:cs typeface="+mn-cs"/>
                </a:endParaRPr>
              </a:p>
            </p:txBody>
          </p:sp>
        </p:grpSp>
      </p:grpSp>
      <p:sp>
        <p:nvSpPr>
          <p:cNvPr id="25" name="Rectangle 24">
            <a:extLst>
              <a:ext uri="{FF2B5EF4-FFF2-40B4-BE49-F238E27FC236}">
                <a16:creationId xmlns:a16="http://schemas.microsoft.com/office/drawing/2014/main" id="{03CAADF2-3155-8A42-DC1D-1C116260CED4}"/>
              </a:ext>
            </a:extLst>
          </p:cNvPr>
          <p:cNvSpPr/>
          <p:nvPr/>
        </p:nvSpPr>
        <p:spPr>
          <a:xfrm>
            <a:off x="8326881" y="2026562"/>
            <a:ext cx="3596310" cy="453877"/>
          </a:xfrm>
          <a:prstGeom prst="rect">
            <a:avLst/>
          </a:prstGeom>
          <a:solidFill>
            <a:schemeClr val="accent2"/>
          </a:solidFill>
          <a:ln w="12700" cap="flat" cmpd="sng" algn="ctr">
            <a:noFill/>
            <a:prstDash val="solid"/>
          </a:ln>
          <a:effectLst/>
        </p:spPr>
        <p:txBody>
          <a:bodyPr wrap="square" lIns="0" tIns="0" rIns="0" bIns="0" rtlCol="0" anchor="ctr">
            <a:noAutofit/>
          </a:bodyPr>
          <a:lstStyle/>
          <a:p>
            <a:pPr marL="147167" marR="0" lvl="0" indent="0" algn="l" defTabSz="671718"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Segoe UI"/>
                <a:ea typeface="+mn-ea"/>
                <a:cs typeface="Segoe UI Light" panose="020B0502040204020203" pitchFamily="34" charset="0"/>
                <a:sym typeface="Gotham Book" charset="0"/>
              </a:rPr>
              <a:t>  Advance Health Equity</a:t>
            </a:r>
          </a:p>
        </p:txBody>
      </p:sp>
      <p:sp>
        <p:nvSpPr>
          <p:cNvPr id="26" name="Rectangle 25">
            <a:extLst>
              <a:ext uri="{FF2B5EF4-FFF2-40B4-BE49-F238E27FC236}">
                <a16:creationId xmlns:a16="http://schemas.microsoft.com/office/drawing/2014/main" id="{A6C4D286-5C57-99EB-FC50-4D1717D895B9}"/>
              </a:ext>
            </a:extLst>
          </p:cNvPr>
          <p:cNvSpPr/>
          <p:nvPr/>
        </p:nvSpPr>
        <p:spPr>
          <a:xfrm>
            <a:off x="4507330" y="2018566"/>
            <a:ext cx="3551671" cy="451682"/>
          </a:xfrm>
          <a:prstGeom prst="rect">
            <a:avLst/>
          </a:prstGeom>
          <a:solidFill>
            <a:schemeClr val="accent1"/>
          </a:solidFill>
          <a:ln w="12700" cap="flat" cmpd="sng" algn="ctr">
            <a:noFill/>
            <a:prstDash val="solid"/>
          </a:ln>
          <a:effectLst/>
        </p:spPr>
        <p:txBody>
          <a:bodyPr wrap="square" lIns="0" tIns="0" rIns="0" bIns="0" rtlCol="0" anchor="ctr">
            <a:noAutofit/>
          </a:bodyPr>
          <a:lstStyle/>
          <a:p>
            <a:pPr marL="147167" marR="0" lvl="0" indent="0" algn="l" defTabSz="671718"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Segoe UI"/>
                <a:ea typeface="+mn-ea"/>
                <a:cs typeface="Segoe UI Light" panose="020B0502040204020203" pitchFamily="34" charset="0"/>
                <a:sym typeface="Gotham Book" charset="0"/>
              </a:rPr>
              <a:t>Improve Population Health</a:t>
            </a:r>
          </a:p>
        </p:txBody>
      </p:sp>
      <p:sp>
        <p:nvSpPr>
          <p:cNvPr id="29" name="Oval 28">
            <a:extLst>
              <a:ext uri="{FF2B5EF4-FFF2-40B4-BE49-F238E27FC236}">
                <a16:creationId xmlns:a16="http://schemas.microsoft.com/office/drawing/2014/main" id="{ED0E0341-053F-8945-29D6-9606E0567988}"/>
              </a:ext>
            </a:extLst>
          </p:cNvPr>
          <p:cNvSpPr>
            <a:spLocks noChangeAspect="1"/>
          </p:cNvSpPr>
          <p:nvPr/>
        </p:nvSpPr>
        <p:spPr>
          <a:xfrm>
            <a:off x="3836771" y="1893305"/>
            <a:ext cx="753143" cy="702205"/>
          </a:xfrm>
          <a:prstGeom prst="ellipse">
            <a:avLst/>
          </a:prstGeom>
          <a:solidFill>
            <a:schemeClr val="accent1"/>
          </a:solidFill>
          <a:ln w="12700" cap="flat" cmpd="sng" algn="ctr">
            <a:solidFill>
              <a:schemeClr val="bg1"/>
            </a:solidFill>
            <a:prstDash val="solid"/>
          </a:ln>
          <a:effectLst/>
        </p:spPr>
        <p:txBody>
          <a:bodyPr wrap="square" rtlCol="0" anchor="ctr">
            <a:spAutoFit/>
          </a:bodyPr>
          <a:lstStyle/>
          <a:p>
            <a:pPr marL="232149" marR="0" lvl="0" indent="-232149" algn="l" defTabSz="671718"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2645" b="0" i="0" u="none" strike="noStrike" kern="0" cap="none" spc="0" normalizeH="0" baseline="0" noProof="0" dirty="0">
              <a:ln>
                <a:noFill/>
              </a:ln>
              <a:solidFill>
                <a:prstClr val="black"/>
              </a:solidFill>
              <a:effectLst/>
              <a:uLnTx/>
              <a:uFillTx/>
              <a:latin typeface="Verdana"/>
              <a:ea typeface="+mn-ea"/>
              <a:cs typeface="+mn-cs"/>
              <a:sym typeface="Gotham Book" charset="0"/>
            </a:endParaRPr>
          </a:p>
        </p:txBody>
      </p:sp>
      <p:sp>
        <p:nvSpPr>
          <p:cNvPr id="30" name="Oval 29">
            <a:extLst>
              <a:ext uri="{FF2B5EF4-FFF2-40B4-BE49-F238E27FC236}">
                <a16:creationId xmlns:a16="http://schemas.microsoft.com/office/drawing/2014/main" id="{95811E3B-E43E-439D-2569-834F20243687}"/>
              </a:ext>
            </a:extLst>
          </p:cNvPr>
          <p:cNvSpPr>
            <a:spLocks noChangeAspect="1"/>
          </p:cNvSpPr>
          <p:nvPr/>
        </p:nvSpPr>
        <p:spPr>
          <a:xfrm>
            <a:off x="7705057" y="1893305"/>
            <a:ext cx="753143" cy="702205"/>
          </a:xfrm>
          <a:prstGeom prst="ellipse">
            <a:avLst/>
          </a:prstGeom>
          <a:solidFill>
            <a:schemeClr val="accent2"/>
          </a:solidFill>
          <a:ln w="12700" cap="flat" cmpd="sng" algn="ctr">
            <a:solidFill>
              <a:schemeClr val="bg1"/>
            </a:solidFill>
            <a:prstDash val="solid"/>
          </a:ln>
          <a:effectLst/>
        </p:spPr>
        <p:txBody>
          <a:bodyPr wrap="square" rtlCol="0" anchor="ctr">
            <a:spAutoFit/>
          </a:bodyPr>
          <a:lstStyle/>
          <a:p>
            <a:pPr marL="232149" marR="0" lvl="0" indent="-232149" algn="l" defTabSz="671718"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2645" b="0" i="0" u="none" strike="noStrike" kern="0" cap="none" spc="0" normalizeH="0" baseline="0" noProof="0" dirty="0">
              <a:ln>
                <a:noFill/>
              </a:ln>
              <a:solidFill>
                <a:prstClr val="black"/>
              </a:solidFill>
              <a:effectLst/>
              <a:uLnTx/>
              <a:uFillTx/>
              <a:latin typeface="Verdana"/>
              <a:ea typeface="+mn-ea"/>
              <a:cs typeface="+mn-cs"/>
              <a:sym typeface="Gotham Book" charset="0"/>
            </a:endParaRPr>
          </a:p>
        </p:txBody>
      </p:sp>
      <p:pic>
        <p:nvPicPr>
          <p:cNvPr id="31" name="Graphic 30" descr="Heart with pulse with solid fill">
            <a:extLst>
              <a:ext uri="{FF2B5EF4-FFF2-40B4-BE49-F238E27FC236}">
                <a16:creationId xmlns:a16="http://schemas.microsoft.com/office/drawing/2014/main" id="{7B46E490-E56D-5FFB-C36D-A74D564EE7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35602" y="1990040"/>
            <a:ext cx="550087" cy="550087"/>
          </a:xfrm>
          <a:prstGeom prst="rect">
            <a:avLst/>
          </a:prstGeom>
        </p:spPr>
      </p:pic>
      <p:pic>
        <p:nvPicPr>
          <p:cNvPr id="33" name="Picture 32" descr="Icon&#10;&#10;Description automatically generated">
            <a:extLst>
              <a:ext uri="{FF2B5EF4-FFF2-40B4-BE49-F238E27FC236}">
                <a16:creationId xmlns:a16="http://schemas.microsoft.com/office/drawing/2014/main" id="{1A9EC1BD-C2D9-2516-F09E-35EA1B6908D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847806" y="2026562"/>
            <a:ext cx="460763" cy="480208"/>
          </a:xfrm>
          <a:prstGeom prst="rect">
            <a:avLst/>
          </a:prstGeom>
        </p:spPr>
      </p:pic>
      <p:sp>
        <p:nvSpPr>
          <p:cNvPr id="34" name="Rectangle 33">
            <a:extLst>
              <a:ext uri="{FF2B5EF4-FFF2-40B4-BE49-F238E27FC236}">
                <a16:creationId xmlns:a16="http://schemas.microsoft.com/office/drawing/2014/main" id="{A44ED0A9-7C99-D33B-D4EA-6D79C0B0040F}"/>
              </a:ext>
            </a:extLst>
          </p:cNvPr>
          <p:cNvSpPr/>
          <p:nvPr/>
        </p:nvSpPr>
        <p:spPr>
          <a:xfrm>
            <a:off x="4526280" y="4197204"/>
            <a:ext cx="7383542" cy="453877"/>
          </a:xfrm>
          <a:prstGeom prst="rect">
            <a:avLst/>
          </a:prstGeom>
          <a:solidFill>
            <a:schemeClr val="accent3"/>
          </a:solidFill>
          <a:ln w="12700" cap="flat" cmpd="sng" algn="ctr">
            <a:solidFill>
              <a:schemeClr val="accent3"/>
            </a:solidFill>
            <a:prstDash val="solid"/>
          </a:ln>
          <a:effectLst/>
        </p:spPr>
        <p:txBody>
          <a:bodyPr wrap="square" lIns="0" tIns="0" rIns="0" bIns="0" rtlCol="0" anchor="ctr">
            <a:noAutofit/>
          </a:bodyPr>
          <a:lstStyle/>
          <a:p>
            <a:pPr marL="147167" marR="0" lvl="0" indent="0" algn="l" defTabSz="671718"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Segoe UI"/>
                <a:ea typeface="+mn-ea"/>
                <a:cs typeface="Segoe UI Light" panose="020B0502040204020203" pitchFamily="34" charset="0"/>
                <a:sym typeface="Gotham Book" charset="0"/>
              </a:rPr>
              <a:t>Curb Health Care Cost Growth</a:t>
            </a:r>
          </a:p>
        </p:txBody>
      </p:sp>
      <p:sp>
        <p:nvSpPr>
          <p:cNvPr id="35" name="Oval 34">
            <a:extLst>
              <a:ext uri="{FF2B5EF4-FFF2-40B4-BE49-F238E27FC236}">
                <a16:creationId xmlns:a16="http://schemas.microsoft.com/office/drawing/2014/main" id="{7B7FA127-A949-BDD9-D618-99DB8A598D13}"/>
              </a:ext>
            </a:extLst>
          </p:cNvPr>
          <p:cNvSpPr>
            <a:spLocks noChangeAspect="1"/>
          </p:cNvSpPr>
          <p:nvPr/>
        </p:nvSpPr>
        <p:spPr>
          <a:xfrm>
            <a:off x="3876613" y="4073040"/>
            <a:ext cx="753143" cy="702205"/>
          </a:xfrm>
          <a:prstGeom prst="ellipse">
            <a:avLst/>
          </a:prstGeom>
          <a:solidFill>
            <a:schemeClr val="accent3"/>
          </a:solidFill>
          <a:ln w="12700" cap="flat" cmpd="sng" algn="ctr">
            <a:solidFill>
              <a:schemeClr val="bg1"/>
            </a:solidFill>
            <a:prstDash val="solid"/>
          </a:ln>
          <a:effectLst/>
        </p:spPr>
        <p:txBody>
          <a:bodyPr wrap="square" rtlCol="0" anchor="ctr">
            <a:spAutoFit/>
          </a:bodyPr>
          <a:lstStyle/>
          <a:p>
            <a:pPr marL="232149" marR="0" lvl="0" indent="-232149" algn="l" defTabSz="671718"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2645" b="0" i="0" u="none" strike="noStrike" kern="0" cap="none" spc="0" normalizeH="0" baseline="0" noProof="0" dirty="0">
              <a:ln>
                <a:noFill/>
              </a:ln>
              <a:solidFill>
                <a:prstClr val="black"/>
              </a:solidFill>
              <a:effectLst/>
              <a:uLnTx/>
              <a:uFillTx/>
              <a:latin typeface="Verdana"/>
              <a:ea typeface="+mn-ea"/>
              <a:cs typeface="+mn-cs"/>
              <a:sym typeface="Gotham Book" charset="0"/>
            </a:endParaRPr>
          </a:p>
        </p:txBody>
      </p:sp>
      <p:pic>
        <p:nvPicPr>
          <p:cNvPr id="36" name="Graphic 35" descr="Money with solid fill">
            <a:extLst>
              <a:ext uri="{FF2B5EF4-FFF2-40B4-BE49-F238E27FC236}">
                <a16:creationId xmlns:a16="http://schemas.microsoft.com/office/drawing/2014/main" id="{1AAE5FC6-15B3-0EA9-AC7B-474496D5C8F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74648" y="4124462"/>
            <a:ext cx="557072" cy="557072"/>
          </a:xfrm>
          <a:prstGeom prst="rect">
            <a:avLst/>
          </a:prstGeom>
        </p:spPr>
      </p:pic>
    </p:spTree>
    <p:extLst>
      <p:ext uri="{BB962C8B-B14F-4D97-AF65-F5344CB8AC3E}">
        <p14:creationId xmlns:p14="http://schemas.microsoft.com/office/powerpoint/2010/main" val="136278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6920F4-CF01-08AC-F36F-F6C8FA193A37}"/>
              </a:ext>
            </a:extLst>
          </p:cNvPr>
          <p:cNvSpPr/>
          <p:nvPr/>
        </p:nvSpPr>
        <p:spPr>
          <a:xfrm>
            <a:off x="1550770" y="2253820"/>
            <a:ext cx="9090461" cy="4421940"/>
          </a:xfrm>
          <a:prstGeom prst="rect">
            <a:avLst/>
          </a:prstGeom>
          <a:solidFill>
            <a:schemeClr val="bg1">
              <a:lumMod val="9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2" name="Title 1">
            <a:extLst>
              <a:ext uri="{FF2B5EF4-FFF2-40B4-BE49-F238E27FC236}">
                <a16:creationId xmlns:a16="http://schemas.microsoft.com/office/drawing/2014/main" id="{1D4130E1-2D2C-441F-9F60-F8220AD9569E}"/>
              </a:ext>
            </a:extLst>
          </p:cNvPr>
          <p:cNvSpPr>
            <a:spLocks noGrp="1"/>
          </p:cNvSpPr>
          <p:nvPr>
            <p:ph type="title"/>
          </p:nvPr>
        </p:nvSpPr>
        <p:spPr>
          <a:xfrm>
            <a:off x="533400" y="76200"/>
            <a:ext cx="11353800" cy="533399"/>
          </a:xfrm>
        </p:spPr>
        <p:txBody>
          <a:bodyPr/>
          <a:lstStyle/>
          <a:p>
            <a:r>
              <a:rPr lang="en-US" sz="2800" dirty="0"/>
              <a:t>Medicare FFS TCOC Targets</a:t>
            </a:r>
          </a:p>
        </p:txBody>
      </p:sp>
      <p:sp>
        <p:nvSpPr>
          <p:cNvPr id="3" name="Slide Number Placeholder 2">
            <a:extLst>
              <a:ext uri="{FF2B5EF4-FFF2-40B4-BE49-F238E27FC236}">
                <a16:creationId xmlns:a16="http://schemas.microsoft.com/office/drawing/2014/main" id="{B128489B-355D-431B-829D-D669587EE4B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sp>
        <p:nvSpPr>
          <p:cNvPr id="8" name="Rectangle 7">
            <a:extLst>
              <a:ext uri="{FF2B5EF4-FFF2-40B4-BE49-F238E27FC236}">
                <a16:creationId xmlns:a16="http://schemas.microsoft.com/office/drawing/2014/main" id="{67028359-FB94-5FB9-75BD-2141FD85C6AC}"/>
              </a:ext>
            </a:extLst>
          </p:cNvPr>
          <p:cNvSpPr/>
          <p:nvPr/>
        </p:nvSpPr>
        <p:spPr>
          <a:xfrm>
            <a:off x="1458433" y="2167089"/>
            <a:ext cx="9275134" cy="4290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17" name="TextBox 16">
            <a:extLst>
              <a:ext uri="{FF2B5EF4-FFF2-40B4-BE49-F238E27FC236}">
                <a16:creationId xmlns:a16="http://schemas.microsoft.com/office/drawing/2014/main" id="{E6EC5442-D799-9CFD-DAA8-28499B85C716}"/>
              </a:ext>
            </a:extLst>
          </p:cNvPr>
          <p:cNvSpPr txBox="1"/>
          <p:nvPr/>
        </p:nvSpPr>
        <p:spPr>
          <a:xfrm>
            <a:off x="2266529" y="2399000"/>
            <a:ext cx="7792292" cy="369332"/>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Segoe UI"/>
                <a:ea typeface="Calibri" panose="020F0502020204030204" pitchFamily="34" charset="0"/>
                <a:cs typeface="+mn-cs"/>
              </a:rPr>
              <a:t>Medicare TCOC Growth and Savings to CMS Under the AHEAD Model</a:t>
            </a:r>
            <a:endParaRPr kumimoji="0" lang="en-US" sz="1800" b="1" i="0" u="none" strike="noStrike" kern="1200" cap="none" spc="0" normalizeH="0" baseline="0" noProof="0" dirty="0">
              <a:ln>
                <a:noFill/>
              </a:ln>
              <a:solidFill>
                <a:srgbClr val="262626"/>
              </a:solidFill>
              <a:effectLst/>
              <a:uLnTx/>
              <a:uFillTx/>
              <a:latin typeface="Segoe UI"/>
              <a:ea typeface="+mn-ea"/>
              <a:cs typeface="+mn-cs"/>
            </a:endParaRPr>
          </a:p>
        </p:txBody>
      </p:sp>
      <p:sp>
        <p:nvSpPr>
          <p:cNvPr id="4" name="TextBox 3">
            <a:extLst>
              <a:ext uri="{FF2B5EF4-FFF2-40B4-BE49-F238E27FC236}">
                <a16:creationId xmlns:a16="http://schemas.microsoft.com/office/drawing/2014/main" id="{2D899EA6-3F83-2D42-082A-E6697F973E80}"/>
              </a:ext>
            </a:extLst>
          </p:cNvPr>
          <p:cNvSpPr txBox="1"/>
          <p:nvPr/>
        </p:nvSpPr>
        <p:spPr>
          <a:xfrm>
            <a:off x="533400" y="813425"/>
            <a:ext cx="10976523" cy="12464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262626"/>
                </a:solidFill>
                <a:effectLst/>
                <a:uLnTx/>
                <a:uFillTx/>
                <a:latin typeface="Segoe UI"/>
                <a:ea typeface="Calibri" panose="020F0502020204030204" pitchFamily="34" charset="0"/>
                <a:cs typeface="Segoe UI"/>
              </a:rPr>
              <a:t>AHEAD was developed in alignment with affordability and cost growth containment efforts underway in states across the nation, and t</a:t>
            </a:r>
            <a:r>
              <a:rPr kumimoji="0" lang="en-US" sz="1500" b="0" i="0" u="none" strike="noStrike" kern="1200" cap="none" spc="0" normalizeH="0" baseline="0" noProof="0" dirty="0">
                <a:ln>
                  <a:noFill/>
                </a:ln>
                <a:solidFill>
                  <a:srgbClr val="262626"/>
                </a:solidFill>
                <a:effectLst/>
                <a:uLnTx/>
                <a:uFillTx/>
                <a:latin typeface="Segoe UI"/>
                <a:ea typeface="+mn-ea"/>
                <a:cs typeface="+mn-cs"/>
              </a:rPr>
              <a:t>he Medicare TCOC target holds states accountable for “bending the cost curve” for Medicare Part A and Part B expenditures of resident beneficiaries.</a:t>
            </a:r>
            <a:r>
              <a:rPr kumimoji="0" lang="en-US" sz="1500" b="0" i="0" u="none" strike="noStrike" kern="1200" cap="none" spc="0" normalizeH="0" baseline="0" noProof="0" dirty="0">
                <a:ln>
                  <a:noFill/>
                </a:ln>
                <a:solidFill>
                  <a:srgbClr val="262626"/>
                </a:solidFill>
                <a:effectLst/>
                <a:uLnTx/>
                <a:uFillTx/>
                <a:latin typeface="Segoe UI"/>
                <a:ea typeface="Calibri" panose="020F0502020204030204" pitchFamily="34" charset="0"/>
                <a:cs typeface="Segoe UI"/>
              </a:rPr>
              <a:t> By holding states </a:t>
            </a:r>
            <a:r>
              <a:rPr kumimoji="0" lang="en-US" sz="1500" b="0" i="0" u="none" strike="noStrike" kern="1200" cap="none" spc="0" normalizeH="0" baseline="0" noProof="0" dirty="0">
                <a:ln>
                  <a:noFill/>
                </a:ln>
                <a:solidFill>
                  <a:srgbClr val="000000"/>
                </a:solidFill>
                <a:effectLst/>
                <a:uLnTx/>
                <a:uFillTx/>
                <a:latin typeface="Segoe UI"/>
                <a:ea typeface="Calibri" panose="020F0502020204030204" pitchFamily="34" charset="0"/>
                <a:cs typeface="+mn-cs"/>
              </a:rPr>
              <a:t>accountable for cost growth, CMS hopes to support states in achieving a more affordable cost trajectory and increased long-term sustainability. </a:t>
            </a:r>
            <a:r>
              <a:rPr kumimoji="0" lang="en-US" sz="1500" b="0" i="0" u="none" strike="noStrike" kern="1200" cap="none" spc="0" normalizeH="0" baseline="0" noProof="0" dirty="0">
                <a:ln>
                  <a:noFill/>
                </a:ln>
                <a:solidFill>
                  <a:srgbClr val="262626"/>
                </a:solidFill>
                <a:effectLst/>
                <a:uLnTx/>
                <a:uFillTx/>
                <a:latin typeface="Segoe UI"/>
                <a:ea typeface="+mn-ea"/>
                <a:cs typeface="+mn-cs"/>
              </a:rPr>
              <a:t>CMS will work collaboratively with each state during the pre-implementation period to set state-specific Medicare FFS TCOC growth targets.</a:t>
            </a:r>
          </a:p>
        </p:txBody>
      </p:sp>
      <p:sp>
        <p:nvSpPr>
          <p:cNvPr id="5" name="Rectangle 4">
            <a:extLst>
              <a:ext uri="{FF2B5EF4-FFF2-40B4-BE49-F238E27FC236}">
                <a16:creationId xmlns:a16="http://schemas.microsoft.com/office/drawing/2014/main" id="{607F545F-485C-DBDC-DBC7-EFBF1590C2D5}"/>
              </a:ext>
            </a:extLst>
          </p:cNvPr>
          <p:cNvSpPr/>
          <p:nvPr/>
        </p:nvSpPr>
        <p:spPr>
          <a:xfrm>
            <a:off x="2117835" y="2895600"/>
            <a:ext cx="7940985" cy="3454400"/>
          </a:xfrm>
          <a:prstGeom prst="rect">
            <a:avLst/>
          </a:prstGeom>
          <a:solidFill>
            <a:schemeClr val="bg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Segoe UI"/>
              <a:ea typeface="+mn-ea"/>
              <a:cs typeface="+mn-cs"/>
            </a:endParaRPr>
          </a:p>
        </p:txBody>
      </p:sp>
      <p:cxnSp>
        <p:nvCxnSpPr>
          <p:cNvPr id="15" name="Straight Arrow Connector 14">
            <a:extLst>
              <a:ext uri="{FF2B5EF4-FFF2-40B4-BE49-F238E27FC236}">
                <a16:creationId xmlns:a16="http://schemas.microsoft.com/office/drawing/2014/main" id="{E0CF611C-E57D-34B4-8876-693FA22685AA}"/>
              </a:ext>
            </a:extLst>
          </p:cNvPr>
          <p:cNvCxnSpPr>
            <a:cxnSpLocks/>
          </p:cNvCxnSpPr>
          <p:nvPr/>
        </p:nvCxnSpPr>
        <p:spPr>
          <a:xfrm flipV="1">
            <a:off x="5181600" y="3833207"/>
            <a:ext cx="2892640" cy="868503"/>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275CFC4-82C3-246C-578B-AE7D53131E06}"/>
              </a:ext>
            </a:extLst>
          </p:cNvPr>
          <p:cNvCxnSpPr>
            <a:cxnSpLocks/>
          </p:cNvCxnSpPr>
          <p:nvPr/>
        </p:nvCxnSpPr>
        <p:spPr>
          <a:xfrm flipV="1">
            <a:off x="2743200" y="3410112"/>
            <a:ext cx="5331040" cy="2381088"/>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C0010047-3F2D-834D-29AF-5BD4F358F664}"/>
              </a:ext>
            </a:extLst>
          </p:cNvPr>
          <p:cNvSpPr/>
          <p:nvPr/>
        </p:nvSpPr>
        <p:spPr>
          <a:xfrm>
            <a:off x="2743200" y="3008764"/>
            <a:ext cx="6858000" cy="2782436"/>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23" name="Right Brace 22">
            <a:extLst>
              <a:ext uri="{FF2B5EF4-FFF2-40B4-BE49-F238E27FC236}">
                <a16:creationId xmlns:a16="http://schemas.microsoft.com/office/drawing/2014/main" id="{A31861F2-0BF8-E5C5-B44A-F094E11A50BA}"/>
              </a:ext>
            </a:extLst>
          </p:cNvPr>
          <p:cNvSpPr/>
          <p:nvPr/>
        </p:nvSpPr>
        <p:spPr>
          <a:xfrm>
            <a:off x="8077200" y="3433668"/>
            <a:ext cx="228600" cy="399539"/>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Segoe UI"/>
              <a:ea typeface="+mn-ea"/>
              <a:cs typeface="+mn-cs"/>
            </a:endParaRPr>
          </a:p>
        </p:txBody>
      </p:sp>
      <p:sp>
        <p:nvSpPr>
          <p:cNvPr id="24" name="TextBox 23">
            <a:extLst>
              <a:ext uri="{FF2B5EF4-FFF2-40B4-BE49-F238E27FC236}">
                <a16:creationId xmlns:a16="http://schemas.microsoft.com/office/drawing/2014/main" id="{E608DEC8-1823-F396-5221-88BA58B5809E}"/>
              </a:ext>
            </a:extLst>
          </p:cNvPr>
          <p:cNvSpPr txBox="1"/>
          <p:nvPr/>
        </p:nvSpPr>
        <p:spPr>
          <a:xfrm rot="16200000">
            <a:off x="1284205" y="4199927"/>
            <a:ext cx="2438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Segoe UI"/>
                <a:ea typeface="+mn-ea"/>
                <a:cs typeface="+mn-cs"/>
              </a:rPr>
              <a:t>Growth </a:t>
            </a:r>
          </a:p>
        </p:txBody>
      </p:sp>
      <p:sp>
        <p:nvSpPr>
          <p:cNvPr id="25" name="TextBox 24">
            <a:extLst>
              <a:ext uri="{FF2B5EF4-FFF2-40B4-BE49-F238E27FC236}">
                <a16:creationId xmlns:a16="http://schemas.microsoft.com/office/drawing/2014/main" id="{188F9210-EF3D-4573-1881-87A656D5B825}"/>
              </a:ext>
            </a:extLst>
          </p:cNvPr>
          <p:cNvSpPr txBox="1"/>
          <p:nvPr/>
        </p:nvSpPr>
        <p:spPr>
          <a:xfrm>
            <a:off x="4943475" y="5831283"/>
            <a:ext cx="2438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Segoe UI"/>
                <a:ea typeface="+mn-ea"/>
                <a:cs typeface="+mn-cs"/>
              </a:rPr>
              <a:t>Time </a:t>
            </a:r>
          </a:p>
        </p:txBody>
      </p:sp>
      <p:sp>
        <p:nvSpPr>
          <p:cNvPr id="26" name="TextBox 25">
            <a:extLst>
              <a:ext uri="{FF2B5EF4-FFF2-40B4-BE49-F238E27FC236}">
                <a16:creationId xmlns:a16="http://schemas.microsoft.com/office/drawing/2014/main" id="{DD50E846-4E1E-C133-936F-496AA55A8F3C}"/>
              </a:ext>
            </a:extLst>
          </p:cNvPr>
          <p:cNvSpPr txBox="1"/>
          <p:nvPr/>
        </p:nvSpPr>
        <p:spPr>
          <a:xfrm>
            <a:off x="7566925" y="3420700"/>
            <a:ext cx="2438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Segoe UI"/>
                <a:ea typeface="+mn-ea"/>
                <a:cs typeface="+mn-cs"/>
              </a:rPr>
              <a:t>Savings</a:t>
            </a:r>
            <a:r>
              <a:rPr kumimoji="0" lang="en-US" sz="1800" b="0" i="0" u="none" strike="noStrike" kern="1200" cap="none" spc="0" normalizeH="0" baseline="0" noProof="0" dirty="0">
                <a:ln>
                  <a:noFill/>
                </a:ln>
                <a:solidFill>
                  <a:srgbClr val="262626"/>
                </a:solidFill>
                <a:effectLst/>
                <a:uLnTx/>
                <a:uFillTx/>
                <a:latin typeface="Segoe UI"/>
                <a:ea typeface="+mn-ea"/>
                <a:cs typeface="+mn-cs"/>
              </a:rPr>
              <a:t> </a:t>
            </a:r>
          </a:p>
        </p:txBody>
      </p:sp>
      <p:sp>
        <p:nvSpPr>
          <p:cNvPr id="27" name="TextBox 26">
            <a:extLst>
              <a:ext uri="{FF2B5EF4-FFF2-40B4-BE49-F238E27FC236}">
                <a16:creationId xmlns:a16="http://schemas.microsoft.com/office/drawing/2014/main" id="{6F2F764E-E33C-CF2B-9528-D7A1E6EB81B9}"/>
              </a:ext>
            </a:extLst>
          </p:cNvPr>
          <p:cNvSpPr txBox="1"/>
          <p:nvPr/>
        </p:nvSpPr>
        <p:spPr>
          <a:xfrm rot="20657736">
            <a:off x="5813222" y="4303557"/>
            <a:ext cx="24384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Segoe UI"/>
                <a:ea typeface="+mn-ea"/>
                <a:cs typeface="+mn-cs"/>
              </a:rPr>
              <a:t>State Growth</a:t>
            </a:r>
            <a:br>
              <a:rPr kumimoji="0" lang="en-US" sz="2000" b="0" i="0" u="none" strike="noStrike" kern="1200" cap="none" spc="0" normalizeH="0" baseline="0" noProof="0" dirty="0">
                <a:ln>
                  <a:noFill/>
                </a:ln>
                <a:solidFill>
                  <a:srgbClr val="262626"/>
                </a:solidFill>
                <a:effectLst/>
                <a:uLnTx/>
                <a:uFillTx/>
                <a:latin typeface="Segoe UI"/>
                <a:ea typeface="+mn-ea"/>
                <a:cs typeface="+mn-cs"/>
              </a:rPr>
            </a:br>
            <a:r>
              <a:rPr kumimoji="0" lang="en-US" sz="2000" b="0" i="0" u="none" strike="noStrike" kern="1200" cap="none" spc="0" normalizeH="0" baseline="0" noProof="0" dirty="0">
                <a:ln>
                  <a:noFill/>
                </a:ln>
                <a:solidFill>
                  <a:srgbClr val="262626"/>
                </a:solidFill>
                <a:effectLst/>
                <a:uLnTx/>
                <a:uFillTx/>
                <a:latin typeface="Segoe UI"/>
                <a:ea typeface="+mn-ea"/>
                <a:cs typeface="+mn-cs"/>
              </a:rPr>
              <a:t>Under Model </a:t>
            </a:r>
          </a:p>
        </p:txBody>
      </p:sp>
      <p:sp>
        <p:nvSpPr>
          <p:cNvPr id="28" name="TextBox 27">
            <a:extLst>
              <a:ext uri="{FF2B5EF4-FFF2-40B4-BE49-F238E27FC236}">
                <a16:creationId xmlns:a16="http://schemas.microsoft.com/office/drawing/2014/main" id="{B3629EDD-D179-EE8C-BE07-4C19EF98DCC8}"/>
              </a:ext>
            </a:extLst>
          </p:cNvPr>
          <p:cNvSpPr txBox="1"/>
          <p:nvPr/>
        </p:nvSpPr>
        <p:spPr>
          <a:xfrm rot="20107377">
            <a:off x="5341078" y="3288457"/>
            <a:ext cx="24384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Segoe UI"/>
                <a:ea typeface="+mn-ea"/>
                <a:cs typeface="+mn-cs"/>
              </a:rPr>
              <a:t>State Growth</a:t>
            </a:r>
            <a:br>
              <a:rPr kumimoji="0" lang="en-US" sz="2000" b="0" i="0" u="none" strike="noStrike" kern="1200" cap="none" spc="0" normalizeH="0" baseline="0" noProof="0" dirty="0">
                <a:ln>
                  <a:noFill/>
                </a:ln>
                <a:solidFill>
                  <a:srgbClr val="262626"/>
                </a:solidFill>
                <a:effectLst/>
                <a:uLnTx/>
                <a:uFillTx/>
                <a:latin typeface="Segoe UI"/>
                <a:ea typeface="+mn-ea"/>
                <a:cs typeface="+mn-cs"/>
              </a:rPr>
            </a:br>
            <a:r>
              <a:rPr kumimoji="0" lang="en-US" sz="2000" b="0" i="0" u="none" strike="noStrike" kern="1200" cap="none" spc="0" normalizeH="0" baseline="0" noProof="0" dirty="0">
                <a:ln>
                  <a:noFill/>
                </a:ln>
                <a:solidFill>
                  <a:srgbClr val="262626"/>
                </a:solidFill>
                <a:effectLst/>
                <a:uLnTx/>
                <a:uFillTx/>
                <a:latin typeface="Segoe UI"/>
                <a:ea typeface="+mn-ea"/>
                <a:cs typeface="+mn-cs"/>
              </a:rPr>
              <a:t>Absent Model </a:t>
            </a:r>
          </a:p>
        </p:txBody>
      </p:sp>
    </p:spTree>
    <p:extLst>
      <p:ext uri="{BB962C8B-B14F-4D97-AF65-F5344CB8AC3E}">
        <p14:creationId xmlns:p14="http://schemas.microsoft.com/office/powerpoint/2010/main" val="210667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EDA0-4084-4593-97BF-125A01EF572C}"/>
              </a:ext>
            </a:extLst>
          </p:cNvPr>
          <p:cNvSpPr>
            <a:spLocks noGrp="1"/>
          </p:cNvSpPr>
          <p:nvPr>
            <p:ph type="title"/>
          </p:nvPr>
        </p:nvSpPr>
        <p:spPr>
          <a:xfrm>
            <a:off x="533400" y="76202"/>
            <a:ext cx="11353800" cy="533399"/>
          </a:xfrm>
        </p:spPr>
        <p:txBody>
          <a:bodyPr/>
          <a:lstStyle/>
          <a:p>
            <a:r>
              <a:rPr lang="en-US" sz="2800" dirty="0">
                <a:latin typeface="Calibri" panose="020F0502020204030204" pitchFamily="34" charset="0"/>
                <a:cs typeface="Calibri" panose="020F0502020204030204" pitchFamily="34" charset="0"/>
              </a:rPr>
              <a:t>Elements of the Medicare FFS TCOC Expenditure Target</a:t>
            </a:r>
          </a:p>
        </p:txBody>
      </p:sp>
      <p:sp>
        <p:nvSpPr>
          <p:cNvPr id="3" name="Slide Number Placeholder 2">
            <a:extLst>
              <a:ext uri="{FF2B5EF4-FFF2-40B4-BE49-F238E27FC236}">
                <a16:creationId xmlns:a16="http://schemas.microsoft.com/office/drawing/2014/main" id="{457D4404-3F80-4EC2-B209-B6C4AAE84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a:ln>
                  <a:noFill/>
                </a:ln>
                <a:solidFill>
                  <a:srgbClr val="262626"/>
                </a:solidFill>
                <a:effectLst/>
                <a:uLnTx/>
                <a:uFillTx/>
                <a:latin typeface="Calibri" panose="020F0502020204030204" pitchFamily="34" charset="0"/>
                <a:ea typeface="+mn-ea"/>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4" name="Slide Number Placeholder 2">
            <a:extLst>
              <a:ext uri="{FF2B5EF4-FFF2-40B4-BE49-F238E27FC236}">
                <a16:creationId xmlns:a16="http://schemas.microsoft.com/office/drawing/2014/main" id="{45D72768-6D33-12B9-1D29-BBF59A6CDBF7}"/>
              </a:ext>
            </a:extLst>
          </p:cNvPr>
          <p:cNvSpPr txBox="1">
            <a:spLocks/>
          </p:cNvSpPr>
          <p:nvPr/>
        </p:nvSpPr>
        <p:spPr>
          <a:xfrm>
            <a:off x="9220200" y="6553200"/>
            <a:ext cx="2844800" cy="228600"/>
          </a:xfrm>
          <a:prstGeom prst="rect">
            <a:avLst/>
          </a:prstGeom>
        </p:spPr>
        <p:txBody>
          <a:bodyPr vert="horz" lIns="91440" tIns="45720" rIns="91440" bIns="45720" rtlCol="0" anchor="ctr"/>
          <a:lstStyle>
            <a:defPPr>
              <a:defRPr lang="en-US"/>
            </a:defPPr>
            <a:lvl1pPr marL="0" algn="r" defTabSz="914400" rtl="0" eaLnBrk="1" latinLnBrk="0" hangingPunct="1">
              <a:defRPr sz="1600" b="0" kern="1200">
                <a:solidFill>
                  <a:srgbClr val="76767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377"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a:ln>
                  <a:noFill/>
                </a:ln>
                <a:solidFill>
                  <a:srgbClr val="262626"/>
                </a:solidFill>
                <a:effectLst/>
                <a:uLnTx/>
                <a:uFillTx/>
                <a:latin typeface="Calibri" panose="020F0502020204030204" pitchFamily="34" charset="0"/>
                <a:ea typeface="+mn-ea"/>
                <a:cs typeface="Calibri" panose="020F0502020204030204" pitchFamily="34" charset="0"/>
              </a:rPr>
              <a:pPr marL="0" marR="0" lvl="0" indent="0" algn="r" defTabSz="914377"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14" name="Arrow: Right 13">
            <a:extLst>
              <a:ext uri="{FF2B5EF4-FFF2-40B4-BE49-F238E27FC236}">
                <a16:creationId xmlns:a16="http://schemas.microsoft.com/office/drawing/2014/main" id="{E902D17C-A1EF-42A4-B6EA-FE1B58ADC418}"/>
              </a:ext>
            </a:extLst>
          </p:cNvPr>
          <p:cNvSpPr/>
          <p:nvPr/>
        </p:nvSpPr>
        <p:spPr>
          <a:xfrm>
            <a:off x="3990988" y="4457574"/>
            <a:ext cx="1106504" cy="548081"/>
          </a:xfrm>
          <a:prstGeom prst="rightArrow">
            <a:avLst/>
          </a:prstGeom>
          <a:solidFill>
            <a:srgbClr val="C0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Trended</a:t>
            </a:r>
          </a:p>
        </p:txBody>
      </p:sp>
      <p:sp>
        <p:nvSpPr>
          <p:cNvPr id="18" name="Arrow: Right 17">
            <a:extLst>
              <a:ext uri="{FF2B5EF4-FFF2-40B4-BE49-F238E27FC236}">
                <a16:creationId xmlns:a16="http://schemas.microsoft.com/office/drawing/2014/main" id="{046E85FE-D280-2392-5695-8DB6C1A9EFB8}"/>
              </a:ext>
            </a:extLst>
          </p:cNvPr>
          <p:cNvSpPr/>
          <p:nvPr/>
        </p:nvSpPr>
        <p:spPr>
          <a:xfrm rot="2233030">
            <a:off x="1244783" y="2952939"/>
            <a:ext cx="1175397" cy="555048"/>
          </a:xfrm>
          <a:prstGeom prst="rightArrow">
            <a:avLst/>
          </a:prstGeom>
          <a:solidFill>
            <a:srgbClr val="C0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Compounded</a:t>
            </a:r>
          </a:p>
        </p:txBody>
      </p:sp>
      <p:sp>
        <p:nvSpPr>
          <p:cNvPr id="19" name="TextBox 18">
            <a:extLst>
              <a:ext uri="{FF2B5EF4-FFF2-40B4-BE49-F238E27FC236}">
                <a16:creationId xmlns:a16="http://schemas.microsoft.com/office/drawing/2014/main" id="{C6337EA7-28A1-E229-4688-788ABB9316F8}"/>
              </a:ext>
            </a:extLst>
          </p:cNvPr>
          <p:cNvSpPr txBox="1"/>
          <p:nvPr/>
        </p:nvSpPr>
        <p:spPr>
          <a:xfrm>
            <a:off x="364087" y="5795883"/>
            <a:ext cx="2844799" cy="707694"/>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The target is based on 3 years of Medicare Parts A and B expenditure data (BY1, BY2 and BY3)</a:t>
            </a:r>
          </a:p>
        </p:txBody>
      </p:sp>
      <p:sp>
        <p:nvSpPr>
          <p:cNvPr id="20" name="TextBox 19">
            <a:extLst>
              <a:ext uri="{FF2B5EF4-FFF2-40B4-BE49-F238E27FC236}">
                <a16:creationId xmlns:a16="http://schemas.microsoft.com/office/drawing/2014/main" id="{B101B449-C991-EC4F-FA09-05337A46E2AA}"/>
              </a:ext>
            </a:extLst>
          </p:cNvPr>
          <p:cNvSpPr txBox="1"/>
          <p:nvPr/>
        </p:nvSpPr>
        <p:spPr>
          <a:xfrm>
            <a:off x="1693017" y="1043538"/>
            <a:ext cx="2657855" cy="1528175"/>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A negotiated </a:t>
            </a:r>
            <a:r>
              <a:rPr kumimoji="0" lang="en-US" sz="1333"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savings component (SC) </a:t>
            </a: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is subtracted from the</a:t>
            </a:r>
            <a:r>
              <a:rPr kumimoji="0" lang="en-US" sz="1333"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 trend factor (TF) </a:t>
            </a: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for each year to create the </a:t>
            </a:r>
            <a:r>
              <a:rPr kumimoji="0" lang="en-US" sz="1333"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growth factor (GF) </a:t>
            </a: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for that year. That growth factor is annually compounded (multiplied by each past year’s value). </a:t>
            </a:r>
          </a:p>
        </p:txBody>
      </p:sp>
      <p:sp>
        <p:nvSpPr>
          <p:cNvPr id="21" name="TextBox 20">
            <a:extLst>
              <a:ext uri="{FF2B5EF4-FFF2-40B4-BE49-F238E27FC236}">
                <a16:creationId xmlns:a16="http://schemas.microsoft.com/office/drawing/2014/main" id="{7E326A9B-F851-E841-4DAC-098D1F7D8E37}"/>
              </a:ext>
            </a:extLst>
          </p:cNvPr>
          <p:cNvSpPr txBox="1"/>
          <p:nvPr/>
        </p:nvSpPr>
        <p:spPr>
          <a:xfrm>
            <a:off x="9509908" y="1823237"/>
            <a:ext cx="1978152" cy="912814"/>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Participants are accountable for meeting the annual Medicare FFS TCOC Expenditure target</a:t>
            </a:r>
          </a:p>
        </p:txBody>
      </p:sp>
      <p:sp>
        <p:nvSpPr>
          <p:cNvPr id="22" name="TextBox 21">
            <a:extLst>
              <a:ext uri="{FF2B5EF4-FFF2-40B4-BE49-F238E27FC236}">
                <a16:creationId xmlns:a16="http://schemas.microsoft.com/office/drawing/2014/main" id="{3978C172-BC30-CEB2-0B35-89B5E105722E}"/>
              </a:ext>
            </a:extLst>
          </p:cNvPr>
          <p:cNvSpPr txBox="1"/>
          <p:nvPr/>
        </p:nvSpPr>
        <p:spPr>
          <a:xfrm>
            <a:off x="3656525" y="3230463"/>
            <a:ext cx="1775431" cy="912814"/>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The compounded </a:t>
            </a:r>
            <a:r>
              <a:rPr kumimoji="0" lang="en-US" sz="1333"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growth factor </a:t>
            </a: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is applied to each baseline year</a:t>
            </a:r>
          </a:p>
        </p:txBody>
      </p:sp>
      <p:grpSp>
        <p:nvGrpSpPr>
          <p:cNvPr id="23" name="Group 22">
            <a:extLst>
              <a:ext uri="{FF2B5EF4-FFF2-40B4-BE49-F238E27FC236}">
                <a16:creationId xmlns:a16="http://schemas.microsoft.com/office/drawing/2014/main" id="{F09FF439-E2AF-6E90-9CFB-2F56D601F846}"/>
              </a:ext>
            </a:extLst>
          </p:cNvPr>
          <p:cNvGrpSpPr/>
          <p:nvPr/>
        </p:nvGrpSpPr>
        <p:grpSpPr>
          <a:xfrm>
            <a:off x="5892156" y="3829951"/>
            <a:ext cx="1694688" cy="1677307"/>
            <a:chOff x="6113776" y="2811120"/>
            <a:chExt cx="1993392" cy="1257980"/>
          </a:xfrm>
          <a:solidFill>
            <a:srgbClr val="00863D"/>
          </a:solidFill>
        </p:grpSpPr>
        <p:sp>
          <p:nvSpPr>
            <p:cNvPr id="24" name="Rectangle 23">
              <a:extLst>
                <a:ext uri="{FF2B5EF4-FFF2-40B4-BE49-F238E27FC236}">
                  <a16:creationId xmlns:a16="http://schemas.microsoft.com/office/drawing/2014/main" id="{EB1888A0-0641-7A58-0309-5C4C477BC4B7}"/>
                </a:ext>
              </a:extLst>
            </p:cNvPr>
            <p:cNvSpPr/>
            <p:nvPr/>
          </p:nvSpPr>
          <p:spPr>
            <a:xfrm>
              <a:off x="6113776" y="2811120"/>
              <a:ext cx="1993392" cy="128016"/>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25" name="Rectangle 24">
              <a:extLst>
                <a:ext uri="{FF2B5EF4-FFF2-40B4-BE49-F238E27FC236}">
                  <a16:creationId xmlns:a16="http://schemas.microsoft.com/office/drawing/2014/main" id="{CB591A9D-D9E0-59D6-E3E4-58B15D08DF9B}"/>
                </a:ext>
              </a:extLst>
            </p:cNvPr>
            <p:cNvSpPr/>
            <p:nvPr/>
          </p:nvSpPr>
          <p:spPr>
            <a:xfrm>
              <a:off x="6113776" y="2943499"/>
              <a:ext cx="1993392" cy="374904"/>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26" name="Rectangle 25">
              <a:extLst>
                <a:ext uri="{FF2B5EF4-FFF2-40B4-BE49-F238E27FC236}">
                  <a16:creationId xmlns:a16="http://schemas.microsoft.com/office/drawing/2014/main" id="{5D1783DE-5673-B2FF-7386-DF6549657827}"/>
                </a:ext>
              </a:extLst>
            </p:cNvPr>
            <p:cNvSpPr/>
            <p:nvPr/>
          </p:nvSpPr>
          <p:spPr>
            <a:xfrm>
              <a:off x="6113776" y="3328436"/>
              <a:ext cx="1993392" cy="740664"/>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grpSp>
      <p:sp>
        <p:nvSpPr>
          <p:cNvPr id="28" name="TextBox 27">
            <a:extLst>
              <a:ext uri="{FF2B5EF4-FFF2-40B4-BE49-F238E27FC236}">
                <a16:creationId xmlns:a16="http://schemas.microsoft.com/office/drawing/2014/main" id="{9B9EB1E8-4CA6-C4FC-491E-1D137653855D}"/>
              </a:ext>
            </a:extLst>
          </p:cNvPr>
          <p:cNvSpPr txBox="1"/>
          <p:nvPr/>
        </p:nvSpPr>
        <p:spPr>
          <a:xfrm>
            <a:off x="7777437" y="3328098"/>
            <a:ext cx="1252172" cy="707694"/>
          </a:xfrm>
          <a:prstGeom prst="rect">
            <a:avLst/>
          </a:prstGeom>
          <a:noFill/>
          <a:ln w="254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The baseline years are weighted</a:t>
            </a:r>
          </a:p>
        </p:txBody>
      </p:sp>
      <p:sp>
        <p:nvSpPr>
          <p:cNvPr id="31" name="Rectangle 30">
            <a:extLst>
              <a:ext uri="{FF2B5EF4-FFF2-40B4-BE49-F238E27FC236}">
                <a16:creationId xmlns:a16="http://schemas.microsoft.com/office/drawing/2014/main" id="{DC4DBC29-BFE8-C0CC-E6A2-B6CF3420EAD9}"/>
              </a:ext>
            </a:extLst>
          </p:cNvPr>
          <p:cNvSpPr/>
          <p:nvPr/>
        </p:nvSpPr>
        <p:spPr>
          <a:xfrm>
            <a:off x="9220200" y="3652265"/>
            <a:ext cx="2657856" cy="1826444"/>
          </a:xfrm>
          <a:prstGeom prst="rect">
            <a:avLst/>
          </a:prstGeom>
          <a:solidFill>
            <a:srgbClr val="00863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6" name="Rectangle 5">
            <a:extLst>
              <a:ext uri="{FF2B5EF4-FFF2-40B4-BE49-F238E27FC236}">
                <a16:creationId xmlns:a16="http://schemas.microsoft.com/office/drawing/2014/main" id="{7B6A1CAC-ABF5-182A-7DF6-2712BF2AEFD7}"/>
              </a:ext>
            </a:extLst>
          </p:cNvPr>
          <p:cNvSpPr/>
          <p:nvPr/>
        </p:nvSpPr>
        <p:spPr>
          <a:xfrm rot="10800000">
            <a:off x="153558" y="1161760"/>
            <a:ext cx="1036316" cy="682752"/>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scene3d>
              <a:camera prst="orthographicFront">
                <a:rot lat="0" lon="21299997" rev="10799999"/>
              </a:camera>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Trend Factor BY1</a:t>
            </a:r>
          </a:p>
        </p:txBody>
      </p:sp>
      <p:sp>
        <p:nvSpPr>
          <p:cNvPr id="7" name="Rectangle 6">
            <a:extLst>
              <a:ext uri="{FF2B5EF4-FFF2-40B4-BE49-F238E27FC236}">
                <a16:creationId xmlns:a16="http://schemas.microsoft.com/office/drawing/2014/main" id="{49075A0F-FC6A-287A-5A31-92E43A08F681}"/>
              </a:ext>
            </a:extLst>
          </p:cNvPr>
          <p:cNvSpPr/>
          <p:nvPr/>
        </p:nvSpPr>
        <p:spPr>
          <a:xfrm>
            <a:off x="166441" y="2102799"/>
            <a:ext cx="1036316" cy="24384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SC BY1</a:t>
            </a:r>
          </a:p>
        </p:txBody>
      </p:sp>
      <p:sp>
        <p:nvSpPr>
          <p:cNvPr id="13" name="TextBox 12">
            <a:extLst>
              <a:ext uri="{FF2B5EF4-FFF2-40B4-BE49-F238E27FC236}">
                <a16:creationId xmlns:a16="http://schemas.microsoft.com/office/drawing/2014/main" id="{F4F27EAA-C55C-3B9D-949C-9ECF8E222FB9}"/>
              </a:ext>
            </a:extLst>
          </p:cNvPr>
          <p:cNvSpPr txBox="1"/>
          <p:nvPr/>
        </p:nvSpPr>
        <p:spPr>
          <a:xfrm>
            <a:off x="9572641" y="4185619"/>
            <a:ext cx="200877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Medicare FFS TCOC Expenditure Target</a:t>
            </a:r>
          </a:p>
        </p:txBody>
      </p:sp>
      <p:grpSp>
        <p:nvGrpSpPr>
          <p:cNvPr id="30" name="Group 29">
            <a:extLst>
              <a:ext uri="{FF2B5EF4-FFF2-40B4-BE49-F238E27FC236}">
                <a16:creationId xmlns:a16="http://schemas.microsoft.com/office/drawing/2014/main" id="{78FD808C-1E15-6B77-4158-AF455212957B}"/>
              </a:ext>
            </a:extLst>
          </p:cNvPr>
          <p:cNvGrpSpPr/>
          <p:nvPr/>
        </p:nvGrpSpPr>
        <p:grpSpPr>
          <a:xfrm>
            <a:off x="424649" y="3798224"/>
            <a:ext cx="2724959" cy="1684593"/>
            <a:chOff x="464190" y="3125631"/>
            <a:chExt cx="2043719" cy="1263445"/>
          </a:xfrm>
        </p:grpSpPr>
        <p:grpSp>
          <p:nvGrpSpPr>
            <p:cNvPr id="8" name="Group 7">
              <a:extLst>
                <a:ext uri="{FF2B5EF4-FFF2-40B4-BE49-F238E27FC236}">
                  <a16:creationId xmlns:a16="http://schemas.microsoft.com/office/drawing/2014/main" id="{9080D6EF-684C-D8B2-D906-EFECDF07A83C}"/>
                </a:ext>
              </a:extLst>
            </p:cNvPr>
            <p:cNvGrpSpPr/>
            <p:nvPr/>
          </p:nvGrpSpPr>
          <p:grpSpPr>
            <a:xfrm>
              <a:off x="464190" y="3126471"/>
              <a:ext cx="1266738" cy="1259524"/>
              <a:chOff x="455801" y="2650330"/>
              <a:chExt cx="1266738" cy="1259524"/>
            </a:xfrm>
          </p:grpSpPr>
          <p:sp>
            <p:nvSpPr>
              <p:cNvPr id="9" name="Rectangle 8">
                <a:extLst>
                  <a:ext uri="{FF2B5EF4-FFF2-40B4-BE49-F238E27FC236}">
                    <a16:creationId xmlns:a16="http://schemas.microsoft.com/office/drawing/2014/main" id="{9573DC06-083A-F3BD-DC97-6F7576A8AAC8}"/>
                  </a:ext>
                </a:extLst>
              </p:cNvPr>
              <p:cNvSpPr/>
              <p:nvPr/>
            </p:nvSpPr>
            <p:spPr>
              <a:xfrm>
                <a:off x="455801" y="2650330"/>
                <a:ext cx="1266738" cy="420624"/>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solidFill>
                      <a:srgbClr val="4A66AC">
                        <a:shade val="15000"/>
                      </a:srgbClr>
                    </a:solid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10" name="Rectangle 9">
                <a:extLst>
                  <a:ext uri="{FF2B5EF4-FFF2-40B4-BE49-F238E27FC236}">
                    <a16:creationId xmlns:a16="http://schemas.microsoft.com/office/drawing/2014/main" id="{045EDC68-0549-59F2-3BB0-B3C59A1A988A}"/>
                  </a:ext>
                </a:extLst>
              </p:cNvPr>
              <p:cNvSpPr/>
              <p:nvPr/>
            </p:nvSpPr>
            <p:spPr>
              <a:xfrm>
                <a:off x="455801" y="3069780"/>
                <a:ext cx="1266738" cy="420624"/>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11" name="Rectangle 10">
                <a:extLst>
                  <a:ext uri="{FF2B5EF4-FFF2-40B4-BE49-F238E27FC236}">
                    <a16:creationId xmlns:a16="http://schemas.microsoft.com/office/drawing/2014/main" id="{6E896A39-C2D6-E08C-E7F3-8F2A22644A0C}"/>
                  </a:ext>
                </a:extLst>
              </p:cNvPr>
              <p:cNvSpPr/>
              <p:nvPr/>
            </p:nvSpPr>
            <p:spPr>
              <a:xfrm>
                <a:off x="455801" y="3489230"/>
                <a:ext cx="1266738" cy="420624"/>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grpSp>
        <p:sp>
          <p:nvSpPr>
            <p:cNvPr id="12" name="Rectangle 11">
              <a:extLst>
                <a:ext uri="{FF2B5EF4-FFF2-40B4-BE49-F238E27FC236}">
                  <a16:creationId xmlns:a16="http://schemas.microsoft.com/office/drawing/2014/main" id="{A532A971-FF1A-E41D-F281-6C3178AEB4CC}"/>
                </a:ext>
              </a:extLst>
            </p:cNvPr>
            <p:cNvSpPr/>
            <p:nvPr/>
          </p:nvSpPr>
          <p:spPr>
            <a:xfrm>
              <a:off x="1726475" y="3125631"/>
              <a:ext cx="777240" cy="420624"/>
            </a:xfrm>
            <a:prstGeom prst="rect">
              <a:avLst/>
            </a:prstGeom>
            <a:pattFill prst="lgCheck">
              <a:fgClr>
                <a:srgbClr val="006FC0"/>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16" name="Rectangle 15">
              <a:extLst>
                <a:ext uri="{FF2B5EF4-FFF2-40B4-BE49-F238E27FC236}">
                  <a16:creationId xmlns:a16="http://schemas.microsoft.com/office/drawing/2014/main" id="{66AC2686-E505-F3B1-38E4-7A39FD15B551}"/>
                </a:ext>
              </a:extLst>
            </p:cNvPr>
            <p:cNvSpPr/>
            <p:nvPr/>
          </p:nvSpPr>
          <p:spPr>
            <a:xfrm>
              <a:off x="1730669" y="3548665"/>
              <a:ext cx="777240" cy="420624"/>
            </a:xfrm>
            <a:prstGeom prst="rect">
              <a:avLst/>
            </a:prstGeom>
            <a:pattFill prst="pct80">
              <a:fgClr>
                <a:srgbClr val="006FC0"/>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sp>
          <p:nvSpPr>
            <p:cNvPr id="27" name="Rectangle 26">
              <a:extLst>
                <a:ext uri="{FF2B5EF4-FFF2-40B4-BE49-F238E27FC236}">
                  <a16:creationId xmlns:a16="http://schemas.microsoft.com/office/drawing/2014/main" id="{7A7CD4A5-6690-B4F4-21E9-F3EDFF348243}"/>
                </a:ext>
              </a:extLst>
            </p:cNvPr>
            <p:cNvSpPr/>
            <p:nvPr/>
          </p:nvSpPr>
          <p:spPr>
            <a:xfrm>
              <a:off x="1729956" y="3968452"/>
              <a:ext cx="777240" cy="420624"/>
            </a:xfrm>
            <a:prstGeom prst="rect">
              <a:avLst/>
            </a:prstGeom>
            <a:pattFill prst="diagBrick">
              <a:fgClr>
                <a:srgbClr val="006FC0"/>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endParaRPr>
            </a:p>
          </p:txBody>
        </p:sp>
      </p:grpSp>
      <p:sp>
        <p:nvSpPr>
          <p:cNvPr id="15" name="Rectangle 14">
            <a:extLst>
              <a:ext uri="{FF2B5EF4-FFF2-40B4-BE49-F238E27FC236}">
                <a16:creationId xmlns:a16="http://schemas.microsoft.com/office/drawing/2014/main" id="{EF56C685-50AD-C1B3-BF18-8B359BE83C99}"/>
              </a:ext>
            </a:extLst>
          </p:cNvPr>
          <p:cNvSpPr/>
          <p:nvPr/>
        </p:nvSpPr>
        <p:spPr>
          <a:xfrm>
            <a:off x="166436" y="2586700"/>
            <a:ext cx="1036320" cy="560832"/>
          </a:xfrm>
          <a:prstGeom prst="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Growth Factor BY1</a:t>
            </a:r>
          </a:p>
        </p:txBody>
      </p:sp>
      <p:sp>
        <p:nvSpPr>
          <p:cNvPr id="34" name="TextBox 33">
            <a:extLst>
              <a:ext uri="{FF2B5EF4-FFF2-40B4-BE49-F238E27FC236}">
                <a16:creationId xmlns:a16="http://schemas.microsoft.com/office/drawing/2014/main" id="{3A8FB125-73DC-F27A-5A65-444621BEA70A}"/>
              </a:ext>
            </a:extLst>
          </p:cNvPr>
          <p:cNvSpPr txBox="1"/>
          <p:nvPr/>
        </p:nvSpPr>
        <p:spPr>
          <a:xfrm>
            <a:off x="259657" y="1844513"/>
            <a:ext cx="824115" cy="256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MINUS</a:t>
            </a:r>
          </a:p>
        </p:txBody>
      </p:sp>
      <p:sp>
        <p:nvSpPr>
          <p:cNvPr id="35" name="TextBox 34">
            <a:extLst>
              <a:ext uri="{FF2B5EF4-FFF2-40B4-BE49-F238E27FC236}">
                <a16:creationId xmlns:a16="http://schemas.microsoft.com/office/drawing/2014/main" id="{BB858EFA-7F77-87BE-EDA4-3531FBAE2C0F}"/>
              </a:ext>
            </a:extLst>
          </p:cNvPr>
          <p:cNvSpPr txBox="1"/>
          <p:nvPr/>
        </p:nvSpPr>
        <p:spPr>
          <a:xfrm>
            <a:off x="272539" y="2334971"/>
            <a:ext cx="824115" cy="256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EQUALS</a:t>
            </a:r>
          </a:p>
        </p:txBody>
      </p:sp>
      <p:sp>
        <p:nvSpPr>
          <p:cNvPr id="36" name="TextBox 35">
            <a:extLst>
              <a:ext uri="{FF2B5EF4-FFF2-40B4-BE49-F238E27FC236}">
                <a16:creationId xmlns:a16="http://schemas.microsoft.com/office/drawing/2014/main" id="{120EB3D0-99CA-74EA-F992-08C9D6601E5B}"/>
              </a:ext>
            </a:extLst>
          </p:cNvPr>
          <p:cNvSpPr txBox="1"/>
          <p:nvPr/>
        </p:nvSpPr>
        <p:spPr>
          <a:xfrm>
            <a:off x="2296877" y="3841059"/>
            <a:ext cx="641496" cy="420756"/>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CGF BY1</a:t>
            </a:r>
          </a:p>
        </p:txBody>
      </p:sp>
      <p:sp>
        <p:nvSpPr>
          <p:cNvPr id="37" name="TextBox 36">
            <a:extLst>
              <a:ext uri="{FF2B5EF4-FFF2-40B4-BE49-F238E27FC236}">
                <a16:creationId xmlns:a16="http://schemas.microsoft.com/office/drawing/2014/main" id="{C50ED8F6-D59C-C89D-20EA-EAC7A86152AE}"/>
              </a:ext>
            </a:extLst>
          </p:cNvPr>
          <p:cNvSpPr txBox="1"/>
          <p:nvPr/>
        </p:nvSpPr>
        <p:spPr>
          <a:xfrm>
            <a:off x="2296877" y="4413323"/>
            <a:ext cx="641496" cy="420756"/>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 CGF BY2</a:t>
            </a:r>
          </a:p>
        </p:txBody>
      </p:sp>
      <p:sp>
        <p:nvSpPr>
          <p:cNvPr id="38" name="TextBox 37">
            <a:extLst>
              <a:ext uri="{FF2B5EF4-FFF2-40B4-BE49-F238E27FC236}">
                <a16:creationId xmlns:a16="http://schemas.microsoft.com/office/drawing/2014/main" id="{435645F3-18D8-446B-5583-EEF2C80EE563}"/>
              </a:ext>
            </a:extLst>
          </p:cNvPr>
          <p:cNvSpPr txBox="1"/>
          <p:nvPr/>
        </p:nvSpPr>
        <p:spPr>
          <a:xfrm>
            <a:off x="2313517" y="4975733"/>
            <a:ext cx="641496" cy="420756"/>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CGF BY3</a:t>
            </a:r>
          </a:p>
        </p:txBody>
      </p:sp>
      <p:sp>
        <p:nvSpPr>
          <p:cNvPr id="39" name="Arrow: Right 38">
            <a:extLst>
              <a:ext uri="{FF2B5EF4-FFF2-40B4-BE49-F238E27FC236}">
                <a16:creationId xmlns:a16="http://schemas.microsoft.com/office/drawing/2014/main" id="{4F61E480-0AAA-1C1F-8299-A4C53494B18D}"/>
              </a:ext>
            </a:extLst>
          </p:cNvPr>
          <p:cNvSpPr/>
          <p:nvPr/>
        </p:nvSpPr>
        <p:spPr>
          <a:xfrm>
            <a:off x="7866757" y="4457573"/>
            <a:ext cx="1106504" cy="548081"/>
          </a:xfrm>
          <a:prstGeom prst="rightArrow">
            <a:avLst/>
          </a:prstGeom>
          <a:solidFill>
            <a:srgbClr val="C0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Weighted</a:t>
            </a:r>
          </a:p>
        </p:txBody>
      </p:sp>
      <p:sp>
        <p:nvSpPr>
          <p:cNvPr id="40" name="TextBox 39">
            <a:extLst>
              <a:ext uri="{FF2B5EF4-FFF2-40B4-BE49-F238E27FC236}">
                <a16:creationId xmlns:a16="http://schemas.microsoft.com/office/drawing/2014/main" id="{E9E55CA0-9C9F-FE5F-28A1-22A6BBD8F103}"/>
              </a:ext>
            </a:extLst>
          </p:cNvPr>
          <p:cNvSpPr txBox="1"/>
          <p:nvPr/>
        </p:nvSpPr>
        <p:spPr>
          <a:xfrm>
            <a:off x="952897" y="3935347"/>
            <a:ext cx="641496" cy="256545"/>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BY1</a:t>
            </a:r>
          </a:p>
        </p:txBody>
      </p:sp>
      <p:sp>
        <p:nvSpPr>
          <p:cNvPr id="41" name="TextBox 40">
            <a:extLst>
              <a:ext uri="{FF2B5EF4-FFF2-40B4-BE49-F238E27FC236}">
                <a16:creationId xmlns:a16="http://schemas.microsoft.com/office/drawing/2014/main" id="{DD2EF169-482D-57D2-E1A5-5F5F05CCCB3D}"/>
              </a:ext>
            </a:extLst>
          </p:cNvPr>
          <p:cNvSpPr txBox="1"/>
          <p:nvPr/>
        </p:nvSpPr>
        <p:spPr>
          <a:xfrm>
            <a:off x="952897" y="4472031"/>
            <a:ext cx="641496" cy="256545"/>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BY2</a:t>
            </a:r>
          </a:p>
        </p:txBody>
      </p:sp>
      <p:sp>
        <p:nvSpPr>
          <p:cNvPr id="42" name="TextBox 41">
            <a:extLst>
              <a:ext uri="{FF2B5EF4-FFF2-40B4-BE49-F238E27FC236}">
                <a16:creationId xmlns:a16="http://schemas.microsoft.com/office/drawing/2014/main" id="{240A0FEC-1956-40DC-46AF-15FD5530C22F}"/>
              </a:ext>
            </a:extLst>
          </p:cNvPr>
          <p:cNvSpPr txBox="1"/>
          <p:nvPr/>
        </p:nvSpPr>
        <p:spPr>
          <a:xfrm>
            <a:off x="941227" y="5049875"/>
            <a:ext cx="641496" cy="256545"/>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BY3</a:t>
            </a:r>
          </a:p>
        </p:txBody>
      </p:sp>
      <p:sp>
        <p:nvSpPr>
          <p:cNvPr id="43" name="TextBox 42">
            <a:extLst>
              <a:ext uri="{FF2B5EF4-FFF2-40B4-BE49-F238E27FC236}">
                <a16:creationId xmlns:a16="http://schemas.microsoft.com/office/drawing/2014/main" id="{88EFEE4A-3D47-FFE5-9063-90E57945BD64}"/>
              </a:ext>
            </a:extLst>
          </p:cNvPr>
          <p:cNvSpPr txBox="1"/>
          <p:nvPr/>
        </p:nvSpPr>
        <p:spPr>
          <a:xfrm>
            <a:off x="6232561" y="4126064"/>
            <a:ext cx="1106503" cy="256545"/>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Trended BY2</a:t>
            </a:r>
          </a:p>
        </p:txBody>
      </p:sp>
      <p:sp>
        <p:nvSpPr>
          <p:cNvPr id="44" name="TextBox 43">
            <a:extLst>
              <a:ext uri="{FF2B5EF4-FFF2-40B4-BE49-F238E27FC236}">
                <a16:creationId xmlns:a16="http://schemas.microsoft.com/office/drawing/2014/main" id="{B446C0CF-A039-2873-CF93-D1985715DABC}"/>
              </a:ext>
            </a:extLst>
          </p:cNvPr>
          <p:cNvSpPr txBox="1"/>
          <p:nvPr/>
        </p:nvSpPr>
        <p:spPr>
          <a:xfrm>
            <a:off x="6232559" y="4832104"/>
            <a:ext cx="1106503" cy="256545"/>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Trended BY3</a:t>
            </a:r>
          </a:p>
        </p:txBody>
      </p:sp>
      <p:sp>
        <p:nvSpPr>
          <p:cNvPr id="45" name="TextBox 44">
            <a:extLst>
              <a:ext uri="{FF2B5EF4-FFF2-40B4-BE49-F238E27FC236}">
                <a16:creationId xmlns:a16="http://schemas.microsoft.com/office/drawing/2014/main" id="{BF33DE3A-720C-AE84-01CB-B07170B727BA}"/>
              </a:ext>
            </a:extLst>
          </p:cNvPr>
          <p:cNvSpPr txBox="1"/>
          <p:nvPr/>
        </p:nvSpPr>
        <p:spPr>
          <a:xfrm>
            <a:off x="6186249" y="3490713"/>
            <a:ext cx="1106503" cy="256545"/>
          </a:xfrm>
          <a:prstGeom prst="rect">
            <a:avLst/>
          </a:prstGeom>
          <a:solidFill>
            <a:schemeClr val="bg1"/>
          </a:solidFill>
          <a:ln>
            <a:solidFill>
              <a:schemeClr val="accent1">
                <a:shade val="1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67" b="1" i="0" u="none" strike="noStrike" kern="1200" cap="none" spc="0" normalizeH="0" baseline="0" noProof="0" dirty="0">
                <a:ln>
                  <a:noFill/>
                </a:ln>
                <a:solidFill>
                  <a:srgbClr val="262626"/>
                </a:solidFill>
                <a:effectLst/>
                <a:uLnTx/>
                <a:uFillTx/>
                <a:latin typeface="Calibri" panose="020F0502020204030204" pitchFamily="34" charset="0"/>
                <a:ea typeface="+mn-ea"/>
                <a:cs typeface="Calibri" panose="020F0502020204030204" pitchFamily="34" charset="0"/>
              </a:rPr>
              <a:t>Trended BY1</a:t>
            </a:r>
          </a:p>
        </p:txBody>
      </p:sp>
    </p:spTree>
    <p:extLst>
      <p:ext uri="{BB962C8B-B14F-4D97-AF65-F5344CB8AC3E}">
        <p14:creationId xmlns:p14="http://schemas.microsoft.com/office/powerpoint/2010/main" val="3206851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EDA0-4084-4593-97BF-125A01EF572C}"/>
              </a:ext>
            </a:extLst>
          </p:cNvPr>
          <p:cNvSpPr>
            <a:spLocks noGrp="1"/>
          </p:cNvSpPr>
          <p:nvPr>
            <p:ph type="title"/>
          </p:nvPr>
        </p:nvSpPr>
        <p:spPr>
          <a:xfrm>
            <a:off x="533400" y="76200"/>
            <a:ext cx="11353800" cy="533399"/>
          </a:xfrm>
        </p:spPr>
        <p:txBody>
          <a:bodyPr/>
          <a:lstStyle/>
          <a:p>
            <a:r>
              <a:rPr lang="en-US" sz="2800" dirty="0"/>
              <a:t>All-Payer Cost Growth Targets: Structure</a:t>
            </a:r>
          </a:p>
        </p:txBody>
      </p:sp>
      <p:sp>
        <p:nvSpPr>
          <p:cNvPr id="3" name="Slide Number Placeholder 2">
            <a:extLst>
              <a:ext uri="{FF2B5EF4-FFF2-40B4-BE49-F238E27FC236}">
                <a16:creationId xmlns:a16="http://schemas.microsoft.com/office/drawing/2014/main" id="{457D4404-3F80-4EC2-B209-B6C4AAE84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sp>
        <p:nvSpPr>
          <p:cNvPr id="4" name="Freeform: Shape 3">
            <a:extLst>
              <a:ext uri="{FF2B5EF4-FFF2-40B4-BE49-F238E27FC236}">
                <a16:creationId xmlns:a16="http://schemas.microsoft.com/office/drawing/2014/main" id="{7565C526-9F0C-F97A-6E2E-0E2ED07F219D}"/>
              </a:ext>
            </a:extLst>
          </p:cNvPr>
          <p:cNvSpPr/>
          <p:nvPr/>
        </p:nvSpPr>
        <p:spPr>
          <a:xfrm>
            <a:off x="631435" y="1481678"/>
            <a:ext cx="11175320" cy="4741699"/>
          </a:xfrm>
          <a:custGeom>
            <a:avLst/>
            <a:gdLst>
              <a:gd name="connsiteX0" fmla="*/ 0 w 8003548"/>
              <a:gd name="connsiteY0" fmla="*/ 0 h 1076400"/>
              <a:gd name="connsiteX1" fmla="*/ 8003548 w 8003548"/>
              <a:gd name="connsiteY1" fmla="*/ 0 h 1076400"/>
              <a:gd name="connsiteX2" fmla="*/ 8003548 w 8003548"/>
              <a:gd name="connsiteY2" fmla="*/ 1076400 h 1076400"/>
              <a:gd name="connsiteX3" fmla="*/ 0 w 8003548"/>
              <a:gd name="connsiteY3" fmla="*/ 1076400 h 1076400"/>
              <a:gd name="connsiteX4" fmla="*/ 0 w 8003548"/>
              <a:gd name="connsiteY4" fmla="*/ 0 h 10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3548" h="1076400">
                <a:moveTo>
                  <a:pt x="0" y="0"/>
                </a:moveTo>
                <a:lnTo>
                  <a:pt x="8003548" y="0"/>
                </a:lnTo>
                <a:lnTo>
                  <a:pt x="8003548" y="1076400"/>
                </a:lnTo>
                <a:lnTo>
                  <a:pt x="0" y="1076400"/>
                </a:lnTo>
                <a:lnTo>
                  <a:pt x="0" y="0"/>
                </a:lnTo>
                <a:close/>
              </a:path>
            </a:pathLst>
          </a:custGeom>
          <a:solidFill>
            <a:srgbClr val="FFEAA7"/>
          </a:solidFill>
          <a:ln>
            <a:solidFill>
              <a:srgbClr val="629DD1"/>
            </a:solidFill>
          </a:ln>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113" tIns="20320" rIns="113792" bIns="20320" numCol="1" spcCol="1270" anchor="ctr" anchorCtr="0">
            <a:noAutofit/>
          </a:bodyPr>
          <a:lstStyle/>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0" marR="0" lvl="1" indent="0" algn="l" defTabSz="711200" rtl="0" eaLnBrk="1" fontAlgn="auto" latinLnBrk="0" hangingPunct="1">
              <a:lnSpc>
                <a:spcPct val="90000"/>
              </a:lnSpc>
              <a:spcBef>
                <a:spcPct val="0"/>
              </a:spcBef>
              <a:spcAft>
                <a:spcPct val="20000"/>
              </a:spcAft>
              <a:buClrTx/>
              <a:buSzTx/>
              <a:buFontTx/>
              <a:buNone/>
              <a:tabLst/>
              <a:defRPr/>
            </a:pPr>
            <a:r>
              <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All-Payer Cost Growth Targets</a:t>
            </a:r>
          </a:p>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0" marR="0" lvl="1" indent="0" algn="l" defTabSz="711200" rtl="0" eaLnBrk="1" fontAlgn="auto" latinLnBrk="0" hangingPunct="1">
              <a:lnSpc>
                <a:spcPct val="90000"/>
              </a:lnSpc>
              <a:spcBef>
                <a:spcPct val="0"/>
              </a:spcBef>
              <a:spcAft>
                <a:spcPct val="20000"/>
              </a:spcAft>
              <a:buClrTx/>
              <a:buSzTx/>
              <a:buFontTx/>
              <a:buNone/>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Each state will be accountable for meeting a target for all-payer TCOC growth, comprising Medicare, Medicaid, and commercial payers, on an annual basis. </a:t>
            </a:r>
          </a:p>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0" marR="0" lvl="1" indent="0" algn="l" defTabSz="711200" rtl="0" eaLnBrk="1" fontAlgn="auto" latinLnBrk="0" hangingPunct="1">
              <a:lnSpc>
                <a:spcPct val="90000"/>
              </a:lnSpc>
              <a:spcBef>
                <a:spcPct val="0"/>
              </a:spcBef>
              <a:spcAft>
                <a:spcPct val="20000"/>
              </a:spcAft>
              <a:buClrTx/>
              <a:buSzTx/>
              <a:buFontTx/>
              <a:buNone/>
              <a:tabLst/>
              <a:defRPr/>
            </a:pPr>
            <a:r>
              <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Key Goal: Build on and expand existing state innovations and cross-state learnings. </a:t>
            </a:r>
          </a:p>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0" marR="0" lvl="1" indent="0" algn="l" defTabSz="711200" rtl="0" eaLnBrk="1" fontAlgn="auto" latinLnBrk="0" hangingPunct="1">
              <a:lnSpc>
                <a:spcPct val="90000"/>
              </a:lnSpc>
              <a:spcBef>
                <a:spcPct val="0"/>
              </a:spcBef>
              <a:spcAft>
                <a:spcPct val="20000"/>
              </a:spcAft>
              <a:buClrTx/>
              <a:buSzTx/>
              <a:buFontTx/>
              <a:buNone/>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States and conveners have made significant progress in the national space on cost growth target setting in recent years. Some states may enter the model with prior cost growth targets; others may enact new targets in order to participate in the model.</a:t>
            </a:r>
          </a:p>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a:p>
            <a:pPr marL="0" marR="0" lvl="1" indent="0" algn="l" defTabSz="711200" rtl="0" eaLnBrk="1" fontAlgn="auto" latinLnBrk="0" hangingPunct="1">
              <a:lnSpc>
                <a:spcPct val="90000"/>
              </a:lnSpc>
              <a:spcBef>
                <a:spcPct val="0"/>
              </a:spcBef>
              <a:spcAft>
                <a:spcPct val="20000"/>
              </a:spcAft>
              <a:buClrTx/>
              <a:buSzTx/>
              <a:buFontTx/>
              <a:buNone/>
              <a:tabLst/>
              <a:defRPr/>
            </a:pPr>
            <a:r>
              <a:rPr kumimoji="0" lang="en-US" sz="1800" b="0"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rPr>
              <a:t>Award recipients beginning Model participation without all-payer cost growth targets will be encouraged to leverage the experience of early adopters and build on methodologies used in other existing state cost growth benchmarking programs. The Peterson-Milbank Program for Sustainable Healthcare Costs has been tracking these efforts and has additional resources for states. </a:t>
            </a:r>
          </a:p>
          <a:p>
            <a:pPr marL="0" marR="0" lvl="1" indent="0" algn="l" defTabSz="711200" rtl="0" eaLnBrk="1" fontAlgn="auto" latinLnBrk="0" hangingPunct="1">
              <a:lnSpc>
                <a:spcPct val="90000"/>
              </a:lnSpc>
              <a:spcBef>
                <a:spcPct val="0"/>
              </a:spcBef>
              <a:spcAft>
                <a:spcPct val="20000"/>
              </a:spcAft>
              <a:buClrTx/>
              <a:buSzTx/>
              <a:buFontTx/>
              <a:buNone/>
              <a:tabLst/>
              <a:defRPr/>
            </a:pPr>
            <a:endParaRPr kumimoji="0" lang="en-US" sz="1800" b="1" i="0" u="none" strike="noStrike" kern="1200" cap="none" spc="0" normalizeH="0" baseline="0" noProof="0" dirty="0">
              <a:ln>
                <a:noFill/>
              </a:ln>
              <a:solidFill>
                <a:srgbClr val="262626">
                  <a:hueOff val="0"/>
                  <a:satOff val="0"/>
                  <a:lumOff val="0"/>
                  <a:alphaOff val="0"/>
                </a:srgbClr>
              </a:solidFill>
              <a:effectLst/>
              <a:uLnTx/>
              <a:uFillTx/>
              <a:latin typeface="Segoe UI"/>
              <a:ea typeface="+mn-ea"/>
              <a:cs typeface="+mn-cs"/>
            </a:endParaRPr>
          </a:p>
        </p:txBody>
      </p:sp>
      <p:sp>
        <p:nvSpPr>
          <p:cNvPr id="5" name="Rectangle 4">
            <a:extLst>
              <a:ext uri="{FF2B5EF4-FFF2-40B4-BE49-F238E27FC236}">
                <a16:creationId xmlns:a16="http://schemas.microsoft.com/office/drawing/2014/main" id="{11329A64-B1B6-5B0C-20B0-D382352D664F}"/>
              </a:ext>
            </a:extLst>
          </p:cNvPr>
          <p:cNvSpPr/>
          <p:nvPr/>
        </p:nvSpPr>
        <p:spPr>
          <a:xfrm>
            <a:off x="1183066" y="1099163"/>
            <a:ext cx="10623689" cy="484330"/>
          </a:xfrm>
          <a:prstGeom prst="rect">
            <a:avLst/>
          </a:prstGeom>
          <a:solidFill>
            <a:schemeClr val="accent3"/>
          </a:solidFill>
          <a:ln w="12700" cap="flat" cmpd="sng" algn="ctr">
            <a:solidFill>
              <a:schemeClr val="accent3"/>
            </a:solidFill>
            <a:prstDash val="solid"/>
          </a:ln>
          <a:effectLst/>
        </p:spPr>
        <p:txBody>
          <a:bodyPr wrap="square" lIns="0" tIns="0" rIns="0" bIns="0" rtlCol="0" anchor="ctr">
            <a:noAutofit/>
          </a:bodyPr>
          <a:lstStyle/>
          <a:p>
            <a:pPr marL="147167" marR="0" lvl="0" indent="0" algn="l" defTabSz="671718"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Segoe UI"/>
                <a:ea typeface="+mn-ea"/>
                <a:cs typeface="Segoe UI Light" panose="020B0502040204020203" pitchFamily="34" charset="0"/>
                <a:sym typeface="Gotham Book" charset="0"/>
              </a:rPr>
              <a:t>Curb Health Care Cost Growth</a:t>
            </a:r>
          </a:p>
        </p:txBody>
      </p:sp>
      <p:sp>
        <p:nvSpPr>
          <p:cNvPr id="6" name="Oval 5">
            <a:extLst>
              <a:ext uri="{FF2B5EF4-FFF2-40B4-BE49-F238E27FC236}">
                <a16:creationId xmlns:a16="http://schemas.microsoft.com/office/drawing/2014/main" id="{B374FFC9-D3A0-57A6-6AF5-112D1C34AFEE}"/>
              </a:ext>
            </a:extLst>
          </p:cNvPr>
          <p:cNvSpPr>
            <a:spLocks noChangeAspect="1"/>
          </p:cNvSpPr>
          <p:nvPr/>
        </p:nvSpPr>
        <p:spPr>
          <a:xfrm>
            <a:off x="533400" y="974999"/>
            <a:ext cx="753143" cy="702205"/>
          </a:xfrm>
          <a:prstGeom prst="ellipse">
            <a:avLst/>
          </a:prstGeom>
          <a:solidFill>
            <a:schemeClr val="accent3"/>
          </a:solidFill>
          <a:ln w="12700" cap="flat" cmpd="sng" algn="ctr">
            <a:solidFill>
              <a:schemeClr val="bg1"/>
            </a:solidFill>
            <a:prstDash val="solid"/>
          </a:ln>
          <a:effectLst/>
        </p:spPr>
        <p:txBody>
          <a:bodyPr wrap="square" rtlCol="0" anchor="ctr">
            <a:spAutoFit/>
          </a:bodyPr>
          <a:lstStyle/>
          <a:p>
            <a:pPr marL="232149" marR="0" lvl="0" indent="-232149" algn="l" defTabSz="671718"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2645" b="0" i="0" u="none" strike="noStrike" kern="0" cap="none" spc="0" normalizeH="0" baseline="0" noProof="0" dirty="0">
              <a:ln>
                <a:noFill/>
              </a:ln>
              <a:solidFill>
                <a:prstClr val="black"/>
              </a:solidFill>
              <a:effectLst/>
              <a:uLnTx/>
              <a:uFillTx/>
              <a:latin typeface="Verdana"/>
              <a:ea typeface="+mn-ea"/>
              <a:cs typeface="+mn-cs"/>
              <a:sym typeface="Gotham Book" charset="0"/>
            </a:endParaRPr>
          </a:p>
        </p:txBody>
      </p:sp>
      <p:pic>
        <p:nvPicPr>
          <p:cNvPr id="7" name="Graphic 6" descr="Money with solid fill">
            <a:extLst>
              <a:ext uri="{FF2B5EF4-FFF2-40B4-BE49-F238E27FC236}">
                <a16:creationId xmlns:a16="http://schemas.microsoft.com/office/drawing/2014/main" id="{2728C6A0-2C00-D6C7-9A77-5F3707B1D4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1435" y="1026421"/>
            <a:ext cx="557072" cy="557072"/>
          </a:xfrm>
          <a:prstGeom prst="rect">
            <a:avLst/>
          </a:prstGeom>
        </p:spPr>
      </p:pic>
    </p:spTree>
    <p:extLst>
      <p:ext uri="{BB962C8B-B14F-4D97-AF65-F5344CB8AC3E}">
        <p14:creationId xmlns:p14="http://schemas.microsoft.com/office/powerpoint/2010/main" val="17453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EDA0-4084-4593-97BF-125A01EF572C}"/>
              </a:ext>
            </a:extLst>
          </p:cNvPr>
          <p:cNvSpPr>
            <a:spLocks noGrp="1"/>
          </p:cNvSpPr>
          <p:nvPr>
            <p:ph type="title"/>
          </p:nvPr>
        </p:nvSpPr>
        <p:spPr>
          <a:xfrm>
            <a:off x="533400" y="76200"/>
            <a:ext cx="11353800" cy="533399"/>
          </a:xfrm>
        </p:spPr>
        <p:txBody>
          <a:bodyPr/>
          <a:lstStyle/>
          <a:p>
            <a:r>
              <a:rPr lang="en-US" sz="2800" dirty="0"/>
              <a:t>All-Payer Cost Growth Targets: Requirements</a:t>
            </a:r>
          </a:p>
        </p:txBody>
      </p:sp>
      <p:sp>
        <p:nvSpPr>
          <p:cNvPr id="3" name="Slide Number Placeholder 2">
            <a:extLst>
              <a:ext uri="{FF2B5EF4-FFF2-40B4-BE49-F238E27FC236}">
                <a16:creationId xmlns:a16="http://schemas.microsoft.com/office/drawing/2014/main" id="{457D4404-3F80-4EC2-B209-B6C4AAE8414F}"/>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767676"/>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dirty="0">
              <a:ln>
                <a:noFill/>
              </a:ln>
              <a:solidFill>
                <a:srgbClr val="767676"/>
              </a:solidFill>
              <a:effectLst/>
              <a:uLnTx/>
              <a:uFillTx/>
              <a:latin typeface="Segoe UI"/>
              <a:ea typeface="+mn-ea"/>
              <a:cs typeface="+mn-cs"/>
            </a:endParaRPr>
          </a:p>
        </p:txBody>
      </p:sp>
      <p:graphicFrame>
        <p:nvGraphicFramePr>
          <p:cNvPr id="5" name="Content Placeholder 3">
            <a:extLst>
              <a:ext uri="{FF2B5EF4-FFF2-40B4-BE49-F238E27FC236}">
                <a16:creationId xmlns:a16="http://schemas.microsoft.com/office/drawing/2014/main" id="{9445ABF4-6A14-F44B-F20B-08CD5285D546}"/>
              </a:ext>
            </a:extLst>
          </p:cNvPr>
          <p:cNvGraphicFramePr>
            <a:graphicFrameLocks/>
          </p:cNvGraphicFramePr>
          <p:nvPr/>
        </p:nvGraphicFramePr>
        <p:xfrm>
          <a:off x="685800" y="1084261"/>
          <a:ext cx="10820400" cy="5468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8802254"/>
      </p:ext>
    </p:extLst>
  </p:cSld>
  <p:clrMapOvr>
    <a:masterClrMapping/>
  </p:clrMapOvr>
</p:sld>
</file>

<file path=ppt/theme/theme1.xml><?xml version="1.0" encoding="utf-8"?>
<a:theme xmlns:a="http://schemas.openxmlformats.org/drawingml/2006/main" name="Custom Design">
  <a:themeElements>
    <a:clrScheme name="Milbank">
      <a:dk1>
        <a:srgbClr val="000000"/>
      </a:dk1>
      <a:lt1>
        <a:srgbClr val="FFFFFF"/>
      </a:lt1>
      <a:dk2>
        <a:srgbClr val="00599E"/>
      </a:dk2>
      <a:lt2>
        <a:srgbClr val="E7E6E6"/>
      </a:lt2>
      <a:accent1>
        <a:srgbClr val="636466"/>
      </a:accent1>
      <a:accent2>
        <a:srgbClr val="009566"/>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lbank_Fund_template_v9" id="{A3417AAA-A287-274C-A55A-C6533BE3ACA6}" vid="{12A3A761-3D54-7742-B0E1-E7B5D5A93BE1}"/>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1_BSG Simple Gray 1">
  <a:themeElements>
    <a:clrScheme name="Custom: blues">
      <a:dk1>
        <a:srgbClr val="262626"/>
      </a:dk1>
      <a:lt1>
        <a:srgbClr val="FFFFFF"/>
      </a:lt1>
      <a:dk2>
        <a:srgbClr val="224F76"/>
      </a:dk2>
      <a:lt2>
        <a:srgbClr val="FFFFFF"/>
      </a:lt2>
      <a:accent1>
        <a:srgbClr val="4A66AC"/>
      </a:accent1>
      <a:accent2>
        <a:srgbClr val="629DD1"/>
      </a:accent2>
      <a:accent3>
        <a:srgbClr val="297FD5"/>
      </a:accent3>
      <a:accent4>
        <a:srgbClr val="7F8FA9"/>
      </a:accent4>
      <a:accent5>
        <a:srgbClr val="5AA2AE"/>
      </a:accent5>
      <a:accent6>
        <a:srgbClr val="FF9966"/>
      </a:accent6>
      <a:hlink>
        <a:srgbClr val="7EB2E6"/>
      </a:hlink>
      <a:folHlink>
        <a:srgbClr val="1E5F9F"/>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1675e45-69af-4ec1-806c-16a0e3ce0510">
      <UserInfo>
        <DisplayName>SharingLinks.8570d26d-d247-4859-bc40-549f0272c910.Flexible.6559bbcf-3f1d-44a5-8bf9-4055c97274fc</DisplayName>
        <AccountId>43</AccountId>
        <AccountType/>
      </UserInfo>
      <UserInfo>
        <DisplayName>Rachel Block</DisplayName>
        <AccountId>12</AccountId>
        <AccountType/>
      </UserInfo>
    </SharedWithUsers>
    <TaxCatchAll xmlns="91675e45-69af-4ec1-806c-16a0e3ce0510" xsi:nil="true"/>
    <lcf76f155ced4ddcb4097134ff3c332f xmlns="3fe8c01c-8e2e-4ca3-adb9-0310725dded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330C3064AAAD44BFC99F2BE7F69716" ma:contentTypeVersion="17" ma:contentTypeDescription="Create a new document." ma:contentTypeScope="" ma:versionID="8638f20bc9a67b149b468f64d57e872e">
  <xsd:schema xmlns:xsd="http://www.w3.org/2001/XMLSchema" xmlns:xs="http://www.w3.org/2001/XMLSchema" xmlns:p="http://schemas.microsoft.com/office/2006/metadata/properties" xmlns:ns2="3fe8c01c-8e2e-4ca3-adb9-0310725dded3" xmlns:ns3="91675e45-69af-4ec1-806c-16a0e3ce0510" targetNamespace="http://schemas.microsoft.com/office/2006/metadata/properties" ma:root="true" ma:fieldsID="348044a065e3fff5328e5bdcb7ec870b" ns2:_="" ns3:_="">
    <xsd:import namespace="3fe8c01c-8e2e-4ca3-adb9-0310725dded3"/>
    <xsd:import namespace="91675e45-69af-4ec1-806c-16a0e3ce051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e8c01c-8e2e-4ca3-adb9-0310725dd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96e855a-3fe1-4ce5-99ee-430cc33a3e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675e45-69af-4ec1-806c-16a0e3ce051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857f1bb-3180-4eba-adc2-6d4046042544}" ma:internalName="TaxCatchAll" ma:showField="CatchAllData" ma:web="91675e45-69af-4ec1-806c-16a0e3ce05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8940E9-9FE7-4C7F-872B-74556FB5B7B3}">
  <ds:schemaRefs>
    <ds:schemaRef ds:uri="http://schemas.microsoft.com/office/2006/documentManagement/types"/>
    <ds:schemaRef ds:uri="http://purl.org/dc/terms/"/>
    <ds:schemaRef ds:uri="5dbe4ed3-1661-4874-bac3-05a4ed3746ea"/>
    <ds:schemaRef ds:uri="http://purl.org/dc/elements/1.1/"/>
    <ds:schemaRef ds:uri="e95a3b2f-76d8-40c8-a51b-e4d3adbdb583"/>
    <ds:schemaRef ds:uri="http://www.w3.org/XML/1998/namespace"/>
    <ds:schemaRef ds:uri="http://purl.org/dc/dcmitype/"/>
    <ds:schemaRef ds:uri="http://schemas.microsoft.com/office/infopath/2007/PartnerControls"/>
    <ds:schemaRef ds:uri="http://schemas.openxmlformats.org/package/2006/metadata/core-properties"/>
    <ds:schemaRef ds:uri="http://schemas.microsoft.com/office/2006/metadata/properties"/>
    <ds:schemaRef ds:uri="91675e45-69af-4ec1-806c-16a0e3ce0510"/>
    <ds:schemaRef ds:uri="3fe8c01c-8e2e-4ca3-adb9-0310725dded3"/>
  </ds:schemaRefs>
</ds:datastoreItem>
</file>

<file path=customXml/itemProps2.xml><?xml version="1.0" encoding="utf-8"?>
<ds:datastoreItem xmlns:ds="http://schemas.openxmlformats.org/officeDocument/2006/customXml" ds:itemID="{5EF92187-D924-41DF-9E45-ABC56960D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e8c01c-8e2e-4ca3-adb9-0310725dded3"/>
    <ds:schemaRef ds:uri="91675e45-69af-4ec1-806c-16a0e3ce0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E00DFD-55E5-4511-AC64-A47711CC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Milbank_Fund_template_v9</Template>
  <TotalTime>7504</TotalTime>
  <Words>1815</Words>
  <Application>Microsoft Office PowerPoint</Application>
  <PresentationFormat>Widescreen</PresentationFormat>
  <Paragraphs>202</Paragraphs>
  <Slides>19</Slides>
  <Notes>17</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19</vt:i4>
      </vt:variant>
    </vt:vector>
  </HeadingPairs>
  <TitlesOfParts>
    <vt:vector size="36" baseType="lpstr">
      <vt:lpstr>Arial</vt:lpstr>
      <vt:lpstr>Avenir</vt:lpstr>
      <vt:lpstr>Calibri</vt:lpstr>
      <vt:lpstr>Calibri Light</vt:lpstr>
      <vt:lpstr>Georgia</vt:lpstr>
      <vt:lpstr>Helvetica</vt:lpstr>
      <vt:lpstr>Helvetica Neue</vt:lpstr>
      <vt:lpstr>Segoe UI</vt:lpstr>
      <vt:lpstr>Segoe UI Light</vt:lpstr>
      <vt:lpstr>Symbol</vt:lpstr>
      <vt:lpstr>System Font Regular</vt:lpstr>
      <vt:lpstr>Verdana</vt:lpstr>
      <vt:lpstr>Wingdings</vt:lpstr>
      <vt:lpstr>Wingdings 2</vt:lpstr>
      <vt:lpstr>Custom Design</vt:lpstr>
      <vt:lpstr>1_Office Theme</vt:lpstr>
      <vt:lpstr>1_BSG Simple Gray 1</vt:lpstr>
      <vt:lpstr>Considering the AHEAD Model: Lessons from States with Health Care Cost Growth and Primary Care Investment Targets</vt:lpstr>
      <vt:lpstr>Speakers</vt:lpstr>
      <vt:lpstr>PowerPoint Presentation</vt:lpstr>
      <vt:lpstr>AHEAD Model At-A-Glance</vt:lpstr>
      <vt:lpstr>Statewide Targets At-A-Glance</vt:lpstr>
      <vt:lpstr>Medicare FFS TCOC Targets</vt:lpstr>
      <vt:lpstr>Elements of the Medicare FFS TCOC Expenditure Target</vt:lpstr>
      <vt:lpstr>All-Payer Cost Growth Targets: Structure</vt:lpstr>
      <vt:lpstr>All-Payer Cost Growth Targets: Requirements</vt:lpstr>
      <vt:lpstr>Assessing Readiness for All-Payer Cost Growth Constraint in AHEAD Applications</vt:lpstr>
      <vt:lpstr>Primary Care Investment Targets</vt:lpstr>
      <vt:lpstr>AHEAD Primary Care Definition Approach: Medicare FFS Targets </vt:lpstr>
      <vt:lpstr>Expectations for Measurement and Data Collection </vt:lpstr>
      <vt:lpstr>All-Payer and Medicare Primary Care Investment Targets Comparison</vt:lpstr>
      <vt:lpstr>Peterson-Milbank Program for Sustainable Health Care Costs </vt:lpstr>
      <vt:lpstr>What is a cost growth target program?</vt:lpstr>
      <vt:lpstr>1 in 5 Americans Live in a State With a Cost Growth Target</vt:lpstr>
      <vt:lpstr>A Playbook for Implementing a State Cost Growth Target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Milbank Communications Agenda</dc:title>
  <dc:creator>Christine Haran</dc:creator>
  <cp:lastModifiedBy>Christine Haran</cp:lastModifiedBy>
  <cp:revision>13</cp:revision>
  <cp:lastPrinted>2021-05-14T14:40:09Z</cp:lastPrinted>
  <dcterms:created xsi:type="dcterms:W3CDTF">2019-10-24T16:16:24Z</dcterms:created>
  <dcterms:modified xsi:type="dcterms:W3CDTF">2023-10-17T17:57:30Z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0x010100FD330C3064AAAD44BFC99F2BE7F69716</vt:lpwstr>
  </property>
  <property fmtid="{D5CDD505-2E9C-101B-9397-08002B2CF9AE}" pid="3" name="Order">
    <vt:r8>113400</vt:r8>
  </property>
  <property fmtid="{D5CDD505-2E9C-101B-9397-08002B2CF9AE}" pid="4" name="MediaServiceImageTags">
    <vt:lpwstr/>
  </property>
</Properties>
</file>