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4287500" cy="8350250"/>
  <p:notesSz cx="14287500" cy="83502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9"/>
  </p:normalViewPr>
  <p:slideViewPr>
    <p:cSldViewPr>
      <p:cViewPr varScale="1">
        <p:scale>
          <a:sx n="77" d="100"/>
          <a:sy n="77" d="100"/>
        </p:scale>
        <p:origin x="208" y="48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72038" y="2588577"/>
            <a:ext cx="12149773" cy="1753552"/>
          </a:xfrm>
          <a:prstGeom prst="rect">
            <a:avLst/>
          </a:prstGeom>
        </p:spPr>
        <p:txBody>
          <a:bodyPr wrap="square" lIns="0" tIns="0" rIns="0" bIns="0">
            <a:spAutoFit/>
          </a:bodyPr>
          <a:lstStyle>
            <a:lvl1pPr>
              <a:defRPr sz="2700" b="1" i="0">
                <a:solidFill>
                  <a:srgbClr val="00599D"/>
                </a:solidFill>
                <a:latin typeface="Arial"/>
                <a:cs typeface="Arial"/>
              </a:defRPr>
            </a:lvl1pPr>
          </a:lstStyle>
          <a:p>
            <a:endParaRPr/>
          </a:p>
        </p:txBody>
      </p:sp>
      <p:sp>
        <p:nvSpPr>
          <p:cNvPr id="3" name="Holder 3"/>
          <p:cNvSpPr>
            <a:spLocks noGrp="1"/>
          </p:cNvSpPr>
          <p:nvPr>
            <p:ph type="subTitle" idx="4"/>
          </p:nvPr>
        </p:nvSpPr>
        <p:spPr>
          <a:xfrm>
            <a:off x="2144077" y="4676140"/>
            <a:ext cx="10005695" cy="2087562"/>
          </a:xfrm>
          <a:prstGeom prst="rect">
            <a:avLst/>
          </a:prstGeom>
        </p:spPr>
        <p:txBody>
          <a:bodyPr wrap="square" lIns="0" tIns="0" rIns="0" bIns="0">
            <a:spAutoFit/>
          </a:bodyPr>
          <a:lstStyle>
            <a:lvl1pPr>
              <a:defRPr sz="2700" b="0" i="1">
                <a:solidFill>
                  <a:srgbClr val="454545"/>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00599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700" b="0" i="1">
                <a:solidFill>
                  <a:srgbClr val="454545"/>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00599D"/>
                </a:solidFill>
                <a:latin typeface="Arial"/>
                <a:cs typeface="Arial"/>
              </a:defRPr>
            </a:lvl1pPr>
          </a:lstStyle>
          <a:p>
            <a:endParaRPr/>
          </a:p>
        </p:txBody>
      </p:sp>
      <p:sp>
        <p:nvSpPr>
          <p:cNvPr id="3" name="Holder 3"/>
          <p:cNvSpPr>
            <a:spLocks noGrp="1"/>
          </p:cNvSpPr>
          <p:nvPr>
            <p:ph sz="half" idx="2"/>
          </p:nvPr>
        </p:nvSpPr>
        <p:spPr>
          <a:xfrm>
            <a:off x="714692" y="1920557"/>
            <a:ext cx="6217825" cy="551116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361332" y="1920557"/>
            <a:ext cx="6217825" cy="551116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00599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2600" y="694496"/>
            <a:ext cx="12297410" cy="828648"/>
          </a:xfrm>
          <a:prstGeom prst="rect">
            <a:avLst/>
          </a:prstGeom>
        </p:spPr>
        <p:txBody>
          <a:bodyPr wrap="square" lIns="0" tIns="0" rIns="0" bIns="0">
            <a:spAutoFit/>
          </a:bodyPr>
          <a:lstStyle>
            <a:lvl1pPr>
              <a:defRPr sz="2700" b="1" i="0">
                <a:solidFill>
                  <a:srgbClr val="00599D"/>
                </a:solidFill>
                <a:latin typeface="Arial"/>
                <a:cs typeface="Arial"/>
              </a:defRPr>
            </a:lvl1pPr>
          </a:lstStyle>
          <a:p>
            <a:endParaRPr/>
          </a:p>
        </p:txBody>
      </p:sp>
      <p:sp>
        <p:nvSpPr>
          <p:cNvPr id="3" name="Holder 3"/>
          <p:cNvSpPr>
            <a:spLocks noGrp="1"/>
          </p:cNvSpPr>
          <p:nvPr>
            <p:ph type="body" idx="1"/>
          </p:nvPr>
        </p:nvSpPr>
        <p:spPr>
          <a:xfrm>
            <a:off x="6445249" y="2524188"/>
            <a:ext cx="6567169" cy="3552825"/>
          </a:xfrm>
          <a:prstGeom prst="rect">
            <a:avLst/>
          </a:prstGeom>
        </p:spPr>
        <p:txBody>
          <a:bodyPr wrap="square" lIns="0" tIns="0" rIns="0" bIns="0">
            <a:spAutoFit/>
          </a:bodyPr>
          <a:lstStyle>
            <a:lvl1pPr>
              <a:defRPr sz="2700" b="0" i="1">
                <a:solidFill>
                  <a:srgbClr val="454545"/>
                </a:solidFill>
                <a:latin typeface="Trebuchet MS"/>
                <a:cs typeface="Trebuchet MS"/>
              </a:defRPr>
            </a:lvl1pPr>
          </a:lstStyle>
          <a:p>
            <a:endParaRPr/>
          </a:p>
        </p:txBody>
      </p:sp>
      <p:sp>
        <p:nvSpPr>
          <p:cNvPr id="4" name="Holder 4"/>
          <p:cNvSpPr>
            <a:spLocks noGrp="1"/>
          </p:cNvSpPr>
          <p:nvPr>
            <p:ph type="ftr" sz="quarter" idx="5"/>
          </p:nvPr>
        </p:nvSpPr>
        <p:spPr>
          <a:xfrm>
            <a:off x="4859909" y="7765732"/>
            <a:ext cx="4574032" cy="41751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14692" y="7765732"/>
            <a:ext cx="3287585" cy="41751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8/31/23</a:t>
            </a:fld>
            <a:endParaRPr lang="en-US"/>
          </a:p>
        </p:txBody>
      </p:sp>
      <p:sp>
        <p:nvSpPr>
          <p:cNvPr id="6" name="Holder 6"/>
          <p:cNvSpPr>
            <a:spLocks noGrp="1"/>
          </p:cNvSpPr>
          <p:nvPr>
            <p:ph type="sldNum" sz="quarter" idx="7"/>
          </p:nvPr>
        </p:nvSpPr>
        <p:spPr>
          <a:xfrm>
            <a:off x="10291572" y="7765732"/>
            <a:ext cx="3287585" cy="41751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milbank.org/publications/making-health-care-more-affordable-a-playbook-for-implementing-a-state-cost-growth-target/" TargetMode="External"/><Relationship Id="rId2" Type="http://schemas.openxmlformats.org/officeDocument/2006/relationships/hyperlink" Target="https://www.milbank.org/focus-areas/total-cost-of-care/peterson-milbank/"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milbank.org/publications/making-health-care-more-affordable-a-playbook-for-implementing-a-state-cost-growth-targe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4287500" cy="8343900"/>
            <a:chOff x="0" y="0"/>
            <a:chExt cx="14287500" cy="8343900"/>
          </a:xfrm>
        </p:grpSpPr>
        <p:pic>
          <p:nvPicPr>
            <p:cNvPr id="3" name="object 3"/>
            <p:cNvPicPr/>
            <p:nvPr/>
          </p:nvPicPr>
          <p:blipFill>
            <a:blip r:embed="rId2" cstate="print"/>
            <a:stretch>
              <a:fillRect/>
            </a:stretch>
          </p:blipFill>
          <p:spPr>
            <a:xfrm>
              <a:off x="0" y="0"/>
              <a:ext cx="14287499" cy="8343899"/>
            </a:xfrm>
            <a:prstGeom prst="rect">
              <a:avLst/>
            </a:prstGeom>
          </p:spPr>
        </p:pic>
        <p:pic>
          <p:nvPicPr>
            <p:cNvPr id="4" name="object 4"/>
            <p:cNvPicPr/>
            <p:nvPr/>
          </p:nvPicPr>
          <p:blipFill>
            <a:blip r:embed="rId3" cstate="print"/>
            <a:stretch>
              <a:fillRect/>
            </a:stretch>
          </p:blipFill>
          <p:spPr>
            <a:xfrm>
              <a:off x="114300" y="5553074"/>
              <a:ext cx="6067424" cy="1790699"/>
            </a:xfrm>
            <a:prstGeom prst="rect">
              <a:avLst/>
            </a:prstGeom>
          </p:spPr>
        </p:pic>
      </p:grpSp>
      <p:sp>
        <p:nvSpPr>
          <p:cNvPr id="5" name="object 5"/>
          <p:cNvSpPr txBox="1">
            <a:spLocks noGrp="1"/>
          </p:cNvSpPr>
          <p:nvPr>
            <p:ph type="title"/>
          </p:nvPr>
        </p:nvSpPr>
        <p:spPr>
          <a:xfrm>
            <a:off x="2807730" y="2561590"/>
            <a:ext cx="8672037" cy="1445895"/>
          </a:xfrm>
          <a:prstGeom prst="rect">
            <a:avLst/>
          </a:prstGeom>
        </p:spPr>
        <p:txBody>
          <a:bodyPr vert="horz" wrap="square" lIns="0" tIns="40640" rIns="0" bIns="0" rtlCol="0">
            <a:spAutoFit/>
          </a:bodyPr>
          <a:lstStyle/>
          <a:p>
            <a:pPr marL="2365375" marR="5080" indent="-2353310">
              <a:lnSpc>
                <a:spcPts val="5530"/>
              </a:lnSpc>
              <a:spcBef>
                <a:spcPts val="320"/>
              </a:spcBef>
            </a:pPr>
            <a:r>
              <a:rPr sz="4700" dirty="0">
                <a:latin typeface="Poppins SemiBold" panose="02000000000000000000" pitchFamily="2" charset="77"/>
                <a:cs typeface="Poppins SemiBold" panose="02000000000000000000" pitchFamily="2" charset="77"/>
              </a:rPr>
              <a:t>Making Health</a:t>
            </a:r>
            <a:r>
              <a:rPr lang="en-US" sz="4700" dirty="0">
                <a:latin typeface="Poppins SemiBold" panose="02000000000000000000" pitchFamily="2" charset="77"/>
                <a:cs typeface="Poppins SemiBold" panose="02000000000000000000" pitchFamily="2" charset="77"/>
              </a:rPr>
              <a:t> </a:t>
            </a:r>
            <a:r>
              <a:rPr sz="4700" dirty="0">
                <a:latin typeface="Poppins SemiBold" panose="02000000000000000000" pitchFamily="2" charset="77"/>
                <a:cs typeface="Poppins SemiBold" panose="02000000000000000000" pitchFamily="2" charset="77"/>
              </a:rPr>
              <a:t>Care</a:t>
            </a:r>
            <a:r>
              <a:rPr lang="en-US" sz="4700" dirty="0">
                <a:latin typeface="Poppins SemiBold" panose="02000000000000000000" pitchFamily="2" charset="77"/>
                <a:cs typeface="Poppins SemiBold" panose="02000000000000000000" pitchFamily="2" charset="77"/>
              </a:rPr>
              <a:t> </a:t>
            </a:r>
            <a:r>
              <a:rPr sz="4700" dirty="0">
                <a:latin typeface="Poppins SemiBold" panose="02000000000000000000" pitchFamily="2" charset="77"/>
                <a:cs typeface="Poppins SemiBold" panose="02000000000000000000" pitchFamily="2" charset="77"/>
              </a:rPr>
              <a:t>More Affordable</a:t>
            </a:r>
          </a:p>
        </p:txBody>
      </p:sp>
      <p:sp>
        <p:nvSpPr>
          <p:cNvPr id="6" name="object 6"/>
          <p:cNvSpPr txBox="1"/>
          <p:nvPr/>
        </p:nvSpPr>
        <p:spPr>
          <a:xfrm>
            <a:off x="11169649" y="6569075"/>
            <a:ext cx="2541270" cy="490220"/>
          </a:xfrm>
          <a:prstGeom prst="rect">
            <a:avLst/>
          </a:prstGeom>
        </p:spPr>
        <p:txBody>
          <a:bodyPr vert="horz" wrap="square" lIns="0" tIns="12700" rIns="0" bIns="0" rtlCol="0">
            <a:spAutoFit/>
          </a:bodyPr>
          <a:lstStyle/>
          <a:p>
            <a:pPr marL="12700">
              <a:lnSpc>
                <a:spcPct val="100000"/>
              </a:lnSpc>
              <a:spcBef>
                <a:spcPts val="100"/>
              </a:spcBef>
            </a:pPr>
            <a:r>
              <a:rPr sz="3050" b="1" spc="110" dirty="0">
                <a:solidFill>
                  <a:srgbClr val="00599D"/>
                </a:solidFill>
                <a:latin typeface="Barlow" pitchFamily="2" charset="77"/>
                <a:cs typeface="Arial"/>
              </a:rPr>
              <a:t>Bailit</a:t>
            </a:r>
            <a:r>
              <a:rPr sz="3050" b="1" spc="105" dirty="0">
                <a:solidFill>
                  <a:srgbClr val="00599D"/>
                </a:solidFill>
                <a:latin typeface="Barlow" pitchFamily="2" charset="77"/>
                <a:cs typeface="Arial"/>
              </a:rPr>
              <a:t> </a:t>
            </a:r>
            <a:r>
              <a:rPr sz="3050" b="1" spc="204" dirty="0">
                <a:solidFill>
                  <a:srgbClr val="00599D"/>
                </a:solidFill>
                <a:latin typeface="Barlow" pitchFamily="2" charset="77"/>
                <a:cs typeface="Arial"/>
              </a:rPr>
              <a:t>Health</a:t>
            </a:r>
            <a:endParaRPr sz="3050" dirty="0">
              <a:latin typeface="Barlow" pitchFamily="2" charset="77"/>
              <a:cs typeface="Arial"/>
            </a:endParaRPr>
          </a:p>
        </p:txBody>
      </p:sp>
      <p:sp>
        <p:nvSpPr>
          <p:cNvPr id="7" name="object 7"/>
          <p:cNvSpPr txBox="1"/>
          <p:nvPr/>
        </p:nvSpPr>
        <p:spPr>
          <a:xfrm>
            <a:off x="2237976" y="4134696"/>
            <a:ext cx="9811544" cy="416140"/>
          </a:xfrm>
          <a:prstGeom prst="rect">
            <a:avLst/>
          </a:prstGeom>
        </p:spPr>
        <p:txBody>
          <a:bodyPr vert="horz" wrap="square" lIns="0" tIns="15875" rIns="0" bIns="0" rtlCol="0">
            <a:spAutoFit/>
          </a:bodyPr>
          <a:lstStyle/>
          <a:p>
            <a:pPr marL="12700" algn="ctr">
              <a:lnSpc>
                <a:spcPct val="100000"/>
              </a:lnSpc>
              <a:spcBef>
                <a:spcPts val="125"/>
              </a:spcBef>
            </a:pPr>
            <a:r>
              <a:rPr sz="2600" dirty="0">
                <a:solidFill>
                  <a:srgbClr val="00599D"/>
                </a:solidFill>
                <a:latin typeface="Poppins SemiBold" panose="02000000000000000000" pitchFamily="2" charset="77"/>
                <a:cs typeface="Poppins SemiBold" panose="02000000000000000000" pitchFamily="2" charset="77"/>
              </a:rPr>
              <a:t>The State Health Care Cost Growth Target Playbook</a:t>
            </a:r>
            <a:endParaRPr sz="2600" dirty="0">
              <a:latin typeface="Poppins SemiBold" panose="02000000000000000000" pitchFamily="2" charset="77"/>
              <a:cs typeface="Poppins SemiBold" panose="02000000000000000000" pitchFamily="2" charset="77"/>
            </a:endParaRPr>
          </a:p>
        </p:txBody>
      </p:sp>
      <p:grpSp>
        <p:nvGrpSpPr>
          <p:cNvPr id="8" name="object 8"/>
          <p:cNvGrpSpPr/>
          <p:nvPr/>
        </p:nvGrpSpPr>
        <p:grpSpPr>
          <a:xfrm>
            <a:off x="0" y="7791449"/>
            <a:ext cx="14287500" cy="552450"/>
            <a:chOff x="0" y="7791449"/>
            <a:chExt cx="14287500" cy="552450"/>
          </a:xfrm>
        </p:grpSpPr>
        <p:sp>
          <p:nvSpPr>
            <p:cNvPr id="9" name="object 9"/>
            <p:cNvSpPr/>
            <p:nvPr/>
          </p:nvSpPr>
          <p:spPr>
            <a:xfrm>
              <a:off x="0" y="7791449"/>
              <a:ext cx="14287500" cy="552450"/>
            </a:xfrm>
            <a:custGeom>
              <a:avLst/>
              <a:gdLst/>
              <a:ahLst/>
              <a:cxnLst/>
              <a:rect l="l" t="t" r="r" b="b"/>
              <a:pathLst>
                <a:path w="14287500" h="552450">
                  <a:moveTo>
                    <a:pt x="0" y="0"/>
                  </a:moveTo>
                  <a:lnTo>
                    <a:pt x="14287498" y="0"/>
                  </a:lnTo>
                  <a:lnTo>
                    <a:pt x="14287498" y="552450"/>
                  </a:lnTo>
                  <a:lnTo>
                    <a:pt x="0" y="552450"/>
                  </a:lnTo>
                  <a:lnTo>
                    <a:pt x="0" y="0"/>
                  </a:lnTo>
                  <a:close/>
                </a:path>
              </a:pathLst>
            </a:custGeom>
            <a:solidFill>
              <a:srgbClr val="626466"/>
            </a:solidFill>
          </p:spPr>
          <p:txBody>
            <a:bodyPr wrap="square" lIns="0" tIns="0" rIns="0" bIns="0" rtlCol="0"/>
            <a:lstStyle/>
            <a:p>
              <a:endParaRPr/>
            </a:p>
          </p:txBody>
        </p:sp>
        <p:pic>
          <p:nvPicPr>
            <p:cNvPr id="10" name="object 10"/>
            <p:cNvPicPr/>
            <p:nvPr/>
          </p:nvPicPr>
          <p:blipFill>
            <a:blip r:embed="rId4" cstate="print"/>
            <a:stretch>
              <a:fillRect/>
            </a:stretch>
          </p:blipFill>
          <p:spPr>
            <a:xfrm>
              <a:off x="13030200" y="7934324"/>
              <a:ext cx="971550" cy="28575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61554" y="1973853"/>
            <a:ext cx="9969459" cy="1655170"/>
          </a:xfrm>
          <a:prstGeom prst="rect">
            <a:avLst/>
          </a:prstGeom>
        </p:spPr>
      </p:pic>
      <p:pic>
        <p:nvPicPr>
          <p:cNvPr id="3" name="object 3"/>
          <p:cNvPicPr/>
          <p:nvPr/>
        </p:nvPicPr>
        <p:blipFill>
          <a:blip r:embed="rId3" cstate="print"/>
          <a:stretch>
            <a:fillRect/>
          </a:stretch>
        </p:blipFill>
        <p:spPr>
          <a:xfrm>
            <a:off x="1745027" y="4286249"/>
            <a:ext cx="11180396" cy="1790699"/>
          </a:xfrm>
          <a:prstGeom prst="rect">
            <a:avLst/>
          </a:prstGeom>
        </p:spPr>
      </p:pic>
      <p:sp>
        <p:nvSpPr>
          <p:cNvPr id="4" name="object 4"/>
          <p:cNvSpPr txBox="1">
            <a:spLocks noGrp="1"/>
          </p:cNvSpPr>
          <p:nvPr>
            <p:ph type="title"/>
          </p:nvPr>
        </p:nvSpPr>
        <p:spPr>
          <a:xfrm>
            <a:off x="482600" y="694496"/>
            <a:ext cx="13519150" cy="592586"/>
          </a:xfrm>
          <a:prstGeom prst="rect">
            <a:avLst/>
          </a:prstGeom>
        </p:spPr>
        <p:txBody>
          <a:bodyPr vert="horz" wrap="square" lIns="0" tIns="198235" rIns="0" bIns="0" rtlCol="0">
            <a:spAutoFit/>
          </a:bodyPr>
          <a:lstStyle/>
          <a:p>
            <a:pPr marL="431800">
              <a:lnSpc>
                <a:spcPct val="100000"/>
              </a:lnSpc>
              <a:spcBef>
                <a:spcPts val="100"/>
              </a:spcBef>
            </a:pPr>
            <a:r>
              <a:rPr sz="2550" dirty="0">
                <a:latin typeface="Poppins SemiBold" panose="02000000000000000000" pitchFamily="2" charset="77"/>
                <a:cs typeface="Poppins SemiBold" panose="02000000000000000000" pitchFamily="2" charset="77"/>
              </a:rPr>
              <a:t>Six Activities and Steps to Implement a Health Care Cost Growth Target</a:t>
            </a:r>
          </a:p>
        </p:txBody>
      </p:sp>
      <p:grpSp>
        <p:nvGrpSpPr>
          <p:cNvPr id="5" name="object 5"/>
          <p:cNvGrpSpPr/>
          <p:nvPr/>
        </p:nvGrpSpPr>
        <p:grpSpPr>
          <a:xfrm>
            <a:off x="0" y="7791444"/>
            <a:ext cx="14287500" cy="552450"/>
            <a:chOff x="0" y="7791444"/>
            <a:chExt cx="14287500" cy="552450"/>
          </a:xfrm>
        </p:grpSpPr>
        <p:sp>
          <p:nvSpPr>
            <p:cNvPr id="6" name="object 6"/>
            <p:cNvSpPr/>
            <p:nvPr/>
          </p:nvSpPr>
          <p:spPr>
            <a:xfrm>
              <a:off x="0" y="7791444"/>
              <a:ext cx="14287500" cy="552450"/>
            </a:xfrm>
            <a:custGeom>
              <a:avLst/>
              <a:gdLst/>
              <a:ahLst/>
              <a:cxnLst/>
              <a:rect l="l" t="t" r="r" b="b"/>
              <a:pathLst>
                <a:path w="14287500" h="552450">
                  <a:moveTo>
                    <a:pt x="0" y="0"/>
                  </a:moveTo>
                  <a:lnTo>
                    <a:pt x="14287498" y="0"/>
                  </a:lnTo>
                  <a:lnTo>
                    <a:pt x="14287498" y="552453"/>
                  </a:lnTo>
                  <a:lnTo>
                    <a:pt x="0" y="552453"/>
                  </a:lnTo>
                  <a:lnTo>
                    <a:pt x="0" y="0"/>
                  </a:lnTo>
                  <a:close/>
                </a:path>
              </a:pathLst>
            </a:custGeom>
            <a:solidFill>
              <a:srgbClr val="626466"/>
            </a:solidFill>
          </p:spPr>
          <p:txBody>
            <a:bodyPr wrap="square" lIns="0" tIns="0" rIns="0" bIns="0" rtlCol="0"/>
            <a:lstStyle/>
            <a:p>
              <a:endParaRPr/>
            </a:p>
          </p:txBody>
        </p:sp>
        <p:pic>
          <p:nvPicPr>
            <p:cNvPr id="7" name="object 7"/>
            <p:cNvPicPr/>
            <p:nvPr/>
          </p:nvPicPr>
          <p:blipFill>
            <a:blip r:embed="rId4" cstate="print"/>
            <a:stretch>
              <a:fillRect/>
            </a:stretch>
          </p:blipFill>
          <p:spPr>
            <a:xfrm>
              <a:off x="13030200" y="7934324"/>
              <a:ext cx="971550" cy="285750"/>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2983" y="3032125"/>
            <a:ext cx="12462992" cy="950260"/>
          </a:xfrm>
          <a:prstGeom prst="rect">
            <a:avLst/>
          </a:prstGeom>
        </p:spPr>
        <p:txBody>
          <a:bodyPr vert="horz" wrap="square" lIns="0" tIns="11430" rIns="0" bIns="0" rtlCol="0">
            <a:spAutoFit/>
          </a:bodyPr>
          <a:lstStyle/>
          <a:p>
            <a:pPr marL="12700">
              <a:lnSpc>
                <a:spcPct val="100000"/>
              </a:lnSpc>
              <a:spcBef>
                <a:spcPts val="90"/>
              </a:spcBef>
            </a:pPr>
            <a:r>
              <a:rPr sz="6100" dirty="0">
                <a:latin typeface="Poppins SemiBold" panose="02000000000000000000" pitchFamily="2" charset="77"/>
                <a:cs typeface="Poppins SemiBold" panose="02000000000000000000" pitchFamily="2" charset="77"/>
              </a:rPr>
              <a:t>Overview of Implementation</a:t>
            </a:r>
          </a:p>
        </p:txBody>
      </p:sp>
      <p:grpSp>
        <p:nvGrpSpPr>
          <p:cNvPr id="3" name="object 3"/>
          <p:cNvGrpSpPr/>
          <p:nvPr/>
        </p:nvGrpSpPr>
        <p:grpSpPr>
          <a:xfrm>
            <a:off x="0" y="7791444"/>
            <a:ext cx="14287500" cy="552450"/>
            <a:chOff x="0" y="7791444"/>
            <a:chExt cx="14287500" cy="552450"/>
          </a:xfrm>
        </p:grpSpPr>
        <p:sp>
          <p:nvSpPr>
            <p:cNvPr id="4" name="object 4"/>
            <p:cNvSpPr/>
            <p:nvPr/>
          </p:nvSpPr>
          <p:spPr>
            <a:xfrm>
              <a:off x="0" y="7791444"/>
              <a:ext cx="14287500" cy="552450"/>
            </a:xfrm>
            <a:custGeom>
              <a:avLst/>
              <a:gdLst/>
              <a:ahLst/>
              <a:cxnLst/>
              <a:rect l="l" t="t" r="r" b="b"/>
              <a:pathLst>
                <a:path w="14287500" h="552450">
                  <a:moveTo>
                    <a:pt x="0" y="0"/>
                  </a:moveTo>
                  <a:lnTo>
                    <a:pt x="14287498" y="0"/>
                  </a:lnTo>
                  <a:lnTo>
                    <a:pt x="14287498" y="552453"/>
                  </a:lnTo>
                  <a:lnTo>
                    <a:pt x="0" y="552453"/>
                  </a:lnTo>
                  <a:lnTo>
                    <a:pt x="0" y="0"/>
                  </a:lnTo>
                  <a:close/>
                </a:path>
              </a:pathLst>
            </a:custGeom>
            <a:solidFill>
              <a:srgbClr val="626466"/>
            </a:solidFill>
          </p:spPr>
          <p:txBody>
            <a:bodyPr wrap="square" lIns="0" tIns="0" rIns="0" bIns="0" rtlCol="0"/>
            <a:lstStyle/>
            <a:p>
              <a:endParaRPr/>
            </a:p>
          </p:txBody>
        </p:sp>
        <p:pic>
          <p:nvPicPr>
            <p:cNvPr id="5" name="object 5"/>
            <p:cNvPicPr/>
            <p:nvPr/>
          </p:nvPicPr>
          <p:blipFill>
            <a:blip r:embed="rId2" cstate="print"/>
            <a:stretch>
              <a:fillRect/>
            </a:stretch>
          </p:blipFill>
          <p:spPr>
            <a:xfrm>
              <a:off x="13030200" y="7934324"/>
              <a:ext cx="971550" cy="285750"/>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04468" rIns="0" bIns="0" rtlCol="0">
            <a:spAutoFit/>
          </a:bodyPr>
          <a:lstStyle/>
          <a:p>
            <a:pPr marL="154940">
              <a:lnSpc>
                <a:spcPct val="100000"/>
              </a:lnSpc>
              <a:spcBef>
                <a:spcPts val="100"/>
              </a:spcBef>
            </a:pPr>
            <a:r>
              <a:rPr dirty="0">
                <a:latin typeface="Poppins SemiBold" panose="02000000000000000000" pitchFamily="2" charset="77"/>
                <a:cs typeface="Poppins SemiBold" panose="02000000000000000000" pitchFamily="2" charset="77"/>
              </a:rPr>
              <a:t>1. Program Planning, Development &amp; Sustainability</a:t>
            </a:r>
          </a:p>
        </p:txBody>
      </p:sp>
      <p:sp>
        <p:nvSpPr>
          <p:cNvPr id="3" name="object 3"/>
          <p:cNvSpPr txBox="1"/>
          <p:nvPr/>
        </p:nvSpPr>
        <p:spPr>
          <a:xfrm>
            <a:off x="3008312" y="2193669"/>
            <a:ext cx="8270875" cy="385362"/>
          </a:xfrm>
          <a:prstGeom prst="rect">
            <a:avLst/>
          </a:prstGeom>
        </p:spPr>
        <p:txBody>
          <a:bodyPr vert="horz" wrap="square" lIns="0" tIns="15875" rIns="0" bIns="0" rtlCol="0">
            <a:spAutoFit/>
          </a:bodyPr>
          <a:lstStyle/>
          <a:p>
            <a:pPr marL="12700">
              <a:lnSpc>
                <a:spcPct val="100000"/>
              </a:lnSpc>
              <a:spcBef>
                <a:spcPts val="125"/>
              </a:spcBef>
            </a:pPr>
            <a:r>
              <a:rPr sz="2400" b="1" dirty="0">
                <a:solidFill>
                  <a:srgbClr val="454545"/>
                </a:solidFill>
                <a:latin typeface="Barlow" pitchFamily="2" charset="77"/>
                <a:cs typeface="Arial"/>
              </a:rPr>
              <a:t>Approaches to Authorizing a Cost Growth Target Program</a:t>
            </a:r>
            <a:endParaRPr sz="2400" dirty="0">
              <a:latin typeface="Barlow" pitchFamily="2" charset="77"/>
              <a:cs typeface="Arial"/>
            </a:endParaRPr>
          </a:p>
        </p:txBody>
      </p:sp>
      <p:pic>
        <p:nvPicPr>
          <p:cNvPr id="4" name="object 4"/>
          <p:cNvPicPr/>
          <p:nvPr/>
        </p:nvPicPr>
        <p:blipFill>
          <a:blip r:embed="rId2" cstate="print"/>
          <a:stretch>
            <a:fillRect/>
          </a:stretch>
        </p:blipFill>
        <p:spPr>
          <a:xfrm>
            <a:off x="1576207" y="2924510"/>
            <a:ext cx="11081343" cy="1333164"/>
          </a:xfrm>
          <a:prstGeom prst="rect">
            <a:avLst/>
          </a:prstGeom>
        </p:spPr>
      </p:pic>
      <p:sp>
        <p:nvSpPr>
          <p:cNvPr id="5" name="object 5"/>
          <p:cNvSpPr txBox="1"/>
          <p:nvPr/>
        </p:nvSpPr>
        <p:spPr>
          <a:xfrm>
            <a:off x="838200" y="4772024"/>
            <a:ext cx="12449175" cy="2154436"/>
          </a:xfrm>
          <a:prstGeom prst="rect">
            <a:avLst/>
          </a:prstGeom>
          <a:solidFill>
            <a:srgbClr val="999999">
              <a:alpha val="45028"/>
            </a:srgbClr>
          </a:solidFill>
        </p:spPr>
        <p:txBody>
          <a:bodyPr vert="horz" wrap="square" lIns="0" tIns="190500" rIns="0" bIns="0" rtlCol="0">
            <a:spAutoFit/>
          </a:bodyPr>
          <a:lstStyle/>
          <a:p>
            <a:pPr marL="513715" indent="-342900">
              <a:lnSpc>
                <a:spcPct val="100000"/>
              </a:lnSpc>
              <a:spcBef>
                <a:spcPts val="1500"/>
              </a:spcBef>
              <a:buFont typeface="Arial" panose="020B0604020202020204" pitchFamily="34" charset="0"/>
              <a:buChar char="•"/>
            </a:pPr>
            <a:r>
              <a:rPr sz="2250" dirty="0">
                <a:solidFill>
                  <a:srgbClr val="454545"/>
                </a:solidFill>
                <a:latin typeface="Barlow" pitchFamily="2" charset="77"/>
                <a:cs typeface="Tahoma"/>
              </a:rPr>
              <a:t>Determine the appropriate vehicle for authorizing the program</a:t>
            </a:r>
            <a:endParaRPr lang="en-US" sz="2250" dirty="0">
              <a:latin typeface="Barlow" pitchFamily="2" charset="77"/>
              <a:cs typeface="Tahoma"/>
            </a:endParaRPr>
          </a:p>
          <a:p>
            <a:pPr marL="513715" indent="-342900">
              <a:lnSpc>
                <a:spcPct val="100000"/>
              </a:lnSpc>
              <a:spcBef>
                <a:spcPts val="1500"/>
              </a:spcBef>
              <a:buFont typeface="Arial" panose="020B0604020202020204" pitchFamily="34" charset="0"/>
              <a:buChar char="•"/>
            </a:pPr>
            <a:r>
              <a:rPr sz="2250" b="1" dirty="0">
                <a:solidFill>
                  <a:srgbClr val="454545"/>
                </a:solidFill>
                <a:latin typeface="Barlow" pitchFamily="2" charset="77"/>
                <a:cs typeface="Tahoma"/>
              </a:rPr>
              <a:t>Seek participation </a:t>
            </a:r>
            <a:r>
              <a:rPr sz="2250" dirty="0">
                <a:solidFill>
                  <a:srgbClr val="454545"/>
                </a:solidFill>
                <a:latin typeface="Barlow" pitchFamily="2" charset="77"/>
                <a:cs typeface="Tahoma"/>
              </a:rPr>
              <a:t>from all sectors to guide policy and program administration</a:t>
            </a:r>
            <a:endParaRPr lang="en-US" sz="2250" dirty="0">
              <a:latin typeface="Barlow" pitchFamily="2" charset="77"/>
              <a:cs typeface="Tahoma"/>
            </a:endParaRPr>
          </a:p>
          <a:p>
            <a:pPr marL="513715" indent="-342900">
              <a:lnSpc>
                <a:spcPct val="100000"/>
              </a:lnSpc>
              <a:spcBef>
                <a:spcPts val="1500"/>
              </a:spcBef>
              <a:buFont typeface="Arial" panose="020B0604020202020204" pitchFamily="34" charset="0"/>
              <a:buChar char="•"/>
            </a:pPr>
            <a:r>
              <a:rPr sz="2250" dirty="0">
                <a:solidFill>
                  <a:srgbClr val="454545"/>
                </a:solidFill>
                <a:latin typeface="Barlow" pitchFamily="2" charset="77"/>
                <a:cs typeface="Tahoma"/>
              </a:rPr>
              <a:t>Build a core </a:t>
            </a:r>
            <a:r>
              <a:rPr sz="2250" b="1" dirty="0">
                <a:solidFill>
                  <a:srgbClr val="454545"/>
                </a:solidFill>
                <a:latin typeface="Barlow" pitchFamily="2" charset="77"/>
                <a:cs typeface="Tahoma"/>
              </a:rPr>
              <a:t>program management team</a:t>
            </a:r>
            <a:endParaRPr lang="en-US" sz="2250" b="1" dirty="0">
              <a:latin typeface="Barlow" pitchFamily="2" charset="77"/>
              <a:cs typeface="Tahoma"/>
            </a:endParaRPr>
          </a:p>
          <a:p>
            <a:pPr marL="513715" indent="-342900">
              <a:lnSpc>
                <a:spcPct val="100000"/>
              </a:lnSpc>
              <a:spcBef>
                <a:spcPts val="1500"/>
              </a:spcBef>
              <a:buFont typeface="Arial" panose="020B0604020202020204" pitchFamily="34" charset="0"/>
              <a:buChar char="•"/>
            </a:pPr>
            <a:r>
              <a:rPr sz="2250" dirty="0">
                <a:solidFill>
                  <a:srgbClr val="454545"/>
                </a:solidFill>
                <a:latin typeface="Barlow" pitchFamily="2" charset="77"/>
                <a:cs typeface="Tahoma"/>
              </a:rPr>
              <a:t>Lay the foundation for </a:t>
            </a:r>
            <a:r>
              <a:rPr sz="2250" b="1" dirty="0">
                <a:solidFill>
                  <a:srgbClr val="454545"/>
                </a:solidFill>
                <a:latin typeface="Barlow" pitchFamily="2" charset="77"/>
                <a:cs typeface="Tahoma"/>
              </a:rPr>
              <a:t>future sustainability</a:t>
            </a:r>
            <a:endParaRPr sz="2250" dirty="0">
              <a:latin typeface="Barlow" pitchFamily="2" charset="77"/>
              <a:cs typeface="Tahoma"/>
            </a:endParaRPr>
          </a:p>
        </p:txBody>
      </p:sp>
      <p:grpSp>
        <p:nvGrpSpPr>
          <p:cNvPr id="6" name="object 6"/>
          <p:cNvGrpSpPr/>
          <p:nvPr/>
        </p:nvGrpSpPr>
        <p:grpSpPr>
          <a:xfrm>
            <a:off x="0" y="7791445"/>
            <a:ext cx="14287500" cy="552450"/>
            <a:chOff x="0" y="7791445"/>
            <a:chExt cx="14287500" cy="552450"/>
          </a:xfrm>
        </p:grpSpPr>
        <p:sp>
          <p:nvSpPr>
            <p:cNvPr id="7" name="object 7"/>
            <p:cNvSpPr/>
            <p:nvPr/>
          </p:nvSpPr>
          <p:spPr>
            <a:xfrm>
              <a:off x="0" y="7791445"/>
              <a:ext cx="14287500" cy="552450"/>
            </a:xfrm>
            <a:custGeom>
              <a:avLst/>
              <a:gdLst/>
              <a:ahLst/>
              <a:cxnLst/>
              <a:rect l="l" t="t" r="r" b="b"/>
              <a:pathLst>
                <a:path w="14287500" h="552450">
                  <a:moveTo>
                    <a:pt x="0" y="0"/>
                  </a:moveTo>
                  <a:lnTo>
                    <a:pt x="14287498" y="0"/>
                  </a:lnTo>
                  <a:lnTo>
                    <a:pt x="14287498" y="552453"/>
                  </a:lnTo>
                  <a:lnTo>
                    <a:pt x="0" y="552453"/>
                  </a:lnTo>
                  <a:lnTo>
                    <a:pt x="0" y="0"/>
                  </a:lnTo>
                  <a:close/>
                </a:path>
              </a:pathLst>
            </a:custGeom>
            <a:solidFill>
              <a:srgbClr val="626466"/>
            </a:solidFill>
          </p:spPr>
          <p:txBody>
            <a:bodyPr wrap="square" lIns="0" tIns="0" rIns="0" bIns="0" rtlCol="0"/>
            <a:lstStyle/>
            <a:p>
              <a:endParaRPr/>
            </a:p>
          </p:txBody>
        </p:sp>
        <p:pic>
          <p:nvPicPr>
            <p:cNvPr id="8" name="object 8"/>
            <p:cNvPicPr/>
            <p:nvPr/>
          </p:nvPicPr>
          <p:blipFill>
            <a:blip r:embed="rId3" cstate="print"/>
            <a:stretch>
              <a:fillRect/>
            </a:stretch>
          </p:blipFill>
          <p:spPr>
            <a:xfrm>
              <a:off x="13030200" y="7934324"/>
              <a:ext cx="971550" cy="28575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600" y="694496"/>
            <a:ext cx="12297410" cy="785444"/>
          </a:xfrm>
          <a:prstGeom prst="rect">
            <a:avLst/>
          </a:prstGeom>
        </p:spPr>
        <p:txBody>
          <a:bodyPr vert="horz" wrap="square" lIns="0" tIns="366368" rIns="0" bIns="0" rtlCol="0">
            <a:spAutoFit/>
          </a:bodyPr>
          <a:lstStyle/>
          <a:p>
            <a:pPr marL="154940">
              <a:lnSpc>
                <a:spcPct val="100000"/>
              </a:lnSpc>
              <a:spcBef>
                <a:spcPts val="100"/>
              </a:spcBef>
            </a:pPr>
            <a:r>
              <a:rPr dirty="0">
                <a:latin typeface="Poppins SemiBold" panose="02000000000000000000" pitchFamily="2" charset="77"/>
                <a:cs typeface="Poppins SemiBold" panose="02000000000000000000" pitchFamily="2" charset="77"/>
              </a:rPr>
              <a:t>2.</a:t>
            </a:r>
            <a:r>
              <a:rPr spc="15" dirty="0">
                <a:latin typeface="Poppins SemiBold" panose="02000000000000000000" pitchFamily="2" charset="77"/>
                <a:cs typeface="Poppins SemiBold" panose="02000000000000000000" pitchFamily="2" charset="77"/>
              </a:rPr>
              <a:t> </a:t>
            </a:r>
            <a:r>
              <a:rPr spc="120" dirty="0">
                <a:latin typeface="Poppins SemiBold" panose="02000000000000000000" pitchFamily="2" charset="77"/>
                <a:cs typeface="Poppins SemiBold" panose="02000000000000000000" pitchFamily="2" charset="77"/>
              </a:rPr>
              <a:t>Public-</a:t>
            </a:r>
            <a:r>
              <a:rPr spc="80" dirty="0">
                <a:latin typeface="Poppins SemiBold" panose="02000000000000000000" pitchFamily="2" charset="77"/>
                <a:cs typeface="Poppins SemiBold" panose="02000000000000000000" pitchFamily="2" charset="77"/>
              </a:rPr>
              <a:t>Private</a:t>
            </a:r>
            <a:r>
              <a:rPr spc="15" dirty="0">
                <a:latin typeface="Poppins SemiBold" panose="02000000000000000000" pitchFamily="2" charset="77"/>
                <a:cs typeface="Poppins SemiBold" panose="02000000000000000000" pitchFamily="2" charset="77"/>
              </a:rPr>
              <a:t> </a:t>
            </a:r>
            <a:r>
              <a:rPr spc="95" dirty="0">
                <a:latin typeface="Poppins SemiBold" panose="02000000000000000000" pitchFamily="2" charset="77"/>
                <a:cs typeface="Poppins SemiBold" panose="02000000000000000000" pitchFamily="2" charset="77"/>
              </a:rPr>
              <a:t>Stakeholder</a:t>
            </a:r>
            <a:r>
              <a:rPr spc="20" dirty="0">
                <a:latin typeface="Poppins SemiBold" panose="02000000000000000000" pitchFamily="2" charset="77"/>
                <a:cs typeface="Poppins SemiBold" panose="02000000000000000000" pitchFamily="2" charset="77"/>
              </a:rPr>
              <a:t> </a:t>
            </a:r>
            <a:r>
              <a:rPr spc="130" dirty="0">
                <a:latin typeface="Poppins SemiBold" panose="02000000000000000000" pitchFamily="2" charset="77"/>
                <a:cs typeface="Poppins SemiBold" panose="02000000000000000000" pitchFamily="2" charset="77"/>
              </a:rPr>
              <a:t>Engagement</a:t>
            </a:r>
          </a:p>
        </p:txBody>
      </p:sp>
      <p:sp>
        <p:nvSpPr>
          <p:cNvPr id="3" name="object 3"/>
          <p:cNvSpPr txBox="1"/>
          <p:nvPr/>
        </p:nvSpPr>
        <p:spPr>
          <a:xfrm>
            <a:off x="612774" y="1607426"/>
            <a:ext cx="6759576" cy="1307409"/>
          </a:xfrm>
          <a:prstGeom prst="rect">
            <a:avLst/>
          </a:prstGeom>
        </p:spPr>
        <p:txBody>
          <a:bodyPr vert="horz" wrap="square" lIns="0" tIns="88265" rIns="0" bIns="0" rtlCol="0">
            <a:spAutoFit/>
          </a:bodyPr>
          <a:lstStyle/>
          <a:p>
            <a:pPr marL="311150" indent="-285750">
              <a:lnSpc>
                <a:spcPct val="100000"/>
              </a:lnSpc>
              <a:spcBef>
                <a:spcPts val="695"/>
              </a:spcBef>
              <a:buFont typeface="Arial" panose="020B0604020202020204" pitchFamily="34" charset="0"/>
              <a:buChar char="•"/>
            </a:pPr>
            <a:r>
              <a:rPr sz="2250" dirty="0">
                <a:solidFill>
                  <a:srgbClr val="454545"/>
                </a:solidFill>
                <a:latin typeface="Barlow" pitchFamily="2" charset="77"/>
                <a:cs typeface="Tahoma"/>
              </a:rPr>
              <a:t>Explain the health care cost growth targets</a:t>
            </a:r>
            <a:endParaRPr lang="en-US" sz="2250" dirty="0">
              <a:latin typeface="Barlow" pitchFamily="2" charset="77"/>
              <a:cs typeface="Tahoma"/>
            </a:endParaRPr>
          </a:p>
          <a:p>
            <a:pPr marL="311150" indent="-285750">
              <a:lnSpc>
                <a:spcPct val="100000"/>
              </a:lnSpc>
              <a:spcBef>
                <a:spcPts val="695"/>
              </a:spcBef>
              <a:buFont typeface="Arial" panose="020B0604020202020204" pitchFamily="34" charset="0"/>
              <a:buChar char="•"/>
            </a:pPr>
            <a:r>
              <a:rPr sz="2250" dirty="0">
                <a:solidFill>
                  <a:srgbClr val="454545"/>
                </a:solidFill>
                <a:latin typeface="Barlow" pitchFamily="2" charset="77"/>
                <a:cs typeface="Tahoma"/>
              </a:rPr>
              <a:t>Identify goals for stakeholder engagement</a:t>
            </a:r>
            <a:endParaRPr lang="en-US" sz="2250" dirty="0">
              <a:latin typeface="Barlow" pitchFamily="2" charset="77"/>
              <a:cs typeface="Tahoma"/>
            </a:endParaRPr>
          </a:p>
          <a:p>
            <a:pPr marL="311150" indent="-285750">
              <a:lnSpc>
                <a:spcPct val="100000"/>
              </a:lnSpc>
              <a:spcBef>
                <a:spcPts val="695"/>
              </a:spcBef>
              <a:buFont typeface="Arial" panose="020B0604020202020204" pitchFamily="34" charset="0"/>
              <a:buChar char="•"/>
            </a:pPr>
            <a:r>
              <a:rPr sz="2250" dirty="0">
                <a:solidFill>
                  <a:srgbClr val="454545"/>
                </a:solidFill>
                <a:latin typeface="Barlow" pitchFamily="2" charset="77"/>
                <a:cs typeface="Tahoma"/>
              </a:rPr>
              <a:t>Develop a strategic communications plan</a:t>
            </a:r>
            <a:endParaRPr sz="2250" dirty="0">
              <a:latin typeface="Barlow" pitchFamily="2" charset="77"/>
              <a:cs typeface="Tahoma"/>
            </a:endParaRPr>
          </a:p>
        </p:txBody>
      </p:sp>
      <p:sp>
        <p:nvSpPr>
          <p:cNvPr id="4" name="object 4"/>
          <p:cNvSpPr txBox="1"/>
          <p:nvPr/>
        </p:nvSpPr>
        <p:spPr>
          <a:xfrm>
            <a:off x="549275" y="3771459"/>
            <a:ext cx="10631805" cy="2523768"/>
          </a:xfrm>
          <a:prstGeom prst="rect">
            <a:avLst/>
          </a:prstGeom>
        </p:spPr>
        <p:txBody>
          <a:bodyPr vert="horz" wrap="square" lIns="0" tIns="12700" rIns="0" bIns="0" rtlCol="0">
            <a:spAutoFit/>
          </a:bodyPr>
          <a:lstStyle/>
          <a:p>
            <a:pPr marL="496570" indent="-483870">
              <a:lnSpc>
                <a:spcPct val="100000"/>
              </a:lnSpc>
              <a:spcBef>
                <a:spcPts val="100"/>
              </a:spcBef>
              <a:buAutoNum type="arabicPeriod" startAt="3"/>
              <a:tabLst>
                <a:tab pos="496570" algn="l"/>
              </a:tabLst>
            </a:pPr>
            <a:r>
              <a:rPr sz="2700" b="1" dirty="0">
                <a:solidFill>
                  <a:srgbClr val="00599D"/>
                </a:solidFill>
                <a:latin typeface="Poppins SemiBold" panose="02000000000000000000" pitchFamily="2" charset="77"/>
                <a:cs typeface="Poppins SemiBold" panose="02000000000000000000" pitchFamily="2" charset="77"/>
              </a:rPr>
              <a:t>Establishing the Target Methodology &amp; Value</a:t>
            </a:r>
            <a:endParaRPr sz="2700" dirty="0">
              <a:latin typeface="Poppins SemiBold" panose="02000000000000000000" pitchFamily="2" charset="77"/>
              <a:cs typeface="Poppins SemiBold" panose="02000000000000000000" pitchFamily="2" charset="77"/>
            </a:endParaRPr>
          </a:p>
          <a:p>
            <a:pPr>
              <a:lnSpc>
                <a:spcPct val="100000"/>
              </a:lnSpc>
              <a:spcBef>
                <a:spcPts val="155"/>
              </a:spcBef>
              <a:buClr>
                <a:srgbClr val="00599D"/>
              </a:buClr>
              <a:buFont typeface="Arial"/>
              <a:buAutoNum type="arabicPeriod" startAt="3"/>
            </a:pPr>
            <a:endParaRPr sz="2700" dirty="0">
              <a:latin typeface="Arial"/>
              <a:cs typeface="Arial"/>
            </a:endParaRPr>
          </a:p>
          <a:p>
            <a:pPr marL="323215" lvl="1" indent="-254000">
              <a:lnSpc>
                <a:spcPct val="100000"/>
              </a:lnSpc>
              <a:buFont typeface="Tahoma"/>
              <a:buAutoNum type="arabicPeriod"/>
              <a:tabLst>
                <a:tab pos="323215" algn="l"/>
              </a:tabLst>
            </a:pPr>
            <a:r>
              <a:rPr sz="2250" b="1" dirty="0">
                <a:solidFill>
                  <a:srgbClr val="454545"/>
                </a:solidFill>
                <a:latin typeface="Barlow" pitchFamily="2" charset="77"/>
                <a:cs typeface="Tahoma"/>
              </a:rPr>
              <a:t>Identify </a:t>
            </a:r>
            <a:r>
              <a:rPr sz="2250" dirty="0">
                <a:solidFill>
                  <a:srgbClr val="454545"/>
                </a:solidFill>
                <a:latin typeface="Barlow" pitchFamily="2" charset="77"/>
                <a:cs typeface="Tahoma"/>
              </a:rPr>
              <a:t>a target methodology and calculate the value</a:t>
            </a:r>
            <a:endParaRPr sz="2250" dirty="0">
              <a:latin typeface="Barlow" pitchFamily="2" charset="77"/>
              <a:cs typeface="Tahoma"/>
            </a:endParaRPr>
          </a:p>
          <a:p>
            <a:pPr marL="376555" lvl="1" indent="-288290">
              <a:lnSpc>
                <a:spcPct val="100000"/>
              </a:lnSpc>
              <a:spcBef>
                <a:spcPts val="2355"/>
              </a:spcBef>
              <a:buFont typeface="Tahoma"/>
              <a:buAutoNum type="arabicPeriod"/>
              <a:tabLst>
                <a:tab pos="376555" algn="l"/>
              </a:tabLst>
            </a:pPr>
            <a:r>
              <a:rPr sz="2250" b="1" dirty="0">
                <a:solidFill>
                  <a:srgbClr val="454545"/>
                </a:solidFill>
                <a:latin typeface="Barlow" pitchFamily="2" charset="77"/>
                <a:cs typeface="Tahoma"/>
              </a:rPr>
              <a:t>Determine </a:t>
            </a:r>
            <a:r>
              <a:rPr sz="2250" dirty="0">
                <a:solidFill>
                  <a:srgbClr val="454545"/>
                </a:solidFill>
                <a:latin typeface="Barlow" pitchFamily="2" charset="77"/>
                <a:cs typeface="Tahoma"/>
              </a:rPr>
              <a:t>the target duration and any adjustments to the methodology or value</a:t>
            </a:r>
            <a:endParaRPr sz="2250" dirty="0">
              <a:latin typeface="Barlow" pitchFamily="2" charset="77"/>
              <a:cs typeface="Tahoma"/>
            </a:endParaRPr>
          </a:p>
          <a:p>
            <a:pPr marL="370840" lvl="1" indent="-282575">
              <a:lnSpc>
                <a:spcPct val="100000"/>
              </a:lnSpc>
              <a:spcBef>
                <a:spcPts val="2350"/>
              </a:spcBef>
              <a:buFont typeface="Tahoma"/>
              <a:buAutoNum type="arabicPeriod"/>
              <a:tabLst>
                <a:tab pos="370840" algn="l"/>
              </a:tabLst>
            </a:pPr>
            <a:r>
              <a:rPr sz="2250" b="1" dirty="0">
                <a:solidFill>
                  <a:srgbClr val="454545"/>
                </a:solidFill>
                <a:latin typeface="Barlow" pitchFamily="2" charset="77"/>
                <a:cs typeface="Tahoma"/>
              </a:rPr>
              <a:t>Monitor </a:t>
            </a:r>
            <a:r>
              <a:rPr sz="2250" dirty="0">
                <a:solidFill>
                  <a:srgbClr val="454545"/>
                </a:solidFill>
                <a:latin typeface="Barlow" pitchFamily="2" charset="77"/>
                <a:cs typeface="Tahoma"/>
              </a:rPr>
              <a:t>the conditions that might call for revisiting the target methodology or value</a:t>
            </a:r>
            <a:endParaRPr sz="2250" dirty="0">
              <a:latin typeface="Barlow" pitchFamily="2" charset="77"/>
              <a:cs typeface="Tahoma"/>
            </a:endParaRPr>
          </a:p>
        </p:txBody>
      </p:sp>
      <p:grpSp>
        <p:nvGrpSpPr>
          <p:cNvPr id="5" name="object 5"/>
          <p:cNvGrpSpPr/>
          <p:nvPr/>
        </p:nvGrpSpPr>
        <p:grpSpPr>
          <a:xfrm>
            <a:off x="0" y="7791446"/>
            <a:ext cx="14287500" cy="552450"/>
            <a:chOff x="0" y="7791446"/>
            <a:chExt cx="14287500" cy="552450"/>
          </a:xfrm>
        </p:grpSpPr>
        <p:sp>
          <p:nvSpPr>
            <p:cNvPr id="6" name="object 6"/>
            <p:cNvSpPr/>
            <p:nvPr/>
          </p:nvSpPr>
          <p:spPr>
            <a:xfrm>
              <a:off x="0" y="7791446"/>
              <a:ext cx="14287500" cy="552450"/>
            </a:xfrm>
            <a:custGeom>
              <a:avLst/>
              <a:gdLst/>
              <a:ahLst/>
              <a:cxnLst/>
              <a:rect l="l" t="t" r="r" b="b"/>
              <a:pathLst>
                <a:path w="14287500" h="552450">
                  <a:moveTo>
                    <a:pt x="0" y="0"/>
                  </a:moveTo>
                  <a:lnTo>
                    <a:pt x="14287498" y="0"/>
                  </a:lnTo>
                  <a:lnTo>
                    <a:pt x="14287498" y="552454"/>
                  </a:lnTo>
                  <a:lnTo>
                    <a:pt x="0" y="552454"/>
                  </a:lnTo>
                  <a:lnTo>
                    <a:pt x="0" y="0"/>
                  </a:lnTo>
                  <a:close/>
                </a:path>
              </a:pathLst>
            </a:custGeom>
            <a:solidFill>
              <a:srgbClr val="626466"/>
            </a:solidFill>
          </p:spPr>
          <p:txBody>
            <a:bodyPr wrap="square" lIns="0" tIns="0" rIns="0" bIns="0" rtlCol="0"/>
            <a:lstStyle/>
            <a:p>
              <a:endParaRPr/>
            </a:p>
          </p:txBody>
        </p:sp>
        <p:pic>
          <p:nvPicPr>
            <p:cNvPr id="7" name="object 7"/>
            <p:cNvPicPr/>
            <p:nvPr/>
          </p:nvPicPr>
          <p:blipFill>
            <a:blip r:embed="rId2" cstate="print"/>
            <a:stretch>
              <a:fillRect/>
            </a:stretch>
          </p:blipFill>
          <p:spPr>
            <a:xfrm>
              <a:off x="13030200" y="7934324"/>
              <a:ext cx="971550" cy="285750"/>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600" y="694496"/>
            <a:ext cx="12297410" cy="785444"/>
          </a:xfrm>
          <a:prstGeom prst="rect">
            <a:avLst/>
          </a:prstGeom>
        </p:spPr>
        <p:txBody>
          <a:bodyPr vert="horz" wrap="square" lIns="0" tIns="366368" rIns="0" bIns="0" rtlCol="0">
            <a:spAutoFit/>
          </a:bodyPr>
          <a:lstStyle/>
          <a:p>
            <a:pPr marL="154940">
              <a:lnSpc>
                <a:spcPct val="100000"/>
              </a:lnSpc>
              <a:spcBef>
                <a:spcPts val="100"/>
              </a:spcBef>
            </a:pPr>
            <a:r>
              <a:rPr dirty="0">
                <a:latin typeface="Poppins SemiBold" panose="02000000000000000000" pitchFamily="2" charset="77"/>
                <a:cs typeface="Poppins SemiBold" panose="02000000000000000000" pitchFamily="2" charset="77"/>
              </a:rPr>
              <a:t>4. Measuring Performance Against the Target</a:t>
            </a:r>
          </a:p>
        </p:txBody>
      </p:sp>
      <p:pic>
        <p:nvPicPr>
          <p:cNvPr id="3" name="object 3"/>
          <p:cNvPicPr/>
          <p:nvPr/>
        </p:nvPicPr>
        <p:blipFill>
          <a:blip r:embed="rId2" cstate="print"/>
          <a:stretch>
            <a:fillRect/>
          </a:stretch>
        </p:blipFill>
        <p:spPr>
          <a:xfrm>
            <a:off x="1003885" y="2943345"/>
            <a:ext cx="12147205" cy="2748923"/>
          </a:xfrm>
          <a:prstGeom prst="rect">
            <a:avLst/>
          </a:prstGeom>
        </p:spPr>
      </p:pic>
      <p:grpSp>
        <p:nvGrpSpPr>
          <p:cNvPr id="4" name="object 4"/>
          <p:cNvGrpSpPr/>
          <p:nvPr/>
        </p:nvGrpSpPr>
        <p:grpSpPr>
          <a:xfrm>
            <a:off x="0" y="7791446"/>
            <a:ext cx="14287500" cy="552450"/>
            <a:chOff x="0" y="7791446"/>
            <a:chExt cx="14287500" cy="552450"/>
          </a:xfrm>
        </p:grpSpPr>
        <p:sp>
          <p:nvSpPr>
            <p:cNvPr id="5" name="object 5"/>
            <p:cNvSpPr/>
            <p:nvPr/>
          </p:nvSpPr>
          <p:spPr>
            <a:xfrm>
              <a:off x="0" y="7791446"/>
              <a:ext cx="14287500" cy="552450"/>
            </a:xfrm>
            <a:custGeom>
              <a:avLst/>
              <a:gdLst/>
              <a:ahLst/>
              <a:cxnLst/>
              <a:rect l="l" t="t" r="r" b="b"/>
              <a:pathLst>
                <a:path w="14287500" h="552450">
                  <a:moveTo>
                    <a:pt x="0" y="0"/>
                  </a:moveTo>
                  <a:lnTo>
                    <a:pt x="14287498" y="0"/>
                  </a:lnTo>
                  <a:lnTo>
                    <a:pt x="14287498" y="552454"/>
                  </a:lnTo>
                  <a:lnTo>
                    <a:pt x="0" y="552454"/>
                  </a:lnTo>
                  <a:lnTo>
                    <a:pt x="0" y="0"/>
                  </a:lnTo>
                  <a:close/>
                </a:path>
              </a:pathLst>
            </a:custGeom>
            <a:solidFill>
              <a:srgbClr val="626466"/>
            </a:solidFill>
          </p:spPr>
          <p:txBody>
            <a:bodyPr wrap="square" lIns="0" tIns="0" rIns="0" bIns="0" rtlCol="0"/>
            <a:lstStyle/>
            <a:p>
              <a:endParaRPr/>
            </a:p>
          </p:txBody>
        </p:sp>
        <p:pic>
          <p:nvPicPr>
            <p:cNvPr id="6" name="object 6"/>
            <p:cNvPicPr/>
            <p:nvPr/>
          </p:nvPicPr>
          <p:blipFill>
            <a:blip r:embed="rId3" cstate="print"/>
            <a:stretch>
              <a:fillRect/>
            </a:stretch>
          </p:blipFill>
          <p:spPr>
            <a:xfrm>
              <a:off x="13030200" y="7934324"/>
              <a:ext cx="971550" cy="285750"/>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600" y="694496"/>
            <a:ext cx="12297410" cy="766208"/>
          </a:xfrm>
          <a:prstGeom prst="rect">
            <a:avLst/>
          </a:prstGeom>
        </p:spPr>
        <p:txBody>
          <a:bodyPr vert="horz" wrap="square" lIns="0" tIns="347318" rIns="0" bIns="0" rtlCol="0">
            <a:spAutoFit/>
          </a:bodyPr>
          <a:lstStyle/>
          <a:p>
            <a:pPr marL="145415">
              <a:lnSpc>
                <a:spcPct val="100000"/>
              </a:lnSpc>
              <a:spcBef>
                <a:spcPts val="100"/>
              </a:spcBef>
            </a:pPr>
            <a:r>
              <a:rPr dirty="0">
                <a:latin typeface="Poppins SemiBold" panose="02000000000000000000" pitchFamily="2" charset="77"/>
                <a:cs typeface="Poppins SemiBold" panose="02000000000000000000" pitchFamily="2" charset="77"/>
              </a:rPr>
              <a:t>5. Understanding the Drivers for Spending Growth</a:t>
            </a:r>
          </a:p>
        </p:txBody>
      </p:sp>
      <p:pic>
        <p:nvPicPr>
          <p:cNvPr id="3" name="object 3"/>
          <p:cNvPicPr/>
          <p:nvPr/>
        </p:nvPicPr>
        <p:blipFill>
          <a:blip r:embed="rId2" cstate="print"/>
          <a:stretch>
            <a:fillRect/>
          </a:stretch>
        </p:blipFill>
        <p:spPr>
          <a:xfrm>
            <a:off x="8010103" y="1596641"/>
            <a:ext cx="2935527" cy="2748164"/>
          </a:xfrm>
          <a:prstGeom prst="rect">
            <a:avLst/>
          </a:prstGeom>
        </p:spPr>
      </p:pic>
      <p:pic>
        <p:nvPicPr>
          <p:cNvPr id="4" name="object 4"/>
          <p:cNvPicPr/>
          <p:nvPr/>
        </p:nvPicPr>
        <p:blipFill>
          <a:blip r:embed="rId3" cstate="print"/>
          <a:stretch>
            <a:fillRect/>
          </a:stretch>
        </p:blipFill>
        <p:spPr>
          <a:xfrm>
            <a:off x="4485467" y="1483622"/>
            <a:ext cx="2658283" cy="3276138"/>
          </a:xfrm>
          <a:prstGeom prst="rect">
            <a:avLst/>
          </a:prstGeom>
        </p:spPr>
      </p:pic>
      <p:pic>
        <p:nvPicPr>
          <p:cNvPr id="5" name="object 5"/>
          <p:cNvPicPr/>
          <p:nvPr/>
        </p:nvPicPr>
        <p:blipFill>
          <a:blip r:embed="rId4" cstate="print"/>
          <a:stretch>
            <a:fillRect/>
          </a:stretch>
        </p:blipFill>
        <p:spPr>
          <a:xfrm>
            <a:off x="1164861" y="1752274"/>
            <a:ext cx="2527815" cy="2406197"/>
          </a:xfrm>
          <a:prstGeom prst="rect">
            <a:avLst/>
          </a:prstGeom>
        </p:spPr>
      </p:pic>
      <p:sp>
        <p:nvSpPr>
          <p:cNvPr id="6" name="object 6"/>
          <p:cNvSpPr txBox="1"/>
          <p:nvPr/>
        </p:nvSpPr>
        <p:spPr>
          <a:xfrm>
            <a:off x="603249" y="5000183"/>
            <a:ext cx="10045701" cy="2505814"/>
          </a:xfrm>
          <a:prstGeom prst="rect">
            <a:avLst/>
          </a:prstGeom>
        </p:spPr>
        <p:txBody>
          <a:bodyPr vert="horz" wrap="square" lIns="0" tIns="12700" rIns="0" bIns="0" rtlCol="0">
            <a:spAutoFit/>
          </a:bodyPr>
          <a:lstStyle/>
          <a:p>
            <a:pPr marL="25400">
              <a:lnSpc>
                <a:spcPct val="100000"/>
              </a:lnSpc>
              <a:spcBef>
                <a:spcPts val="100"/>
              </a:spcBef>
            </a:pPr>
            <a:r>
              <a:rPr sz="2700" b="1" dirty="0">
                <a:solidFill>
                  <a:srgbClr val="00599D"/>
                </a:solidFill>
                <a:latin typeface="Poppins SemiBold" panose="02000000000000000000" pitchFamily="2" charset="77"/>
                <a:cs typeface="Poppins SemiBold" panose="02000000000000000000" pitchFamily="2" charset="77"/>
              </a:rPr>
              <a:t>6. Accountability &amp; Action to Slow Spending Growth</a:t>
            </a:r>
            <a:endParaRPr sz="2700" dirty="0">
              <a:latin typeface="Poppins SemiBold" panose="02000000000000000000" pitchFamily="2" charset="77"/>
              <a:cs typeface="Poppins SemiBold" panose="02000000000000000000" pitchFamily="2" charset="77"/>
            </a:endParaRPr>
          </a:p>
          <a:p>
            <a:pPr marL="443865" indent="-342900">
              <a:lnSpc>
                <a:spcPct val="100000"/>
              </a:lnSpc>
              <a:spcBef>
                <a:spcPts val="2730"/>
              </a:spcBef>
              <a:buFont typeface="Arial" panose="020B0604020202020204" pitchFamily="34" charset="0"/>
              <a:buChar char="•"/>
            </a:pPr>
            <a:r>
              <a:rPr sz="2250" dirty="0">
                <a:solidFill>
                  <a:srgbClr val="454545"/>
                </a:solidFill>
                <a:latin typeface="Barlow" pitchFamily="2" charset="77"/>
                <a:cs typeface="Tahoma"/>
              </a:rPr>
              <a:t>Consider accountability mechanisms for meeting the target</a:t>
            </a:r>
            <a:endParaRPr lang="en-US" sz="2250" dirty="0">
              <a:latin typeface="Barlow" pitchFamily="2" charset="77"/>
              <a:cs typeface="Tahoma"/>
            </a:endParaRPr>
          </a:p>
          <a:p>
            <a:pPr marL="443865" indent="-342900">
              <a:lnSpc>
                <a:spcPct val="100000"/>
              </a:lnSpc>
              <a:spcBef>
                <a:spcPts val="2730"/>
              </a:spcBef>
              <a:buFont typeface="Arial" panose="020B0604020202020204" pitchFamily="34" charset="0"/>
              <a:buChar char="•"/>
            </a:pPr>
            <a:r>
              <a:rPr sz="2250" dirty="0">
                <a:solidFill>
                  <a:srgbClr val="454545"/>
                </a:solidFill>
                <a:latin typeface="Barlow" pitchFamily="2" charset="77"/>
                <a:cs typeface="Tahoma"/>
              </a:rPr>
              <a:t>Build the structure to hold entities accountable</a:t>
            </a:r>
            <a:endParaRPr lang="en-US" sz="2250" dirty="0">
              <a:latin typeface="Barlow" pitchFamily="2" charset="77"/>
              <a:cs typeface="Tahoma"/>
            </a:endParaRPr>
          </a:p>
          <a:p>
            <a:pPr marL="443865" indent="-342900">
              <a:lnSpc>
                <a:spcPct val="100000"/>
              </a:lnSpc>
              <a:spcBef>
                <a:spcPts val="2730"/>
              </a:spcBef>
              <a:buFont typeface="Arial" panose="020B0604020202020204" pitchFamily="34" charset="0"/>
              <a:buChar char="•"/>
            </a:pPr>
            <a:r>
              <a:rPr sz="2250" dirty="0">
                <a:solidFill>
                  <a:srgbClr val="454545"/>
                </a:solidFill>
                <a:latin typeface="Barlow" pitchFamily="2" charset="77"/>
                <a:cs typeface="Tahoma"/>
              </a:rPr>
              <a:t>Pursue strategies to mitigate cost growth and help meet the target</a:t>
            </a:r>
            <a:endParaRPr sz="2250" dirty="0">
              <a:latin typeface="Barlow" pitchFamily="2" charset="77"/>
              <a:cs typeface="Tahoma"/>
            </a:endParaRPr>
          </a:p>
        </p:txBody>
      </p:sp>
      <p:grpSp>
        <p:nvGrpSpPr>
          <p:cNvPr id="7" name="object 7"/>
          <p:cNvGrpSpPr/>
          <p:nvPr/>
        </p:nvGrpSpPr>
        <p:grpSpPr>
          <a:xfrm>
            <a:off x="0" y="7791439"/>
            <a:ext cx="14287500" cy="552450"/>
            <a:chOff x="0" y="7791439"/>
            <a:chExt cx="14287500" cy="552450"/>
          </a:xfrm>
        </p:grpSpPr>
        <p:sp>
          <p:nvSpPr>
            <p:cNvPr id="8" name="object 8"/>
            <p:cNvSpPr/>
            <p:nvPr/>
          </p:nvSpPr>
          <p:spPr>
            <a:xfrm>
              <a:off x="0" y="7791439"/>
              <a:ext cx="14287500" cy="552450"/>
            </a:xfrm>
            <a:custGeom>
              <a:avLst/>
              <a:gdLst/>
              <a:ahLst/>
              <a:cxnLst/>
              <a:rect l="l" t="t" r="r" b="b"/>
              <a:pathLst>
                <a:path w="14287500" h="552450">
                  <a:moveTo>
                    <a:pt x="0" y="0"/>
                  </a:moveTo>
                  <a:lnTo>
                    <a:pt x="14287498" y="0"/>
                  </a:lnTo>
                  <a:lnTo>
                    <a:pt x="14287498" y="552454"/>
                  </a:lnTo>
                  <a:lnTo>
                    <a:pt x="0" y="552454"/>
                  </a:lnTo>
                  <a:lnTo>
                    <a:pt x="0" y="0"/>
                  </a:lnTo>
                  <a:close/>
                </a:path>
              </a:pathLst>
            </a:custGeom>
            <a:solidFill>
              <a:srgbClr val="626466"/>
            </a:solidFill>
          </p:spPr>
          <p:txBody>
            <a:bodyPr wrap="square" lIns="0" tIns="0" rIns="0" bIns="0" rtlCol="0"/>
            <a:lstStyle/>
            <a:p>
              <a:endParaRPr/>
            </a:p>
          </p:txBody>
        </p:sp>
        <p:pic>
          <p:nvPicPr>
            <p:cNvPr id="9" name="object 9"/>
            <p:cNvPicPr/>
            <p:nvPr/>
          </p:nvPicPr>
          <p:blipFill>
            <a:blip r:embed="rId5" cstate="print"/>
            <a:stretch>
              <a:fillRect/>
            </a:stretch>
          </p:blipFill>
          <p:spPr>
            <a:xfrm>
              <a:off x="13030200" y="7934324"/>
              <a:ext cx="971550" cy="285750"/>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5948" y="580584"/>
            <a:ext cx="6851793" cy="428322"/>
          </a:xfrm>
          <a:prstGeom prst="rect">
            <a:avLst/>
          </a:prstGeom>
        </p:spPr>
        <p:txBody>
          <a:bodyPr vert="horz" wrap="square" lIns="0" tIns="12700" rIns="0" bIns="0" rtlCol="0">
            <a:spAutoFit/>
          </a:bodyPr>
          <a:lstStyle/>
          <a:p>
            <a:pPr marL="12700">
              <a:lnSpc>
                <a:spcPct val="100000"/>
              </a:lnSpc>
              <a:spcBef>
                <a:spcPts val="100"/>
              </a:spcBef>
            </a:pPr>
            <a:r>
              <a:rPr dirty="0">
                <a:latin typeface="Poppins SemiBold" panose="02000000000000000000" pitchFamily="2" charset="77"/>
                <a:cs typeface="Poppins SemiBold" panose="02000000000000000000" pitchFamily="2" charset="77"/>
              </a:rPr>
              <a:t>Oregon's Cost Growth Target</a:t>
            </a:r>
          </a:p>
        </p:txBody>
      </p:sp>
      <p:pic>
        <p:nvPicPr>
          <p:cNvPr id="3" name="object 3"/>
          <p:cNvPicPr/>
          <p:nvPr/>
        </p:nvPicPr>
        <p:blipFill>
          <a:blip r:embed="rId2" cstate="print"/>
          <a:stretch>
            <a:fillRect/>
          </a:stretch>
        </p:blipFill>
        <p:spPr>
          <a:xfrm>
            <a:off x="666847" y="1552707"/>
            <a:ext cx="6191152" cy="4448042"/>
          </a:xfrm>
          <a:prstGeom prst="rect">
            <a:avLst/>
          </a:prstGeom>
        </p:spPr>
      </p:pic>
      <p:pic>
        <p:nvPicPr>
          <p:cNvPr id="4" name="object 4"/>
          <p:cNvPicPr/>
          <p:nvPr/>
        </p:nvPicPr>
        <p:blipFill>
          <a:blip r:embed="rId3" cstate="print"/>
          <a:stretch>
            <a:fillRect/>
          </a:stretch>
        </p:blipFill>
        <p:spPr>
          <a:xfrm>
            <a:off x="7467742" y="1419297"/>
            <a:ext cx="6291464" cy="4493793"/>
          </a:xfrm>
          <a:prstGeom prst="rect">
            <a:avLst/>
          </a:prstGeom>
        </p:spPr>
      </p:pic>
      <p:grpSp>
        <p:nvGrpSpPr>
          <p:cNvPr id="5" name="object 5"/>
          <p:cNvGrpSpPr/>
          <p:nvPr/>
        </p:nvGrpSpPr>
        <p:grpSpPr>
          <a:xfrm>
            <a:off x="0" y="7791439"/>
            <a:ext cx="14287500" cy="552450"/>
            <a:chOff x="0" y="7791439"/>
            <a:chExt cx="14287500" cy="552450"/>
          </a:xfrm>
        </p:grpSpPr>
        <p:sp>
          <p:nvSpPr>
            <p:cNvPr id="6" name="object 6"/>
            <p:cNvSpPr/>
            <p:nvPr/>
          </p:nvSpPr>
          <p:spPr>
            <a:xfrm>
              <a:off x="0" y="7791439"/>
              <a:ext cx="14287500" cy="552450"/>
            </a:xfrm>
            <a:custGeom>
              <a:avLst/>
              <a:gdLst/>
              <a:ahLst/>
              <a:cxnLst/>
              <a:rect l="l" t="t" r="r" b="b"/>
              <a:pathLst>
                <a:path w="14287500" h="552450">
                  <a:moveTo>
                    <a:pt x="0" y="0"/>
                  </a:moveTo>
                  <a:lnTo>
                    <a:pt x="14287498" y="0"/>
                  </a:lnTo>
                  <a:lnTo>
                    <a:pt x="14287498" y="552455"/>
                  </a:lnTo>
                  <a:lnTo>
                    <a:pt x="0" y="552455"/>
                  </a:lnTo>
                  <a:lnTo>
                    <a:pt x="0" y="0"/>
                  </a:lnTo>
                  <a:close/>
                </a:path>
              </a:pathLst>
            </a:custGeom>
            <a:solidFill>
              <a:srgbClr val="626466"/>
            </a:solidFill>
          </p:spPr>
          <p:txBody>
            <a:bodyPr wrap="square" lIns="0" tIns="0" rIns="0" bIns="0" rtlCol="0"/>
            <a:lstStyle/>
            <a:p>
              <a:endParaRPr/>
            </a:p>
          </p:txBody>
        </p:sp>
        <p:pic>
          <p:nvPicPr>
            <p:cNvPr id="7" name="object 7"/>
            <p:cNvPicPr/>
            <p:nvPr/>
          </p:nvPicPr>
          <p:blipFill>
            <a:blip r:embed="rId4" cstate="print"/>
            <a:stretch>
              <a:fillRect/>
            </a:stretch>
          </p:blipFill>
          <p:spPr>
            <a:xfrm>
              <a:off x="13030200" y="7934324"/>
              <a:ext cx="971550" cy="285750"/>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5949" y="894909"/>
            <a:ext cx="11732895" cy="3742690"/>
          </a:xfrm>
          <a:prstGeom prst="rect">
            <a:avLst/>
          </a:prstGeom>
        </p:spPr>
        <p:txBody>
          <a:bodyPr vert="horz" wrap="square" lIns="0" tIns="12700" rIns="0" bIns="0" rtlCol="0">
            <a:spAutoFit/>
          </a:bodyPr>
          <a:lstStyle/>
          <a:p>
            <a:pPr marL="12700">
              <a:lnSpc>
                <a:spcPct val="100000"/>
              </a:lnSpc>
              <a:spcBef>
                <a:spcPts val="100"/>
              </a:spcBef>
            </a:pPr>
            <a:r>
              <a:rPr sz="2700" b="1" dirty="0">
                <a:solidFill>
                  <a:srgbClr val="00599D"/>
                </a:solidFill>
                <a:latin typeface="Poppins SemiBold" panose="02000000000000000000" pitchFamily="2" charset="77"/>
                <a:cs typeface="Poppins SemiBold" panose="02000000000000000000" pitchFamily="2" charset="77"/>
              </a:rPr>
              <a:t>Oregon's Accountability Measures to Slow Cost Growth</a:t>
            </a:r>
            <a:endParaRPr sz="2700" dirty="0">
              <a:latin typeface="Poppins SemiBold" panose="02000000000000000000" pitchFamily="2" charset="77"/>
              <a:cs typeface="Poppins SemiBold" panose="02000000000000000000" pitchFamily="2" charset="77"/>
            </a:endParaRPr>
          </a:p>
          <a:p>
            <a:pPr marL="164465">
              <a:lnSpc>
                <a:spcPct val="100000"/>
              </a:lnSpc>
              <a:spcBef>
                <a:spcPts val="2455"/>
              </a:spcBef>
            </a:pPr>
            <a:r>
              <a:rPr sz="2700" b="1" dirty="0">
                <a:solidFill>
                  <a:srgbClr val="454545"/>
                </a:solidFill>
                <a:latin typeface="Barlow" pitchFamily="2" charset="77"/>
                <a:cs typeface="Arial"/>
              </a:rPr>
              <a:t>Market Oversight</a:t>
            </a:r>
            <a:endParaRPr sz="2700" dirty="0">
              <a:latin typeface="Barlow" pitchFamily="2" charset="77"/>
              <a:cs typeface="Arial"/>
            </a:endParaRPr>
          </a:p>
          <a:p>
            <a:pPr marL="164465" marR="5080">
              <a:lnSpc>
                <a:spcPct val="123700"/>
              </a:lnSpc>
              <a:spcBef>
                <a:spcPts val="285"/>
              </a:spcBef>
            </a:pPr>
            <a:r>
              <a:rPr sz="2700" dirty="0">
                <a:solidFill>
                  <a:srgbClr val="454545"/>
                </a:solidFill>
                <a:latin typeface="Barlow" pitchFamily="2" charset="77"/>
                <a:cs typeface="Tahoma"/>
              </a:rPr>
              <a:t>In 2021, Oregon passed a bill directing the Oregon Health Authority (OHA), which administers the state’s target program, to also oversee “material change transactions,” which include mergers, affiliations, and acquisitions of a certain size. The framework for OHA’s review includes the impact of such transactions on the state’s ability to achieve its target.</a:t>
            </a:r>
            <a:endParaRPr sz="2700" dirty="0">
              <a:latin typeface="Barlow" pitchFamily="2" charset="77"/>
              <a:cs typeface="Tahoma"/>
            </a:endParaRPr>
          </a:p>
        </p:txBody>
      </p:sp>
      <p:grpSp>
        <p:nvGrpSpPr>
          <p:cNvPr id="3" name="object 3"/>
          <p:cNvGrpSpPr/>
          <p:nvPr/>
        </p:nvGrpSpPr>
        <p:grpSpPr>
          <a:xfrm>
            <a:off x="0" y="7791439"/>
            <a:ext cx="14287500" cy="552450"/>
            <a:chOff x="0" y="7791439"/>
            <a:chExt cx="14287500" cy="552450"/>
          </a:xfrm>
        </p:grpSpPr>
        <p:sp>
          <p:nvSpPr>
            <p:cNvPr id="4" name="object 4"/>
            <p:cNvSpPr/>
            <p:nvPr/>
          </p:nvSpPr>
          <p:spPr>
            <a:xfrm>
              <a:off x="0" y="7791439"/>
              <a:ext cx="14287500" cy="552450"/>
            </a:xfrm>
            <a:custGeom>
              <a:avLst/>
              <a:gdLst/>
              <a:ahLst/>
              <a:cxnLst/>
              <a:rect l="l" t="t" r="r" b="b"/>
              <a:pathLst>
                <a:path w="14287500" h="552450">
                  <a:moveTo>
                    <a:pt x="0" y="0"/>
                  </a:moveTo>
                  <a:lnTo>
                    <a:pt x="14287498" y="0"/>
                  </a:lnTo>
                  <a:lnTo>
                    <a:pt x="14287498" y="552455"/>
                  </a:lnTo>
                  <a:lnTo>
                    <a:pt x="0" y="552455"/>
                  </a:lnTo>
                  <a:lnTo>
                    <a:pt x="0" y="0"/>
                  </a:lnTo>
                  <a:close/>
                </a:path>
              </a:pathLst>
            </a:custGeom>
            <a:solidFill>
              <a:srgbClr val="626466"/>
            </a:solidFill>
          </p:spPr>
          <p:txBody>
            <a:bodyPr wrap="square" lIns="0" tIns="0" rIns="0" bIns="0" rtlCol="0"/>
            <a:lstStyle/>
            <a:p>
              <a:endParaRPr/>
            </a:p>
          </p:txBody>
        </p:sp>
        <p:pic>
          <p:nvPicPr>
            <p:cNvPr id="5" name="object 5"/>
            <p:cNvPicPr/>
            <p:nvPr/>
          </p:nvPicPr>
          <p:blipFill>
            <a:blip r:embed="rId2" cstate="print"/>
            <a:stretch>
              <a:fillRect/>
            </a:stretch>
          </p:blipFill>
          <p:spPr>
            <a:xfrm>
              <a:off x="13030200" y="7934324"/>
              <a:ext cx="971550" cy="285750"/>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600" y="694496"/>
            <a:ext cx="12297410" cy="785444"/>
          </a:xfrm>
          <a:prstGeom prst="rect">
            <a:avLst/>
          </a:prstGeom>
        </p:spPr>
        <p:txBody>
          <a:bodyPr vert="horz" wrap="square" lIns="0" tIns="366368" rIns="0" bIns="0" rtlCol="0">
            <a:spAutoFit/>
          </a:bodyPr>
          <a:lstStyle/>
          <a:p>
            <a:pPr marL="145415">
              <a:lnSpc>
                <a:spcPct val="100000"/>
              </a:lnSpc>
              <a:spcBef>
                <a:spcPts val="100"/>
              </a:spcBef>
            </a:pPr>
            <a:r>
              <a:rPr dirty="0">
                <a:latin typeface="Poppins SemiBold" panose="02000000000000000000" pitchFamily="2" charset="77"/>
                <a:cs typeface="Poppins SemiBold" panose="02000000000000000000" pitchFamily="2" charset="77"/>
              </a:rPr>
              <a:t>For more information</a:t>
            </a:r>
          </a:p>
        </p:txBody>
      </p:sp>
      <p:sp>
        <p:nvSpPr>
          <p:cNvPr id="3" name="object 3"/>
          <p:cNvSpPr/>
          <p:nvPr/>
        </p:nvSpPr>
        <p:spPr>
          <a:xfrm>
            <a:off x="4459541" y="3326294"/>
            <a:ext cx="1715135" cy="24130"/>
          </a:xfrm>
          <a:custGeom>
            <a:avLst/>
            <a:gdLst/>
            <a:ahLst/>
            <a:cxnLst/>
            <a:rect l="l" t="t" r="r" b="b"/>
            <a:pathLst>
              <a:path w="1715135" h="24129">
                <a:moveTo>
                  <a:pt x="1714906" y="0"/>
                </a:moveTo>
                <a:lnTo>
                  <a:pt x="776376" y="0"/>
                </a:lnTo>
                <a:lnTo>
                  <a:pt x="0" y="0"/>
                </a:lnTo>
                <a:lnTo>
                  <a:pt x="0" y="23926"/>
                </a:lnTo>
                <a:lnTo>
                  <a:pt x="776376" y="23926"/>
                </a:lnTo>
                <a:lnTo>
                  <a:pt x="1714906" y="23926"/>
                </a:lnTo>
                <a:lnTo>
                  <a:pt x="1714906" y="0"/>
                </a:lnTo>
                <a:close/>
              </a:path>
            </a:pathLst>
          </a:custGeom>
          <a:solidFill>
            <a:srgbClr val="454545"/>
          </a:solidFill>
        </p:spPr>
        <p:txBody>
          <a:bodyPr wrap="square" lIns="0" tIns="0" rIns="0" bIns="0" rtlCol="0"/>
          <a:lstStyle/>
          <a:p>
            <a:endParaRPr/>
          </a:p>
        </p:txBody>
      </p:sp>
      <p:sp>
        <p:nvSpPr>
          <p:cNvPr id="4" name="object 4"/>
          <p:cNvSpPr/>
          <p:nvPr/>
        </p:nvSpPr>
        <p:spPr>
          <a:xfrm>
            <a:off x="6267386" y="3326294"/>
            <a:ext cx="6480810" cy="24130"/>
          </a:xfrm>
          <a:custGeom>
            <a:avLst/>
            <a:gdLst/>
            <a:ahLst/>
            <a:cxnLst/>
            <a:rect l="l" t="t" r="r" b="b"/>
            <a:pathLst>
              <a:path w="6480809" h="24129">
                <a:moveTo>
                  <a:pt x="6480607" y="0"/>
                </a:moveTo>
                <a:lnTo>
                  <a:pt x="6412014" y="0"/>
                </a:lnTo>
                <a:lnTo>
                  <a:pt x="1603222" y="0"/>
                </a:lnTo>
                <a:lnTo>
                  <a:pt x="0" y="0"/>
                </a:lnTo>
                <a:lnTo>
                  <a:pt x="0" y="23926"/>
                </a:lnTo>
                <a:lnTo>
                  <a:pt x="1603222" y="23926"/>
                </a:lnTo>
                <a:lnTo>
                  <a:pt x="6412014" y="23926"/>
                </a:lnTo>
                <a:lnTo>
                  <a:pt x="6480607" y="23926"/>
                </a:lnTo>
                <a:lnTo>
                  <a:pt x="6480607" y="0"/>
                </a:lnTo>
                <a:close/>
              </a:path>
            </a:pathLst>
          </a:custGeom>
          <a:solidFill>
            <a:srgbClr val="454545"/>
          </a:solidFill>
        </p:spPr>
        <p:txBody>
          <a:bodyPr wrap="square" lIns="0" tIns="0" rIns="0" bIns="0" rtlCol="0"/>
          <a:lstStyle/>
          <a:p>
            <a:endParaRPr/>
          </a:p>
        </p:txBody>
      </p:sp>
      <p:sp>
        <p:nvSpPr>
          <p:cNvPr id="5" name="object 5"/>
          <p:cNvSpPr txBox="1"/>
          <p:nvPr/>
        </p:nvSpPr>
        <p:spPr>
          <a:xfrm>
            <a:off x="634999" y="2329482"/>
            <a:ext cx="12095480" cy="1478610"/>
          </a:xfrm>
          <a:prstGeom prst="rect">
            <a:avLst/>
          </a:prstGeom>
        </p:spPr>
        <p:txBody>
          <a:bodyPr vert="horz" wrap="square" lIns="0" tIns="115570" rIns="0" bIns="0" rtlCol="0">
            <a:spAutoFit/>
          </a:bodyPr>
          <a:lstStyle/>
          <a:p>
            <a:pPr marL="508000" indent="-457200">
              <a:lnSpc>
                <a:spcPct val="100000"/>
              </a:lnSpc>
              <a:spcBef>
                <a:spcPts val="910"/>
              </a:spcBef>
              <a:buFont typeface="Arial" panose="020B0604020202020204" pitchFamily="34" charset="0"/>
              <a:buChar char="•"/>
            </a:pPr>
            <a:r>
              <a:rPr sz="2700" dirty="0">
                <a:solidFill>
                  <a:srgbClr val="454545"/>
                </a:solidFill>
                <a:latin typeface="Barlow" pitchFamily="2" charset="77"/>
                <a:cs typeface="Tahoma"/>
              </a:rPr>
              <a:t>Visit the </a:t>
            </a:r>
            <a:r>
              <a:rPr sz="2700" u="heavy" dirty="0">
                <a:solidFill>
                  <a:srgbClr val="454545"/>
                </a:solidFill>
                <a:uFill>
                  <a:solidFill>
                    <a:srgbClr val="454545"/>
                  </a:solidFill>
                </a:uFill>
                <a:latin typeface="Barlow" pitchFamily="2" charset="77"/>
                <a:cs typeface="Tahoma"/>
                <a:hlinkClick r:id="rId2"/>
              </a:rPr>
              <a:t>Peterson-Milbank Program for Sustainable Health Care Costs</a:t>
            </a:r>
            <a:r>
              <a:rPr sz="2700" dirty="0">
                <a:solidFill>
                  <a:srgbClr val="454545"/>
                </a:solidFill>
                <a:latin typeface="Barlow" pitchFamily="2" charset="77"/>
                <a:cs typeface="Tahoma"/>
              </a:rPr>
              <a:t> website</a:t>
            </a:r>
            <a:endParaRPr lang="en-US" sz="2700" dirty="0">
              <a:latin typeface="Barlow" pitchFamily="2" charset="77"/>
              <a:cs typeface="Tahoma"/>
            </a:endParaRPr>
          </a:p>
          <a:p>
            <a:pPr marL="508000" indent="-457200">
              <a:lnSpc>
                <a:spcPct val="100000"/>
              </a:lnSpc>
              <a:spcBef>
                <a:spcPts val="910"/>
              </a:spcBef>
              <a:buFont typeface="Arial" panose="020B0604020202020204" pitchFamily="34" charset="0"/>
              <a:buChar char="•"/>
            </a:pPr>
            <a:r>
              <a:rPr sz="2700" dirty="0">
                <a:solidFill>
                  <a:srgbClr val="454545"/>
                </a:solidFill>
                <a:latin typeface="Barlow" pitchFamily="2" charset="77"/>
                <a:cs typeface="Tahoma"/>
              </a:rPr>
              <a:t>Read the complete </a:t>
            </a:r>
            <a:r>
              <a:rPr sz="2700" u="heavy" dirty="0">
                <a:solidFill>
                  <a:srgbClr val="454545"/>
                </a:solidFill>
                <a:uFill>
                  <a:solidFill>
                    <a:srgbClr val="454545"/>
                  </a:solidFill>
                </a:uFill>
                <a:latin typeface="Barlow" pitchFamily="2" charset="77"/>
                <a:cs typeface="Tahoma"/>
                <a:hlinkClick r:id="rId3"/>
              </a:rPr>
              <a:t>Pla</a:t>
            </a:r>
            <a:r>
              <a:rPr sz="2700" dirty="0">
                <a:solidFill>
                  <a:srgbClr val="454545"/>
                </a:solidFill>
                <a:latin typeface="Barlow" pitchFamily="2" charset="77"/>
                <a:cs typeface="Tahoma"/>
                <a:hlinkClick r:id="rId3"/>
              </a:rPr>
              <a:t>ybook</a:t>
            </a:r>
            <a:r>
              <a:rPr sz="2700" dirty="0">
                <a:solidFill>
                  <a:srgbClr val="454545"/>
                </a:solidFill>
                <a:latin typeface="Barlow" pitchFamily="2" charset="77"/>
                <a:cs typeface="Tahoma"/>
              </a:rPr>
              <a:t> for Implementing a State Health Care Cost Growth </a:t>
            </a:r>
            <a:r>
              <a:rPr sz="2700" u="heavy" dirty="0">
                <a:solidFill>
                  <a:srgbClr val="454545"/>
                </a:solidFill>
                <a:uFill>
                  <a:solidFill>
                    <a:srgbClr val="454545"/>
                  </a:solidFill>
                </a:uFill>
                <a:latin typeface="Barlow" pitchFamily="2" charset="77"/>
                <a:cs typeface="Tahoma"/>
              </a:rPr>
              <a:t>Target</a:t>
            </a:r>
            <a:endParaRPr sz="2700" dirty="0">
              <a:latin typeface="Barlow" pitchFamily="2" charset="77"/>
              <a:cs typeface="Tahoma"/>
            </a:endParaRPr>
          </a:p>
        </p:txBody>
      </p:sp>
      <p:grpSp>
        <p:nvGrpSpPr>
          <p:cNvPr id="6" name="object 6"/>
          <p:cNvGrpSpPr/>
          <p:nvPr/>
        </p:nvGrpSpPr>
        <p:grpSpPr>
          <a:xfrm>
            <a:off x="0" y="7791440"/>
            <a:ext cx="14287500" cy="552450"/>
            <a:chOff x="0" y="7791440"/>
            <a:chExt cx="14287500" cy="552450"/>
          </a:xfrm>
        </p:grpSpPr>
        <p:sp>
          <p:nvSpPr>
            <p:cNvPr id="7" name="object 7"/>
            <p:cNvSpPr/>
            <p:nvPr/>
          </p:nvSpPr>
          <p:spPr>
            <a:xfrm>
              <a:off x="0" y="7791440"/>
              <a:ext cx="14287500" cy="552450"/>
            </a:xfrm>
            <a:custGeom>
              <a:avLst/>
              <a:gdLst/>
              <a:ahLst/>
              <a:cxnLst/>
              <a:rect l="l" t="t" r="r" b="b"/>
              <a:pathLst>
                <a:path w="14287500" h="552450">
                  <a:moveTo>
                    <a:pt x="0" y="0"/>
                  </a:moveTo>
                  <a:lnTo>
                    <a:pt x="14287498" y="0"/>
                  </a:lnTo>
                  <a:lnTo>
                    <a:pt x="14287498" y="552455"/>
                  </a:lnTo>
                  <a:lnTo>
                    <a:pt x="0" y="552455"/>
                  </a:lnTo>
                  <a:lnTo>
                    <a:pt x="0" y="0"/>
                  </a:lnTo>
                  <a:close/>
                </a:path>
              </a:pathLst>
            </a:custGeom>
            <a:solidFill>
              <a:srgbClr val="626466"/>
            </a:solidFill>
          </p:spPr>
          <p:txBody>
            <a:bodyPr wrap="square" lIns="0" tIns="0" rIns="0" bIns="0" rtlCol="0"/>
            <a:lstStyle/>
            <a:p>
              <a:endParaRPr/>
            </a:p>
          </p:txBody>
        </p:sp>
        <p:pic>
          <p:nvPicPr>
            <p:cNvPr id="8" name="object 8"/>
            <p:cNvPicPr/>
            <p:nvPr/>
          </p:nvPicPr>
          <p:blipFill>
            <a:blip r:embed="rId4" cstate="print"/>
            <a:stretch>
              <a:fillRect/>
            </a:stretch>
          </p:blipFill>
          <p:spPr>
            <a:xfrm>
              <a:off x="13030200" y="7934324"/>
              <a:ext cx="971550" cy="285750"/>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600" y="694496"/>
            <a:ext cx="13014324" cy="726481"/>
          </a:xfrm>
          <a:prstGeom prst="rect">
            <a:avLst/>
          </a:prstGeom>
        </p:spPr>
        <p:txBody>
          <a:bodyPr vert="horz" wrap="square" lIns="0" tIns="307975" rIns="0" bIns="0" rtlCol="0">
            <a:spAutoFit/>
          </a:bodyPr>
          <a:lstStyle/>
          <a:p>
            <a:pPr marL="307340">
              <a:lnSpc>
                <a:spcPct val="100000"/>
              </a:lnSpc>
              <a:spcBef>
                <a:spcPts val="100"/>
              </a:spcBef>
            </a:pPr>
            <a:r>
              <a:rPr dirty="0">
                <a:latin typeface="Poppins SemiBold" panose="02000000000000000000" pitchFamily="2" charset="77"/>
                <a:cs typeface="Poppins SemiBold" panose="02000000000000000000" pitchFamily="2" charset="77"/>
              </a:rPr>
              <a:t>The Peterson-Milbank Program for Sustainable Health Care Costs</a:t>
            </a:r>
          </a:p>
        </p:txBody>
      </p:sp>
      <p:sp>
        <p:nvSpPr>
          <p:cNvPr id="3" name="object 3"/>
          <p:cNvSpPr txBox="1"/>
          <p:nvPr/>
        </p:nvSpPr>
        <p:spPr>
          <a:xfrm>
            <a:off x="777874" y="1724898"/>
            <a:ext cx="12719050" cy="2555875"/>
          </a:xfrm>
          <a:prstGeom prst="rect">
            <a:avLst/>
          </a:prstGeom>
        </p:spPr>
        <p:txBody>
          <a:bodyPr vert="horz" wrap="square" lIns="0" tIns="12700" rIns="0" bIns="0" rtlCol="0">
            <a:spAutoFit/>
          </a:bodyPr>
          <a:lstStyle/>
          <a:p>
            <a:pPr marL="12700" marR="5080">
              <a:lnSpc>
                <a:spcPct val="123000"/>
              </a:lnSpc>
              <a:spcBef>
                <a:spcPts val="100"/>
              </a:spcBef>
            </a:pPr>
            <a:r>
              <a:rPr sz="2250" dirty="0">
                <a:solidFill>
                  <a:srgbClr val="626466"/>
                </a:solidFill>
                <a:latin typeface="Barlow" pitchFamily="2" charset="77"/>
                <a:cs typeface="Tahoma"/>
              </a:rPr>
              <a:t>Working with the Peterson Center on Healthcare, the Milbank Memorial Fund, with Bailit Health, is providing technical assistance to Connecticut, New Jersey, Oregon, Rhode Island, and Washington over two years. These states have set targets for per-capita growth in total health care spending statewide, as well as identifying which factors are driving the most cost growth. This work is designed to inform accountability measures that will make health care more affordable for states, employers, especially small business, and households.</a:t>
            </a:r>
            <a:endParaRPr sz="2250" dirty="0">
              <a:latin typeface="Barlow" pitchFamily="2" charset="77"/>
              <a:cs typeface="Tahoma"/>
            </a:endParaRPr>
          </a:p>
        </p:txBody>
      </p:sp>
      <p:grpSp>
        <p:nvGrpSpPr>
          <p:cNvPr id="4" name="object 4"/>
          <p:cNvGrpSpPr/>
          <p:nvPr/>
        </p:nvGrpSpPr>
        <p:grpSpPr>
          <a:xfrm>
            <a:off x="0" y="7791449"/>
            <a:ext cx="14287500" cy="552450"/>
            <a:chOff x="0" y="7791449"/>
            <a:chExt cx="14287500" cy="552450"/>
          </a:xfrm>
        </p:grpSpPr>
        <p:sp>
          <p:nvSpPr>
            <p:cNvPr id="5" name="object 5"/>
            <p:cNvSpPr/>
            <p:nvPr/>
          </p:nvSpPr>
          <p:spPr>
            <a:xfrm>
              <a:off x="0" y="7791449"/>
              <a:ext cx="14287500" cy="552450"/>
            </a:xfrm>
            <a:custGeom>
              <a:avLst/>
              <a:gdLst/>
              <a:ahLst/>
              <a:cxnLst/>
              <a:rect l="l" t="t" r="r" b="b"/>
              <a:pathLst>
                <a:path w="14287500" h="552450">
                  <a:moveTo>
                    <a:pt x="0" y="0"/>
                  </a:moveTo>
                  <a:lnTo>
                    <a:pt x="14287498" y="0"/>
                  </a:lnTo>
                  <a:lnTo>
                    <a:pt x="14287498" y="552450"/>
                  </a:lnTo>
                  <a:lnTo>
                    <a:pt x="0" y="552450"/>
                  </a:lnTo>
                  <a:lnTo>
                    <a:pt x="0" y="0"/>
                  </a:lnTo>
                  <a:close/>
                </a:path>
              </a:pathLst>
            </a:custGeom>
            <a:solidFill>
              <a:srgbClr val="626466"/>
            </a:solidFill>
          </p:spPr>
          <p:txBody>
            <a:bodyPr wrap="square" lIns="0" tIns="0" rIns="0" bIns="0" rtlCol="0"/>
            <a:lstStyle/>
            <a:p>
              <a:endParaRPr/>
            </a:p>
          </p:txBody>
        </p:sp>
        <p:pic>
          <p:nvPicPr>
            <p:cNvPr id="6" name="object 6"/>
            <p:cNvPicPr/>
            <p:nvPr/>
          </p:nvPicPr>
          <p:blipFill>
            <a:blip r:embed="rId2" cstate="print"/>
            <a:stretch>
              <a:fillRect/>
            </a:stretch>
          </p:blipFill>
          <p:spPr>
            <a:xfrm>
              <a:off x="13030200" y="7934324"/>
              <a:ext cx="971550" cy="285750"/>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9750" y="580196"/>
            <a:ext cx="10337800" cy="428322"/>
          </a:xfrm>
          <a:prstGeom prst="rect">
            <a:avLst/>
          </a:prstGeom>
        </p:spPr>
        <p:txBody>
          <a:bodyPr vert="horz" wrap="square" lIns="0" tIns="12700" rIns="0" bIns="0" rtlCol="0">
            <a:spAutoFit/>
          </a:bodyPr>
          <a:lstStyle/>
          <a:p>
            <a:pPr marL="12700">
              <a:lnSpc>
                <a:spcPct val="100000"/>
              </a:lnSpc>
              <a:spcBef>
                <a:spcPts val="100"/>
              </a:spcBef>
            </a:pPr>
            <a:r>
              <a:rPr dirty="0">
                <a:latin typeface="Poppins SemiBold" panose="02000000000000000000" pitchFamily="2" charset="77"/>
                <a:cs typeface="Poppins SemiBold" panose="02000000000000000000" pitchFamily="2" charset="77"/>
              </a:rPr>
              <a:t>States Face a Growing Health Care Affordability Crisis</a:t>
            </a:r>
          </a:p>
        </p:txBody>
      </p:sp>
      <p:sp>
        <p:nvSpPr>
          <p:cNvPr id="3" name="object 3"/>
          <p:cNvSpPr txBox="1"/>
          <p:nvPr/>
        </p:nvSpPr>
        <p:spPr>
          <a:xfrm>
            <a:off x="9940924" y="1353424"/>
            <a:ext cx="3746036" cy="3396827"/>
          </a:xfrm>
          <a:prstGeom prst="rect">
            <a:avLst/>
          </a:prstGeom>
        </p:spPr>
        <p:txBody>
          <a:bodyPr vert="horz" wrap="square" lIns="0" tIns="12700" rIns="0" bIns="0" rtlCol="0">
            <a:spAutoFit/>
          </a:bodyPr>
          <a:lstStyle/>
          <a:p>
            <a:pPr marL="354965" marR="5080" indent="-342900">
              <a:lnSpc>
                <a:spcPct val="123000"/>
              </a:lnSpc>
              <a:spcBef>
                <a:spcPts val="100"/>
              </a:spcBef>
              <a:buFont typeface="Arial" panose="020B0604020202020204" pitchFamily="34" charset="0"/>
              <a:buChar char="•"/>
            </a:pPr>
            <a:r>
              <a:rPr sz="2250" dirty="0">
                <a:solidFill>
                  <a:srgbClr val="626466"/>
                </a:solidFill>
                <a:latin typeface="Barlow" pitchFamily="2" charset="77"/>
                <a:cs typeface="Tahoma"/>
              </a:rPr>
              <a:t>Health care costs have grown faster than the economy for decades</a:t>
            </a:r>
            <a:endParaRPr lang="en-US" sz="2250" dirty="0">
              <a:latin typeface="Barlow" pitchFamily="2" charset="77"/>
              <a:cs typeface="Tahoma"/>
            </a:endParaRPr>
          </a:p>
          <a:p>
            <a:pPr marL="354965" marR="5080" indent="-342900">
              <a:lnSpc>
                <a:spcPct val="123000"/>
              </a:lnSpc>
              <a:spcBef>
                <a:spcPts val="100"/>
              </a:spcBef>
              <a:buFont typeface="Arial" panose="020B0604020202020204" pitchFamily="34" charset="0"/>
              <a:buChar char="•"/>
            </a:pPr>
            <a:r>
              <a:rPr sz="2250" dirty="0">
                <a:solidFill>
                  <a:srgbClr val="626466"/>
                </a:solidFill>
                <a:latin typeface="Barlow" pitchFamily="2" charset="77"/>
                <a:cs typeface="Tahoma"/>
              </a:rPr>
              <a:t>Rising costs burden states, employers, and families</a:t>
            </a:r>
            <a:endParaRPr lang="en-US" sz="2250" dirty="0">
              <a:latin typeface="Barlow" pitchFamily="2" charset="77"/>
              <a:cs typeface="Tahoma"/>
            </a:endParaRPr>
          </a:p>
          <a:p>
            <a:pPr marL="354965" marR="5080" indent="-342900">
              <a:lnSpc>
                <a:spcPct val="123000"/>
              </a:lnSpc>
              <a:spcBef>
                <a:spcPts val="100"/>
              </a:spcBef>
              <a:buFont typeface="Arial" panose="020B0604020202020204" pitchFamily="34" charset="0"/>
              <a:buChar char="•"/>
            </a:pPr>
            <a:r>
              <a:rPr sz="2250" dirty="0">
                <a:solidFill>
                  <a:srgbClr val="626466"/>
                </a:solidFill>
                <a:latin typeface="Barlow" pitchFamily="2" charset="77"/>
                <a:cs typeface="Tahoma"/>
              </a:rPr>
              <a:t>COVID reinforced the need to rein in health care cost growth</a:t>
            </a:r>
            <a:endParaRPr sz="2250" dirty="0">
              <a:latin typeface="Barlow" pitchFamily="2" charset="77"/>
              <a:cs typeface="Tahoma"/>
            </a:endParaRPr>
          </a:p>
        </p:txBody>
      </p:sp>
      <p:pic>
        <p:nvPicPr>
          <p:cNvPr id="4" name="object 4"/>
          <p:cNvPicPr/>
          <p:nvPr/>
        </p:nvPicPr>
        <p:blipFill>
          <a:blip r:embed="rId2" cstate="print"/>
          <a:stretch>
            <a:fillRect/>
          </a:stretch>
        </p:blipFill>
        <p:spPr>
          <a:xfrm>
            <a:off x="600540" y="1284377"/>
            <a:ext cx="8984565" cy="6244902"/>
          </a:xfrm>
          <a:prstGeom prst="rect">
            <a:avLst/>
          </a:prstGeom>
        </p:spPr>
      </p:pic>
      <p:grpSp>
        <p:nvGrpSpPr>
          <p:cNvPr id="5" name="object 5"/>
          <p:cNvGrpSpPr/>
          <p:nvPr/>
        </p:nvGrpSpPr>
        <p:grpSpPr>
          <a:xfrm>
            <a:off x="0" y="7791448"/>
            <a:ext cx="14287500" cy="552450"/>
            <a:chOff x="0" y="7791448"/>
            <a:chExt cx="14287500" cy="552450"/>
          </a:xfrm>
        </p:grpSpPr>
        <p:sp>
          <p:nvSpPr>
            <p:cNvPr id="6" name="object 6"/>
            <p:cNvSpPr/>
            <p:nvPr/>
          </p:nvSpPr>
          <p:spPr>
            <a:xfrm>
              <a:off x="0" y="7791448"/>
              <a:ext cx="14287500" cy="552450"/>
            </a:xfrm>
            <a:custGeom>
              <a:avLst/>
              <a:gdLst/>
              <a:ahLst/>
              <a:cxnLst/>
              <a:rect l="l" t="t" r="r" b="b"/>
              <a:pathLst>
                <a:path w="14287500" h="552450">
                  <a:moveTo>
                    <a:pt x="0" y="0"/>
                  </a:moveTo>
                  <a:lnTo>
                    <a:pt x="14287498" y="0"/>
                  </a:lnTo>
                  <a:lnTo>
                    <a:pt x="14287498" y="552451"/>
                  </a:lnTo>
                  <a:lnTo>
                    <a:pt x="0" y="552451"/>
                  </a:lnTo>
                  <a:lnTo>
                    <a:pt x="0" y="0"/>
                  </a:lnTo>
                  <a:close/>
                </a:path>
              </a:pathLst>
            </a:custGeom>
            <a:solidFill>
              <a:srgbClr val="626466"/>
            </a:solidFill>
          </p:spPr>
          <p:txBody>
            <a:bodyPr wrap="square" lIns="0" tIns="0" rIns="0" bIns="0" rtlCol="0"/>
            <a:lstStyle/>
            <a:p>
              <a:endParaRPr/>
            </a:p>
          </p:txBody>
        </p:sp>
        <p:pic>
          <p:nvPicPr>
            <p:cNvPr id="7" name="object 7"/>
            <p:cNvPicPr/>
            <p:nvPr/>
          </p:nvPicPr>
          <p:blipFill>
            <a:blip r:embed="rId3" cstate="print"/>
            <a:stretch>
              <a:fillRect/>
            </a:stretch>
          </p:blipFill>
          <p:spPr>
            <a:xfrm>
              <a:off x="13030200" y="7934324"/>
              <a:ext cx="971550" cy="285750"/>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600" y="694496"/>
            <a:ext cx="12297410" cy="726481"/>
          </a:xfrm>
          <a:prstGeom prst="rect">
            <a:avLst/>
          </a:prstGeom>
        </p:spPr>
        <p:txBody>
          <a:bodyPr vert="horz" wrap="square" lIns="0" tIns="307975" rIns="0" bIns="0" rtlCol="0">
            <a:spAutoFit/>
          </a:bodyPr>
          <a:lstStyle/>
          <a:p>
            <a:pPr marL="307340">
              <a:lnSpc>
                <a:spcPct val="100000"/>
              </a:lnSpc>
              <a:spcBef>
                <a:spcPts val="100"/>
              </a:spcBef>
            </a:pPr>
            <a:r>
              <a:rPr dirty="0">
                <a:latin typeface="Poppins SemiBold" panose="02000000000000000000" pitchFamily="2" charset="77"/>
                <a:cs typeface="Poppins SemiBold" panose="02000000000000000000" pitchFamily="2" charset="77"/>
              </a:rPr>
              <a:t>Fragmented solutions haven’t tamed the trends</a:t>
            </a:r>
          </a:p>
        </p:txBody>
      </p:sp>
      <p:sp>
        <p:nvSpPr>
          <p:cNvPr id="3" name="object 3"/>
          <p:cNvSpPr txBox="1"/>
          <p:nvPr/>
        </p:nvSpPr>
        <p:spPr>
          <a:xfrm>
            <a:off x="809624" y="1899041"/>
            <a:ext cx="3466465" cy="5419497"/>
          </a:xfrm>
          <a:prstGeom prst="rect">
            <a:avLst/>
          </a:prstGeom>
        </p:spPr>
        <p:txBody>
          <a:bodyPr vert="horz" wrap="square" lIns="0" tIns="12700" rIns="0" bIns="0" rtlCol="0">
            <a:spAutoFit/>
          </a:bodyPr>
          <a:lstStyle/>
          <a:p>
            <a:pPr marL="38100" algn="l">
              <a:lnSpc>
                <a:spcPct val="100000"/>
              </a:lnSpc>
              <a:spcBef>
                <a:spcPts val="100"/>
              </a:spcBef>
            </a:pPr>
            <a:r>
              <a:rPr sz="2250" dirty="0">
                <a:solidFill>
                  <a:srgbClr val="626466"/>
                </a:solidFill>
                <a:latin typeface="Barlow" pitchFamily="2" charset="77"/>
                <a:cs typeface="Tahoma"/>
              </a:rPr>
              <a:t>Sector-specific solutions:</a:t>
            </a:r>
            <a:endParaRPr sz="2250" dirty="0">
              <a:latin typeface="Barlow" pitchFamily="2" charset="77"/>
              <a:cs typeface="Tahoma"/>
            </a:endParaRPr>
          </a:p>
          <a:p>
            <a:pPr marL="380365" marR="30480" indent="-342900" algn="l">
              <a:lnSpc>
                <a:spcPct val="122100"/>
              </a:lnSpc>
              <a:spcBef>
                <a:spcPts val="1155"/>
              </a:spcBef>
              <a:buFont typeface="Arial" panose="020B0604020202020204" pitchFamily="34" charset="0"/>
              <a:buChar char="•"/>
            </a:pPr>
            <a:r>
              <a:rPr sz="2250" dirty="0">
                <a:solidFill>
                  <a:srgbClr val="626466"/>
                </a:solidFill>
                <a:latin typeface="Barlow" pitchFamily="2" charset="77"/>
                <a:cs typeface="Tahoma"/>
              </a:rPr>
              <a:t>Lack a holistic understanding of health care spending and what is driving unsustainable increases</a:t>
            </a:r>
            <a:endParaRPr lang="en-US" sz="2250" dirty="0">
              <a:latin typeface="Barlow" pitchFamily="2" charset="77"/>
              <a:cs typeface="Tahoma"/>
            </a:endParaRPr>
          </a:p>
          <a:p>
            <a:pPr marL="380365" marR="30480" indent="-342900" algn="l">
              <a:lnSpc>
                <a:spcPct val="122100"/>
              </a:lnSpc>
              <a:spcBef>
                <a:spcPts val="1155"/>
              </a:spcBef>
              <a:buFont typeface="Arial" panose="020B0604020202020204" pitchFamily="34" charset="0"/>
              <a:buChar char="•"/>
            </a:pPr>
            <a:r>
              <a:rPr sz="2250" dirty="0">
                <a:solidFill>
                  <a:srgbClr val="626466"/>
                </a:solidFill>
                <a:latin typeface="Barlow" pitchFamily="2" charset="77"/>
                <a:cs typeface="Tahoma"/>
              </a:rPr>
              <a:t>Shift, rather than decrease, costs</a:t>
            </a:r>
            <a:endParaRPr lang="en-US" sz="2250" dirty="0">
              <a:latin typeface="Barlow" pitchFamily="2" charset="77"/>
              <a:cs typeface="Tahoma"/>
            </a:endParaRPr>
          </a:p>
          <a:p>
            <a:pPr marL="380365" marR="30480" indent="-342900" algn="l">
              <a:lnSpc>
                <a:spcPct val="122100"/>
              </a:lnSpc>
              <a:spcBef>
                <a:spcPts val="1155"/>
              </a:spcBef>
              <a:buFont typeface="Arial" panose="020B0604020202020204" pitchFamily="34" charset="0"/>
              <a:buChar char="•"/>
            </a:pPr>
            <a:r>
              <a:rPr lang="en-US" sz="2250" dirty="0">
                <a:solidFill>
                  <a:srgbClr val="626466"/>
                </a:solidFill>
                <a:latin typeface="Barlow" pitchFamily="2" charset="77"/>
                <a:cs typeface="Tahoma"/>
              </a:rPr>
              <a:t>Are</a:t>
            </a:r>
            <a:r>
              <a:rPr sz="2250" dirty="0">
                <a:solidFill>
                  <a:srgbClr val="626466"/>
                </a:solidFill>
                <a:latin typeface="Barlow" pitchFamily="2" charset="77"/>
                <a:cs typeface="Tahoma"/>
              </a:rPr>
              <a:t> no match for health care consolidation, which drives up prices faster</a:t>
            </a:r>
            <a:endParaRPr sz="2250" dirty="0">
              <a:latin typeface="Barlow" pitchFamily="2" charset="77"/>
              <a:cs typeface="Tahoma"/>
            </a:endParaRPr>
          </a:p>
        </p:txBody>
      </p:sp>
      <p:pic>
        <p:nvPicPr>
          <p:cNvPr id="4" name="object 4"/>
          <p:cNvPicPr/>
          <p:nvPr/>
        </p:nvPicPr>
        <p:blipFill>
          <a:blip r:embed="rId2" cstate="print"/>
          <a:stretch>
            <a:fillRect/>
          </a:stretch>
        </p:blipFill>
        <p:spPr>
          <a:xfrm>
            <a:off x="4469129" y="1727784"/>
            <a:ext cx="8406764" cy="5852249"/>
          </a:xfrm>
          <a:prstGeom prst="rect">
            <a:avLst/>
          </a:prstGeom>
        </p:spPr>
      </p:pic>
      <p:grpSp>
        <p:nvGrpSpPr>
          <p:cNvPr id="5" name="object 5"/>
          <p:cNvGrpSpPr/>
          <p:nvPr/>
        </p:nvGrpSpPr>
        <p:grpSpPr>
          <a:xfrm>
            <a:off x="0" y="7791446"/>
            <a:ext cx="14287500" cy="552450"/>
            <a:chOff x="0" y="7791446"/>
            <a:chExt cx="14287500" cy="552450"/>
          </a:xfrm>
        </p:grpSpPr>
        <p:sp>
          <p:nvSpPr>
            <p:cNvPr id="6" name="object 6"/>
            <p:cNvSpPr/>
            <p:nvPr/>
          </p:nvSpPr>
          <p:spPr>
            <a:xfrm>
              <a:off x="0" y="7791446"/>
              <a:ext cx="14287500" cy="552450"/>
            </a:xfrm>
            <a:custGeom>
              <a:avLst/>
              <a:gdLst/>
              <a:ahLst/>
              <a:cxnLst/>
              <a:rect l="l" t="t" r="r" b="b"/>
              <a:pathLst>
                <a:path w="14287500" h="552450">
                  <a:moveTo>
                    <a:pt x="0" y="0"/>
                  </a:moveTo>
                  <a:lnTo>
                    <a:pt x="14287498" y="0"/>
                  </a:lnTo>
                  <a:lnTo>
                    <a:pt x="14287498" y="552451"/>
                  </a:lnTo>
                  <a:lnTo>
                    <a:pt x="0" y="552451"/>
                  </a:lnTo>
                  <a:lnTo>
                    <a:pt x="0" y="0"/>
                  </a:lnTo>
                  <a:close/>
                </a:path>
              </a:pathLst>
            </a:custGeom>
            <a:solidFill>
              <a:srgbClr val="626466"/>
            </a:solidFill>
          </p:spPr>
          <p:txBody>
            <a:bodyPr wrap="square" lIns="0" tIns="0" rIns="0" bIns="0" rtlCol="0"/>
            <a:lstStyle/>
            <a:p>
              <a:endParaRPr/>
            </a:p>
          </p:txBody>
        </p:sp>
        <p:pic>
          <p:nvPicPr>
            <p:cNvPr id="7" name="object 7"/>
            <p:cNvPicPr/>
            <p:nvPr/>
          </p:nvPicPr>
          <p:blipFill>
            <a:blip r:embed="rId3" cstate="print"/>
            <a:stretch>
              <a:fillRect/>
            </a:stretch>
          </p:blipFill>
          <p:spPr>
            <a:xfrm>
              <a:off x="13030200" y="7934324"/>
              <a:ext cx="971550" cy="285750"/>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2887" y="2425065"/>
            <a:ext cx="11261725" cy="3500120"/>
          </a:xfrm>
          <a:prstGeom prst="rect">
            <a:avLst/>
          </a:prstGeom>
        </p:spPr>
        <p:txBody>
          <a:bodyPr vert="horz" wrap="square" lIns="0" tIns="12700" rIns="0" bIns="0" rtlCol="0">
            <a:spAutoFit/>
          </a:bodyPr>
          <a:lstStyle/>
          <a:p>
            <a:pPr marL="12065" marR="5080" algn="ctr">
              <a:lnSpc>
                <a:spcPct val="124600"/>
              </a:lnSpc>
              <a:spcBef>
                <a:spcPts val="100"/>
              </a:spcBef>
            </a:pPr>
            <a:r>
              <a:rPr sz="6100" dirty="0">
                <a:latin typeface="Poppins SemiBold" panose="02000000000000000000" pitchFamily="2" charset="77"/>
                <a:cs typeface="Poppins SemiBold" panose="02000000000000000000" pitchFamily="2" charset="77"/>
              </a:rPr>
              <a:t>A State-Led Solution: Health Care Cost Growth Target Programs</a:t>
            </a:r>
          </a:p>
        </p:txBody>
      </p:sp>
      <p:grpSp>
        <p:nvGrpSpPr>
          <p:cNvPr id="3" name="object 3"/>
          <p:cNvGrpSpPr/>
          <p:nvPr/>
        </p:nvGrpSpPr>
        <p:grpSpPr>
          <a:xfrm>
            <a:off x="0" y="7791445"/>
            <a:ext cx="14287500" cy="552450"/>
            <a:chOff x="0" y="7791445"/>
            <a:chExt cx="14287500" cy="552450"/>
          </a:xfrm>
        </p:grpSpPr>
        <p:sp>
          <p:nvSpPr>
            <p:cNvPr id="4" name="object 4"/>
            <p:cNvSpPr/>
            <p:nvPr/>
          </p:nvSpPr>
          <p:spPr>
            <a:xfrm>
              <a:off x="0" y="7791445"/>
              <a:ext cx="14287500" cy="552450"/>
            </a:xfrm>
            <a:custGeom>
              <a:avLst/>
              <a:gdLst/>
              <a:ahLst/>
              <a:cxnLst/>
              <a:rect l="l" t="t" r="r" b="b"/>
              <a:pathLst>
                <a:path w="14287500" h="552450">
                  <a:moveTo>
                    <a:pt x="0" y="0"/>
                  </a:moveTo>
                  <a:lnTo>
                    <a:pt x="14287498" y="0"/>
                  </a:lnTo>
                  <a:lnTo>
                    <a:pt x="14287498" y="552451"/>
                  </a:lnTo>
                  <a:lnTo>
                    <a:pt x="0" y="552451"/>
                  </a:lnTo>
                  <a:lnTo>
                    <a:pt x="0" y="0"/>
                  </a:lnTo>
                  <a:close/>
                </a:path>
              </a:pathLst>
            </a:custGeom>
            <a:solidFill>
              <a:srgbClr val="626466"/>
            </a:solidFill>
          </p:spPr>
          <p:txBody>
            <a:bodyPr wrap="square" lIns="0" tIns="0" rIns="0" bIns="0" rtlCol="0"/>
            <a:lstStyle/>
            <a:p>
              <a:endParaRPr/>
            </a:p>
          </p:txBody>
        </p:sp>
        <p:pic>
          <p:nvPicPr>
            <p:cNvPr id="5" name="object 5"/>
            <p:cNvPicPr/>
            <p:nvPr/>
          </p:nvPicPr>
          <p:blipFill>
            <a:blip r:embed="rId2" cstate="print"/>
            <a:stretch>
              <a:fillRect/>
            </a:stretch>
          </p:blipFill>
          <p:spPr>
            <a:xfrm>
              <a:off x="13030200" y="7934324"/>
              <a:ext cx="971550" cy="285750"/>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5949" y="352670"/>
            <a:ext cx="12449175" cy="4912995"/>
          </a:xfrm>
          <a:prstGeom prst="rect">
            <a:avLst/>
          </a:prstGeom>
        </p:spPr>
        <p:txBody>
          <a:bodyPr vert="horz" wrap="square" lIns="0" tIns="250825" rIns="0" bIns="0" rtlCol="0">
            <a:spAutoFit/>
          </a:bodyPr>
          <a:lstStyle/>
          <a:p>
            <a:pPr marL="12700">
              <a:lnSpc>
                <a:spcPct val="100000"/>
              </a:lnSpc>
              <a:spcBef>
                <a:spcPts val="1975"/>
              </a:spcBef>
            </a:pPr>
            <a:r>
              <a:rPr sz="2700" b="1" dirty="0">
                <a:solidFill>
                  <a:srgbClr val="00599D"/>
                </a:solidFill>
                <a:latin typeface="Poppins SemiBold" panose="02000000000000000000" pitchFamily="2" charset="77"/>
                <a:cs typeface="Poppins SemiBold" panose="02000000000000000000" pitchFamily="2" charset="77"/>
              </a:rPr>
              <a:t>What is a cost growth target?</a:t>
            </a:r>
            <a:endParaRPr sz="2700" dirty="0">
              <a:latin typeface="Poppins SemiBold" panose="02000000000000000000" pitchFamily="2" charset="77"/>
              <a:cs typeface="Poppins SemiBold" panose="02000000000000000000" pitchFamily="2" charset="77"/>
            </a:endParaRPr>
          </a:p>
          <a:p>
            <a:pPr marL="97790" marR="5080">
              <a:lnSpc>
                <a:spcPct val="123500"/>
              </a:lnSpc>
              <a:spcBef>
                <a:spcPts val="1125"/>
              </a:spcBef>
            </a:pPr>
            <a:r>
              <a:rPr sz="2700" b="1" dirty="0">
                <a:solidFill>
                  <a:srgbClr val="454545"/>
                </a:solidFill>
                <a:latin typeface="Barlow" pitchFamily="2" charset="77"/>
                <a:cs typeface="Tahoma"/>
              </a:rPr>
              <a:t>Cost growth target</a:t>
            </a:r>
            <a:r>
              <a:rPr sz="2700" dirty="0">
                <a:solidFill>
                  <a:srgbClr val="454545"/>
                </a:solidFill>
                <a:latin typeface="Barlow" pitchFamily="2" charset="77"/>
                <a:cs typeface="Tahoma"/>
              </a:rPr>
              <a:t>: An expectation of how much per capita total health care spending in the state should grow annually. A public-private approach to improving affordability that sets an annual target value for health care cost growth tied to the economy and/or income growth.</a:t>
            </a:r>
            <a:endParaRPr sz="2700" dirty="0">
              <a:latin typeface="Barlow" pitchFamily="2" charset="77"/>
              <a:cs typeface="Tahoma"/>
            </a:endParaRPr>
          </a:p>
          <a:p>
            <a:pPr>
              <a:lnSpc>
                <a:spcPct val="100000"/>
              </a:lnSpc>
              <a:spcBef>
                <a:spcPts val="965"/>
              </a:spcBef>
            </a:pPr>
            <a:endParaRPr sz="2700" dirty="0">
              <a:latin typeface="Barlow" pitchFamily="2" charset="77"/>
              <a:cs typeface="Tahoma"/>
            </a:endParaRPr>
          </a:p>
          <a:p>
            <a:pPr marL="97790" marR="308610">
              <a:lnSpc>
                <a:spcPct val="123500"/>
              </a:lnSpc>
            </a:pPr>
            <a:r>
              <a:rPr sz="2700" b="1" dirty="0">
                <a:solidFill>
                  <a:srgbClr val="454545"/>
                </a:solidFill>
                <a:latin typeface="Barlow" pitchFamily="2" charset="77"/>
                <a:cs typeface="Tahoma"/>
              </a:rPr>
              <a:t>Cost growth target program</a:t>
            </a:r>
            <a:r>
              <a:rPr sz="2700" dirty="0">
                <a:solidFill>
                  <a:srgbClr val="454545"/>
                </a:solidFill>
                <a:latin typeface="Barlow" pitchFamily="2" charset="77"/>
                <a:cs typeface="Tahoma"/>
              </a:rPr>
              <a:t>: Establishes the infrastructure necessary to gather data, publishes spending performance against the target, analyzes the data, and proposes shared solutions to address drivers of health care costs.</a:t>
            </a:r>
            <a:endParaRPr sz="2700" dirty="0">
              <a:latin typeface="Barlow" pitchFamily="2" charset="77"/>
              <a:cs typeface="Tahoma"/>
            </a:endParaRPr>
          </a:p>
        </p:txBody>
      </p:sp>
      <p:grpSp>
        <p:nvGrpSpPr>
          <p:cNvPr id="3" name="object 3"/>
          <p:cNvGrpSpPr/>
          <p:nvPr/>
        </p:nvGrpSpPr>
        <p:grpSpPr>
          <a:xfrm>
            <a:off x="0" y="7791446"/>
            <a:ext cx="14287500" cy="552450"/>
            <a:chOff x="0" y="7791446"/>
            <a:chExt cx="14287500" cy="552450"/>
          </a:xfrm>
        </p:grpSpPr>
        <p:sp>
          <p:nvSpPr>
            <p:cNvPr id="4" name="object 4"/>
            <p:cNvSpPr/>
            <p:nvPr/>
          </p:nvSpPr>
          <p:spPr>
            <a:xfrm>
              <a:off x="0" y="7791446"/>
              <a:ext cx="14287500" cy="552450"/>
            </a:xfrm>
            <a:custGeom>
              <a:avLst/>
              <a:gdLst/>
              <a:ahLst/>
              <a:cxnLst/>
              <a:rect l="l" t="t" r="r" b="b"/>
              <a:pathLst>
                <a:path w="14287500" h="552450">
                  <a:moveTo>
                    <a:pt x="0" y="0"/>
                  </a:moveTo>
                  <a:lnTo>
                    <a:pt x="14287498" y="0"/>
                  </a:lnTo>
                  <a:lnTo>
                    <a:pt x="14287498" y="552452"/>
                  </a:lnTo>
                  <a:lnTo>
                    <a:pt x="0" y="552452"/>
                  </a:lnTo>
                  <a:lnTo>
                    <a:pt x="0" y="0"/>
                  </a:lnTo>
                  <a:close/>
                </a:path>
              </a:pathLst>
            </a:custGeom>
            <a:solidFill>
              <a:srgbClr val="626466"/>
            </a:solidFill>
          </p:spPr>
          <p:txBody>
            <a:bodyPr wrap="square" lIns="0" tIns="0" rIns="0" bIns="0" rtlCol="0"/>
            <a:lstStyle/>
            <a:p>
              <a:endParaRPr/>
            </a:p>
          </p:txBody>
        </p:sp>
        <p:pic>
          <p:nvPicPr>
            <p:cNvPr id="5" name="object 5"/>
            <p:cNvPicPr/>
            <p:nvPr/>
          </p:nvPicPr>
          <p:blipFill>
            <a:blip r:embed="rId2" cstate="print"/>
            <a:stretch>
              <a:fillRect/>
            </a:stretch>
          </p:blipFill>
          <p:spPr>
            <a:xfrm>
              <a:off x="13030200" y="7934324"/>
              <a:ext cx="971550" cy="285750"/>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600" y="694496"/>
            <a:ext cx="12297410" cy="486421"/>
          </a:xfrm>
          <a:prstGeom prst="rect">
            <a:avLst/>
          </a:prstGeom>
        </p:spPr>
        <p:txBody>
          <a:bodyPr vert="horz" wrap="square" lIns="0" tIns="70237" rIns="0" bIns="0" rtlCol="0">
            <a:spAutoFit/>
          </a:bodyPr>
          <a:lstStyle/>
          <a:p>
            <a:pPr marL="12700">
              <a:lnSpc>
                <a:spcPct val="100000"/>
              </a:lnSpc>
              <a:spcBef>
                <a:spcPts val="100"/>
              </a:spcBef>
            </a:pPr>
            <a:r>
              <a:rPr dirty="0">
                <a:latin typeface="Poppins SemiBold" panose="02000000000000000000" pitchFamily="2" charset="77"/>
                <a:cs typeface="Poppins SemiBold" panose="02000000000000000000" pitchFamily="2" charset="77"/>
              </a:rPr>
              <a:t>Understanding cost growth targets</a:t>
            </a:r>
          </a:p>
        </p:txBody>
      </p:sp>
      <p:sp>
        <p:nvSpPr>
          <p:cNvPr id="3" name="object 3"/>
          <p:cNvSpPr/>
          <p:nvPr/>
        </p:nvSpPr>
        <p:spPr>
          <a:xfrm>
            <a:off x="476237" y="3400424"/>
            <a:ext cx="13182600" cy="1076325"/>
          </a:xfrm>
          <a:custGeom>
            <a:avLst/>
            <a:gdLst/>
            <a:ahLst/>
            <a:cxnLst/>
            <a:rect l="l" t="t" r="r" b="b"/>
            <a:pathLst>
              <a:path w="13182600" h="1076325">
                <a:moveTo>
                  <a:pt x="6610350" y="0"/>
                </a:moveTo>
                <a:lnTo>
                  <a:pt x="0" y="0"/>
                </a:lnTo>
                <a:lnTo>
                  <a:pt x="0" y="1076325"/>
                </a:lnTo>
                <a:lnTo>
                  <a:pt x="6610350" y="1076325"/>
                </a:lnTo>
                <a:lnTo>
                  <a:pt x="6610350" y="0"/>
                </a:lnTo>
                <a:close/>
              </a:path>
              <a:path w="13182600" h="1076325">
                <a:moveTo>
                  <a:pt x="13182600" y="0"/>
                </a:moveTo>
                <a:lnTo>
                  <a:pt x="6619875" y="0"/>
                </a:lnTo>
                <a:lnTo>
                  <a:pt x="6619875" y="1076325"/>
                </a:lnTo>
                <a:lnTo>
                  <a:pt x="13182600" y="1076325"/>
                </a:lnTo>
                <a:lnTo>
                  <a:pt x="13182600" y="0"/>
                </a:lnTo>
                <a:close/>
              </a:path>
            </a:pathLst>
          </a:custGeom>
          <a:solidFill>
            <a:srgbClr val="EDEDED"/>
          </a:solidFill>
        </p:spPr>
        <p:txBody>
          <a:bodyPr wrap="square" lIns="0" tIns="0" rIns="0" bIns="0" rtlCol="0"/>
          <a:lstStyle/>
          <a:p>
            <a:endParaRPr/>
          </a:p>
        </p:txBody>
      </p:sp>
      <p:sp>
        <p:nvSpPr>
          <p:cNvPr id="4" name="object 4"/>
          <p:cNvSpPr/>
          <p:nvPr/>
        </p:nvSpPr>
        <p:spPr>
          <a:xfrm>
            <a:off x="476237" y="5553074"/>
            <a:ext cx="13182600" cy="428625"/>
          </a:xfrm>
          <a:custGeom>
            <a:avLst/>
            <a:gdLst/>
            <a:ahLst/>
            <a:cxnLst/>
            <a:rect l="l" t="t" r="r" b="b"/>
            <a:pathLst>
              <a:path w="13182600" h="428625">
                <a:moveTo>
                  <a:pt x="6610350" y="0"/>
                </a:moveTo>
                <a:lnTo>
                  <a:pt x="0" y="0"/>
                </a:lnTo>
                <a:lnTo>
                  <a:pt x="0" y="428625"/>
                </a:lnTo>
                <a:lnTo>
                  <a:pt x="6610350" y="428625"/>
                </a:lnTo>
                <a:lnTo>
                  <a:pt x="6610350" y="0"/>
                </a:lnTo>
                <a:close/>
              </a:path>
              <a:path w="13182600" h="428625">
                <a:moveTo>
                  <a:pt x="13182600" y="0"/>
                </a:moveTo>
                <a:lnTo>
                  <a:pt x="6619875" y="0"/>
                </a:lnTo>
                <a:lnTo>
                  <a:pt x="6619875" y="428625"/>
                </a:lnTo>
                <a:lnTo>
                  <a:pt x="13182600" y="428625"/>
                </a:lnTo>
                <a:lnTo>
                  <a:pt x="13182600" y="0"/>
                </a:lnTo>
                <a:close/>
              </a:path>
            </a:pathLst>
          </a:custGeom>
          <a:solidFill>
            <a:srgbClr val="EDEDED"/>
          </a:solidFill>
        </p:spPr>
        <p:txBody>
          <a:bodyPr wrap="square" lIns="0" tIns="0" rIns="0" bIns="0" rtlCol="0"/>
          <a:lstStyle/>
          <a:p>
            <a:endParaRPr/>
          </a:p>
        </p:txBody>
      </p:sp>
      <p:sp>
        <p:nvSpPr>
          <p:cNvPr id="5" name="object 5"/>
          <p:cNvSpPr txBox="1"/>
          <p:nvPr/>
        </p:nvSpPr>
        <p:spPr>
          <a:xfrm>
            <a:off x="7133728" y="2520950"/>
            <a:ext cx="6030595" cy="2660015"/>
          </a:xfrm>
          <a:prstGeom prst="rect">
            <a:avLst/>
          </a:prstGeom>
        </p:spPr>
        <p:txBody>
          <a:bodyPr vert="horz" wrap="square" lIns="0" tIns="8890" rIns="0" bIns="0" rtlCol="0">
            <a:spAutoFit/>
          </a:bodyPr>
          <a:lstStyle/>
          <a:p>
            <a:pPr marL="12700" marR="175260">
              <a:lnSpc>
                <a:spcPct val="101200"/>
              </a:lnSpc>
              <a:spcBef>
                <a:spcPts val="70"/>
              </a:spcBef>
            </a:pPr>
            <a:r>
              <a:rPr sz="2100" dirty="0">
                <a:solidFill>
                  <a:srgbClr val="333333"/>
                </a:solidFill>
                <a:latin typeface="Barlow" pitchFamily="2" charset="77"/>
                <a:cs typeface="Tahoma"/>
              </a:rPr>
              <a:t>A one size-ﬁts-all approach that every state should implement in the same way.</a:t>
            </a:r>
            <a:endParaRPr sz="2100" dirty="0">
              <a:latin typeface="Barlow" pitchFamily="2" charset="77"/>
              <a:cs typeface="Tahoma"/>
            </a:endParaRPr>
          </a:p>
          <a:p>
            <a:pPr marL="12700" marR="5080">
              <a:lnSpc>
                <a:spcPct val="101200"/>
              </a:lnSpc>
              <a:spcBef>
                <a:spcPts val="2100"/>
              </a:spcBef>
            </a:pPr>
            <a:r>
              <a:rPr sz="2100" dirty="0">
                <a:solidFill>
                  <a:srgbClr val="333333"/>
                </a:solidFill>
                <a:latin typeface="Barlow" pitchFamily="2" charset="77"/>
                <a:cs typeface="Tahoma"/>
              </a:rPr>
              <a:t>A government-run system. Addressing health cost growth is a shared responsibility for government and industry.</a:t>
            </a:r>
            <a:endParaRPr sz="2100" dirty="0">
              <a:latin typeface="Barlow" pitchFamily="2" charset="77"/>
              <a:cs typeface="Tahoma"/>
            </a:endParaRPr>
          </a:p>
          <a:p>
            <a:pPr>
              <a:lnSpc>
                <a:spcPct val="100000"/>
              </a:lnSpc>
              <a:spcBef>
                <a:spcPts val="865"/>
              </a:spcBef>
            </a:pPr>
            <a:endParaRPr sz="2100" dirty="0">
              <a:latin typeface="Barlow" pitchFamily="2" charset="77"/>
              <a:cs typeface="Tahoma"/>
            </a:endParaRPr>
          </a:p>
          <a:p>
            <a:pPr marL="12700">
              <a:lnSpc>
                <a:spcPct val="100000"/>
              </a:lnSpc>
              <a:spcBef>
                <a:spcPts val="5"/>
              </a:spcBef>
            </a:pPr>
            <a:r>
              <a:rPr sz="2100" dirty="0">
                <a:solidFill>
                  <a:srgbClr val="333333"/>
                </a:solidFill>
                <a:latin typeface="Barlow" pitchFamily="2" charset="77"/>
                <a:cs typeface="Tahoma"/>
              </a:rPr>
              <a:t>An excuse to cut beneﬁts and services</a:t>
            </a:r>
            <a:endParaRPr sz="2100" dirty="0">
              <a:latin typeface="Barlow" pitchFamily="2" charset="77"/>
              <a:cs typeface="Tahoma"/>
            </a:endParaRPr>
          </a:p>
        </p:txBody>
      </p:sp>
      <p:sp>
        <p:nvSpPr>
          <p:cNvPr id="6" name="object 6"/>
          <p:cNvSpPr/>
          <p:nvPr/>
        </p:nvSpPr>
        <p:spPr>
          <a:xfrm>
            <a:off x="476250" y="1904999"/>
            <a:ext cx="6610350" cy="419100"/>
          </a:xfrm>
          <a:custGeom>
            <a:avLst/>
            <a:gdLst/>
            <a:ahLst/>
            <a:cxnLst/>
            <a:rect l="l" t="t" r="r" b="b"/>
            <a:pathLst>
              <a:path w="6610350" h="419100">
                <a:moveTo>
                  <a:pt x="6610349" y="419099"/>
                </a:moveTo>
                <a:lnTo>
                  <a:pt x="0" y="419099"/>
                </a:lnTo>
                <a:lnTo>
                  <a:pt x="0" y="0"/>
                </a:lnTo>
                <a:lnTo>
                  <a:pt x="6610349" y="0"/>
                </a:lnTo>
                <a:lnTo>
                  <a:pt x="6610349" y="419099"/>
                </a:lnTo>
                <a:close/>
              </a:path>
            </a:pathLst>
          </a:custGeom>
          <a:solidFill>
            <a:srgbClr val="EDEDED"/>
          </a:solidFill>
        </p:spPr>
        <p:txBody>
          <a:bodyPr wrap="square" lIns="0" tIns="0" rIns="0" bIns="0" rtlCol="0"/>
          <a:lstStyle/>
          <a:p>
            <a:endParaRPr/>
          </a:p>
        </p:txBody>
      </p:sp>
      <p:sp>
        <p:nvSpPr>
          <p:cNvPr id="7" name="object 7"/>
          <p:cNvSpPr txBox="1"/>
          <p:nvPr/>
        </p:nvSpPr>
        <p:spPr>
          <a:xfrm>
            <a:off x="511175" y="1840864"/>
            <a:ext cx="6379845" cy="4092575"/>
          </a:xfrm>
          <a:prstGeom prst="rect">
            <a:avLst/>
          </a:prstGeom>
        </p:spPr>
        <p:txBody>
          <a:bodyPr vert="horz" wrap="square" lIns="0" tIns="111760" rIns="0" bIns="0" rtlCol="0">
            <a:spAutoFit/>
          </a:bodyPr>
          <a:lstStyle/>
          <a:p>
            <a:pPr marL="12700">
              <a:lnSpc>
                <a:spcPct val="100000"/>
              </a:lnSpc>
              <a:spcBef>
                <a:spcPts val="880"/>
              </a:spcBef>
            </a:pPr>
            <a:r>
              <a:rPr sz="2100" dirty="0">
                <a:solidFill>
                  <a:srgbClr val="0072BC"/>
                </a:solidFill>
                <a:latin typeface="Barlow" pitchFamily="2" charset="77"/>
                <a:cs typeface="Tahoma"/>
              </a:rPr>
              <a:t>What it is</a:t>
            </a:r>
            <a:endParaRPr sz="2100" dirty="0">
              <a:latin typeface="Barlow" pitchFamily="2" charset="77"/>
              <a:cs typeface="Tahoma"/>
            </a:endParaRPr>
          </a:p>
          <a:p>
            <a:pPr marL="12700" marR="5080">
              <a:lnSpc>
                <a:spcPct val="101200"/>
              </a:lnSpc>
              <a:spcBef>
                <a:spcPts val="750"/>
              </a:spcBef>
            </a:pPr>
            <a:r>
              <a:rPr sz="2100" dirty="0">
                <a:solidFill>
                  <a:srgbClr val="333333"/>
                </a:solidFill>
                <a:latin typeface="Barlow" pitchFamily="2" charset="77"/>
                <a:cs typeface="Tahoma"/>
              </a:rPr>
              <a:t>A series of practical steps to gain insight into statewide health care spending, informed by actual state experience</a:t>
            </a:r>
            <a:endParaRPr sz="2100" dirty="0">
              <a:latin typeface="Barlow" pitchFamily="2" charset="77"/>
              <a:cs typeface="Tahoma"/>
            </a:endParaRPr>
          </a:p>
          <a:p>
            <a:pPr marL="12700" marR="728980">
              <a:lnSpc>
                <a:spcPct val="101200"/>
              </a:lnSpc>
              <a:spcBef>
                <a:spcPts val="2100"/>
              </a:spcBef>
            </a:pPr>
            <a:r>
              <a:rPr sz="2100" dirty="0">
                <a:solidFill>
                  <a:srgbClr val="333333"/>
                </a:solidFill>
                <a:latin typeface="Barlow" pitchFamily="2" charset="77"/>
                <a:cs typeface="Tahoma"/>
              </a:rPr>
              <a:t>A forum for all stakeholders to identify issues and discuss solutions</a:t>
            </a:r>
            <a:endParaRPr sz="2100" dirty="0">
              <a:latin typeface="Barlow" pitchFamily="2" charset="77"/>
              <a:cs typeface="Tahoma"/>
            </a:endParaRPr>
          </a:p>
          <a:p>
            <a:pPr marL="12700" marR="216535">
              <a:lnSpc>
                <a:spcPct val="101200"/>
              </a:lnSpc>
              <a:spcBef>
                <a:spcPts val="2100"/>
              </a:spcBef>
            </a:pPr>
            <a:r>
              <a:rPr sz="2100" dirty="0">
                <a:solidFill>
                  <a:srgbClr val="333333"/>
                </a:solidFill>
                <a:latin typeface="Barlow" pitchFamily="2" charset="77"/>
                <a:cs typeface="Tahoma"/>
              </a:rPr>
              <a:t>An opportunity to develop a complete picture and drill down to speciﬁc causes and impacts of spending growth.</a:t>
            </a:r>
            <a:endParaRPr sz="2100" dirty="0">
              <a:latin typeface="Barlow" pitchFamily="2" charset="77"/>
              <a:cs typeface="Tahoma"/>
            </a:endParaRPr>
          </a:p>
          <a:p>
            <a:pPr marL="12700">
              <a:lnSpc>
                <a:spcPct val="100000"/>
              </a:lnSpc>
              <a:spcBef>
                <a:spcPts val="855"/>
              </a:spcBef>
            </a:pPr>
            <a:r>
              <a:rPr sz="2100" dirty="0">
                <a:solidFill>
                  <a:srgbClr val="333333"/>
                </a:solidFill>
                <a:latin typeface="Barlow" pitchFamily="2" charset="77"/>
                <a:cs typeface="Tahoma"/>
              </a:rPr>
              <a:t>A approach designed for long-term use and impact</a:t>
            </a:r>
            <a:endParaRPr sz="2100" dirty="0">
              <a:latin typeface="Barlow" pitchFamily="2" charset="77"/>
              <a:cs typeface="Tahoma"/>
            </a:endParaRPr>
          </a:p>
        </p:txBody>
      </p:sp>
      <p:sp>
        <p:nvSpPr>
          <p:cNvPr id="8" name="object 8"/>
          <p:cNvSpPr/>
          <p:nvPr/>
        </p:nvSpPr>
        <p:spPr>
          <a:xfrm>
            <a:off x="7096125" y="1904999"/>
            <a:ext cx="6562725" cy="419100"/>
          </a:xfrm>
          <a:custGeom>
            <a:avLst/>
            <a:gdLst/>
            <a:ahLst/>
            <a:cxnLst/>
            <a:rect l="l" t="t" r="r" b="b"/>
            <a:pathLst>
              <a:path w="6562725" h="419100">
                <a:moveTo>
                  <a:pt x="6562724" y="419099"/>
                </a:moveTo>
                <a:lnTo>
                  <a:pt x="0" y="419099"/>
                </a:lnTo>
                <a:lnTo>
                  <a:pt x="0" y="0"/>
                </a:lnTo>
                <a:lnTo>
                  <a:pt x="6562724" y="0"/>
                </a:lnTo>
                <a:lnTo>
                  <a:pt x="6562724" y="419099"/>
                </a:lnTo>
                <a:close/>
              </a:path>
            </a:pathLst>
          </a:custGeom>
          <a:solidFill>
            <a:srgbClr val="EDEDED"/>
          </a:solidFill>
        </p:spPr>
        <p:txBody>
          <a:bodyPr wrap="square" lIns="0" tIns="0" rIns="0" bIns="0" rtlCol="0"/>
          <a:lstStyle/>
          <a:p>
            <a:endParaRPr/>
          </a:p>
        </p:txBody>
      </p:sp>
      <p:sp>
        <p:nvSpPr>
          <p:cNvPr id="9" name="object 9"/>
          <p:cNvSpPr txBox="1"/>
          <p:nvPr/>
        </p:nvSpPr>
        <p:spPr>
          <a:xfrm>
            <a:off x="7133728" y="1939925"/>
            <a:ext cx="1539875"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0072BC"/>
                </a:solidFill>
                <a:latin typeface="Barlow" pitchFamily="2" charset="77"/>
                <a:cs typeface="Tahoma"/>
              </a:rPr>
              <a:t>What it is not</a:t>
            </a:r>
            <a:endParaRPr sz="2100" dirty="0">
              <a:latin typeface="Barlow" pitchFamily="2" charset="77"/>
              <a:cs typeface="Tahoma"/>
            </a:endParaRPr>
          </a:p>
        </p:txBody>
      </p:sp>
      <p:grpSp>
        <p:nvGrpSpPr>
          <p:cNvPr id="10" name="object 10"/>
          <p:cNvGrpSpPr/>
          <p:nvPr/>
        </p:nvGrpSpPr>
        <p:grpSpPr>
          <a:xfrm>
            <a:off x="0" y="7791442"/>
            <a:ext cx="14287500" cy="552450"/>
            <a:chOff x="0" y="7791442"/>
            <a:chExt cx="14287500" cy="552450"/>
          </a:xfrm>
        </p:grpSpPr>
        <p:sp>
          <p:nvSpPr>
            <p:cNvPr id="11" name="object 11"/>
            <p:cNvSpPr/>
            <p:nvPr/>
          </p:nvSpPr>
          <p:spPr>
            <a:xfrm>
              <a:off x="0" y="7791442"/>
              <a:ext cx="14287500" cy="552450"/>
            </a:xfrm>
            <a:custGeom>
              <a:avLst/>
              <a:gdLst/>
              <a:ahLst/>
              <a:cxnLst/>
              <a:rect l="l" t="t" r="r" b="b"/>
              <a:pathLst>
                <a:path w="14287500" h="552450">
                  <a:moveTo>
                    <a:pt x="0" y="0"/>
                  </a:moveTo>
                  <a:lnTo>
                    <a:pt x="14287498" y="0"/>
                  </a:lnTo>
                  <a:lnTo>
                    <a:pt x="14287498" y="552452"/>
                  </a:lnTo>
                  <a:lnTo>
                    <a:pt x="0" y="552452"/>
                  </a:lnTo>
                  <a:lnTo>
                    <a:pt x="0" y="0"/>
                  </a:lnTo>
                  <a:close/>
                </a:path>
              </a:pathLst>
            </a:custGeom>
            <a:solidFill>
              <a:srgbClr val="626466"/>
            </a:solidFill>
          </p:spPr>
          <p:txBody>
            <a:bodyPr wrap="square" lIns="0" tIns="0" rIns="0" bIns="0" rtlCol="0"/>
            <a:lstStyle/>
            <a:p>
              <a:endParaRPr/>
            </a:p>
          </p:txBody>
        </p:sp>
        <p:pic>
          <p:nvPicPr>
            <p:cNvPr id="12" name="object 12"/>
            <p:cNvPicPr/>
            <p:nvPr/>
          </p:nvPicPr>
          <p:blipFill>
            <a:blip r:embed="rId2" cstate="print"/>
            <a:stretch>
              <a:fillRect/>
            </a:stretch>
          </p:blipFill>
          <p:spPr>
            <a:xfrm>
              <a:off x="13030200" y="7934324"/>
              <a:ext cx="971550" cy="285750"/>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600" y="694496"/>
            <a:ext cx="12297410" cy="428322"/>
          </a:xfrm>
          <a:prstGeom prst="rect">
            <a:avLst/>
          </a:prstGeom>
        </p:spPr>
        <p:txBody>
          <a:bodyPr vert="horz" wrap="square" lIns="0" tIns="12700" rIns="0" bIns="0" rtlCol="0">
            <a:spAutoFit/>
          </a:bodyPr>
          <a:lstStyle/>
          <a:p>
            <a:pPr marL="374650">
              <a:lnSpc>
                <a:spcPct val="100000"/>
              </a:lnSpc>
              <a:spcBef>
                <a:spcPts val="100"/>
              </a:spcBef>
            </a:pPr>
            <a:r>
              <a:rPr dirty="0">
                <a:latin typeface="Poppins SemiBold" panose="02000000000000000000" pitchFamily="2" charset="77"/>
                <a:cs typeface="Poppins SemiBold" panose="02000000000000000000" pitchFamily="2" charset="77"/>
              </a:rPr>
              <a:t>What states have cost growth targets?</a:t>
            </a:r>
          </a:p>
        </p:txBody>
      </p:sp>
      <p:pic>
        <p:nvPicPr>
          <p:cNvPr id="3" name="object 3"/>
          <p:cNvPicPr/>
          <p:nvPr/>
        </p:nvPicPr>
        <p:blipFill>
          <a:blip r:embed="rId2" cstate="print"/>
          <a:stretch>
            <a:fillRect/>
          </a:stretch>
        </p:blipFill>
        <p:spPr>
          <a:xfrm>
            <a:off x="1965231" y="1723610"/>
            <a:ext cx="8666557" cy="5534003"/>
          </a:xfrm>
          <a:prstGeom prst="rect">
            <a:avLst/>
          </a:prstGeom>
        </p:spPr>
      </p:pic>
      <p:grpSp>
        <p:nvGrpSpPr>
          <p:cNvPr id="4" name="object 4"/>
          <p:cNvGrpSpPr/>
          <p:nvPr/>
        </p:nvGrpSpPr>
        <p:grpSpPr>
          <a:xfrm>
            <a:off x="0" y="7791443"/>
            <a:ext cx="14287500" cy="552450"/>
            <a:chOff x="0" y="7791443"/>
            <a:chExt cx="14287500" cy="552450"/>
          </a:xfrm>
        </p:grpSpPr>
        <p:sp>
          <p:nvSpPr>
            <p:cNvPr id="5" name="object 5"/>
            <p:cNvSpPr/>
            <p:nvPr/>
          </p:nvSpPr>
          <p:spPr>
            <a:xfrm>
              <a:off x="0" y="7791443"/>
              <a:ext cx="14287500" cy="552450"/>
            </a:xfrm>
            <a:custGeom>
              <a:avLst/>
              <a:gdLst/>
              <a:ahLst/>
              <a:cxnLst/>
              <a:rect l="l" t="t" r="r" b="b"/>
              <a:pathLst>
                <a:path w="14287500" h="552450">
                  <a:moveTo>
                    <a:pt x="0" y="0"/>
                  </a:moveTo>
                  <a:lnTo>
                    <a:pt x="14287498" y="0"/>
                  </a:lnTo>
                  <a:lnTo>
                    <a:pt x="14287498" y="552452"/>
                  </a:lnTo>
                  <a:lnTo>
                    <a:pt x="0" y="552452"/>
                  </a:lnTo>
                  <a:lnTo>
                    <a:pt x="0" y="0"/>
                  </a:lnTo>
                  <a:close/>
                </a:path>
              </a:pathLst>
            </a:custGeom>
            <a:solidFill>
              <a:srgbClr val="626466"/>
            </a:solidFill>
          </p:spPr>
          <p:txBody>
            <a:bodyPr wrap="square" lIns="0" tIns="0" rIns="0" bIns="0" rtlCol="0"/>
            <a:lstStyle/>
            <a:p>
              <a:endParaRPr/>
            </a:p>
          </p:txBody>
        </p:sp>
        <p:pic>
          <p:nvPicPr>
            <p:cNvPr id="6" name="object 6"/>
            <p:cNvPicPr/>
            <p:nvPr/>
          </p:nvPicPr>
          <p:blipFill>
            <a:blip r:embed="rId3" cstate="print"/>
            <a:stretch>
              <a:fillRect/>
            </a:stretch>
          </p:blipFill>
          <p:spPr>
            <a:xfrm>
              <a:off x="13030200" y="7934324"/>
              <a:ext cx="971550" cy="28575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600" y="694496"/>
            <a:ext cx="12297410" cy="592586"/>
          </a:xfrm>
          <a:prstGeom prst="rect">
            <a:avLst/>
          </a:prstGeom>
        </p:spPr>
        <p:txBody>
          <a:bodyPr vert="horz" wrap="square" lIns="0" tIns="198235" rIns="0" bIns="0" rtlCol="0">
            <a:spAutoFit/>
          </a:bodyPr>
          <a:lstStyle/>
          <a:p>
            <a:pPr marL="431800">
              <a:lnSpc>
                <a:spcPct val="100000"/>
              </a:lnSpc>
              <a:spcBef>
                <a:spcPts val="100"/>
              </a:spcBef>
            </a:pPr>
            <a:r>
              <a:rPr sz="2550" dirty="0">
                <a:latin typeface="Poppins SemiBold" panose="02000000000000000000" pitchFamily="2" charset="77"/>
                <a:cs typeface="Poppins SemiBold" panose="02000000000000000000" pitchFamily="2" charset="77"/>
              </a:rPr>
              <a:t>How can you create a cost growth target program?</a:t>
            </a:r>
          </a:p>
        </p:txBody>
      </p:sp>
      <p:pic>
        <p:nvPicPr>
          <p:cNvPr id="3" name="object 3">
            <a:hlinkClick r:id="rId2"/>
          </p:cNvPr>
          <p:cNvPicPr/>
          <p:nvPr/>
        </p:nvPicPr>
        <p:blipFill>
          <a:blip r:embed="rId3" cstate="print"/>
          <a:stretch>
            <a:fillRect/>
          </a:stretch>
        </p:blipFill>
        <p:spPr>
          <a:xfrm>
            <a:off x="895350" y="1457324"/>
            <a:ext cx="4762500" cy="6115049"/>
          </a:xfrm>
          <a:prstGeom prst="rect">
            <a:avLst/>
          </a:prstGeom>
        </p:spPr>
      </p:pic>
      <p:sp>
        <p:nvSpPr>
          <p:cNvPr id="4" name="object 4"/>
          <p:cNvSpPr txBox="1">
            <a:spLocks noGrp="1"/>
          </p:cNvSpPr>
          <p:nvPr>
            <p:ph type="body" idx="1"/>
          </p:nvPr>
        </p:nvSpPr>
        <p:spPr>
          <a:xfrm>
            <a:off x="6445249" y="2524188"/>
            <a:ext cx="7175501" cy="3121817"/>
          </a:xfrm>
          <a:prstGeom prst="rect">
            <a:avLst/>
          </a:prstGeom>
        </p:spPr>
        <p:txBody>
          <a:bodyPr vert="horz" wrap="square" lIns="0" tIns="12700" rIns="0" bIns="0" rtlCol="0">
            <a:spAutoFit/>
          </a:bodyPr>
          <a:lstStyle/>
          <a:p>
            <a:pPr marL="50800" marR="1049020">
              <a:lnSpc>
                <a:spcPct val="123300"/>
              </a:lnSpc>
              <a:spcBef>
                <a:spcPts val="100"/>
              </a:spcBef>
            </a:pPr>
            <a:r>
              <a:rPr i="0" dirty="0">
                <a:latin typeface="Barlow" pitchFamily="2" charset="77"/>
              </a:rPr>
              <a:t>The Playbook for Implementing a</a:t>
            </a:r>
            <a:r>
              <a:rPr lang="en-US" i="0" dirty="0">
                <a:latin typeface="Barlow" pitchFamily="2" charset="77"/>
              </a:rPr>
              <a:t> </a:t>
            </a:r>
            <a:r>
              <a:rPr i="0" dirty="0">
                <a:latin typeface="Barlow" pitchFamily="2" charset="77"/>
              </a:rPr>
              <a:t>Cost Growth Target </a:t>
            </a:r>
            <a:r>
              <a:rPr lang="en-US" i="0" dirty="0">
                <a:latin typeface="Barlow" pitchFamily="2" charset="77"/>
              </a:rPr>
              <a:t> </a:t>
            </a:r>
            <a:r>
              <a:rPr i="0" dirty="0">
                <a:latin typeface="Barlow" pitchFamily="2" charset="77"/>
                <a:cs typeface="Tahoma"/>
              </a:rPr>
              <a:t>includes:</a:t>
            </a:r>
          </a:p>
          <a:p>
            <a:pPr>
              <a:lnSpc>
                <a:spcPct val="100000"/>
              </a:lnSpc>
              <a:spcBef>
                <a:spcPts val="1019"/>
              </a:spcBef>
            </a:pPr>
            <a:endParaRPr i="0" dirty="0">
              <a:latin typeface="Tahoma"/>
              <a:cs typeface="Tahoma"/>
            </a:endParaRPr>
          </a:p>
          <a:p>
            <a:pPr marL="393065" marR="43180" indent="-342900">
              <a:lnSpc>
                <a:spcPct val="126000"/>
              </a:lnSpc>
              <a:buFont typeface="Arial" panose="020B0604020202020204" pitchFamily="34" charset="0"/>
              <a:buChar char="•"/>
            </a:pPr>
            <a:r>
              <a:rPr lang="en-US" sz="2050" b="1" i="0" dirty="0">
                <a:latin typeface="Barlow" pitchFamily="2" charset="77"/>
                <a:cs typeface="Tahoma"/>
              </a:rPr>
              <a:t>A </a:t>
            </a:r>
            <a:r>
              <a:rPr sz="2050" b="1" i="0" dirty="0">
                <a:latin typeface="Barlow" pitchFamily="2" charset="77"/>
                <a:cs typeface="Tahoma"/>
              </a:rPr>
              <a:t>roadmap </a:t>
            </a:r>
            <a:r>
              <a:rPr sz="2050" i="0" dirty="0">
                <a:latin typeface="Barlow" pitchFamily="2" charset="77"/>
                <a:cs typeface="Tahoma"/>
              </a:rPr>
              <a:t>for program design and implementation for states.</a:t>
            </a:r>
            <a:endParaRPr lang="en-US" sz="2050" dirty="0">
              <a:latin typeface="Barlow" pitchFamily="2" charset="77"/>
              <a:cs typeface="Tahoma"/>
            </a:endParaRPr>
          </a:p>
          <a:p>
            <a:pPr marL="393065" marR="43180" indent="-342900">
              <a:lnSpc>
                <a:spcPct val="126000"/>
              </a:lnSpc>
              <a:buFont typeface="Arial" panose="020B0604020202020204" pitchFamily="34" charset="0"/>
              <a:buChar char="•"/>
            </a:pPr>
            <a:r>
              <a:rPr sz="2050" b="1" i="0" dirty="0">
                <a:latin typeface="Barlow" pitchFamily="2" charset="77"/>
                <a:cs typeface="Tahoma"/>
              </a:rPr>
              <a:t>Concrete steps, practical tools, best practice strategies, and insights </a:t>
            </a:r>
            <a:r>
              <a:rPr sz="2050" i="0" dirty="0">
                <a:latin typeface="Barlow" pitchFamily="2" charset="77"/>
                <a:cs typeface="Tahoma"/>
              </a:rPr>
              <a:t>to guide states through the work.</a:t>
            </a:r>
            <a:endParaRPr sz="2050" dirty="0">
              <a:latin typeface="Barlow" pitchFamily="2" charset="77"/>
              <a:cs typeface="Tahoma"/>
            </a:endParaRPr>
          </a:p>
        </p:txBody>
      </p:sp>
      <p:grpSp>
        <p:nvGrpSpPr>
          <p:cNvPr id="5" name="object 5"/>
          <p:cNvGrpSpPr/>
          <p:nvPr/>
        </p:nvGrpSpPr>
        <p:grpSpPr>
          <a:xfrm>
            <a:off x="0" y="7791443"/>
            <a:ext cx="14287500" cy="552450"/>
            <a:chOff x="0" y="7791443"/>
            <a:chExt cx="14287500" cy="552450"/>
          </a:xfrm>
        </p:grpSpPr>
        <p:sp>
          <p:nvSpPr>
            <p:cNvPr id="6" name="object 6"/>
            <p:cNvSpPr/>
            <p:nvPr/>
          </p:nvSpPr>
          <p:spPr>
            <a:xfrm>
              <a:off x="0" y="7791443"/>
              <a:ext cx="14287500" cy="552450"/>
            </a:xfrm>
            <a:custGeom>
              <a:avLst/>
              <a:gdLst/>
              <a:ahLst/>
              <a:cxnLst/>
              <a:rect l="l" t="t" r="r" b="b"/>
              <a:pathLst>
                <a:path w="14287500" h="552450">
                  <a:moveTo>
                    <a:pt x="0" y="0"/>
                  </a:moveTo>
                  <a:lnTo>
                    <a:pt x="14287498" y="0"/>
                  </a:lnTo>
                  <a:lnTo>
                    <a:pt x="14287498" y="552452"/>
                  </a:lnTo>
                  <a:lnTo>
                    <a:pt x="0" y="552452"/>
                  </a:lnTo>
                  <a:lnTo>
                    <a:pt x="0" y="0"/>
                  </a:lnTo>
                  <a:close/>
                </a:path>
              </a:pathLst>
            </a:custGeom>
            <a:solidFill>
              <a:srgbClr val="626466"/>
            </a:solidFill>
          </p:spPr>
          <p:txBody>
            <a:bodyPr wrap="square" lIns="0" tIns="0" rIns="0" bIns="0" rtlCol="0"/>
            <a:lstStyle/>
            <a:p>
              <a:endParaRPr/>
            </a:p>
          </p:txBody>
        </p:sp>
        <p:pic>
          <p:nvPicPr>
            <p:cNvPr id="7" name="object 7"/>
            <p:cNvPicPr/>
            <p:nvPr/>
          </p:nvPicPr>
          <p:blipFill>
            <a:blip r:embed="rId4" cstate="print"/>
            <a:stretch>
              <a:fillRect/>
            </a:stretch>
          </p:blipFill>
          <p:spPr>
            <a:xfrm>
              <a:off x="13030200" y="7934324"/>
              <a:ext cx="971550" cy="285750"/>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5454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TotalTime>
  <Words>736</Words>
  <Application>Microsoft Macintosh PowerPoint</Application>
  <PresentationFormat>Custom</PresentationFormat>
  <Paragraphs>66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Barlow</vt:lpstr>
      <vt:lpstr>Poppins SemiBold</vt:lpstr>
      <vt:lpstr>Tahoma</vt:lpstr>
      <vt:lpstr>Trebuchet MS</vt:lpstr>
      <vt:lpstr>Office Theme</vt:lpstr>
      <vt:lpstr>Making Health Care More Affordable</vt:lpstr>
      <vt:lpstr>The Peterson-Milbank Program for Sustainable Health Care Costs</vt:lpstr>
      <vt:lpstr>States Face a Growing Health Care Affordability Crisis</vt:lpstr>
      <vt:lpstr>Fragmented solutions haven’t tamed the trends</vt:lpstr>
      <vt:lpstr>A State-Led Solution: Health Care Cost Growth Target Programs</vt:lpstr>
      <vt:lpstr>PowerPoint Presentation</vt:lpstr>
      <vt:lpstr>Understanding cost growth targets</vt:lpstr>
      <vt:lpstr>What states have cost growth targets?</vt:lpstr>
      <vt:lpstr>How can you create a cost growth target program?</vt:lpstr>
      <vt:lpstr>Six Activities and Steps to Implement a Health Care Cost Growth Target</vt:lpstr>
      <vt:lpstr>Overview of Implementation</vt:lpstr>
      <vt:lpstr>1. Program Planning, Development &amp; Sustainability</vt:lpstr>
      <vt:lpstr>2. Public-Private Stakeholder Engagement</vt:lpstr>
      <vt:lpstr>4. Measuring Performance Against the Target</vt:lpstr>
      <vt:lpstr>5. Understanding the Drivers for Spending Growth</vt:lpstr>
      <vt:lpstr>Oregon's Cost Growth Target</vt:lpstr>
      <vt:lpstr>PowerPoint Presentation</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Health Care More Affordable</dc:title>
  <cp:lastModifiedBy>Mary Louise Gilburg</cp:lastModifiedBy>
  <cp:revision>2</cp:revision>
  <dcterms:created xsi:type="dcterms:W3CDTF">2023-08-31T14:23:14Z</dcterms:created>
  <dcterms:modified xsi:type="dcterms:W3CDTF">2023-08-31T14:41:08Z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2023-08-31T00:00:00Z</vt:filetime>
  </property>
  <property fmtid="{D5CDD505-2E9C-101B-9397-08002B2CF9AE}" pid="3" name="Creator">
    <vt:lpwstr>Chromium</vt:lpwstr>
  </property>
  <property fmtid="{D5CDD505-2E9C-101B-9397-08002B2CF9AE}" pid="4" name="LastSaved">
    <vt:filetime>2023-08-31T00:00:00Z</vt:filetime>
  </property>
  <property fmtid="{D5CDD505-2E9C-101B-9397-08002B2CF9AE}" pid="5" name="Producer">
    <vt:lpwstr>Skia/PDF m113</vt:lpwstr>
  </property>
</Properties>
</file>