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6" r:id="rId5"/>
    <p:sldMasterId id="2147483759" r:id="rId6"/>
    <p:sldMasterId id="2147483779" r:id="rId7"/>
    <p:sldMasterId id="2147483796" r:id="rId8"/>
  </p:sldMasterIdLst>
  <p:notesMasterIdLst>
    <p:notesMasterId r:id="rId54"/>
  </p:notesMasterIdLst>
  <p:sldIdLst>
    <p:sldId id="263" r:id="rId9"/>
    <p:sldId id="543" r:id="rId10"/>
    <p:sldId id="544" r:id="rId11"/>
    <p:sldId id="546" r:id="rId12"/>
    <p:sldId id="537" r:id="rId13"/>
    <p:sldId id="547" r:id="rId14"/>
    <p:sldId id="548" r:id="rId15"/>
    <p:sldId id="332" r:id="rId16"/>
    <p:sldId id="1002" r:id="rId17"/>
    <p:sldId id="1005" r:id="rId18"/>
    <p:sldId id="1006" r:id="rId19"/>
    <p:sldId id="1014" r:id="rId20"/>
    <p:sldId id="349" r:id="rId21"/>
    <p:sldId id="1015" r:id="rId22"/>
    <p:sldId id="1016" r:id="rId23"/>
    <p:sldId id="1017" r:id="rId24"/>
    <p:sldId id="1018" r:id="rId25"/>
    <p:sldId id="3405" r:id="rId26"/>
    <p:sldId id="3406" r:id="rId27"/>
    <p:sldId id="3407" r:id="rId28"/>
    <p:sldId id="3408" r:id="rId29"/>
    <p:sldId id="3409" r:id="rId30"/>
    <p:sldId id="3410" r:id="rId31"/>
    <p:sldId id="3411" r:id="rId32"/>
    <p:sldId id="3412" r:id="rId33"/>
    <p:sldId id="3413" r:id="rId34"/>
    <p:sldId id="3414" r:id="rId35"/>
    <p:sldId id="3415" r:id="rId36"/>
    <p:sldId id="3416" r:id="rId37"/>
    <p:sldId id="3417" r:id="rId38"/>
    <p:sldId id="3418" r:id="rId39"/>
    <p:sldId id="3419" r:id="rId40"/>
    <p:sldId id="361" r:id="rId41"/>
    <p:sldId id="350" r:id="rId42"/>
    <p:sldId id="340" r:id="rId43"/>
    <p:sldId id="411" r:id="rId44"/>
    <p:sldId id="412" r:id="rId45"/>
    <p:sldId id="358" r:id="rId46"/>
    <p:sldId id="353" r:id="rId47"/>
    <p:sldId id="367" r:id="rId48"/>
    <p:sldId id="359" r:id="rId49"/>
    <p:sldId id="374" r:id="rId50"/>
    <p:sldId id="413" r:id="rId51"/>
    <p:sldId id="414" r:id="rId52"/>
    <p:sldId id="316" r:id="rId53"/>
  </p:sldIdLst>
  <p:sldSz cx="9144000" cy="6858000" type="screen4x3"/>
  <p:notesSz cx="7102475" cy="9388475"/>
  <p:defaultTextStyle>
    <a:defPPr>
      <a:defRPr lang="en-US"/>
    </a:defPPr>
    <a:lvl1pPr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Helvetica" panose="020B0604020202020204" pitchFamily="34" charset="0"/>
        <a:ea typeface="+mn-ea"/>
        <a:cs typeface="+mn-cs"/>
      </a:defRPr>
    </a:lvl5pPr>
    <a:lvl6pPr marL="2286000" algn="l" defTabSz="914400" rtl="0" eaLnBrk="1" latinLnBrk="0" hangingPunct="1">
      <a:defRPr kern="1200">
        <a:solidFill>
          <a:schemeClr val="tx1"/>
        </a:solidFill>
        <a:latin typeface="Helvetica" panose="020B0604020202020204" pitchFamily="34" charset="0"/>
        <a:ea typeface="+mn-ea"/>
        <a:cs typeface="+mn-cs"/>
      </a:defRPr>
    </a:lvl6pPr>
    <a:lvl7pPr marL="2743200" algn="l" defTabSz="914400" rtl="0" eaLnBrk="1" latinLnBrk="0" hangingPunct="1">
      <a:defRPr kern="1200">
        <a:solidFill>
          <a:schemeClr val="tx1"/>
        </a:solidFill>
        <a:latin typeface="Helvetica" panose="020B0604020202020204" pitchFamily="34" charset="0"/>
        <a:ea typeface="+mn-ea"/>
        <a:cs typeface="+mn-cs"/>
      </a:defRPr>
    </a:lvl7pPr>
    <a:lvl8pPr marL="3200400" algn="l" defTabSz="914400" rtl="0" eaLnBrk="1" latinLnBrk="0" hangingPunct="1">
      <a:defRPr kern="1200">
        <a:solidFill>
          <a:schemeClr val="tx1"/>
        </a:solidFill>
        <a:latin typeface="Helvetica" panose="020B0604020202020204" pitchFamily="34" charset="0"/>
        <a:ea typeface="+mn-ea"/>
        <a:cs typeface="+mn-cs"/>
      </a:defRPr>
    </a:lvl8pPr>
    <a:lvl9pPr marL="3657600" algn="l" defTabSz="914400" rtl="0" eaLnBrk="1" latinLnBrk="0" hangingPunct="1">
      <a:defRPr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DE0753-BEE0-913B-F0BE-179C390F4533}" name="Christine Haran" initials="CH" userId="S::charan@milbank.org::624dad94-073b-4a47-9cfa-5c88a1bc8d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 Koller" initials="CK"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043"/>
    <a:srgbClr val="005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5F6F1-1CC3-F043-8F5B-8B34564A73B0}" v="35" dt="2022-05-19T16:48:12.159"/>
    <p1510:client id="{D919DF61-82B4-A441-8497-FC28D850822A}" v="1" dt="2022-05-19T19:52:51.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2"/>
    <p:restoredTop sz="94694"/>
  </p:normalViewPr>
  <p:slideViewPr>
    <p:cSldViewPr snapToGrid="0" snapToObjects="1" showGuides="1">
      <p:cViewPr varScale="1">
        <p:scale>
          <a:sx n="128" d="100"/>
          <a:sy n="128" d="100"/>
        </p:scale>
        <p:origin x="10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0FE-4091-A309-C200EF46359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0FE-4091-A309-C200EF46359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0FE-4091-A309-C200EF46359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0FE-4091-A309-C200EF46359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F0FE-4091-A309-C200EF46359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Latinx</c:v>
                </c:pt>
                <c:pt idx="1">
                  <c:v>API</c:v>
                </c:pt>
                <c:pt idx="2">
                  <c:v>White</c:v>
                </c:pt>
                <c:pt idx="3">
                  <c:v>Black</c:v>
                </c:pt>
                <c:pt idx="4">
                  <c:v>Other</c:v>
                </c:pt>
              </c:strCache>
            </c:strRef>
          </c:cat>
          <c:val>
            <c:numRef>
              <c:f>Sheet1!$B$2:$B$6</c:f>
              <c:numCache>
                <c:formatCode>General</c:formatCode>
                <c:ptCount val="5"/>
                <c:pt idx="0">
                  <c:v>37</c:v>
                </c:pt>
                <c:pt idx="1">
                  <c:v>25</c:v>
                </c:pt>
                <c:pt idx="2">
                  <c:v>23</c:v>
                </c:pt>
                <c:pt idx="3">
                  <c:v>12</c:v>
                </c:pt>
                <c:pt idx="4">
                  <c:v>3</c:v>
                </c:pt>
              </c:numCache>
            </c:numRef>
          </c:val>
          <c:extLst>
            <c:ext xmlns:c16="http://schemas.microsoft.com/office/drawing/2014/chart" uri="{C3380CC4-5D6E-409C-BE32-E72D297353CC}">
              <c16:uniqueId val="{00000000-B7F6-421D-9881-7F958529EE5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baseline="0" dirty="0">
                <a:solidFill>
                  <a:schemeClr val="tx1">
                    <a:lumMod val="50000"/>
                    <a:lumOff val="50000"/>
                  </a:schemeClr>
                </a:solidFill>
              </a:rPr>
              <a:t>Job Category</a:t>
            </a:r>
            <a:endParaRPr lang="en-US" sz="1600" b="1" dirty="0">
              <a:solidFill>
                <a:schemeClr val="tx1">
                  <a:lumMod val="50000"/>
                  <a:lumOff val="50000"/>
                </a:schemeClr>
              </a:solidFill>
            </a:endParaRPr>
          </a:p>
        </c:rich>
      </c:tx>
      <c:layout>
        <c:manualLayout>
          <c:xMode val="edge"/>
          <c:yMode val="edge"/>
          <c:x val="0.23687632701374067"/>
          <c:y val="3.405038742369942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126219896696493"/>
          <c:y val="0.24734791273806225"/>
          <c:w val="0.69755336135845236"/>
          <c:h val="0.44575487295898758"/>
        </c:manualLayout>
      </c:layout>
      <c:barChart>
        <c:barDir val="bar"/>
        <c:grouping val="stacked"/>
        <c:varyColors val="0"/>
        <c:ser>
          <c:idx val="0"/>
          <c:order val="0"/>
          <c:tx>
            <c:strRef>
              <c:f>Sheet1!$B$1</c:f>
              <c:strCache>
                <c:ptCount val="1"/>
                <c:pt idx="0">
                  <c:v>TOTAL</c:v>
                </c:pt>
              </c:strCache>
            </c:strRef>
          </c:tx>
          <c:spPr>
            <a:solidFill>
              <a:schemeClr val="accent1"/>
            </a:solidFill>
            <a:ln>
              <a:noFill/>
            </a:ln>
            <a:effectLst/>
          </c:spPr>
          <c:invertIfNegative val="0"/>
          <c:cat>
            <c:strRef>
              <c:f>Sheet1!$A$2:$A$5</c:f>
              <c:strCache>
                <c:ptCount val="4"/>
                <c:pt idx="0">
                  <c:v>DSP</c:v>
                </c:pt>
                <c:pt idx="1">
                  <c:v>PATH</c:v>
                </c:pt>
                <c:pt idx="2">
                  <c:v>CNA</c:v>
                </c:pt>
                <c:pt idx="3">
                  <c:v>PCA</c:v>
                </c:pt>
              </c:strCache>
            </c:strRef>
          </c:cat>
          <c:val>
            <c:numRef>
              <c:f>Sheet1!$B$2:$B$5</c:f>
              <c:numCache>
                <c:formatCode>General</c:formatCode>
                <c:ptCount val="4"/>
                <c:pt idx="0">
                  <c:v>7.9</c:v>
                </c:pt>
                <c:pt idx="1">
                  <c:v>100</c:v>
                </c:pt>
                <c:pt idx="2">
                  <c:v>59.5</c:v>
                </c:pt>
                <c:pt idx="3">
                  <c:v>432.5</c:v>
                </c:pt>
              </c:numCache>
            </c:numRef>
          </c:val>
          <c:extLst>
            <c:ext xmlns:c16="http://schemas.microsoft.com/office/drawing/2014/chart" uri="{C3380CC4-5D6E-409C-BE32-E72D297353CC}">
              <c16:uniqueId val="{00000000-C3E0-42DD-A973-25F0E2B57274}"/>
            </c:ext>
          </c:extLst>
        </c:ser>
        <c:ser>
          <c:idx val="1"/>
          <c:order val="1"/>
          <c:tx>
            <c:strRef>
              <c:f>Sheet1!$C$1</c:f>
              <c:strCache>
                <c:ptCount val="1"/>
                <c:pt idx="0">
                  <c:v>Ongoing</c:v>
                </c:pt>
              </c:strCache>
            </c:strRef>
          </c:tx>
          <c:spPr>
            <a:solidFill>
              <a:schemeClr val="accent2"/>
            </a:solidFill>
            <a:ln>
              <a:noFill/>
            </a:ln>
            <a:effectLst/>
          </c:spPr>
          <c:invertIfNegative val="0"/>
          <c:cat>
            <c:strRef>
              <c:f>Sheet1!$A$2:$A$5</c:f>
              <c:strCache>
                <c:ptCount val="4"/>
                <c:pt idx="0">
                  <c:v>DSP</c:v>
                </c:pt>
                <c:pt idx="1">
                  <c:v>PATH</c:v>
                </c:pt>
                <c:pt idx="2">
                  <c:v>CNA</c:v>
                </c:pt>
                <c:pt idx="3">
                  <c:v>PCA</c:v>
                </c:pt>
              </c:strCache>
            </c:strRef>
          </c:cat>
          <c:val>
            <c:numRef>
              <c:f>Sheet1!$C$2:$C$5</c:f>
              <c:numCache>
                <c:formatCode>General</c:formatCode>
                <c:ptCount val="4"/>
                <c:pt idx="0">
                  <c:v>108.4</c:v>
                </c:pt>
              </c:numCache>
            </c:numRef>
          </c:val>
          <c:extLst>
            <c:ext xmlns:c16="http://schemas.microsoft.com/office/drawing/2014/chart" uri="{C3380CC4-5D6E-409C-BE32-E72D297353CC}">
              <c16:uniqueId val="{00000001-C3E0-42DD-A973-25F0E2B57274}"/>
            </c:ext>
          </c:extLst>
        </c:ser>
        <c:ser>
          <c:idx val="2"/>
          <c:order val="2"/>
          <c:tx>
            <c:strRef>
              <c:f>Sheet1!$D$1</c:f>
              <c:strCache>
                <c:ptCount val="1"/>
                <c:pt idx="0">
                  <c:v>Clinical</c:v>
                </c:pt>
              </c:strCache>
            </c:strRef>
          </c:tx>
          <c:spPr>
            <a:solidFill>
              <a:schemeClr val="accent3"/>
            </a:solidFill>
            <a:ln>
              <a:noFill/>
            </a:ln>
            <a:effectLst/>
          </c:spPr>
          <c:invertIfNegative val="0"/>
          <c:cat>
            <c:strRef>
              <c:f>Sheet1!$A$2:$A$5</c:f>
              <c:strCache>
                <c:ptCount val="4"/>
                <c:pt idx="0">
                  <c:v>DSP</c:v>
                </c:pt>
                <c:pt idx="1">
                  <c:v>PATH</c:v>
                </c:pt>
                <c:pt idx="2">
                  <c:v>CNA</c:v>
                </c:pt>
                <c:pt idx="3">
                  <c:v>PCA</c:v>
                </c:pt>
              </c:strCache>
            </c:strRef>
          </c:cat>
          <c:val>
            <c:numRef>
              <c:f>Sheet1!$D$2:$D$5</c:f>
              <c:numCache>
                <c:formatCode>General</c:formatCode>
                <c:ptCount val="4"/>
                <c:pt idx="2">
                  <c:v>75</c:v>
                </c:pt>
              </c:numCache>
            </c:numRef>
          </c:val>
          <c:extLst>
            <c:ext xmlns:c16="http://schemas.microsoft.com/office/drawing/2014/chart" uri="{C3380CC4-5D6E-409C-BE32-E72D297353CC}">
              <c16:uniqueId val="{00000002-C3E0-42DD-A973-25F0E2B57274}"/>
            </c:ext>
          </c:extLst>
        </c:ser>
        <c:ser>
          <c:idx val="3"/>
          <c:order val="3"/>
          <c:tx>
            <c:strRef>
              <c:f>Sheet1!$E$1</c:f>
              <c:strCache>
                <c:ptCount val="1"/>
                <c:pt idx="0">
                  <c:v>Column3</c:v>
                </c:pt>
              </c:strCache>
            </c:strRef>
          </c:tx>
          <c:spPr>
            <a:solidFill>
              <a:schemeClr val="accent4"/>
            </a:solidFill>
            <a:ln>
              <a:noFill/>
            </a:ln>
            <a:effectLst/>
          </c:spPr>
          <c:invertIfNegative val="0"/>
          <c:cat>
            <c:strRef>
              <c:f>Sheet1!$A$2:$A$5</c:f>
              <c:strCache>
                <c:ptCount val="4"/>
                <c:pt idx="0">
                  <c:v>DSP</c:v>
                </c:pt>
                <c:pt idx="1">
                  <c:v>PATH</c:v>
                </c:pt>
                <c:pt idx="2">
                  <c:v>CNA</c:v>
                </c:pt>
                <c:pt idx="3">
                  <c:v>PCA</c:v>
                </c:pt>
              </c:strCache>
            </c:strRef>
          </c:cat>
          <c:val>
            <c:numRef>
              <c:f>Sheet1!$E$2:$E$5</c:f>
              <c:numCache>
                <c:formatCode>General</c:formatCode>
                <c:ptCount val="4"/>
              </c:numCache>
            </c:numRef>
          </c:val>
          <c:extLst>
            <c:ext xmlns:c16="http://schemas.microsoft.com/office/drawing/2014/chart" uri="{C3380CC4-5D6E-409C-BE32-E72D297353CC}">
              <c16:uniqueId val="{00000001-D4A4-4CE0-8B22-6BD5CAF8DD44}"/>
            </c:ext>
          </c:extLst>
        </c:ser>
        <c:dLbls>
          <c:showLegendKey val="0"/>
          <c:showVal val="0"/>
          <c:showCatName val="0"/>
          <c:showSerName val="0"/>
          <c:showPercent val="0"/>
          <c:showBubbleSize val="0"/>
        </c:dLbls>
        <c:gapWidth val="150"/>
        <c:overlap val="100"/>
        <c:axId val="940291680"/>
        <c:axId val="940286688"/>
      </c:barChart>
      <c:catAx>
        <c:axId val="940291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0286688"/>
        <c:crosses val="autoZero"/>
        <c:auto val="1"/>
        <c:lblAlgn val="ctr"/>
        <c:lblOffset val="100"/>
        <c:noMultiLvlLbl val="0"/>
      </c:catAx>
      <c:valAx>
        <c:axId val="940286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0291680"/>
        <c:crosses val="autoZero"/>
        <c:crossBetween val="between"/>
      </c:valAx>
      <c:spPr>
        <a:noFill/>
        <a:ln>
          <a:noFill/>
        </a:ln>
        <a:effectLst/>
      </c:spPr>
    </c:plotArea>
    <c:legend>
      <c:legendPos val="b"/>
      <c:legendEntry>
        <c:idx val="3"/>
        <c:delete val="1"/>
      </c:legendEntry>
      <c:layout>
        <c:manualLayout>
          <c:xMode val="edge"/>
          <c:yMode val="edge"/>
          <c:x val="7.1574464492632855E-2"/>
          <c:y val="0.87915852542808248"/>
          <c:w val="0.74219641162667505"/>
          <c:h val="0.111678071615962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1">
                    <a:lumMod val="50000"/>
                    <a:lumOff val="50000"/>
                  </a:schemeClr>
                </a:solidFill>
              </a:rPr>
              <a:t>Department</a:t>
            </a:r>
            <a:r>
              <a:rPr lang="en-US"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21051363960417"/>
          <c:y val="0.26271578003114848"/>
          <c:w val="0.39245873818211968"/>
          <c:h val="0.57765730655261649"/>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3F-41A9-9698-2C763A5951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3F-41A9-9698-2C763A5951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3F-41A9-9698-2C763A5951F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3F-41A9-9698-2C763A5951F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A-C43F-41A9-9698-2C763A5951F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9-C43F-41A9-9698-2C763A5951F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FAB-45F5-96F4-0674905780C0}"/>
              </c:ext>
            </c:extLst>
          </c:dPt>
          <c:dLbls>
            <c:dLbl>
              <c:idx val="0"/>
              <c:layout>
                <c:manualLayout>
                  <c:x val="7.5010549383913785E-2"/>
                  <c:y val="-7.4967196075516812E-17"/>
                </c:manualLayout>
              </c:layout>
              <c:tx>
                <c:rich>
                  <a:bodyPr/>
                  <a:lstStyle/>
                  <a:p>
                    <a:fld id="{D264709F-E40A-48A5-B028-A65A84ED5014}" type="CATEGORYNAME">
                      <a:rPr lang="en-US" smtClean="0"/>
                      <a:pPr/>
                      <a:t>[CATEGORY NAME]</a:t>
                    </a:fld>
                    <a:r>
                      <a:rPr lang="en-US" baseline="0" dirty="0"/>
                      <a:t>
</a:t>
                    </a:r>
                    <a:fld id="{2A137CBE-E446-4014-BBA4-A2B2EFED6177}"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3F-41A9-9698-2C763A5951FB}"/>
                </c:ext>
              </c:extLst>
            </c:dLbl>
            <c:dLbl>
              <c:idx val="1"/>
              <c:layout>
                <c:manualLayout>
                  <c:x val="-0.16205928328604732"/>
                  <c:y val="4.0317861319462189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320778201405389"/>
                      <c:h val="0.1519145921439036"/>
                    </c:manualLayout>
                  </c15:layout>
                </c:ext>
                <c:ext xmlns:c16="http://schemas.microsoft.com/office/drawing/2014/chart" uri="{C3380CC4-5D6E-409C-BE32-E72D297353CC}">
                  <c16:uniqueId val="{00000003-C43F-41A9-9698-2C763A5951FB}"/>
                </c:ext>
              </c:extLst>
            </c:dLbl>
            <c:dLbl>
              <c:idx val="2"/>
              <c:layout>
                <c:manualLayout>
                  <c:x val="-0.15164932695626449"/>
                  <c:y val="-8.273878198022858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43F-41A9-9698-2C763A5951FB}"/>
                </c:ext>
              </c:extLst>
            </c:dLbl>
            <c:dLbl>
              <c:idx val="3"/>
              <c:layout>
                <c:manualLayout>
                  <c:x val="-0.10834857133231993"/>
                  <c:y val="-2.453500214278795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43F-41A9-9698-2C763A5951FB}"/>
                </c:ext>
              </c:extLst>
            </c:dLbl>
            <c:dLbl>
              <c:idx val="4"/>
              <c:layout>
                <c:manualLayout>
                  <c:x val="-5.5563369914010265E-2"/>
                  <c:y val="-0.1104075096425456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C43F-41A9-9698-2C763A5951FB}"/>
                </c:ext>
              </c:extLst>
            </c:dLbl>
            <c:dLbl>
              <c:idx val="5"/>
              <c:layout>
                <c:manualLayout>
                  <c:x val="7.7788717879614194E-2"/>
                  <c:y val="-9.814000857115168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43F-41A9-9698-2C763A5951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CDSS</c:v>
                </c:pt>
                <c:pt idx="1">
                  <c:v>DHCS</c:v>
                </c:pt>
                <c:pt idx="2">
                  <c:v>HCAI</c:v>
                </c:pt>
                <c:pt idx="3">
                  <c:v>CDA</c:v>
                </c:pt>
                <c:pt idx="4">
                  <c:v>DDS</c:v>
                </c:pt>
                <c:pt idx="5">
                  <c:v>LWDA</c:v>
                </c:pt>
              </c:strCache>
            </c:strRef>
          </c:cat>
          <c:val>
            <c:numRef>
              <c:f>Sheet1!$B$2:$B$8</c:f>
              <c:numCache>
                <c:formatCode>General</c:formatCode>
                <c:ptCount val="7"/>
                <c:pt idx="0">
                  <c:v>432.1</c:v>
                </c:pt>
                <c:pt idx="1">
                  <c:v>112.5</c:v>
                </c:pt>
                <c:pt idx="2">
                  <c:v>120</c:v>
                </c:pt>
                <c:pt idx="3">
                  <c:v>150</c:v>
                </c:pt>
                <c:pt idx="4">
                  <c:v>116.3</c:v>
                </c:pt>
                <c:pt idx="5">
                  <c:v>14.5</c:v>
                </c:pt>
              </c:numCache>
            </c:numRef>
          </c:val>
          <c:extLst>
            <c:ext xmlns:c16="http://schemas.microsoft.com/office/drawing/2014/chart" uri="{C3380CC4-5D6E-409C-BE32-E72D297353CC}">
              <c16:uniqueId val="{00000000-C611-4AE3-BC94-A95705246FAC}"/>
            </c:ext>
          </c:extLst>
        </c:ser>
        <c:dLbls>
          <c:showLegendKey val="0"/>
          <c:showVal val="0"/>
          <c:showCatName val="1"/>
          <c:showSerName val="0"/>
          <c:showPercent val="1"/>
          <c:showBubbleSize val="0"/>
          <c:showLeaderLines val="1"/>
        </c:dLbls>
        <c:firstSliceAng val="0"/>
        <c:holeSize val="75"/>
      </c:doughnutChart>
      <c:spPr>
        <a:noFill/>
        <a:ln>
          <a:noFill/>
        </a:ln>
        <a:effectLst/>
      </c:spPr>
    </c:plotArea>
    <c:legend>
      <c:legendPos val="b"/>
      <c:legendEntry>
        <c:idx val="6"/>
        <c:delete val="1"/>
      </c:legendEntry>
      <c:layout>
        <c:manualLayout>
          <c:xMode val="edge"/>
          <c:yMode val="edge"/>
          <c:x val="0.34681375325327796"/>
          <c:y val="0.80723297702703256"/>
          <c:w val="0.65318634995998126"/>
          <c:h val="0.180003365561351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600" b="1" cap="none" dirty="0">
                <a:solidFill>
                  <a:schemeClr val="tx1">
                    <a:lumMod val="50000"/>
                    <a:lumOff val="50000"/>
                  </a:schemeClr>
                </a:solidFill>
              </a:rPr>
              <a:t>Setting</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257821127450398"/>
          <c:y val="0.23066240363269896"/>
          <c:w val="0.52153726763126695"/>
          <c:h val="0.66424225842240758"/>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B0F-4A2E-930A-8A74121A02F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B0F-4A2E-930A-8A74121A02F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B0F-4A2E-930A-8A74121A02F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B0F-4A2E-930A-8A74121A02F1}"/>
              </c:ext>
            </c:extLst>
          </c:dPt>
          <c:dLbls>
            <c:dLbl>
              <c:idx val="0"/>
              <c:layout>
                <c:manualLayout>
                  <c:x val="0.14492753623188406"/>
                  <c:y val="-0.37046632124352324"/>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B0F-4A2E-930A-8A74121A02F1}"/>
                </c:ext>
              </c:extLst>
            </c:dLbl>
            <c:dLbl>
              <c:idx val="1"/>
              <c:layout>
                <c:manualLayout>
                  <c:x val="-2.652579371946831E-2"/>
                  <c:y val="0.1076129420684119"/>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602804247602617"/>
                      <c:h val="0.22946296542199585"/>
                    </c:manualLayout>
                  </c15:layout>
                </c:ext>
                <c:ext xmlns:c16="http://schemas.microsoft.com/office/drawing/2014/chart" uri="{C3380CC4-5D6E-409C-BE32-E72D297353CC}">
                  <c16:uniqueId val="{00000003-3B0F-4A2E-930A-8A74121A02F1}"/>
                </c:ext>
              </c:extLst>
            </c:dLbl>
            <c:dLbl>
              <c:idx val="2"/>
              <c:layout>
                <c:manualLayout>
                  <c:x val="-6.4500110523580206E-2"/>
                  <c:y val="-4.63503153716297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B0F-4A2E-930A-8A74121A02F1}"/>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3B0F-4A2E-930A-8A74121A02F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HCBS</c:v>
                </c:pt>
                <c:pt idx="1">
                  <c:v>Residential</c:v>
                </c:pt>
                <c:pt idx="2">
                  <c:v>Both</c:v>
                </c:pt>
              </c:strCache>
            </c:strRef>
          </c:cat>
          <c:val>
            <c:numRef>
              <c:f>Sheet1!$B$2:$B$5</c:f>
              <c:numCache>
                <c:formatCode>General</c:formatCode>
                <c:ptCount val="4"/>
                <c:pt idx="0">
                  <c:v>769.6</c:v>
                </c:pt>
                <c:pt idx="1">
                  <c:v>59.5</c:v>
                </c:pt>
                <c:pt idx="2">
                  <c:v>95.5</c:v>
                </c:pt>
              </c:numCache>
            </c:numRef>
          </c:val>
          <c:extLst>
            <c:ext xmlns:c16="http://schemas.microsoft.com/office/drawing/2014/chart" uri="{C3380CC4-5D6E-409C-BE32-E72D297353CC}">
              <c16:uniqueId val="{00000008-3B0F-4A2E-930A-8A74121A02F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9D4CB-21FA-4572-86D3-4F88957148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EB41B44-40B3-40D4-AC5E-81B40485B0B7}">
      <dgm:prSet custT="1"/>
      <dgm:spPr/>
      <dgm:t>
        <a:bodyPr/>
        <a:lstStyle/>
        <a:p>
          <a:r>
            <a:rPr lang="en-US" sz="3200" dirty="0"/>
            <a:t>Pay a living wage</a:t>
          </a:r>
        </a:p>
      </dgm:t>
    </dgm:pt>
    <dgm:pt modelId="{95B2D289-E123-4EDC-AA47-375A8C72AFBF}" type="parTrans" cxnId="{EE717BA9-54DE-430A-8608-9984434E4A9E}">
      <dgm:prSet/>
      <dgm:spPr/>
      <dgm:t>
        <a:bodyPr/>
        <a:lstStyle/>
        <a:p>
          <a:endParaRPr lang="en-US" sz="2000"/>
        </a:p>
      </dgm:t>
    </dgm:pt>
    <dgm:pt modelId="{98A0F437-B582-4EEB-917C-311C67A9FBCF}" type="sibTrans" cxnId="{EE717BA9-54DE-430A-8608-9984434E4A9E}">
      <dgm:prSet/>
      <dgm:spPr/>
      <dgm:t>
        <a:bodyPr/>
        <a:lstStyle/>
        <a:p>
          <a:endParaRPr lang="en-US" sz="2000"/>
        </a:p>
      </dgm:t>
    </dgm:pt>
    <dgm:pt modelId="{25CC41D7-E9C8-41E0-8F1F-C950B6C7F7FF}">
      <dgm:prSet custT="1"/>
      <dgm:spPr/>
      <dgm:t>
        <a:bodyPr/>
        <a:lstStyle/>
        <a:p>
          <a:r>
            <a:rPr lang="en-US" sz="2800" b="1" dirty="0"/>
            <a:t>EXAMPLE: New Jersey and California </a:t>
          </a:r>
        </a:p>
      </dgm:t>
    </dgm:pt>
    <dgm:pt modelId="{F04B4FE8-E9CB-41BB-A100-0AF67F462127}" type="parTrans" cxnId="{DF7A13EF-77E3-429A-B27D-F1551D1C51E4}">
      <dgm:prSet/>
      <dgm:spPr/>
      <dgm:t>
        <a:bodyPr/>
        <a:lstStyle/>
        <a:p>
          <a:endParaRPr lang="en-US" sz="2000"/>
        </a:p>
      </dgm:t>
    </dgm:pt>
    <dgm:pt modelId="{97FA174D-44D8-42E8-AD5C-5362E7FA4AE4}" type="sibTrans" cxnId="{DF7A13EF-77E3-429A-B27D-F1551D1C51E4}">
      <dgm:prSet/>
      <dgm:spPr/>
      <dgm:t>
        <a:bodyPr/>
        <a:lstStyle/>
        <a:p>
          <a:endParaRPr lang="en-US" sz="2000"/>
        </a:p>
      </dgm:t>
    </dgm:pt>
    <dgm:pt modelId="{05CB737A-BE7E-4F07-AEB1-6E0EFDBD0A3A}">
      <dgm:prSet custT="1"/>
      <dgm:spPr/>
      <dgm:t>
        <a:bodyPr/>
        <a:lstStyle/>
        <a:p>
          <a:r>
            <a:rPr lang="en-US" sz="3200" dirty="0"/>
            <a:t>Leverage collective bargaining </a:t>
          </a:r>
        </a:p>
      </dgm:t>
    </dgm:pt>
    <dgm:pt modelId="{6CB3DD3C-74F0-4C64-A1A8-DD954A40D871}" type="parTrans" cxnId="{F664C298-1921-4632-AC64-8E0B14AD4515}">
      <dgm:prSet/>
      <dgm:spPr/>
      <dgm:t>
        <a:bodyPr/>
        <a:lstStyle/>
        <a:p>
          <a:endParaRPr lang="en-US" sz="2000"/>
        </a:p>
      </dgm:t>
    </dgm:pt>
    <dgm:pt modelId="{0A8E3551-5DA2-499D-A074-3FA0B362285B}" type="sibTrans" cxnId="{F664C298-1921-4632-AC64-8E0B14AD4515}">
      <dgm:prSet/>
      <dgm:spPr/>
      <dgm:t>
        <a:bodyPr/>
        <a:lstStyle/>
        <a:p>
          <a:endParaRPr lang="en-US" sz="2000"/>
        </a:p>
      </dgm:t>
    </dgm:pt>
    <dgm:pt modelId="{90495345-A99D-4F08-8576-45B6EF4B1E8C}">
      <dgm:prSet custT="1"/>
      <dgm:spPr/>
      <dgm:t>
        <a:bodyPr/>
        <a:lstStyle/>
        <a:p>
          <a:r>
            <a:rPr lang="en-US" sz="2800" b="1" dirty="0"/>
            <a:t>EXAMPLE: Connecticut</a:t>
          </a:r>
        </a:p>
      </dgm:t>
    </dgm:pt>
    <dgm:pt modelId="{66EE99CB-320E-4FD3-BD4F-7D9FBFA52B67}" type="parTrans" cxnId="{A3F0D556-EEA3-4062-9571-22650FAE9493}">
      <dgm:prSet/>
      <dgm:spPr/>
      <dgm:t>
        <a:bodyPr/>
        <a:lstStyle/>
        <a:p>
          <a:endParaRPr lang="en-US" sz="2000"/>
        </a:p>
      </dgm:t>
    </dgm:pt>
    <dgm:pt modelId="{3F7B77E9-BE8D-4710-9AEC-07B2D496B6AF}" type="sibTrans" cxnId="{A3F0D556-EEA3-4062-9571-22650FAE9493}">
      <dgm:prSet/>
      <dgm:spPr/>
      <dgm:t>
        <a:bodyPr/>
        <a:lstStyle/>
        <a:p>
          <a:endParaRPr lang="en-US" sz="2000"/>
        </a:p>
      </dgm:t>
    </dgm:pt>
    <dgm:pt modelId="{F98BCDF4-8450-4F7E-8DF8-D6F9E098C3C4}" type="pres">
      <dgm:prSet presAssocID="{94D9D4CB-21FA-4572-86D3-4F889571485A}" presName="linear" presStyleCnt="0">
        <dgm:presLayoutVars>
          <dgm:dir/>
          <dgm:animLvl val="lvl"/>
          <dgm:resizeHandles val="exact"/>
        </dgm:presLayoutVars>
      </dgm:prSet>
      <dgm:spPr/>
    </dgm:pt>
    <dgm:pt modelId="{323C997F-A6C2-4142-9AD2-4401587AEB32}" type="pres">
      <dgm:prSet presAssocID="{7EB41B44-40B3-40D4-AC5E-81B40485B0B7}" presName="parentLin" presStyleCnt="0"/>
      <dgm:spPr/>
    </dgm:pt>
    <dgm:pt modelId="{5D8BF568-4B34-400A-B00A-04AB7315A6BB}" type="pres">
      <dgm:prSet presAssocID="{7EB41B44-40B3-40D4-AC5E-81B40485B0B7}" presName="parentLeftMargin" presStyleLbl="node1" presStyleIdx="0" presStyleCnt="2"/>
      <dgm:spPr/>
    </dgm:pt>
    <dgm:pt modelId="{EE97F3E1-D77B-4203-A947-AF8D8465CFD7}" type="pres">
      <dgm:prSet presAssocID="{7EB41B44-40B3-40D4-AC5E-81B40485B0B7}" presName="parentText" presStyleLbl="node1" presStyleIdx="0" presStyleCnt="2">
        <dgm:presLayoutVars>
          <dgm:chMax val="0"/>
          <dgm:bulletEnabled val="1"/>
        </dgm:presLayoutVars>
      </dgm:prSet>
      <dgm:spPr/>
    </dgm:pt>
    <dgm:pt modelId="{66AD88BD-0F9E-4C11-9A8D-BF5CDE1F9EBB}" type="pres">
      <dgm:prSet presAssocID="{7EB41B44-40B3-40D4-AC5E-81B40485B0B7}" presName="negativeSpace" presStyleCnt="0"/>
      <dgm:spPr/>
    </dgm:pt>
    <dgm:pt modelId="{48ED82EA-0C4E-4E37-9B34-A5B896D107E4}" type="pres">
      <dgm:prSet presAssocID="{7EB41B44-40B3-40D4-AC5E-81B40485B0B7}" presName="childText" presStyleLbl="conFgAcc1" presStyleIdx="0" presStyleCnt="2">
        <dgm:presLayoutVars>
          <dgm:bulletEnabled val="1"/>
        </dgm:presLayoutVars>
      </dgm:prSet>
      <dgm:spPr/>
    </dgm:pt>
    <dgm:pt modelId="{6970C00B-257E-4DB0-8AD1-0565BCC4F90E}" type="pres">
      <dgm:prSet presAssocID="{98A0F437-B582-4EEB-917C-311C67A9FBCF}" presName="spaceBetweenRectangles" presStyleCnt="0"/>
      <dgm:spPr/>
    </dgm:pt>
    <dgm:pt modelId="{C8B45DF9-AA97-4FC7-AE9B-F34B804B9050}" type="pres">
      <dgm:prSet presAssocID="{05CB737A-BE7E-4F07-AEB1-6E0EFDBD0A3A}" presName="parentLin" presStyleCnt="0"/>
      <dgm:spPr/>
    </dgm:pt>
    <dgm:pt modelId="{DA13BAA0-904C-40D9-8E33-386E1CAF1AEC}" type="pres">
      <dgm:prSet presAssocID="{05CB737A-BE7E-4F07-AEB1-6E0EFDBD0A3A}" presName="parentLeftMargin" presStyleLbl="node1" presStyleIdx="0" presStyleCnt="2"/>
      <dgm:spPr/>
    </dgm:pt>
    <dgm:pt modelId="{F25FF438-35D3-4FEA-A458-85E6FFAEB90B}" type="pres">
      <dgm:prSet presAssocID="{05CB737A-BE7E-4F07-AEB1-6E0EFDBD0A3A}" presName="parentText" presStyleLbl="node1" presStyleIdx="1" presStyleCnt="2">
        <dgm:presLayoutVars>
          <dgm:chMax val="0"/>
          <dgm:bulletEnabled val="1"/>
        </dgm:presLayoutVars>
      </dgm:prSet>
      <dgm:spPr/>
    </dgm:pt>
    <dgm:pt modelId="{789384EC-6AC4-462C-84AE-2994C47694F3}" type="pres">
      <dgm:prSet presAssocID="{05CB737A-BE7E-4F07-AEB1-6E0EFDBD0A3A}" presName="negativeSpace" presStyleCnt="0"/>
      <dgm:spPr/>
    </dgm:pt>
    <dgm:pt modelId="{85BFC0D4-A118-48F5-9984-A12BA23A9D8C}" type="pres">
      <dgm:prSet presAssocID="{05CB737A-BE7E-4F07-AEB1-6E0EFDBD0A3A}" presName="childText" presStyleLbl="conFgAcc1" presStyleIdx="1" presStyleCnt="2">
        <dgm:presLayoutVars>
          <dgm:bulletEnabled val="1"/>
        </dgm:presLayoutVars>
      </dgm:prSet>
      <dgm:spPr/>
    </dgm:pt>
  </dgm:ptLst>
  <dgm:cxnLst>
    <dgm:cxn modelId="{71240026-8B10-492D-916E-5FA59CA55D0A}" type="presOf" srcId="{05CB737A-BE7E-4F07-AEB1-6E0EFDBD0A3A}" destId="{F25FF438-35D3-4FEA-A458-85E6FFAEB90B}" srcOrd="1" destOrd="0" presId="urn:microsoft.com/office/officeart/2005/8/layout/list1"/>
    <dgm:cxn modelId="{A3F0D556-EEA3-4062-9571-22650FAE9493}" srcId="{05CB737A-BE7E-4F07-AEB1-6E0EFDBD0A3A}" destId="{90495345-A99D-4F08-8576-45B6EF4B1E8C}" srcOrd="0" destOrd="0" parTransId="{66EE99CB-320E-4FD3-BD4F-7D9FBFA52B67}" sibTransId="{3F7B77E9-BE8D-4710-9AEC-07B2D496B6AF}"/>
    <dgm:cxn modelId="{F664C298-1921-4632-AC64-8E0B14AD4515}" srcId="{94D9D4CB-21FA-4572-86D3-4F889571485A}" destId="{05CB737A-BE7E-4F07-AEB1-6E0EFDBD0A3A}" srcOrd="1" destOrd="0" parTransId="{6CB3DD3C-74F0-4C64-A1A8-DD954A40D871}" sibTransId="{0A8E3551-5DA2-499D-A074-3FA0B362285B}"/>
    <dgm:cxn modelId="{0D68DF9F-9AF9-428C-89D9-2356CF60C141}" type="presOf" srcId="{94D9D4CB-21FA-4572-86D3-4F889571485A}" destId="{F98BCDF4-8450-4F7E-8DF8-D6F9E098C3C4}" srcOrd="0" destOrd="0" presId="urn:microsoft.com/office/officeart/2005/8/layout/list1"/>
    <dgm:cxn modelId="{EE717BA9-54DE-430A-8608-9984434E4A9E}" srcId="{94D9D4CB-21FA-4572-86D3-4F889571485A}" destId="{7EB41B44-40B3-40D4-AC5E-81B40485B0B7}" srcOrd="0" destOrd="0" parTransId="{95B2D289-E123-4EDC-AA47-375A8C72AFBF}" sibTransId="{98A0F437-B582-4EEB-917C-311C67A9FBCF}"/>
    <dgm:cxn modelId="{9CA0E9BD-8C31-4BB6-BA7E-D622E8C63B2D}" type="presOf" srcId="{05CB737A-BE7E-4F07-AEB1-6E0EFDBD0A3A}" destId="{DA13BAA0-904C-40D9-8E33-386E1CAF1AEC}" srcOrd="0" destOrd="0" presId="urn:microsoft.com/office/officeart/2005/8/layout/list1"/>
    <dgm:cxn modelId="{9DBD1BBF-1949-458E-AB86-EA9B1E9381B4}" type="presOf" srcId="{7EB41B44-40B3-40D4-AC5E-81B40485B0B7}" destId="{EE97F3E1-D77B-4203-A947-AF8D8465CFD7}" srcOrd="1" destOrd="0" presId="urn:microsoft.com/office/officeart/2005/8/layout/list1"/>
    <dgm:cxn modelId="{368212D8-5557-4071-8DAF-0926DCD67C13}" type="presOf" srcId="{25CC41D7-E9C8-41E0-8F1F-C950B6C7F7FF}" destId="{48ED82EA-0C4E-4E37-9B34-A5B896D107E4}" srcOrd="0" destOrd="0" presId="urn:microsoft.com/office/officeart/2005/8/layout/list1"/>
    <dgm:cxn modelId="{346105E7-977A-44FC-9A89-1CA9541CE826}" type="presOf" srcId="{7EB41B44-40B3-40D4-AC5E-81B40485B0B7}" destId="{5D8BF568-4B34-400A-B00A-04AB7315A6BB}" srcOrd="0" destOrd="0" presId="urn:microsoft.com/office/officeart/2005/8/layout/list1"/>
    <dgm:cxn modelId="{DF7A13EF-77E3-429A-B27D-F1551D1C51E4}" srcId="{7EB41B44-40B3-40D4-AC5E-81B40485B0B7}" destId="{25CC41D7-E9C8-41E0-8F1F-C950B6C7F7FF}" srcOrd="0" destOrd="0" parTransId="{F04B4FE8-E9CB-41BB-A100-0AF67F462127}" sibTransId="{97FA174D-44D8-42E8-AD5C-5362E7FA4AE4}"/>
    <dgm:cxn modelId="{033759F5-D0E8-4314-8F48-188E13E80085}" type="presOf" srcId="{90495345-A99D-4F08-8576-45B6EF4B1E8C}" destId="{85BFC0D4-A118-48F5-9984-A12BA23A9D8C}" srcOrd="0" destOrd="0" presId="urn:microsoft.com/office/officeart/2005/8/layout/list1"/>
    <dgm:cxn modelId="{9E8C641D-96CC-4873-8B55-A0257B83F762}" type="presParOf" srcId="{F98BCDF4-8450-4F7E-8DF8-D6F9E098C3C4}" destId="{323C997F-A6C2-4142-9AD2-4401587AEB32}" srcOrd="0" destOrd="0" presId="urn:microsoft.com/office/officeart/2005/8/layout/list1"/>
    <dgm:cxn modelId="{68FE23D5-86F8-4724-9D89-B142EE80801F}" type="presParOf" srcId="{323C997F-A6C2-4142-9AD2-4401587AEB32}" destId="{5D8BF568-4B34-400A-B00A-04AB7315A6BB}" srcOrd="0" destOrd="0" presId="urn:microsoft.com/office/officeart/2005/8/layout/list1"/>
    <dgm:cxn modelId="{E6F7A1B5-EE93-4FDF-A139-2654472B84B6}" type="presParOf" srcId="{323C997F-A6C2-4142-9AD2-4401587AEB32}" destId="{EE97F3E1-D77B-4203-A947-AF8D8465CFD7}" srcOrd="1" destOrd="0" presId="urn:microsoft.com/office/officeart/2005/8/layout/list1"/>
    <dgm:cxn modelId="{5CFBA45A-DBD8-4048-9E67-5EE3310C6C48}" type="presParOf" srcId="{F98BCDF4-8450-4F7E-8DF8-D6F9E098C3C4}" destId="{66AD88BD-0F9E-4C11-9A8D-BF5CDE1F9EBB}" srcOrd="1" destOrd="0" presId="urn:microsoft.com/office/officeart/2005/8/layout/list1"/>
    <dgm:cxn modelId="{BB90EC3F-894C-4485-986B-4B20EEAAF928}" type="presParOf" srcId="{F98BCDF4-8450-4F7E-8DF8-D6F9E098C3C4}" destId="{48ED82EA-0C4E-4E37-9B34-A5B896D107E4}" srcOrd="2" destOrd="0" presId="urn:microsoft.com/office/officeart/2005/8/layout/list1"/>
    <dgm:cxn modelId="{EB0AD3A2-FFBD-4EC0-8180-DE61521E1339}" type="presParOf" srcId="{F98BCDF4-8450-4F7E-8DF8-D6F9E098C3C4}" destId="{6970C00B-257E-4DB0-8AD1-0565BCC4F90E}" srcOrd="3" destOrd="0" presId="urn:microsoft.com/office/officeart/2005/8/layout/list1"/>
    <dgm:cxn modelId="{831FB902-4F5C-43E5-BC86-8DABD960C64F}" type="presParOf" srcId="{F98BCDF4-8450-4F7E-8DF8-D6F9E098C3C4}" destId="{C8B45DF9-AA97-4FC7-AE9B-F34B804B9050}" srcOrd="4" destOrd="0" presId="urn:microsoft.com/office/officeart/2005/8/layout/list1"/>
    <dgm:cxn modelId="{C953D11D-AAC6-4D43-8FC9-F2F09400A7DD}" type="presParOf" srcId="{C8B45DF9-AA97-4FC7-AE9B-F34B804B9050}" destId="{DA13BAA0-904C-40D9-8E33-386E1CAF1AEC}" srcOrd="0" destOrd="0" presId="urn:microsoft.com/office/officeart/2005/8/layout/list1"/>
    <dgm:cxn modelId="{36CF795B-9DB9-4D7B-8BCA-6A1C3916FFC6}" type="presParOf" srcId="{C8B45DF9-AA97-4FC7-AE9B-F34B804B9050}" destId="{F25FF438-35D3-4FEA-A458-85E6FFAEB90B}" srcOrd="1" destOrd="0" presId="urn:microsoft.com/office/officeart/2005/8/layout/list1"/>
    <dgm:cxn modelId="{9170BE43-8558-421E-8C2A-50DEBBF39CF1}" type="presParOf" srcId="{F98BCDF4-8450-4F7E-8DF8-D6F9E098C3C4}" destId="{789384EC-6AC4-462C-84AE-2994C47694F3}" srcOrd="5" destOrd="0" presId="urn:microsoft.com/office/officeart/2005/8/layout/list1"/>
    <dgm:cxn modelId="{1F07D527-39F7-4DAF-BD82-AAD5FA170AB5}" type="presParOf" srcId="{F98BCDF4-8450-4F7E-8DF8-D6F9E098C3C4}" destId="{85BFC0D4-A118-48F5-9984-A12BA23A9D8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D9D4CB-21FA-4572-86D3-4F88957148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EB41B44-40B3-40D4-AC5E-81B40485B0B7}">
      <dgm:prSet custT="1"/>
      <dgm:spPr/>
      <dgm:t>
        <a:bodyPr/>
        <a:lstStyle/>
        <a:p>
          <a:r>
            <a:rPr lang="en-US" sz="3200" dirty="0"/>
            <a:t>Use a core competencies approach to credentialling</a:t>
          </a:r>
        </a:p>
      </dgm:t>
    </dgm:pt>
    <dgm:pt modelId="{95B2D289-E123-4EDC-AA47-375A8C72AFBF}" type="parTrans" cxnId="{EE717BA9-54DE-430A-8608-9984434E4A9E}">
      <dgm:prSet/>
      <dgm:spPr/>
      <dgm:t>
        <a:bodyPr/>
        <a:lstStyle/>
        <a:p>
          <a:endParaRPr lang="en-US" sz="2800"/>
        </a:p>
      </dgm:t>
    </dgm:pt>
    <dgm:pt modelId="{98A0F437-B582-4EEB-917C-311C67A9FBCF}" type="sibTrans" cxnId="{EE717BA9-54DE-430A-8608-9984434E4A9E}">
      <dgm:prSet/>
      <dgm:spPr/>
      <dgm:t>
        <a:bodyPr/>
        <a:lstStyle/>
        <a:p>
          <a:endParaRPr lang="en-US" sz="2800"/>
        </a:p>
      </dgm:t>
    </dgm:pt>
    <dgm:pt modelId="{25CC41D7-E9C8-41E0-8F1F-C950B6C7F7FF}">
      <dgm:prSet custT="1"/>
      <dgm:spPr/>
      <dgm:t>
        <a:bodyPr/>
        <a:lstStyle/>
        <a:p>
          <a:r>
            <a:rPr lang="en-US" sz="2800" b="1" dirty="0"/>
            <a:t>EXAMPLE: Arizona </a:t>
          </a:r>
        </a:p>
      </dgm:t>
    </dgm:pt>
    <dgm:pt modelId="{F04B4FE8-E9CB-41BB-A100-0AF67F462127}" type="parTrans" cxnId="{DF7A13EF-77E3-429A-B27D-F1551D1C51E4}">
      <dgm:prSet/>
      <dgm:spPr/>
      <dgm:t>
        <a:bodyPr/>
        <a:lstStyle/>
        <a:p>
          <a:endParaRPr lang="en-US" sz="2800"/>
        </a:p>
      </dgm:t>
    </dgm:pt>
    <dgm:pt modelId="{97FA174D-44D8-42E8-AD5C-5362E7FA4AE4}" type="sibTrans" cxnId="{DF7A13EF-77E3-429A-B27D-F1551D1C51E4}">
      <dgm:prSet/>
      <dgm:spPr/>
      <dgm:t>
        <a:bodyPr/>
        <a:lstStyle/>
        <a:p>
          <a:endParaRPr lang="en-US" sz="2800"/>
        </a:p>
      </dgm:t>
    </dgm:pt>
    <dgm:pt modelId="{05CB737A-BE7E-4F07-AEB1-6E0EFDBD0A3A}">
      <dgm:prSet custT="1"/>
      <dgm:spPr/>
      <dgm:t>
        <a:bodyPr/>
        <a:lstStyle/>
        <a:p>
          <a:r>
            <a:rPr lang="en-US" sz="3200" dirty="0"/>
            <a:t>Provide stipends tied to training </a:t>
          </a:r>
        </a:p>
      </dgm:t>
    </dgm:pt>
    <dgm:pt modelId="{6CB3DD3C-74F0-4C64-A1A8-DD954A40D871}" type="parTrans" cxnId="{F664C298-1921-4632-AC64-8E0B14AD4515}">
      <dgm:prSet/>
      <dgm:spPr/>
      <dgm:t>
        <a:bodyPr/>
        <a:lstStyle/>
        <a:p>
          <a:endParaRPr lang="en-US" sz="2800"/>
        </a:p>
      </dgm:t>
    </dgm:pt>
    <dgm:pt modelId="{0A8E3551-5DA2-499D-A074-3FA0B362285B}" type="sibTrans" cxnId="{F664C298-1921-4632-AC64-8E0B14AD4515}">
      <dgm:prSet/>
      <dgm:spPr/>
      <dgm:t>
        <a:bodyPr/>
        <a:lstStyle/>
        <a:p>
          <a:endParaRPr lang="en-US" sz="2800"/>
        </a:p>
      </dgm:t>
    </dgm:pt>
    <dgm:pt modelId="{90495345-A99D-4F08-8576-45B6EF4B1E8C}">
      <dgm:prSet custT="1"/>
      <dgm:spPr/>
      <dgm:t>
        <a:bodyPr/>
        <a:lstStyle/>
        <a:p>
          <a:r>
            <a:rPr lang="en-US" sz="2800" b="1" dirty="0"/>
            <a:t>EXAMPLE: Rhode Island and California</a:t>
          </a:r>
        </a:p>
      </dgm:t>
    </dgm:pt>
    <dgm:pt modelId="{66EE99CB-320E-4FD3-BD4F-7D9FBFA52B67}" type="parTrans" cxnId="{A3F0D556-EEA3-4062-9571-22650FAE9493}">
      <dgm:prSet/>
      <dgm:spPr/>
      <dgm:t>
        <a:bodyPr/>
        <a:lstStyle/>
        <a:p>
          <a:endParaRPr lang="en-US" sz="2800"/>
        </a:p>
      </dgm:t>
    </dgm:pt>
    <dgm:pt modelId="{3F7B77E9-BE8D-4710-9AEC-07B2D496B6AF}" type="sibTrans" cxnId="{A3F0D556-EEA3-4062-9571-22650FAE9493}">
      <dgm:prSet/>
      <dgm:spPr/>
      <dgm:t>
        <a:bodyPr/>
        <a:lstStyle/>
        <a:p>
          <a:endParaRPr lang="en-US" sz="2800"/>
        </a:p>
      </dgm:t>
    </dgm:pt>
    <dgm:pt modelId="{71546560-C5A3-49E9-8B71-039FF020A94B}" type="pres">
      <dgm:prSet presAssocID="{94D9D4CB-21FA-4572-86D3-4F889571485A}" presName="linear" presStyleCnt="0">
        <dgm:presLayoutVars>
          <dgm:dir/>
          <dgm:animLvl val="lvl"/>
          <dgm:resizeHandles val="exact"/>
        </dgm:presLayoutVars>
      </dgm:prSet>
      <dgm:spPr/>
    </dgm:pt>
    <dgm:pt modelId="{677CB34B-7705-4B8E-BBBD-6A3ED4932C34}" type="pres">
      <dgm:prSet presAssocID="{7EB41B44-40B3-40D4-AC5E-81B40485B0B7}" presName="parentLin" presStyleCnt="0"/>
      <dgm:spPr/>
    </dgm:pt>
    <dgm:pt modelId="{E7E50276-34F5-451F-94E0-F32CBE81047C}" type="pres">
      <dgm:prSet presAssocID="{7EB41B44-40B3-40D4-AC5E-81B40485B0B7}" presName="parentLeftMargin" presStyleLbl="node1" presStyleIdx="0" presStyleCnt="2"/>
      <dgm:spPr/>
    </dgm:pt>
    <dgm:pt modelId="{CFEAE0AA-37E5-4A68-A809-C4574A8A1D23}" type="pres">
      <dgm:prSet presAssocID="{7EB41B44-40B3-40D4-AC5E-81B40485B0B7}" presName="parentText" presStyleLbl="node1" presStyleIdx="0" presStyleCnt="2">
        <dgm:presLayoutVars>
          <dgm:chMax val="0"/>
          <dgm:bulletEnabled val="1"/>
        </dgm:presLayoutVars>
      </dgm:prSet>
      <dgm:spPr/>
    </dgm:pt>
    <dgm:pt modelId="{75AD7574-D210-46C9-8071-3F539B3D654A}" type="pres">
      <dgm:prSet presAssocID="{7EB41B44-40B3-40D4-AC5E-81B40485B0B7}" presName="negativeSpace" presStyleCnt="0"/>
      <dgm:spPr/>
    </dgm:pt>
    <dgm:pt modelId="{DC7081A5-DDA4-4D18-AD76-2C2EF06BAD7E}" type="pres">
      <dgm:prSet presAssocID="{7EB41B44-40B3-40D4-AC5E-81B40485B0B7}" presName="childText" presStyleLbl="conFgAcc1" presStyleIdx="0" presStyleCnt="2">
        <dgm:presLayoutVars>
          <dgm:bulletEnabled val="1"/>
        </dgm:presLayoutVars>
      </dgm:prSet>
      <dgm:spPr/>
    </dgm:pt>
    <dgm:pt modelId="{1498DFCE-BADE-47B6-8224-8448FB38D38F}" type="pres">
      <dgm:prSet presAssocID="{98A0F437-B582-4EEB-917C-311C67A9FBCF}" presName="spaceBetweenRectangles" presStyleCnt="0"/>
      <dgm:spPr/>
    </dgm:pt>
    <dgm:pt modelId="{4A56D629-4853-4EC5-9934-AC0B299F5B7D}" type="pres">
      <dgm:prSet presAssocID="{05CB737A-BE7E-4F07-AEB1-6E0EFDBD0A3A}" presName="parentLin" presStyleCnt="0"/>
      <dgm:spPr/>
    </dgm:pt>
    <dgm:pt modelId="{2DABAEC9-8765-403E-A955-E335DA73122A}" type="pres">
      <dgm:prSet presAssocID="{05CB737A-BE7E-4F07-AEB1-6E0EFDBD0A3A}" presName="parentLeftMargin" presStyleLbl="node1" presStyleIdx="0" presStyleCnt="2"/>
      <dgm:spPr/>
    </dgm:pt>
    <dgm:pt modelId="{CBEE1A4B-619C-4841-BA0A-9B138517FD93}" type="pres">
      <dgm:prSet presAssocID="{05CB737A-BE7E-4F07-AEB1-6E0EFDBD0A3A}" presName="parentText" presStyleLbl="node1" presStyleIdx="1" presStyleCnt="2">
        <dgm:presLayoutVars>
          <dgm:chMax val="0"/>
          <dgm:bulletEnabled val="1"/>
        </dgm:presLayoutVars>
      </dgm:prSet>
      <dgm:spPr/>
    </dgm:pt>
    <dgm:pt modelId="{CCF8E9DE-FC61-451F-A200-4535DDE06890}" type="pres">
      <dgm:prSet presAssocID="{05CB737A-BE7E-4F07-AEB1-6E0EFDBD0A3A}" presName="negativeSpace" presStyleCnt="0"/>
      <dgm:spPr/>
    </dgm:pt>
    <dgm:pt modelId="{392A6010-09CF-43C0-A799-13002602637C}" type="pres">
      <dgm:prSet presAssocID="{05CB737A-BE7E-4F07-AEB1-6E0EFDBD0A3A}" presName="childText" presStyleLbl="conFgAcc1" presStyleIdx="1" presStyleCnt="2" custLinFactNeighborX="-4758" custLinFactNeighborY="-818">
        <dgm:presLayoutVars>
          <dgm:bulletEnabled val="1"/>
        </dgm:presLayoutVars>
      </dgm:prSet>
      <dgm:spPr/>
    </dgm:pt>
  </dgm:ptLst>
  <dgm:cxnLst>
    <dgm:cxn modelId="{09A6D931-1E43-44CA-A2AE-B59658F754E7}" type="presOf" srcId="{25CC41D7-E9C8-41E0-8F1F-C950B6C7F7FF}" destId="{DC7081A5-DDA4-4D18-AD76-2C2EF06BAD7E}" srcOrd="0" destOrd="0" presId="urn:microsoft.com/office/officeart/2005/8/layout/list1"/>
    <dgm:cxn modelId="{A3F0D556-EEA3-4062-9571-22650FAE9493}" srcId="{05CB737A-BE7E-4F07-AEB1-6E0EFDBD0A3A}" destId="{90495345-A99D-4F08-8576-45B6EF4B1E8C}" srcOrd="0" destOrd="0" parTransId="{66EE99CB-320E-4FD3-BD4F-7D9FBFA52B67}" sibTransId="{3F7B77E9-BE8D-4710-9AEC-07B2D496B6AF}"/>
    <dgm:cxn modelId="{1DE4786C-FAD8-43A5-BC88-FDF83EDD3960}" type="presOf" srcId="{05CB737A-BE7E-4F07-AEB1-6E0EFDBD0A3A}" destId="{CBEE1A4B-619C-4841-BA0A-9B138517FD93}" srcOrd="1" destOrd="0" presId="urn:microsoft.com/office/officeart/2005/8/layout/list1"/>
    <dgm:cxn modelId="{159B1272-92B7-4B4F-B575-41292BB9618B}" type="presOf" srcId="{7EB41B44-40B3-40D4-AC5E-81B40485B0B7}" destId="{E7E50276-34F5-451F-94E0-F32CBE81047C}" srcOrd="0" destOrd="0" presId="urn:microsoft.com/office/officeart/2005/8/layout/list1"/>
    <dgm:cxn modelId="{F664C298-1921-4632-AC64-8E0B14AD4515}" srcId="{94D9D4CB-21FA-4572-86D3-4F889571485A}" destId="{05CB737A-BE7E-4F07-AEB1-6E0EFDBD0A3A}" srcOrd="1" destOrd="0" parTransId="{6CB3DD3C-74F0-4C64-A1A8-DD954A40D871}" sibTransId="{0A8E3551-5DA2-499D-A074-3FA0B362285B}"/>
    <dgm:cxn modelId="{EE717BA9-54DE-430A-8608-9984434E4A9E}" srcId="{94D9D4CB-21FA-4572-86D3-4F889571485A}" destId="{7EB41B44-40B3-40D4-AC5E-81B40485B0B7}" srcOrd="0" destOrd="0" parTransId="{95B2D289-E123-4EDC-AA47-375A8C72AFBF}" sibTransId="{98A0F437-B582-4EEB-917C-311C67A9FBCF}"/>
    <dgm:cxn modelId="{C72B68BB-72EF-4E72-B905-D174D5A3918F}" type="presOf" srcId="{05CB737A-BE7E-4F07-AEB1-6E0EFDBD0A3A}" destId="{2DABAEC9-8765-403E-A955-E335DA73122A}" srcOrd="0" destOrd="0" presId="urn:microsoft.com/office/officeart/2005/8/layout/list1"/>
    <dgm:cxn modelId="{225FD3C5-AFF3-4B8B-9236-63837501724F}" type="presOf" srcId="{90495345-A99D-4F08-8576-45B6EF4B1E8C}" destId="{392A6010-09CF-43C0-A799-13002602637C}" srcOrd="0" destOrd="0" presId="urn:microsoft.com/office/officeart/2005/8/layout/list1"/>
    <dgm:cxn modelId="{1913E5CB-275A-40EC-8B6C-88F817A8C0F6}" type="presOf" srcId="{7EB41B44-40B3-40D4-AC5E-81B40485B0B7}" destId="{CFEAE0AA-37E5-4A68-A809-C4574A8A1D23}" srcOrd="1" destOrd="0" presId="urn:microsoft.com/office/officeart/2005/8/layout/list1"/>
    <dgm:cxn modelId="{6B48A9E6-51BE-4DD6-8217-DE0D8278B7E3}" type="presOf" srcId="{94D9D4CB-21FA-4572-86D3-4F889571485A}" destId="{71546560-C5A3-49E9-8B71-039FF020A94B}" srcOrd="0" destOrd="0" presId="urn:microsoft.com/office/officeart/2005/8/layout/list1"/>
    <dgm:cxn modelId="{DF7A13EF-77E3-429A-B27D-F1551D1C51E4}" srcId="{7EB41B44-40B3-40D4-AC5E-81B40485B0B7}" destId="{25CC41D7-E9C8-41E0-8F1F-C950B6C7F7FF}" srcOrd="0" destOrd="0" parTransId="{F04B4FE8-E9CB-41BB-A100-0AF67F462127}" sibTransId="{97FA174D-44D8-42E8-AD5C-5362E7FA4AE4}"/>
    <dgm:cxn modelId="{0DB3CE85-BBC8-4A31-85E8-66C23168BC73}" type="presParOf" srcId="{71546560-C5A3-49E9-8B71-039FF020A94B}" destId="{677CB34B-7705-4B8E-BBBD-6A3ED4932C34}" srcOrd="0" destOrd="0" presId="urn:microsoft.com/office/officeart/2005/8/layout/list1"/>
    <dgm:cxn modelId="{EB736298-8B1F-4640-9D94-2AE5B07DDA21}" type="presParOf" srcId="{677CB34B-7705-4B8E-BBBD-6A3ED4932C34}" destId="{E7E50276-34F5-451F-94E0-F32CBE81047C}" srcOrd="0" destOrd="0" presId="urn:microsoft.com/office/officeart/2005/8/layout/list1"/>
    <dgm:cxn modelId="{4279E3D4-C3C3-4691-BEB4-C624A14503F5}" type="presParOf" srcId="{677CB34B-7705-4B8E-BBBD-6A3ED4932C34}" destId="{CFEAE0AA-37E5-4A68-A809-C4574A8A1D23}" srcOrd="1" destOrd="0" presId="urn:microsoft.com/office/officeart/2005/8/layout/list1"/>
    <dgm:cxn modelId="{405FB011-E716-4BC4-8EFB-F88BEAD8F472}" type="presParOf" srcId="{71546560-C5A3-49E9-8B71-039FF020A94B}" destId="{75AD7574-D210-46C9-8071-3F539B3D654A}" srcOrd="1" destOrd="0" presId="urn:microsoft.com/office/officeart/2005/8/layout/list1"/>
    <dgm:cxn modelId="{69708552-EF8B-445A-839F-5E01591584B3}" type="presParOf" srcId="{71546560-C5A3-49E9-8B71-039FF020A94B}" destId="{DC7081A5-DDA4-4D18-AD76-2C2EF06BAD7E}" srcOrd="2" destOrd="0" presId="urn:microsoft.com/office/officeart/2005/8/layout/list1"/>
    <dgm:cxn modelId="{B9EC2A0B-047C-4F47-B973-9F43011A493F}" type="presParOf" srcId="{71546560-C5A3-49E9-8B71-039FF020A94B}" destId="{1498DFCE-BADE-47B6-8224-8448FB38D38F}" srcOrd="3" destOrd="0" presId="urn:microsoft.com/office/officeart/2005/8/layout/list1"/>
    <dgm:cxn modelId="{D30E5DE6-1593-42F5-83DD-3331213886C1}" type="presParOf" srcId="{71546560-C5A3-49E9-8B71-039FF020A94B}" destId="{4A56D629-4853-4EC5-9934-AC0B299F5B7D}" srcOrd="4" destOrd="0" presId="urn:microsoft.com/office/officeart/2005/8/layout/list1"/>
    <dgm:cxn modelId="{4ECBD45A-BA90-4EC5-94DD-DB7A9096BBA9}" type="presParOf" srcId="{4A56D629-4853-4EC5-9934-AC0B299F5B7D}" destId="{2DABAEC9-8765-403E-A955-E335DA73122A}" srcOrd="0" destOrd="0" presId="urn:microsoft.com/office/officeart/2005/8/layout/list1"/>
    <dgm:cxn modelId="{8DD22EF9-07F5-4DF5-B091-0935C44991C5}" type="presParOf" srcId="{4A56D629-4853-4EC5-9934-AC0B299F5B7D}" destId="{CBEE1A4B-619C-4841-BA0A-9B138517FD93}" srcOrd="1" destOrd="0" presId="urn:microsoft.com/office/officeart/2005/8/layout/list1"/>
    <dgm:cxn modelId="{2635EF07-9BEC-4C71-9B9D-043819EF3368}" type="presParOf" srcId="{71546560-C5A3-49E9-8B71-039FF020A94B}" destId="{CCF8E9DE-FC61-451F-A200-4535DDE06890}" srcOrd="5" destOrd="0" presId="urn:microsoft.com/office/officeart/2005/8/layout/list1"/>
    <dgm:cxn modelId="{3EE411AB-9A4C-440A-88BB-F9EEB2DFF45B}" type="presParOf" srcId="{71546560-C5A3-49E9-8B71-039FF020A94B}" destId="{392A6010-09CF-43C0-A799-1300260263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D9D4CB-21FA-4572-86D3-4F889571485A}"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EB41B44-40B3-40D4-AC5E-81B40485B0B7}">
      <dgm:prSet custT="1"/>
      <dgm:spPr/>
      <dgm:t>
        <a:bodyPr/>
        <a:lstStyle/>
        <a:p>
          <a:r>
            <a:rPr lang="en-US" sz="3200" dirty="0"/>
            <a:t>Shift the public narrative </a:t>
          </a:r>
        </a:p>
      </dgm:t>
    </dgm:pt>
    <dgm:pt modelId="{95B2D289-E123-4EDC-AA47-375A8C72AFBF}" type="parTrans" cxnId="{EE717BA9-54DE-430A-8608-9984434E4A9E}">
      <dgm:prSet/>
      <dgm:spPr/>
      <dgm:t>
        <a:bodyPr/>
        <a:lstStyle/>
        <a:p>
          <a:endParaRPr lang="en-US"/>
        </a:p>
      </dgm:t>
    </dgm:pt>
    <dgm:pt modelId="{98A0F437-B582-4EEB-917C-311C67A9FBCF}" type="sibTrans" cxnId="{EE717BA9-54DE-430A-8608-9984434E4A9E}">
      <dgm:prSet/>
      <dgm:spPr/>
      <dgm:t>
        <a:bodyPr/>
        <a:lstStyle/>
        <a:p>
          <a:endParaRPr lang="en-US"/>
        </a:p>
      </dgm:t>
    </dgm:pt>
    <dgm:pt modelId="{25CC41D7-E9C8-41E0-8F1F-C950B6C7F7FF}">
      <dgm:prSet custT="1"/>
      <dgm:spPr/>
      <dgm:t>
        <a:bodyPr/>
        <a:lstStyle/>
        <a:p>
          <a:r>
            <a:rPr lang="en-US" sz="3200" b="1" dirty="0"/>
            <a:t>EXAMPLE: Indiana and Colorado  </a:t>
          </a:r>
        </a:p>
      </dgm:t>
    </dgm:pt>
    <dgm:pt modelId="{F04B4FE8-E9CB-41BB-A100-0AF67F462127}" type="parTrans" cxnId="{DF7A13EF-77E3-429A-B27D-F1551D1C51E4}">
      <dgm:prSet/>
      <dgm:spPr/>
      <dgm:t>
        <a:bodyPr/>
        <a:lstStyle/>
        <a:p>
          <a:endParaRPr lang="en-US"/>
        </a:p>
      </dgm:t>
    </dgm:pt>
    <dgm:pt modelId="{97FA174D-44D8-42E8-AD5C-5362E7FA4AE4}" type="sibTrans" cxnId="{DF7A13EF-77E3-429A-B27D-F1551D1C51E4}">
      <dgm:prSet/>
      <dgm:spPr/>
      <dgm:t>
        <a:bodyPr/>
        <a:lstStyle/>
        <a:p>
          <a:endParaRPr lang="en-US"/>
        </a:p>
      </dgm:t>
    </dgm:pt>
    <dgm:pt modelId="{05CB737A-BE7E-4F07-AEB1-6E0EFDBD0A3A}">
      <dgm:prSet custT="1"/>
      <dgm:spPr/>
      <dgm:t>
        <a:bodyPr/>
        <a:lstStyle/>
        <a:p>
          <a:r>
            <a:rPr lang="en-US" sz="3200" b="0" dirty="0"/>
            <a:t>Prioritize DCWs’ safety, well-being, and health </a:t>
          </a:r>
        </a:p>
      </dgm:t>
    </dgm:pt>
    <dgm:pt modelId="{6CB3DD3C-74F0-4C64-A1A8-DD954A40D871}" type="parTrans" cxnId="{F664C298-1921-4632-AC64-8E0B14AD4515}">
      <dgm:prSet/>
      <dgm:spPr/>
      <dgm:t>
        <a:bodyPr/>
        <a:lstStyle/>
        <a:p>
          <a:endParaRPr lang="en-US"/>
        </a:p>
      </dgm:t>
    </dgm:pt>
    <dgm:pt modelId="{0A8E3551-5DA2-499D-A074-3FA0B362285B}" type="sibTrans" cxnId="{F664C298-1921-4632-AC64-8E0B14AD4515}">
      <dgm:prSet/>
      <dgm:spPr/>
      <dgm:t>
        <a:bodyPr/>
        <a:lstStyle/>
        <a:p>
          <a:endParaRPr lang="en-US"/>
        </a:p>
      </dgm:t>
    </dgm:pt>
    <dgm:pt modelId="{90495345-A99D-4F08-8576-45B6EF4B1E8C}">
      <dgm:prSet custT="1"/>
      <dgm:spPr/>
      <dgm:t>
        <a:bodyPr/>
        <a:lstStyle/>
        <a:p>
          <a:r>
            <a:rPr lang="en-US" sz="3200" b="1" dirty="0"/>
            <a:t>EXAMPLE: Virginia and New Mexico</a:t>
          </a:r>
        </a:p>
      </dgm:t>
    </dgm:pt>
    <dgm:pt modelId="{66EE99CB-320E-4FD3-BD4F-7D9FBFA52B67}" type="parTrans" cxnId="{A3F0D556-EEA3-4062-9571-22650FAE9493}">
      <dgm:prSet/>
      <dgm:spPr/>
      <dgm:t>
        <a:bodyPr/>
        <a:lstStyle/>
        <a:p>
          <a:endParaRPr lang="en-US"/>
        </a:p>
      </dgm:t>
    </dgm:pt>
    <dgm:pt modelId="{3F7B77E9-BE8D-4710-9AEC-07B2D496B6AF}" type="sibTrans" cxnId="{A3F0D556-EEA3-4062-9571-22650FAE9493}">
      <dgm:prSet/>
      <dgm:spPr/>
      <dgm:t>
        <a:bodyPr/>
        <a:lstStyle/>
        <a:p>
          <a:endParaRPr lang="en-US"/>
        </a:p>
      </dgm:t>
    </dgm:pt>
    <dgm:pt modelId="{50CA0E2E-C88B-43F9-912C-8B692FA48A74}" type="pres">
      <dgm:prSet presAssocID="{94D9D4CB-21FA-4572-86D3-4F889571485A}" presName="linear" presStyleCnt="0">
        <dgm:presLayoutVars>
          <dgm:dir/>
          <dgm:animLvl val="lvl"/>
          <dgm:resizeHandles val="exact"/>
        </dgm:presLayoutVars>
      </dgm:prSet>
      <dgm:spPr/>
    </dgm:pt>
    <dgm:pt modelId="{EBFA9521-BA6B-4B5F-8617-456A09AC5450}" type="pres">
      <dgm:prSet presAssocID="{7EB41B44-40B3-40D4-AC5E-81B40485B0B7}" presName="parentLin" presStyleCnt="0"/>
      <dgm:spPr/>
    </dgm:pt>
    <dgm:pt modelId="{D638BD39-84F9-43E0-9E36-3785FAA3D3D4}" type="pres">
      <dgm:prSet presAssocID="{7EB41B44-40B3-40D4-AC5E-81B40485B0B7}" presName="parentLeftMargin" presStyleLbl="node1" presStyleIdx="0" presStyleCnt="2"/>
      <dgm:spPr/>
    </dgm:pt>
    <dgm:pt modelId="{15C0BFC0-6C04-46F8-8382-DEDE5B401062}" type="pres">
      <dgm:prSet presAssocID="{7EB41B44-40B3-40D4-AC5E-81B40485B0B7}" presName="parentText" presStyleLbl="node1" presStyleIdx="0" presStyleCnt="2">
        <dgm:presLayoutVars>
          <dgm:chMax val="0"/>
          <dgm:bulletEnabled val="1"/>
        </dgm:presLayoutVars>
      </dgm:prSet>
      <dgm:spPr/>
    </dgm:pt>
    <dgm:pt modelId="{D17AA522-7925-469B-B354-4F1A596648C4}" type="pres">
      <dgm:prSet presAssocID="{7EB41B44-40B3-40D4-AC5E-81B40485B0B7}" presName="negativeSpace" presStyleCnt="0"/>
      <dgm:spPr/>
    </dgm:pt>
    <dgm:pt modelId="{3FAB8775-BBB4-44F2-A614-DE96D3988532}" type="pres">
      <dgm:prSet presAssocID="{7EB41B44-40B3-40D4-AC5E-81B40485B0B7}" presName="childText" presStyleLbl="conFgAcc1" presStyleIdx="0" presStyleCnt="2">
        <dgm:presLayoutVars>
          <dgm:bulletEnabled val="1"/>
        </dgm:presLayoutVars>
      </dgm:prSet>
      <dgm:spPr/>
    </dgm:pt>
    <dgm:pt modelId="{21099566-782C-4D76-B35C-66B513A820C8}" type="pres">
      <dgm:prSet presAssocID="{98A0F437-B582-4EEB-917C-311C67A9FBCF}" presName="spaceBetweenRectangles" presStyleCnt="0"/>
      <dgm:spPr/>
    </dgm:pt>
    <dgm:pt modelId="{40A2D12C-6DD9-49D5-B894-0A0E64F668E4}" type="pres">
      <dgm:prSet presAssocID="{05CB737A-BE7E-4F07-AEB1-6E0EFDBD0A3A}" presName="parentLin" presStyleCnt="0"/>
      <dgm:spPr/>
    </dgm:pt>
    <dgm:pt modelId="{03E99049-8B22-4A64-A760-9DB8D0410DF1}" type="pres">
      <dgm:prSet presAssocID="{05CB737A-BE7E-4F07-AEB1-6E0EFDBD0A3A}" presName="parentLeftMargin" presStyleLbl="node1" presStyleIdx="0" presStyleCnt="2"/>
      <dgm:spPr/>
    </dgm:pt>
    <dgm:pt modelId="{029408FA-7FEF-4E63-959C-E4FD0D61AD8A}" type="pres">
      <dgm:prSet presAssocID="{05CB737A-BE7E-4F07-AEB1-6E0EFDBD0A3A}" presName="parentText" presStyleLbl="node1" presStyleIdx="1" presStyleCnt="2">
        <dgm:presLayoutVars>
          <dgm:chMax val="0"/>
          <dgm:bulletEnabled val="1"/>
        </dgm:presLayoutVars>
      </dgm:prSet>
      <dgm:spPr/>
    </dgm:pt>
    <dgm:pt modelId="{4E545810-8B91-40FC-BD48-9C1AD9757C75}" type="pres">
      <dgm:prSet presAssocID="{05CB737A-BE7E-4F07-AEB1-6E0EFDBD0A3A}" presName="negativeSpace" presStyleCnt="0"/>
      <dgm:spPr/>
    </dgm:pt>
    <dgm:pt modelId="{4840C0C2-35D2-4306-96CC-9DCDAD920B15}" type="pres">
      <dgm:prSet presAssocID="{05CB737A-BE7E-4F07-AEB1-6E0EFDBD0A3A}" presName="childText" presStyleLbl="conFgAcc1" presStyleIdx="1" presStyleCnt="2">
        <dgm:presLayoutVars>
          <dgm:bulletEnabled val="1"/>
        </dgm:presLayoutVars>
      </dgm:prSet>
      <dgm:spPr/>
    </dgm:pt>
  </dgm:ptLst>
  <dgm:cxnLst>
    <dgm:cxn modelId="{26936015-8DE3-4DD1-8F96-E6B33899704C}" type="presOf" srcId="{25CC41D7-E9C8-41E0-8F1F-C950B6C7F7FF}" destId="{3FAB8775-BBB4-44F2-A614-DE96D3988532}" srcOrd="0" destOrd="0" presId="urn:microsoft.com/office/officeart/2005/8/layout/list1"/>
    <dgm:cxn modelId="{537C783E-3AC6-43C0-BAE2-4CA048ABECAD}" type="presOf" srcId="{7EB41B44-40B3-40D4-AC5E-81B40485B0B7}" destId="{D638BD39-84F9-43E0-9E36-3785FAA3D3D4}" srcOrd="0" destOrd="0" presId="urn:microsoft.com/office/officeart/2005/8/layout/list1"/>
    <dgm:cxn modelId="{ADB4893F-295E-4D62-8980-390F5CFC736B}" type="presOf" srcId="{05CB737A-BE7E-4F07-AEB1-6E0EFDBD0A3A}" destId="{03E99049-8B22-4A64-A760-9DB8D0410DF1}" srcOrd="0" destOrd="0" presId="urn:microsoft.com/office/officeart/2005/8/layout/list1"/>
    <dgm:cxn modelId="{63EEC356-CE6E-4419-8EF1-A8D564508615}" type="presOf" srcId="{05CB737A-BE7E-4F07-AEB1-6E0EFDBD0A3A}" destId="{029408FA-7FEF-4E63-959C-E4FD0D61AD8A}" srcOrd="1" destOrd="0" presId="urn:microsoft.com/office/officeart/2005/8/layout/list1"/>
    <dgm:cxn modelId="{A3F0D556-EEA3-4062-9571-22650FAE9493}" srcId="{05CB737A-BE7E-4F07-AEB1-6E0EFDBD0A3A}" destId="{90495345-A99D-4F08-8576-45B6EF4B1E8C}" srcOrd="0" destOrd="0" parTransId="{66EE99CB-320E-4FD3-BD4F-7D9FBFA52B67}" sibTransId="{3F7B77E9-BE8D-4710-9AEC-07B2D496B6AF}"/>
    <dgm:cxn modelId="{23B37258-113B-4558-BA6B-7E77376549C9}" type="presOf" srcId="{90495345-A99D-4F08-8576-45B6EF4B1E8C}" destId="{4840C0C2-35D2-4306-96CC-9DCDAD920B15}" srcOrd="0" destOrd="0" presId="urn:microsoft.com/office/officeart/2005/8/layout/list1"/>
    <dgm:cxn modelId="{48DC8B65-8E8F-4BBD-85BB-5DD6106154A2}" type="presOf" srcId="{94D9D4CB-21FA-4572-86D3-4F889571485A}" destId="{50CA0E2E-C88B-43F9-912C-8B692FA48A74}" srcOrd="0" destOrd="0" presId="urn:microsoft.com/office/officeart/2005/8/layout/list1"/>
    <dgm:cxn modelId="{D8637896-E995-4058-9ED6-CF9ED243E055}" type="presOf" srcId="{7EB41B44-40B3-40D4-AC5E-81B40485B0B7}" destId="{15C0BFC0-6C04-46F8-8382-DEDE5B401062}" srcOrd="1" destOrd="0" presId="urn:microsoft.com/office/officeart/2005/8/layout/list1"/>
    <dgm:cxn modelId="{F664C298-1921-4632-AC64-8E0B14AD4515}" srcId="{94D9D4CB-21FA-4572-86D3-4F889571485A}" destId="{05CB737A-BE7E-4F07-AEB1-6E0EFDBD0A3A}" srcOrd="1" destOrd="0" parTransId="{6CB3DD3C-74F0-4C64-A1A8-DD954A40D871}" sibTransId="{0A8E3551-5DA2-499D-A074-3FA0B362285B}"/>
    <dgm:cxn modelId="{EE717BA9-54DE-430A-8608-9984434E4A9E}" srcId="{94D9D4CB-21FA-4572-86D3-4F889571485A}" destId="{7EB41B44-40B3-40D4-AC5E-81B40485B0B7}" srcOrd="0" destOrd="0" parTransId="{95B2D289-E123-4EDC-AA47-375A8C72AFBF}" sibTransId="{98A0F437-B582-4EEB-917C-311C67A9FBCF}"/>
    <dgm:cxn modelId="{DF7A13EF-77E3-429A-B27D-F1551D1C51E4}" srcId="{7EB41B44-40B3-40D4-AC5E-81B40485B0B7}" destId="{25CC41D7-E9C8-41E0-8F1F-C950B6C7F7FF}" srcOrd="0" destOrd="0" parTransId="{F04B4FE8-E9CB-41BB-A100-0AF67F462127}" sibTransId="{97FA174D-44D8-42E8-AD5C-5362E7FA4AE4}"/>
    <dgm:cxn modelId="{37543459-5BFE-4185-9DDE-DEEDE8BF9524}" type="presParOf" srcId="{50CA0E2E-C88B-43F9-912C-8B692FA48A74}" destId="{EBFA9521-BA6B-4B5F-8617-456A09AC5450}" srcOrd="0" destOrd="0" presId="urn:microsoft.com/office/officeart/2005/8/layout/list1"/>
    <dgm:cxn modelId="{CA6D4B2B-F363-4690-8496-1571807CB859}" type="presParOf" srcId="{EBFA9521-BA6B-4B5F-8617-456A09AC5450}" destId="{D638BD39-84F9-43E0-9E36-3785FAA3D3D4}" srcOrd="0" destOrd="0" presId="urn:microsoft.com/office/officeart/2005/8/layout/list1"/>
    <dgm:cxn modelId="{1A92D84E-A842-4A09-9BE5-D6C27B6709DE}" type="presParOf" srcId="{EBFA9521-BA6B-4B5F-8617-456A09AC5450}" destId="{15C0BFC0-6C04-46F8-8382-DEDE5B401062}" srcOrd="1" destOrd="0" presId="urn:microsoft.com/office/officeart/2005/8/layout/list1"/>
    <dgm:cxn modelId="{9886F29F-8C19-4E5B-84BF-B9EB4975AB78}" type="presParOf" srcId="{50CA0E2E-C88B-43F9-912C-8B692FA48A74}" destId="{D17AA522-7925-469B-B354-4F1A596648C4}" srcOrd="1" destOrd="0" presId="urn:microsoft.com/office/officeart/2005/8/layout/list1"/>
    <dgm:cxn modelId="{68C0AC4D-EF15-4420-B8E1-5B243BAC8281}" type="presParOf" srcId="{50CA0E2E-C88B-43F9-912C-8B692FA48A74}" destId="{3FAB8775-BBB4-44F2-A614-DE96D3988532}" srcOrd="2" destOrd="0" presId="urn:microsoft.com/office/officeart/2005/8/layout/list1"/>
    <dgm:cxn modelId="{63F4BD6A-30AF-4F01-BF22-E1AE7C5828B7}" type="presParOf" srcId="{50CA0E2E-C88B-43F9-912C-8B692FA48A74}" destId="{21099566-782C-4D76-B35C-66B513A820C8}" srcOrd="3" destOrd="0" presId="urn:microsoft.com/office/officeart/2005/8/layout/list1"/>
    <dgm:cxn modelId="{6348E257-1139-4D09-A75F-2F13B0B92990}" type="presParOf" srcId="{50CA0E2E-C88B-43F9-912C-8B692FA48A74}" destId="{40A2D12C-6DD9-49D5-B894-0A0E64F668E4}" srcOrd="4" destOrd="0" presId="urn:microsoft.com/office/officeart/2005/8/layout/list1"/>
    <dgm:cxn modelId="{82BAFE62-1EC9-4899-8C97-4FB39D7E41C9}" type="presParOf" srcId="{40A2D12C-6DD9-49D5-B894-0A0E64F668E4}" destId="{03E99049-8B22-4A64-A760-9DB8D0410DF1}" srcOrd="0" destOrd="0" presId="urn:microsoft.com/office/officeart/2005/8/layout/list1"/>
    <dgm:cxn modelId="{3A8F6D81-792F-41F5-850D-5599180D1BD7}" type="presParOf" srcId="{40A2D12C-6DD9-49D5-B894-0A0E64F668E4}" destId="{029408FA-7FEF-4E63-959C-E4FD0D61AD8A}" srcOrd="1" destOrd="0" presId="urn:microsoft.com/office/officeart/2005/8/layout/list1"/>
    <dgm:cxn modelId="{4042FB1A-11CA-47D7-8AD9-F255DB29A466}" type="presParOf" srcId="{50CA0E2E-C88B-43F9-912C-8B692FA48A74}" destId="{4E545810-8B91-40FC-BD48-9C1AD9757C75}" srcOrd="5" destOrd="0" presId="urn:microsoft.com/office/officeart/2005/8/layout/list1"/>
    <dgm:cxn modelId="{661B85A8-AD4F-4C1D-B772-923029E0E1BB}" type="presParOf" srcId="{50CA0E2E-C88B-43F9-912C-8B692FA48A74}" destId="{4840C0C2-35D2-4306-96CC-9DCDAD920B1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D9D4CB-21FA-4572-86D3-4F889571485A}"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7EB41B44-40B3-40D4-AC5E-81B40485B0B7}">
      <dgm:prSet custT="1"/>
      <dgm:spPr/>
      <dgm:t>
        <a:bodyPr/>
        <a:lstStyle/>
        <a:p>
          <a:r>
            <a:rPr lang="en-US" sz="3200" b="0" dirty="0"/>
            <a:t>Track the data involved in the workforce shortage </a:t>
          </a:r>
        </a:p>
      </dgm:t>
    </dgm:pt>
    <dgm:pt modelId="{95B2D289-E123-4EDC-AA47-375A8C72AFBF}" type="parTrans" cxnId="{EE717BA9-54DE-430A-8608-9984434E4A9E}">
      <dgm:prSet/>
      <dgm:spPr/>
      <dgm:t>
        <a:bodyPr/>
        <a:lstStyle/>
        <a:p>
          <a:endParaRPr lang="en-US"/>
        </a:p>
      </dgm:t>
    </dgm:pt>
    <dgm:pt modelId="{98A0F437-B582-4EEB-917C-311C67A9FBCF}" type="sibTrans" cxnId="{EE717BA9-54DE-430A-8608-9984434E4A9E}">
      <dgm:prSet/>
      <dgm:spPr/>
      <dgm:t>
        <a:bodyPr/>
        <a:lstStyle/>
        <a:p>
          <a:endParaRPr lang="en-US"/>
        </a:p>
      </dgm:t>
    </dgm:pt>
    <dgm:pt modelId="{25CC41D7-E9C8-41E0-8F1F-C950B6C7F7FF}">
      <dgm:prSet custT="1"/>
      <dgm:spPr/>
      <dgm:t>
        <a:bodyPr/>
        <a:lstStyle/>
        <a:p>
          <a:r>
            <a:rPr lang="en-US" sz="3200" b="1" dirty="0"/>
            <a:t>EXAMPLE: Texas  </a:t>
          </a:r>
        </a:p>
      </dgm:t>
    </dgm:pt>
    <dgm:pt modelId="{F04B4FE8-E9CB-41BB-A100-0AF67F462127}" type="parTrans" cxnId="{DF7A13EF-77E3-429A-B27D-F1551D1C51E4}">
      <dgm:prSet/>
      <dgm:spPr/>
      <dgm:t>
        <a:bodyPr/>
        <a:lstStyle/>
        <a:p>
          <a:endParaRPr lang="en-US"/>
        </a:p>
      </dgm:t>
    </dgm:pt>
    <dgm:pt modelId="{97FA174D-44D8-42E8-AD5C-5362E7FA4AE4}" type="sibTrans" cxnId="{DF7A13EF-77E3-429A-B27D-F1551D1C51E4}">
      <dgm:prSet/>
      <dgm:spPr/>
      <dgm:t>
        <a:bodyPr/>
        <a:lstStyle/>
        <a:p>
          <a:endParaRPr lang="en-US"/>
        </a:p>
      </dgm:t>
    </dgm:pt>
    <dgm:pt modelId="{05CB737A-BE7E-4F07-AEB1-6E0EFDBD0A3A}">
      <dgm:prSet custT="1"/>
      <dgm:spPr/>
      <dgm:t>
        <a:bodyPr/>
        <a:lstStyle/>
        <a:p>
          <a:r>
            <a:rPr lang="en-US" sz="3200" b="0" dirty="0"/>
            <a:t>Evaluate existing DCW efforts </a:t>
          </a:r>
        </a:p>
      </dgm:t>
    </dgm:pt>
    <dgm:pt modelId="{6CB3DD3C-74F0-4C64-A1A8-DD954A40D871}" type="parTrans" cxnId="{F664C298-1921-4632-AC64-8E0B14AD4515}">
      <dgm:prSet/>
      <dgm:spPr/>
      <dgm:t>
        <a:bodyPr/>
        <a:lstStyle/>
        <a:p>
          <a:endParaRPr lang="en-US"/>
        </a:p>
      </dgm:t>
    </dgm:pt>
    <dgm:pt modelId="{0A8E3551-5DA2-499D-A074-3FA0B362285B}" type="sibTrans" cxnId="{F664C298-1921-4632-AC64-8E0B14AD4515}">
      <dgm:prSet/>
      <dgm:spPr/>
      <dgm:t>
        <a:bodyPr/>
        <a:lstStyle/>
        <a:p>
          <a:endParaRPr lang="en-US"/>
        </a:p>
      </dgm:t>
    </dgm:pt>
    <dgm:pt modelId="{90495345-A99D-4F08-8576-45B6EF4B1E8C}">
      <dgm:prSet custT="1"/>
      <dgm:spPr/>
      <dgm:t>
        <a:bodyPr/>
        <a:lstStyle/>
        <a:p>
          <a:r>
            <a:rPr lang="en-US" sz="3200" b="1" dirty="0"/>
            <a:t>EXAMPLE: New York</a:t>
          </a:r>
        </a:p>
      </dgm:t>
    </dgm:pt>
    <dgm:pt modelId="{66EE99CB-320E-4FD3-BD4F-7D9FBFA52B67}" type="parTrans" cxnId="{A3F0D556-EEA3-4062-9571-22650FAE9493}">
      <dgm:prSet/>
      <dgm:spPr/>
      <dgm:t>
        <a:bodyPr/>
        <a:lstStyle/>
        <a:p>
          <a:endParaRPr lang="en-US"/>
        </a:p>
      </dgm:t>
    </dgm:pt>
    <dgm:pt modelId="{3F7B77E9-BE8D-4710-9AEC-07B2D496B6AF}" type="sibTrans" cxnId="{A3F0D556-EEA3-4062-9571-22650FAE9493}">
      <dgm:prSet/>
      <dgm:spPr/>
      <dgm:t>
        <a:bodyPr/>
        <a:lstStyle/>
        <a:p>
          <a:endParaRPr lang="en-US"/>
        </a:p>
      </dgm:t>
    </dgm:pt>
    <dgm:pt modelId="{E301C31D-395E-4D35-86DD-3622798E6BBF}" type="pres">
      <dgm:prSet presAssocID="{94D9D4CB-21FA-4572-86D3-4F889571485A}" presName="linear" presStyleCnt="0">
        <dgm:presLayoutVars>
          <dgm:dir/>
          <dgm:animLvl val="lvl"/>
          <dgm:resizeHandles val="exact"/>
        </dgm:presLayoutVars>
      </dgm:prSet>
      <dgm:spPr/>
    </dgm:pt>
    <dgm:pt modelId="{03A0C320-F80C-429B-9BD9-7378C26E4DD4}" type="pres">
      <dgm:prSet presAssocID="{7EB41B44-40B3-40D4-AC5E-81B40485B0B7}" presName="parentLin" presStyleCnt="0"/>
      <dgm:spPr/>
    </dgm:pt>
    <dgm:pt modelId="{EB60987D-F38C-42FE-AA78-598CE80721DD}" type="pres">
      <dgm:prSet presAssocID="{7EB41B44-40B3-40D4-AC5E-81B40485B0B7}" presName="parentLeftMargin" presStyleLbl="node1" presStyleIdx="0" presStyleCnt="2"/>
      <dgm:spPr/>
    </dgm:pt>
    <dgm:pt modelId="{C0828644-A34B-4E7C-A02F-7033A3FA9F06}" type="pres">
      <dgm:prSet presAssocID="{7EB41B44-40B3-40D4-AC5E-81B40485B0B7}" presName="parentText" presStyleLbl="node1" presStyleIdx="0" presStyleCnt="2">
        <dgm:presLayoutVars>
          <dgm:chMax val="0"/>
          <dgm:bulletEnabled val="1"/>
        </dgm:presLayoutVars>
      </dgm:prSet>
      <dgm:spPr/>
    </dgm:pt>
    <dgm:pt modelId="{2E165A9E-B6C8-4ACC-A3C6-896ECFFB9976}" type="pres">
      <dgm:prSet presAssocID="{7EB41B44-40B3-40D4-AC5E-81B40485B0B7}" presName="negativeSpace" presStyleCnt="0"/>
      <dgm:spPr/>
    </dgm:pt>
    <dgm:pt modelId="{A21805FB-95D4-49B7-B985-08C631887042}" type="pres">
      <dgm:prSet presAssocID="{7EB41B44-40B3-40D4-AC5E-81B40485B0B7}" presName="childText" presStyleLbl="conFgAcc1" presStyleIdx="0" presStyleCnt="2">
        <dgm:presLayoutVars>
          <dgm:bulletEnabled val="1"/>
        </dgm:presLayoutVars>
      </dgm:prSet>
      <dgm:spPr/>
    </dgm:pt>
    <dgm:pt modelId="{DFE81F41-D3F4-41F2-8773-DFE32CC3DF46}" type="pres">
      <dgm:prSet presAssocID="{98A0F437-B582-4EEB-917C-311C67A9FBCF}" presName="spaceBetweenRectangles" presStyleCnt="0"/>
      <dgm:spPr/>
    </dgm:pt>
    <dgm:pt modelId="{F2202A02-B636-4C4E-97C4-E73AD55FDDAA}" type="pres">
      <dgm:prSet presAssocID="{05CB737A-BE7E-4F07-AEB1-6E0EFDBD0A3A}" presName="parentLin" presStyleCnt="0"/>
      <dgm:spPr/>
    </dgm:pt>
    <dgm:pt modelId="{CB883F20-6DB3-4CB1-BD4D-F60A48E0B55F}" type="pres">
      <dgm:prSet presAssocID="{05CB737A-BE7E-4F07-AEB1-6E0EFDBD0A3A}" presName="parentLeftMargin" presStyleLbl="node1" presStyleIdx="0" presStyleCnt="2"/>
      <dgm:spPr/>
    </dgm:pt>
    <dgm:pt modelId="{66B71B0D-6D6F-4A94-AB9A-E84BBF7B492E}" type="pres">
      <dgm:prSet presAssocID="{05CB737A-BE7E-4F07-AEB1-6E0EFDBD0A3A}" presName="parentText" presStyleLbl="node1" presStyleIdx="1" presStyleCnt="2">
        <dgm:presLayoutVars>
          <dgm:chMax val="0"/>
          <dgm:bulletEnabled val="1"/>
        </dgm:presLayoutVars>
      </dgm:prSet>
      <dgm:spPr/>
    </dgm:pt>
    <dgm:pt modelId="{D38880FD-9E71-44DB-A087-A754FD2077FB}" type="pres">
      <dgm:prSet presAssocID="{05CB737A-BE7E-4F07-AEB1-6E0EFDBD0A3A}" presName="negativeSpace" presStyleCnt="0"/>
      <dgm:spPr/>
    </dgm:pt>
    <dgm:pt modelId="{10588E5D-410C-4B1C-8CA6-31CEE3B9495D}" type="pres">
      <dgm:prSet presAssocID="{05CB737A-BE7E-4F07-AEB1-6E0EFDBD0A3A}" presName="childText" presStyleLbl="conFgAcc1" presStyleIdx="1" presStyleCnt="2">
        <dgm:presLayoutVars>
          <dgm:bulletEnabled val="1"/>
        </dgm:presLayoutVars>
      </dgm:prSet>
      <dgm:spPr/>
    </dgm:pt>
  </dgm:ptLst>
  <dgm:cxnLst>
    <dgm:cxn modelId="{D0B27538-5207-4BA3-882D-0230BCAF4CA6}" type="presOf" srcId="{7EB41B44-40B3-40D4-AC5E-81B40485B0B7}" destId="{EB60987D-F38C-42FE-AA78-598CE80721DD}" srcOrd="0" destOrd="0" presId="urn:microsoft.com/office/officeart/2005/8/layout/list1"/>
    <dgm:cxn modelId="{F737904E-20D0-4885-9440-8BC55D6DB01B}" type="presOf" srcId="{05CB737A-BE7E-4F07-AEB1-6E0EFDBD0A3A}" destId="{CB883F20-6DB3-4CB1-BD4D-F60A48E0B55F}" srcOrd="0" destOrd="0" presId="urn:microsoft.com/office/officeart/2005/8/layout/list1"/>
    <dgm:cxn modelId="{A3F0D556-EEA3-4062-9571-22650FAE9493}" srcId="{05CB737A-BE7E-4F07-AEB1-6E0EFDBD0A3A}" destId="{90495345-A99D-4F08-8576-45B6EF4B1E8C}" srcOrd="0" destOrd="0" parTransId="{66EE99CB-320E-4FD3-BD4F-7D9FBFA52B67}" sibTransId="{3F7B77E9-BE8D-4710-9AEC-07B2D496B6AF}"/>
    <dgm:cxn modelId="{0800A67B-65FE-48FE-9DDA-CE339E9A9373}" type="presOf" srcId="{94D9D4CB-21FA-4572-86D3-4F889571485A}" destId="{E301C31D-395E-4D35-86DD-3622798E6BBF}" srcOrd="0" destOrd="0" presId="urn:microsoft.com/office/officeart/2005/8/layout/list1"/>
    <dgm:cxn modelId="{F664C298-1921-4632-AC64-8E0B14AD4515}" srcId="{94D9D4CB-21FA-4572-86D3-4F889571485A}" destId="{05CB737A-BE7E-4F07-AEB1-6E0EFDBD0A3A}" srcOrd="1" destOrd="0" parTransId="{6CB3DD3C-74F0-4C64-A1A8-DD954A40D871}" sibTransId="{0A8E3551-5DA2-499D-A074-3FA0B362285B}"/>
    <dgm:cxn modelId="{EE717BA9-54DE-430A-8608-9984434E4A9E}" srcId="{94D9D4CB-21FA-4572-86D3-4F889571485A}" destId="{7EB41B44-40B3-40D4-AC5E-81B40485B0B7}" srcOrd="0" destOrd="0" parTransId="{95B2D289-E123-4EDC-AA47-375A8C72AFBF}" sibTransId="{98A0F437-B582-4EEB-917C-311C67A9FBCF}"/>
    <dgm:cxn modelId="{E6FC30D1-7F35-41FD-9902-50564AB0F6BD}" type="presOf" srcId="{90495345-A99D-4F08-8576-45B6EF4B1E8C}" destId="{10588E5D-410C-4B1C-8CA6-31CEE3B9495D}" srcOrd="0" destOrd="0" presId="urn:microsoft.com/office/officeart/2005/8/layout/list1"/>
    <dgm:cxn modelId="{33104CE0-D66A-4040-A08F-84B6660EDDB3}" type="presOf" srcId="{25CC41D7-E9C8-41E0-8F1F-C950B6C7F7FF}" destId="{A21805FB-95D4-49B7-B985-08C631887042}" srcOrd="0" destOrd="0" presId="urn:microsoft.com/office/officeart/2005/8/layout/list1"/>
    <dgm:cxn modelId="{DF7A13EF-77E3-429A-B27D-F1551D1C51E4}" srcId="{7EB41B44-40B3-40D4-AC5E-81B40485B0B7}" destId="{25CC41D7-E9C8-41E0-8F1F-C950B6C7F7FF}" srcOrd="0" destOrd="0" parTransId="{F04B4FE8-E9CB-41BB-A100-0AF67F462127}" sibTransId="{97FA174D-44D8-42E8-AD5C-5362E7FA4AE4}"/>
    <dgm:cxn modelId="{B03512F0-43BE-4A53-9498-24EB69782E74}" type="presOf" srcId="{7EB41B44-40B3-40D4-AC5E-81B40485B0B7}" destId="{C0828644-A34B-4E7C-A02F-7033A3FA9F06}" srcOrd="1" destOrd="0" presId="urn:microsoft.com/office/officeart/2005/8/layout/list1"/>
    <dgm:cxn modelId="{C19922FD-3F86-4ACE-9AFC-6259212416E0}" type="presOf" srcId="{05CB737A-BE7E-4F07-AEB1-6E0EFDBD0A3A}" destId="{66B71B0D-6D6F-4A94-AB9A-E84BBF7B492E}" srcOrd="1" destOrd="0" presId="urn:microsoft.com/office/officeart/2005/8/layout/list1"/>
    <dgm:cxn modelId="{092C6E22-2614-4C39-B3D3-63E53C6DA1CE}" type="presParOf" srcId="{E301C31D-395E-4D35-86DD-3622798E6BBF}" destId="{03A0C320-F80C-429B-9BD9-7378C26E4DD4}" srcOrd="0" destOrd="0" presId="urn:microsoft.com/office/officeart/2005/8/layout/list1"/>
    <dgm:cxn modelId="{3DE4FD0E-D111-4A5A-AC6B-E945EB4C225D}" type="presParOf" srcId="{03A0C320-F80C-429B-9BD9-7378C26E4DD4}" destId="{EB60987D-F38C-42FE-AA78-598CE80721DD}" srcOrd="0" destOrd="0" presId="urn:microsoft.com/office/officeart/2005/8/layout/list1"/>
    <dgm:cxn modelId="{43568CA6-A092-4181-8146-B349109A03E1}" type="presParOf" srcId="{03A0C320-F80C-429B-9BD9-7378C26E4DD4}" destId="{C0828644-A34B-4E7C-A02F-7033A3FA9F06}" srcOrd="1" destOrd="0" presId="urn:microsoft.com/office/officeart/2005/8/layout/list1"/>
    <dgm:cxn modelId="{3A957E98-BC28-479B-B15D-92A0DEA9CFDD}" type="presParOf" srcId="{E301C31D-395E-4D35-86DD-3622798E6BBF}" destId="{2E165A9E-B6C8-4ACC-A3C6-896ECFFB9976}" srcOrd="1" destOrd="0" presId="urn:microsoft.com/office/officeart/2005/8/layout/list1"/>
    <dgm:cxn modelId="{E5140F84-6130-438F-90A3-43E057B80D0A}" type="presParOf" srcId="{E301C31D-395E-4D35-86DD-3622798E6BBF}" destId="{A21805FB-95D4-49B7-B985-08C631887042}" srcOrd="2" destOrd="0" presId="urn:microsoft.com/office/officeart/2005/8/layout/list1"/>
    <dgm:cxn modelId="{F0C51991-263F-4B65-8777-7A0452B0823B}" type="presParOf" srcId="{E301C31D-395E-4D35-86DD-3622798E6BBF}" destId="{DFE81F41-D3F4-41F2-8773-DFE32CC3DF46}" srcOrd="3" destOrd="0" presId="urn:microsoft.com/office/officeart/2005/8/layout/list1"/>
    <dgm:cxn modelId="{18FC02C9-E884-4694-837D-198C3D25B643}" type="presParOf" srcId="{E301C31D-395E-4D35-86DD-3622798E6BBF}" destId="{F2202A02-B636-4C4E-97C4-E73AD55FDDAA}" srcOrd="4" destOrd="0" presId="urn:microsoft.com/office/officeart/2005/8/layout/list1"/>
    <dgm:cxn modelId="{182E1A6C-3D99-4DCD-BF9E-3E051B7DD24E}" type="presParOf" srcId="{F2202A02-B636-4C4E-97C4-E73AD55FDDAA}" destId="{CB883F20-6DB3-4CB1-BD4D-F60A48E0B55F}" srcOrd="0" destOrd="0" presId="urn:microsoft.com/office/officeart/2005/8/layout/list1"/>
    <dgm:cxn modelId="{2E80D223-0F94-4ED6-ACAC-55CA38CFAD7D}" type="presParOf" srcId="{F2202A02-B636-4C4E-97C4-E73AD55FDDAA}" destId="{66B71B0D-6D6F-4A94-AB9A-E84BBF7B492E}" srcOrd="1" destOrd="0" presId="urn:microsoft.com/office/officeart/2005/8/layout/list1"/>
    <dgm:cxn modelId="{8680F5A8-1B2B-4511-A0EC-263BB85FDA84}" type="presParOf" srcId="{E301C31D-395E-4D35-86DD-3622798E6BBF}" destId="{D38880FD-9E71-44DB-A087-A754FD2077FB}" srcOrd="5" destOrd="0" presId="urn:microsoft.com/office/officeart/2005/8/layout/list1"/>
    <dgm:cxn modelId="{B1883783-A614-4843-837E-FE8370C004A3}" type="presParOf" srcId="{E301C31D-395E-4D35-86DD-3622798E6BBF}" destId="{10588E5D-410C-4B1C-8CA6-31CEE3B9495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DE03DB-FFCB-4AE1-BCFF-24222B2535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FF39FB0-3C5C-42C8-897B-1641CB8A3F55}">
      <dgm:prSet phldrT="[Text]" custT="1"/>
      <dgm:spPr>
        <a:solidFill>
          <a:schemeClr val="tx2"/>
        </a:solidFill>
      </dgm:spPr>
      <dgm:t>
        <a:bodyPr/>
        <a:lstStyle/>
        <a:p>
          <a:r>
            <a:rPr lang="en-US" sz="1400" dirty="0"/>
            <a:t>Department of Social Services</a:t>
          </a:r>
        </a:p>
      </dgm:t>
    </dgm:pt>
    <dgm:pt modelId="{A15A408C-7201-4DC4-9995-F4D8A1961D39}" type="parTrans" cxnId="{EEB0D0C2-C3F0-4D45-9FA3-20A2C217D85A}">
      <dgm:prSet/>
      <dgm:spPr/>
      <dgm:t>
        <a:bodyPr/>
        <a:lstStyle/>
        <a:p>
          <a:endParaRPr lang="en-US"/>
        </a:p>
      </dgm:t>
    </dgm:pt>
    <dgm:pt modelId="{BC6EE9FD-EB75-4F44-B07A-C7872D1F0272}" type="sibTrans" cxnId="{EEB0D0C2-C3F0-4D45-9FA3-20A2C217D85A}">
      <dgm:prSet/>
      <dgm:spPr/>
      <dgm:t>
        <a:bodyPr/>
        <a:lstStyle/>
        <a:p>
          <a:endParaRPr lang="en-US"/>
        </a:p>
      </dgm:t>
    </dgm:pt>
    <dgm:pt modelId="{7728F4A7-5746-4354-9023-4ECF87004EF3}">
      <dgm:prSet phldrT="[Text]" custT="1"/>
      <dgm:spPr>
        <a:solidFill>
          <a:schemeClr val="tx2"/>
        </a:solidFill>
      </dgm:spPr>
      <dgm:t>
        <a:bodyPr/>
        <a:lstStyle/>
        <a:p>
          <a:r>
            <a:rPr lang="en-US" sz="1400" dirty="0"/>
            <a:t>Department of Aging</a:t>
          </a:r>
        </a:p>
      </dgm:t>
    </dgm:pt>
    <dgm:pt modelId="{973D8B8A-C5EF-47ED-89BA-A57D2B39F753}" type="parTrans" cxnId="{0113B1AC-3788-45DB-BC42-01CC702ABB05}">
      <dgm:prSet/>
      <dgm:spPr/>
      <dgm:t>
        <a:bodyPr/>
        <a:lstStyle/>
        <a:p>
          <a:endParaRPr lang="en-US"/>
        </a:p>
      </dgm:t>
    </dgm:pt>
    <dgm:pt modelId="{6CB377B0-8DDF-45F8-B3C9-D38946F42AAF}" type="sibTrans" cxnId="{0113B1AC-3788-45DB-BC42-01CC702ABB05}">
      <dgm:prSet/>
      <dgm:spPr/>
      <dgm:t>
        <a:bodyPr/>
        <a:lstStyle/>
        <a:p>
          <a:endParaRPr lang="en-US"/>
        </a:p>
      </dgm:t>
    </dgm:pt>
    <dgm:pt modelId="{C61A2137-205C-4F71-AADA-32A69E6D6098}">
      <dgm:prSet phldrT="[Text]" custT="1"/>
      <dgm:spPr>
        <a:solidFill>
          <a:schemeClr val="tx2"/>
        </a:solidFill>
      </dgm:spPr>
      <dgm:t>
        <a:bodyPr/>
        <a:lstStyle/>
        <a:p>
          <a:r>
            <a:rPr lang="en-US" sz="1400" dirty="0"/>
            <a:t>Department of Health </a:t>
          </a:r>
        </a:p>
        <a:p>
          <a:r>
            <a:rPr lang="en-US" sz="1400" dirty="0"/>
            <a:t>Care Services</a:t>
          </a:r>
        </a:p>
      </dgm:t>
    </dgm:pt>
    <dgm:pt modelId="{BE80F37F-03F0-4A89-B1BF-A6CC60B5B76F}" type="parTrans" cxnId="{A16E6B50-CBF8-42BD-9103-5794B50DE239}">
      <dgm:prSet/>
      <dgm:spPr/>
      <dgm:t>
        <a:bodyPr/>
        <a:lstStyle/>
        <a:p>
          <a:endParaRPr lang="en-US"/>
        </a:p>
      </dgm:t>
    </dgm:pt>
    <dgm:pt modelId="{845881D9-51C2-425D-ADED-07E05EFDEE31}" type="sibTrans" cxnId="{A16E6B50-CBF8-42BD-9103-5794B50DE239}">
      <dgm:prSet/>
      <dgm:spPr/>
      <dgm:t>
        <a:bodyPr/>
        <a:lstStyle/>
        <a:p>
          <a:endParaRPr lang="en-US"/>
        </a:p>
      </dgm:t>
    </dgm:pt>
    <dgm:pt modelId="{81062D2C-D8CF-42BB-ACC1-CEF0FF148EE8}">
      <dgm:prSet phldrT="[Text]" custT="1"/>
      <dgm:spPr>
        <a:solidFill>
          <a:schemeClr val="tx2"/>
        </a:solidFill>
      </dgm:spPr>
      <dgm:t>
        <a:bodyPr/>
        <a:lstStyle/>
        <a:p>
          <a:r>
            <a:rPr lang="en-US" sz="1400" dirty="0"/>
            <a:t>Department of Developmental Services</a:t>
          </a:r>
        </a:p>
      </dgm:t>
    </dgm:pt>
    <dgm:pt modelId="{04606B81-CD60-4A2A-9ECC-288FBE3DD51A}" type="parTrans" cxnId="{7187A760-8CF8-44C8-9DAC-0C8F7F42823D}">
      <dgm:prSet/>
      <dgm:spPr/>
      <dgm:t>
        <a:bodyPr/>
        <a:lstStyle/>
        <a:p>
          <a:endParaRPr lang="en-US"/>
        </a:p>
      </dgm:t>
    </dgm:pt>
    <dgm:pt modelId="{B78A2F8A-7417-4005-B256-F0F4ED2387A9}" type="sibTrans" cxnId="{7187A760-8CF8-44C8-9DAC-0C8F7F42823D}">
      <dgm:prSet/>
      <dgm:spPr/>
      <dgm:t>
        <a:bodyPr/>
        <a:lstStyle/>
        <a:p>
          <a:endParaRPr lang="en-US"/>
        </a:p>
      </dgm:t>
    </dgm:pt>
    <dgm:pt modelId="{AC44E095-5038-4E12-B309-E029ED100185}">
      <dgm:prSet phldrT="[Text]"/>
      <dgm:spPr>
        <a:solidFill>
          <a:schemeClr val="tx2"/>
        </a:solidFill>
      </dgm:spPr>
      <dgm:t>
        <a:bodyPr/>
        <a:lstStyle/>
        <a:p>
          <a:r>
            <a:rPr lang="en-US" dirty="0"/>
            <a:t>Department of Health Care Access &amp; Information</a:t>
          </a:r>
        </a:p>
      </dgm:t>
    </dgm:pt>
    <dgm:pt modelId="{04C5C715-FDBA-4FA3-B863-DFBF86FCC23B}" type="parTrans" cxnId="{4E1750BB-2B0C-4F10-81AA-8AA8F056B719}">
      <dgm:prSet/>
      <dgm:spPr/>
      <dgm:t>
        <a:bodyPr/>
        <a:lstStyle/>
        <a:p>
          <a:endParaRPr lang="en-US"/>
        </a:p>
      </dgm:t>
    </dgm:pt>
    <dgm:pt modelId="{715AB539-4CB2-44D6-B05A-9FA71B5897CF}" type="sibTrans" cxnId="{4E1750BB-2B0C-4F10-81AA-8AA8F056B719}">
      <dgm:prSet/>
      <dgm:spPr/>
      <dgm:t>
        <a:bodyPr/>
        <a:lstStyle/>
        <a:p>
          <a:endParaRPr lang="en-US"/>
        </a:p>
      </dgm:t>
    </dgm:pt>
    <dgm:pt modelId="{2298CA4E-DE4A-4572-AB9B-2DF9CF955615}">
      <dgm:prSet phldrT="[Text]"/>
      <dgm:spPr>
        <a:solidFill>
          <a:schemeClr val="tx2"/>
        </a:solidFill>
      </dgm:spPr>
      <dgm:t>
        <a:bodyPr/>
        <a:lstStyle/>
        <a:p>
          <a:r>
            <a:rPr lang="en-US" dirty="0"/>
            <a:t>Department of Public Health</a:t>
          </a:r>
        </a:p>
      </dgm:t>
    </dgm:pt>
    <dgm:pt modelId="{0F268FC8-0860-4F27-8564-16E38087E97C}" type="parTrans" cxnId="{DAB7FDF3-22F6-4F9E-B2E9-C1FD2C03F293}">
      <dgm:prSet/>
      <dgm:spPr/>
      <dgm:t>
        <a:bodyPr/>
        <a:lstStyle/>
        <a:p>
          <a:endParaRPr lang="en-US"/>
        </a:p>
      </dgm:t>
    </dgm:pt>
    <dgm:pt modelId="{A3440361-A435-44C1-990A-7662D08D1015}" type="sibTrans" cxnId="{DAB7FDF3-22F6-4F9E-B2E9-C1FD2C03F293}">
      <dgm:prSet/>
      <dgm:spPr/>
      <dgm:t>
        <a:bodyPr/>
        <a:lstStyle/>
        <a:p>
          <a:endParaRPr lang="en-US"/>
        </a:p>
      </dgm:t>
    </dgm:pt>
    <dgm:pt modelId="{DCC422DB-8D22-4F9F-9BDC-6886BF986295}">
      <dgm:prSet phldrT="[Text]"/>
      <dgm:spPr/>
      <dgm:t>
        <a:bodyPr/>
        <a:lstStyle/>
        <a:p>
          <a:r>
            <a:rPr lang="en-US" dirty="0"/>
            <a:t>Department of Managed Health Care</a:t>
          </a:r>
        </a:p>
      </dgm:t>
    </dgm:pt>
    <dgm:pt modelId="{97085F34-C374-469C-82FD-2FAE379A28DF}" type="parTrans" cxnId="{6721EFE3-1E58-4462-8306-414409749168}">
      <dgm:prSet/>
      <dgm:spPr/>
      <dgm:t>
        <a:bodyPr/>
        <a:lstStyle/>
        <a:p>
          <a:endParaRPr lang="en-US"/>
        </a:p>
      </dgm:t>
    </dgm:pt>
    <dgm:pt modelId="{4BC97CF2-E059-4003-B3B4-943D1216BE53}" type="sibTrans" cxnId="{6721EFE3-1E58-4462-8306-414409749168}">
      <dgm:prSet/>
      <dgm:spPr/>
      <dgm:t>
        <a:bodyPr/>
        <a:lstStyle/>
        <a:p>
          <a:endParaRPr lang="en-US"/>
        </a:p>
      </dgm:t>
    </dgm:pt>
    <dgm:pt modelId="{4A2B930D-807F-434B-9FF9-A17A609DE08E}">
      <dgm:prSet phldrT="[Text]"/>
      <dgm:spPr/>
      <dgm:t>
        <a:bodyPr/>
        <a:lstStyle/>
        <a:p>
          <a:r>
            <a:rPr lang="en-US" dirty="0"/>
            <a:t>Department of Rehabilitation</a:t>
          </a:r>
        </a:p>
      </dgm:t>
    </dgm:pt>
    <dgm:pt modelId="{1726943E-BA24-4C04-8DFB-841A21C323AB}" type="parTrans" cxnId="{FC2F5DFA-A45B-4A7E-889B-9E0C7DF14AAC}">
      <dgm:prSet/>
      <dgm:spPr/>
      <dgm:t>
        <a:bodyPr/>
        <a:lstStyle/>
        <a:p>
          <a:endParaRPr lang="en-US"/>
        </a:p>
      </dgm:t>
    </dgm:pt>
    <dgm:pt modelId="{A27DB651-FA9C-4B53-9EC2-F8B8FEC7D7B3}" type="sibTrans" cxnId="{FC2F5DFA-A45B-4A7E-889B-9E0C7DF14AAC}">
      <dgm:prSet/>
      <dgm:spPr/>
      <dgm:t>
        <a:bodyPr/>
        <a:lstStyle/>
        <a:p>
          <a:endParaRPr lang="en-US"/>
        </a:p>
      </dgm:t>
    </dgm:pt>
    <dgm:pt modelId="{E023DCB2-A544-493A-A428-DCFCE38DD259}">
      <dgm:prSet phldrT="[Text]"/>
      <dgm:spPr/>
      <dgm:t>
        <a:bodyPr/>
        <a:lstStyle/>
        <a:p>
          <a:r>
            <a:rPr lang="en-US" dirty="0"/>
            <a:t>Department of Community Services &amp; Development</a:t>
          </a:r>
        </a:p>
      </dgm:t>
    </dgm:pt>
    <dgm:pt modelId="{55F2B0DD-0D71-4A69-A468-BCDDC1A42332}" type="parTrans" cxnId="{C285481F-F87B-4888-BF4E-AF8DE042F7E1}">
      <dgm:prSet/>
      <dgm:spPr/>
      <dgm:t>
        <a:bodyPr/>
        <a:lstStyle/>
        <a:p>
          <a:endParaRPr lang="en-US"/>
        </a:p>
      </dgm:t>
    </dgm:pt>
    <dgm:pt modelId="{17E01CF4-01FD-48BA-8C52-B2CB0D5B8F6A}" type="sibTrans" cxnId="{C285481F-F87B-4888-BF4E-AF8DE042F7E1}">
      <dgm:prSet/>
      <dgm:spPr/>
      <dgm:t>
        <a:bodyPr/>
        <a:lstStyle/>
        <a:p>
          <a:endParaRPr lang="en-US"/>
        </a:p>
      </dgm:t>
    </dgm:pt>
    <dgm:pt modelId="{510E234A-6833-4810-84D4-8DC7FF3C2B17}">
      <dgm:prSet phldrT="[Text]"/>
      <dgm:spPr/>
      <dgm:t>
        <a:bodyPr/>
        <a:lstStyle/>
        <a:p>
          <a:pPr algn="ctr"/>
          <a:r>
            <a:rPr lang="en-US" dirty="0"/>
            <a:t>Director of Child </a:t>
          </a:r>
        </a:p>
        <a:p>
          <a:pPr algn="ctr"/>
          <a:r>
            <a:rPr lang="en-US" dirty="0"/>
            <a:t>      Support Services	</a:t>
          </a:r>
        </a:p>
      </dgm:t>
    </dgm:pt>
    <dgm:pt modelId="{EF78C6A1-FA77-428D-9966-378DAB84F0DC}" type="parTrans" cxnId="{DBA4F1D1-089C-403C-B781-7DD703AA28FC}">
      <dgm:prSet/>
      <dgm:spPr/>
      <dgm:t>
        <a:bodyPr/>
        <a:lstStyle/>
        <a:p>
          <a:endParaRPr lang="en-US"/>
        </a:p>
      </dgm:t>
    </dgm:pt>
    <dgm:pt modelId="{BF7EBADF-866D-4D20-8629-6A4016D29B48}" type="sibTrans" cxnId="{DBA4F1D1-089C-403C-B781-7DD703AA28FC}">
      <dgm:prSet/>
      <dgm:spPr/>
      <dgm:t>
        <a:bodyPr/>
        <a:lstStyle/>
        <a:p>
          <a:endParaRPr lang="en-US"/>
        </a:p>
      </dgm:t>
    </dgm:pt>
    <dgm:pt modelId="{55B5B25D-0C49-4A4F-89F5-22CC981F8BEC}">
      <dgm:prSet phldrT="[Text]"/>
      <dgm:spPr/>
      <dgm:t>
        <a:bodyPr/>
        <a:lstStyle/>
        <a:p>
          <a:r>
            <a:rPr lang="en-US" dirty="0"/>
            <a:t>Emergency Medical Services Authority</a:t>
          </a:r>
        </a:p>
      </dgm:t>
    </dgm:pt>
    <dgm:pt modelId="{D6AC826C-AC09-41EE-804A-0CFCF7339DC7}" type="parTrans" cxnId="{C3457C2C-9442-4340-B6D2-64859D58B748}">
      <dgm:prSet/>
      <dgm:spPr/>
      <dgm:t>
        <a:bodyPr/>
        <a:lstStyle/>
        <a:p>
          <a:endParaRPr lang="en-US"/>
        </a:p>
      </dgm:t>
    </dgm:pt>
    <dgm:pt modelId="{71CB4182-79FA-4ECC-8880-67C14ACA0C0B}" type="sibTrans" cxnId="{C3457C2C-9442-4340-B6D2-64859D58B748}">
      <dgm:prSet/>
      <dgm:spPr/>
      <dgm:t>
        <a:bodyPr/>
        <a:lstStyle/>
        <a:p>
          <a:endParaRPr lang="en-US"/>
        </a:p>
      </dgm:t>
    </dgm:pt>
    <dgm:pt modelId="{EE71F03C-6B54-4C2D-BC65-B9077C4F55A8}">
      <dgm:prSet phldrT="[Text]"/>
      <dgm:spPr/>
      <dgm:t>
        <a:bodyPr/>
        <a:lstStyle/>
        <a:p>
          <a:r>
            <a:rPr lang="en-US" dirty="0"/>
            <a:t>Department of State Hospitals</a:t>
          </a:r>
        </a:p>
      </dgm:t>
    </dgm:pt>
    <dgm:pt modelId="{612BA23B-97E8-4C1F-83BE-A1AAA2639BAF}" type="parTrans" cxnId="{D3779FD4-311F-4070-88F1-C2BA23CD65FC}">
      <dgm:prSet/>
      <dgm:spPr/>
      <dgm:t>
        <a:bodyPr/>
        <a:lstStyle/>
        <a:p>
          <a:endParaRPr lang="en-US"/>
        </a:p>
      </dgm:t>
    </dgm:pt>
    <dgm:pt modelId="{B68262A6-A21B-4D20-B61C-43F218B97B3A}" type="sibTrans" cxnId="{D3779FD4-311F-4070-88F1-C2BA23CD65FC}">
      <dgm:prSet/>
      <dgm:spPr/>
      <dgm:t>
        <a:bodyPr/>
        <a:lstStyle/>
        <a:p>
          <a:endParaRPr lang="en-US"/>
        </a:p>
      </dgm:t>
    </dgm:pt>
    <dgm:pt modelId="{ADF69EE0-B3F2-4298-86D2-9CC7332BA7D9}" type="pres">
      <dgm:prSet presAssocID="{D2DE03DB-FFCB-4AE1-BCFF-24222B253543}" presName="diagram" presStyleCnt="0">
        <dgm:presLayoutVars>
          <dgm:dir/>
          <dgm:resizeHandles val="exact"/>
        </dgm:presLayoutVars>
      </dgm:prSet>
      <dgm:spPr/>
    </dgm:pt>
    <dgm:pt modelId="{92E1432B-D79C-454B-A6DF-254BF3688953}" type="pres">
      <dgm:prSet presAssocID="{CFF39FB0-3C5C-42C8-897B-1641CB8A3F55}" presName="node" presStyleLbl="node1" presStyleIdx="0" presStyleCnt="12" custScaleX="55331" custScaleY="23972" custLinFactX="27594" custLinFactNeighborX="100000" custLinFactNeighborY="-11210">
        <dgm:presLayoutVars>
          <dgm:bulletEnabled val="1"/>
        </dgm:presLayoutVars>
      </dgm:prSet>
      <dgm:spPr/>
    </dgm:pt>
    <dgm:pt modelId="{F0920EFD-B7E1-4A7D-8278-747C51C742D4}" type="pres">
      <dgm:prSet presAssocID="{BC6EE9FD-EB75-4F44-B07A-C7872D1F0272}" presName="sibTrans" presStyleCnt="0"/>
      <dgm:spPr/>
    </dgm:pt>
    <dgm:pt modelId="{356E92C1-C8C9-4F42-ADD4-8EE4EA4E7C04}" type="pres">
      <dgm:prSet presAssocID="{7728F4A7-5746-4354-9023-4ECF87004EF3}" presName="node" presStyleLbl="node1" presStyleIdx="1" presStyleCnt="12" custScaleX="55331" custScaleY="23972" custLinFactNeighborX="-59753" custLinFactNeighborY="-10240">
        <dgm:presLayoutVars>
          <dgm:bulletEnabled val="1"/>
        </dgm:presLayoutVars>
      </dgm:prSet>
      <dgm:spPr/>
    </dgm:pt>
    <dgm:pt modelId="{B684BB11-4747-4C52-BF95-FDA7C7D68492}" type="pres">
      <dgm:prSet presAssocID="{6CB377B0-8DDF-45F8-B3C9-D38946F42AAF}" presName="sibTrans" presStyleCnt="0"/>
      <dgm:spPr/>
    </dgm:pt>
    <dgm:pt modelId="{CE79375B-2A42-41E8-885D-54AC0A57AD1C}" type="pres">
      <dgm:prSet presAssocID="{C61A2137-205C-4F71-AADA-32A69E6D6098}" presName="node" presStyleLbl="node1" presStyleIdx="2" presStyleCnt="12" custScaleX="55331" custScaleY="23972" custLinFactNeighborX="-66152" custLinFactNeighborY="-90">
        <dgm:presLayoutVars>
          <dgm:bulletEnabled val="1"/>
        </dgm:presLayoutVars>
      </dgm:prSet>
      <dgm:spPr/>
    </dgm:pt>
    <dgm:pt modelId="{B7EC658C-F370-4115-A40B-594DE3B8341D}" type="pres">
      <dgm:prSet presAssocID="{845881D9-51C2-425D-ADED-07E05EFDEE31}" presName="sibTrans" presStyleCnt="0"/>
      <dgm:spPr/>
    </dgm:pt>
    <dgm:pt modelId="{0F07ADA9-C30C-49B0-AE91-E3CF15C948AF}" type="pres">
      <dgm:prSet presAssocID="{81062D2C-D8CF-42BB-ACC1-CEF0FF148EE8}" presName="node" presStyleLbl="node1" presStyleIdx="3" presStyleCnt="12" custScaleX="47393" custScaleY="25489" custLinFactNeighborX="-4345" custLinFactNeighborY="-10558">
        <dgm:presLayoutVars>
          <dgm:bulletEnabled val="1"/>
        </dgm:presLayoutVars>
      </dgm:prSet>
      <dgm:spPr/>
    </dgm:pt>
    <dgm:pt modelId="{0D1A0786-A0D7-496C-B31D-956C5C7E26A3}" type="pres">
      <dgm:prSet presAssocID="{B78A2F8A-7417-4005-B256-F0F4ED2387A9}" presName="sibTrans" presStyleCnt="0"/>
      <dgm:spPr/>
    </dgm:pt>
    <dgm:pt modelId="{4D6D4083-C26E-447D-952F-9966B10216F2}" type="pres">
      <dgm:prSet presAssocID="{AC44E095-5038-4E12-B309-E029ED100185}" presName="node" presStyleLbl="node1" presStyleIdx="4" presStyleCnt="12" custScaleX="52850" custScaleY="30296" custLinFactNeighborX="3716" custLinFactNeighborY="-10857">
        <dgm:presLayoutVars>
          <dgm:bulletEnabled val="1"/>
        </dgm:presLayoutVars>
      </dgm:prSet>
      <dgm:spPr/>
    </dgm:pt>
    <dgm:pt modelId="{5259F5AE-FF07-4755-A03B-9284C74B0042}" type="pres">
      <dgm:prSet presAssocID="{715AB539-4CB2-44D6-B05A-9FA71B5897CF}" presName="sibTrans" presStyleCnt="0"/>
      <dgm:spPr/>
    </dgm:pt>
    <dgm:pt modelId="{FE8D90BD-FFF4-4DA3-8934-A1B4557E1DDF}" type="pres">
      <dgm:prSet presAssocID="{2298CA4E-DE4A-4572-AB9B-2DF9CF955615}" presName="node" presStyleLbl="node1" presStyleIdx="5" presStyleCnt="12" custScaleX="57211" custScaleY="23355" custLinFactNeighborX="6058" custLinFactNeighborY="-10857">
        <dgm:presLayoutVars>
          <dgm:bulletEnabled val="1"/>
        </dgm:presLayoutVars>
      </dgm:prSet>
      <dgm:spPr/>
    </dgm:pt>
    <dgm:pt modelId="{02217E3D-DD53-4F43-80DA-47D3004E6C21}" type="pres">
      <dgm:prSet presAssocID="{A3440361-A435-44C1-990A-7662D08D1015}" presName="sibTrans" presStyleCnt="0"/>
      <dgm:spPr/>
    </dgm:pt>
    <dgm:pt modelId="{F8FE3BEE-D53E-4CAC-AF15-38F96DA5AAB1}" type="pres">
      <dgm:prSet presAssocID="{DCC422DB-8D22-4F9F-9BDC-6886BF986295}" presName="node" presStyleLbl="node1" presStyleIdx="6" presStyleCnt="12" custScaleX="55331" custScaleY="23972" custLinFactNeighborX="-2156" custLinFactNeighborY="-10240">
        <dgm:presLayoutVars>
          <dgm:bulletEnabled val="1"/>
        </dgm:presLayoutVars>
      </dgm:prSet>
      <dgm:spPr/>
    </dgm:pt>
    <dgm:pt modelId="{09737387-58E8-4D4F-91B1-E89713110E17}" type="pres">
      <dgm:prSet presAssocID="{4BC97CF2-E059-4003-B3B4-943D1216BE53}" presName="sibTrans" presStyleCnt="0"/>
      <dgm:spPr/>
    </dgm:pt>
    <dgm:pt modelId="{0A2852B0-67B8-4504-A7D0-87DB22211AFA}" type="pres">
      <dgm:prSet presAssocID="{4A2B930D-807F-434B-9FF9-A17A609DE08E}" presName="node" presStyleLbl="node1" presStyleIdx="7" presStyleCnt="12" custScaleX="55331" custScaleY="23972" custLinFactNeighborX="0" custLinFactNeighborY="-10866">
        <dgm:presLayoutVars>
          <dgm:bulletEnabled val="1"/>
        </dgm:presLayoutVars>
      </dgm:prSet>
      <dgm:spPr/>
    </dgm:pt>
    <dgm:pt modelId="{AF99EBBA-7D33-4647-999E-C5460D47C7DD}" type="pres">
      <dgm:prSet presAssocID="{A27DB651-FA9C-4B53-9EC2-F8B8FEC7D7B3}" presName="sibTrans" presStyleCnt="0"/>
      <dgm:spPr/>
    </dgm:pt>
    <dgm:pt modelId="{73273BD1-CFE3-4016-9F35-C567C6223588}" type="pres">
      <dgm:prSet presAssocID="{E023DCB2-A544-493A-A428-DCFCE38DD259}" presName="node" presStyleLbl="node1" presStyleIdx="8" presStyleCnt="12" custScaleX="55331" custScaleY="23972" custLinFactNeighborX="3882" custLinFactNeighborY="-9496">
        <dgm:presLayoutVars>
          <dgm:bulletEnabled val="1"/>
        </dgm:presLayoutVars>
      </dgm:prSet>
      <dgm:spPr/>
    </dgm:pt>
    <dgm:pt modelId="{0A6FE3C3-B7DC-40B9-916C-2C1F8622ADCD}" type="pres">
      <dgm:prSet presAssocID="{17E01CF4-01FD-48BA-8C52-B2CB0D5B8F6A}" presName="sibTrans" presStyleCnt="0"/>
      <dgm:spPr/>
    </dgm:pt>
    <dgm:pt modelId="{BF5F41B7-99EE-4E20-8DD9-2776B1BE1ED8}" type="pres">
      <dgm:prSet presAssocID="{510E234A-6833-4810-84D4-8DC7FF3C2B17}" presName="node" presStyleLbl="node1" presStyleIdx="9" presStyleCnt="12" custScaleX="55331" custScaleY="23972" custLinFactNeighborX="-1263" custLinFactNeighborY="-10240">
        <dgm:presLayoutVars>
          <dgm:bulletEnabled val="1"/>
        </dgm:presLayoutVars>
      </dgm:prSet>
      <dgm:spPr/>
    </dgm:pt>
    <dgm:pt modelId="{CA14A3F2-2107-4932-A2F3-4F7E895128B0}" type="pres">
      <dgm:prSet presAssocID="{BF7EBADF-866D-4D20-8629-6A4016D29B48}" presName="sibTrans" presStyleCnt="0"/>
      <dgm:spPr/>
    </dgm:pt>
    <dgm:pt modelId="{CE0A5BB4-CC71-4DAD-A31D-F9DC595BA424}" type="pres">
      <dgm:prSet presAssocID="{55B5B25D-0C49-4A4F-89F5-22CC981F8BEC}" presName="node" presStyleLbl="node1" presStyleIdx="10" presStyleCnt="12" custScaleX="55331" custScaleY="23972" custLinFactNeighborX="-166" custLinFactNeighborY="-10240">
        <dgm:presLayoutVars>
          <dgm:bulletEnabled val="1"/>
        </dgm:presLayoutVars>
      </dgm:prSet>
      <dgm:spPr/>
    </dgm:pt>
    <dgm:pt modelId="{E068F8BF-31AC-4707-9FCF-CE7B0B50EE00}" type="pres">
      <dgm:prSet presAssocID="{71CB4182-79FA-4ECC-8880-67C14ACA0C0B}" presName="sibTrans" presStyleCnt="0"/>
      <dgm:spPr/>
    </dgm:pt>
    <dgm:pt modelId="{0F74C870-34D2-481B-9E55-E9040B75BDF3}" type="pres">
      <dgm:prSet presAssocID="{EE71F03C-6B54-4C2D-BC65-B9077C4F55A8}" presName="node" presStyleLbl="node1" presStyleIdx="11" presStyleCnt="12" custScaleX="55331" custScaleY="23972" custLinFactNeighborX="-2293" custLinFactNeighborY="-10807">
        <dgm:presLayoutVars>
          <dgm:bulletEnabled val="1"/>
        </dgm:presLayoutVars>
      </dgm:prSet>
      <dgm:spPr/>
    </dgm:pt>
  </dgm:ptLst>
  <dgm:cxnLst>
    <dgm:cxn modelId="{578E9C03-CC77-4BFA-8D20-B024F089559B}" type="presOf" srcId="{4A2B930D-807F-434B-9FF9-A17A609DE08E}" destId="{0A2852B0-67B8-4504-A7D0-87DB22211AFA}" srcOrd="0" destOrd="0" presId="urn:microsoft.com/office/officeart/2005/8/layout/default"/>
    <dgm:cxn modelId="{C285481F-F87B-4888-BF4E-AF8DE042F7E1}" srcId="{D2DE03DB-FFCB-4AE1-BCFF-24222B253543}" destId="{E023DCB2-A544-493A-A428-DCFCE38DD259}" srcOrd="8" destOrd="0" parTransId="{55F2B0DD-0D71-4A69-A468-BCDDC1A42332}" sibTransId="{17E01CF4-01FD-48BA-8C52-B2CB0D5B8F6A}"/>
    <dgm:cxn modelId="{C3457C2C-9442-4340-B6D2-64859D58B748}" srcId="{D2DE03DB-FFCB-4AE1-BCFF-24222B253543}" destId="{55B5B25D-0C49-4A4F-89F5-22CC981F8BEC}" srcOrd="10" destOrd="0" parTransId="{D6AC826C-AC09-41EE-804A-0CFCF7339DC7}" sibTransId="{71CB4182-79FA-4ECC-8880-67C14ACA0C0B}"/>
    <dgm:cxn modelId="{7B62D735-0069-4751-BF13-4EC961FF6BC7}" type="presOf" srcId="{2298CA4E-DE4A-4572-AB9B-2DF9CF955615}" destId="{FE8D90BD-FFF4-4DA3-8934-A1B4557E1DDF}" srcOrd="0" destOrd="0" presId="urn:microsoft.com/office/officeart/2005/8/layout/default"/>
    <dgm:cxn modelId="{B8BEB93A-0D52-450E-AD29-E84E8DD3E407}" type="presOf" srcId="{AC44E095-5038-4E12-B309-E029ED100185}" destId="{4D6D4083-C26E-447D-952F-9966B10216F2}" srcOrd="0" destOrd="0" presId="urn:microsoft.com/office/officeart/2005/8/layout/default"/>
    <dgm:cxn modelId="{A16E6B50-CBF8-42BD-9103-5794B50DE239}" srcId="{D2DE03DB-FFCB-4AE1-BCFF-24222B253543}" destId="{C61A2137-205C-4F71-AADA-32A69E6D6098}" srcOrd="2" destOrd="0" parTransId="{BE80F37F-03F0-4A89-B1BF-A6CC60B5B76F}" sibTransId="{845881D9-51C2-425D-ADED-07E05EFDEE31}"/>
    <dgm:cxn modelId="{7187A760-8CF8-44C8-9DAC-0C8F7F42823D}" srcId="{D2DE03DB-FFCB-4AE1-BCFF-24222B253543}" destId="{81062D2C-D8CF-42BB-ACC1-CEF0FF148EE8}" srcOrd="3" destOrd="0" parTransId="{04606B81-CD60-4A2A-9ECC-288FBE3DD51A}" sibTransId="{B78A2F8A-7417-4005-B256-F0F4ED2387A9}"/>
    <dgm:cxn modelId="{35048F81-E3CC-4622-A834-BE3871DB759D}" type="presOf" srcId="{E023DCB2-A544-493A-A428-DCFCE38DD259}" destId="{73273BD1-CFE3-4016-9F35-C567C6223588}" srcOrd="0" destOrd="0" presId="urn:microsoft.com/office/officeart/2005/8/layout/default"/>
    <dgm:cxn modelId="{C1904083-2C9E-42A0-A2F7-6539F69341EF}" type="presOf" srcId="{7728F4A7-5746-4354-9023-4ECF87004EF3}" destId="{356E92C1-C8C9-4F42-ADD4-8EE4EA4E7C04}" srcOrd="0" destOrd="0" presId="urn:microsoft.com/office/officeart/2005/8/layout/default"/>
    <dgm:cxn modelId="{F278B197-F512-4D25-AADE-698042370A71}" type="presOf" srcId="{510E234A-6833-4810-84D4-8DC7FF3C2B17}" destId="{BF5F41B7-99EE-4E20-8DD9-2776B1BE1ED8}" srcOrd="0" destOrd="0" presId="urn:microsoft.com/office/officeart/2005/8/layout/default"/>
    <dgm:cxn modelId="{0AFC01A4-8B51-4AF8-9D0F-DC7C4DF04570}" type="presOf" srcId="{55B5B25D-0C49-4A4F-89F5-22CC981F8BEC}" destId="{CE0A5BB4-CC71-4DAD-A31D-F9DC595BA424}" srcOrd="0" destOrd="0" presId="urn:microsoft.com/office/officeart/2005/8/layout/default"/>
    <dgm:cxn modelId="{DF4038A5-AF1D-4C94-BF3F-1AC78D44D0EC}" type="presOf" srcId="{CFF39FB0-3C5C-42C8-897B-1641CB8A3F55}" destId="{92E1432B-D79C-454B-A6DF-254BF3688953}" srcOrd="0" destOrd="0" presId="urn:microsoft.com/office/officeart/2005/8/layout/default"/>
    <dgm:cxn modelId="{521DEEA6-9140-43B4-9EF6-6058CE80792E}" type="presOf" srcId="{EE71F03C-6B54-4C2D-BC65-B9077C4F55A8}" destId="{0F74C870-34D2-481B-9E55-E9040B75BDF3}" srcOrd="0" destOrd="0" presId="urn:microsoft.com/office/officeart/2005/8/layout/default"/>
    <dgm:cxn modelId="{0113B1AC-3788-45DB-BC42-01CC702ABB05}" srcId="{D2DE03DB-FFCB-4AE1-BCFF-24222B253543}" destId="{7728F4A7-5746-4354-9023-4ECF87004EF3}" srcOrd="1" destOrd="0" parTransId="{973D8B8A-C5EF-47ED-89BA-A57D2B39F753}" sibTransId="{6CB377B0-8DDF-45F8-B3C9-D38946F42AAF}"/>
    <dgm:cxn modelId="{4E1750BB-2B0C-4F10-81AA-8AA8F056B719}" srcId="{D2DE03DB-FFCB-4AE1-BCFF-24222B253543}" destId="{AC44E095-5038-4E12-B309-E029ED100185}" srcOrd="4" destOrd="0" parTransId="{04C5C715-FDBA-4FA3-B863-DFBF86FCC23B}" sibTransId="{715AB539-4CB2-44D6-B05A-9FA71B5897CF}"/>
    <dgm:cxn modelId="{A1950AC0-78DC-4917-A1C5-6DBBC0B83B02}" type="presOf" srcId="{D2DE03DB-FFCB-4AE1-BCFF-24222B253543}" destId="{ADF69EE0-B3F2-4298-86D2-9CC7332BA7D9}" srcOrd="0" destOrd="0" presId="urn:microsoft.com/office/officeart/2005/8/layout/default"/>
    <dgm:cxn modelId="{EEB0D0C2-C3F0-4D45-9FA3-20A2C217D85A}" srcId="{D2DE03DB-FFCB-4AE1-BCFF-24222B253543}" destId="{CFF39FB0-3C5C-42C8-897B-1641CB8A3F55}" srcOrd="0" destOrd="0" parTransId="{A15A408C-7201-4DC4-9995-F4D8A1961D39}" sibTransId="{BC6EE9FD-EB75-4F44-B07A-C7872D1F0272}"/>
    <dgm:cxn modelId="{C49197C3-F7B5-4F2E-867F-90D95316DBBC}" type="presOf" srcId="{81062D2C-D8CF-42BB-ACC1-CEF0FF148EE8}" destId="{0F07ADA9-C30C-49B0-AE91-E3CF15C948AF}" srcOrd="0" destOrd="0" presId="urn:microsoft.com/office/officeart/2005/8/layout/default"/>
    <dgm:cxn modelId="{DBA4F1D1-089C-403C-B781-7DD703AA28FC}" srcId="{D2DE03DB-FFCB-4AE1-BCFF-24222B253543}" destId="{510E234A-6833-4810-84D4-8DC7FF3C2B17}" srcOrd="9" destOrd="0" parTransId="{EF78C6A1-FA77-428D-9966-378DAB84F0DC}" sibTransId="{BF7EBADF-866D-4D20-8629-6A4016D29B48}"/>
    <dgm:cxn modelId="{D3779FD4-311F-4070-88F1-C2BA23CD65FC}" srcId="{D2DE03DB-FFCB-4AE1-BCFF-24222B253543}" destId="{EE71F03C-6B54-4C2D-BC65-B9077C4F55A8}" srcOrd="11" destOrd="0" parTransId="{612BA23B-97E8-4C1F-83BE-A1AAA2639BAF}" sibTransId="{B68262A6-A21B-4D20-B61C-43F218B97B3A}"/>
    <dgm:cxn modelId="{4CB7A9E1-1F2A-472E-9FE5-41884EBA3932}" type="presOf" srcId="{C61A2137-205C-4F71-AADA-32A69E6D6098}" destId="{CE79375B-2A42-41E8-885D-54AC0A57AD1C}" srcOrd="0" destOrd="0" presId="urn:microsoft.com/office/officeart/2005/8/layout/default"/>
    <dgm:cxn modelId="{6721EFE3-1E58-4462-8306-414409749168}" srcId="{D2DE03DB-FFCB-4AE1-BCFF-24222B253543}" destId="{DCC422DB-8D22-4F9F-9BDC-6886BF986295}" srcOrd="6" destOrd="0" parTransId="{97085F34-C374-469C-82FD-2FAE379A28DF}" sibTransId="{4BC97CF2-E059-4003-B3B4-943D1216BE53}"/>
    <dgm:cxn modelId="{800631F3-B7D7-4846-B5C7-8E0F1E4CF7DE}" type="presOf" srcId="{DCC422DB-8D22-4F9F-9BDC-6886BF986295}" destId="{F8FE3BEE-D53E-4CAC-AF15-38F96DA5AAB1}" srcOrd="0" destOrd="0" presId="urn:microsoft.com/office/officeart/2005/8/layout/default"/>
    <dgm:cxn modelId="{DAB7FDF3-22F6-4F9E-B2E9-C1FD2C03F293}" srcId="{D2DE03DB-FFCB-4AE1-BCFF-24222B253543}" destId="{2298CA4E-DE4A-4572-AB9B-2DF9CF955615}" srcOrd="5" destOrd="0" parTransId="{0F268FC8-0860-4F27-8564-16E38087E97C}" sibTransId="{A3440361-A435-44C1-990A-7662D08D1015}"/>
    <dgm:cxn modelId="{FC2F5DFA-A45B-4A7E-889B-9E0C7DF14AAC}" srcId="{D2DE03DB-FFCB-4AE1-BCFF-24222B253543}" destId="{4A2B930D-807F-434B-9FF9-A17A609DE08E}" srcOrd="7" destOrd="0" parTransId="{1726943E-BA24-4C04-8DFB-841A21C323AB}" sibTransId="{A27DB651-FA9C-4B53-9EC2-F8B8FEC7D7B3}"/>
    <dgm:cxn modelId="{9FF6FAE5-72EA-4CF8-9C07-520C6F5DDE97}" type="presParOf" srcId="{ADF69EE0-B3F2-4298-86D2-9CC7332BA7D9}" destId="{92E1432B-D79C-454B-A6DF-254BF3688953}" srcOrd="0" destOrd="0" presId="urn:microsoft.com/office/officeart/2005/8/layout/default"/>
    <dgm:cxn modelId="{F7054A3D-E9B1-4971-8CB1-0F40C2839182}" type="presParOf" srcId="{ADF69EE0-B3F2-4298-86D2-9CC7332BA7D9}" destId="{F0920EFD-B7E1-4A7D-8278-747C51C742D4}" srcOrd="1" destOrd="0" presId="urn:microsoft.com/office/officeart/2005/8/layout/default"/>
    <dgm:cxn modelId="{B7E6E979-7FD7-42B7-8A2E-C3CB0725DE6A}" type="presParOf" srcId="{ADF69EE0-B3F2-4298-86D2-9CC7332BA7D9}" destId="{356E92C1-C8C9-4F42-ADD4-8EE4EA4E7C04}" srcOrd="2" destOrd="0" presId="urn:microsoft.com/office/officeart/2005/8/layout/default"/>
    <dgm:cxn modelId="{9BDDF229-D750-4544-9FD6-77E6ACF0C7FC}" type="presParOf" srcId="{ADF69EE0-B3F2-4298-86D2-9CC7332BA7D9}" destId="{B684BB11-4747-4C52-BF95-FDA7C7D68492}" srcOrd="3" destOrd="0" presId="urn:microsoft.com/office/officeart/2005/8/layout/default"/>
    <dgm:cxn modelId="{5C92B7D0-D0B5-4392-BA38-2E848073FF89}" type="presParOf" srcId="{ADF69EE0-B3F2-4298-86D2-9CC7332BA7D9}" destId="{CE79375B-2A42-41E8-885D-54AC0A57AD1C}" srcOrd="4" destOrd="0" presId="urn:microsoft.com/office/officeart/2005/8/layout/default"/>
    <dgm:cxn modelId="{F7F7DF6E-11A0-4E84-96F8-0102AE22E873}" type="presParOf" srcId="{ADF69EE0-B3F2-4298-86D2-9CC7332BA7D9}" destId="{B7EC658C-F370-4115-A40B-594DE3B8341D}" srcOrd="5" destOrd="0" presId="urn:microsoft.com/office/officeart/2005/8/layout/default"/>
    <dgm:cxn modelId="{7266006F-23B6-4BC6-8901-8643017A83CF}" type="presParOf" srcId="{ADF69EE0-B3F2-4298-86D2-9CC7332BA7D9}" destId="{0F07ADA9-C30C-49B0-AE91-E3CF15C948AF}" srcOrd="6" destOrd="0" presId="urn:microsoft.com/office/officeart/2005/8/layout/default"/>
    <dgm:cxn modelId="{A065FE49-E713-458B-BD12-C03D90298736}" type="presParOf" srcId="{ADF69EE0-B3F2-4298-86D2-9CC7332BA7D9}" destId="{0D1A0786-A0D7-496C-B31D-956C5C7E26A3}" srcOrd="7" destOrd="0" presId="urn:microsoft.com/office/officeart/2005/8/layout/default"/>
    <dgm:cxn modelId="{8BA33C0D-3BC7-4AD0-8479-43990B31A733}" type="presParOf" srcId="{ADF69EE0-B3F2-4298-86D2-9CC7332BA7D9}" destId="{4D6D4083-C26E-447D-952F-9966B10216F2}" srcOrd="8" destOrd="0" presId="urn:microsoft.com/office/officeart/2005/8/layout/default"/>
    <dgm:cxn modelId="{7EEBBF97-0642-4A2D-8E67-8BF6016D031F}" type="presParOf" srcId="{ADF69EE0-B3F2-4298-86D2-9CC7332BA7D9}" destId="{5259F5AE-FF07-4755-A03B-9284C74B0042}" srcOrd="9" destOrd="0" presId="urn:microsoft.com/office/officeart/2005/8/layout/default"/>
    <dgm:cxn modelId="{DA2208CE-8638-46C9-8D55-50473207DC92}" type="presParOf" srcId="{ADF69EE0-B3F2-4298-86D2-9CC7332BA7D9}" destId="{FE8D90BD-FFF4-4DA3-8934-A1B4557E1DDF}" srcOrd="10" destOrd="0" presId="urn:microsoft.com/office/officeart/2005/8/layout/default"/>
    <dgm:cxn modelId="{CD521640-8596-425C-9455-206360193B21}" type="presParOf" srcId="{ADF69EE0-B3F2-4298-86D2-9CC7332BA7D9}" destId="{02217E3D-DD53-4F43-80DA-47D3004E6C21}" srcOrd="11" destOrd="0" presId="urn:microsoft.com/office/officeart/2005/8/layout/default"/>
    <dgm:cxn modelId="{97D6D6B7-B31B-4109-9D93-E20D05EBF9B3}" type="presParOf" srcId="{ADF69EE0-B3F2-4298-86D2-9CC7332BA7D9}" destId="{F8FE3BEE-D53E-4CAC-AF15-38F96DA5AAB1}" srcOrd="12" destOrd="0" presId="urn:microsoft.com/office/officeart/2005/8/layout/default"/>
    <dgm:cxn modelId="{E12BF400-B5B4-4A5F-8A69-A0EB3E1A60D1}" type="presParOf" srcId="{ADF69EE0-B3F2-4298-86D2-9CC7332BA7D9}" destId="{09737387-58E8-4D4F-91B1-E89713110E17}" srcOrd="13" destOrd="0" presId="urn:microsoft.com/office/officeart/2005/8/layout/default"/>
    <dgm:cxn modelId="{00CBAA75-4CF3-4051-ACBE-6F3BF1943271}" type="presParOf" srcId="{ADF69EE0-B3F2-4298-86D2-9CC7332BA7D9}" destId="{0A2852B0-67B8-4504-A7D0-87DB22211AFA}" srcOrd="14" destOrd="0" presId="urn:microsoft.com/office/officeart/2005/8/layout/default"/>
    <dgm:cxn modelId="{4193D86E-9FE9-4C05-A984-D1065820259D}" type="presParOf" srcId="{ADF69EE0-B3F2-4298-86D2-9CC7332BA7D9}" destId="{AF99EBBA-7D33-4647-999E-C5460D47C7DD}" srcOrd="15" destOrd="0" presId="urn:microsoft.com/office/officeart/2005/8/layout/default"/>
    <dgm:cxn modelId="{D5D75247-609B-456D-A1FB-284984BBFA5F}" type="presParOf" srcId="{ADF69EE0-B3F2-4298-86D2-9CC7332BA7D9}" destId="{73273BD1-CFE3-4016-9F35-C567C6223588}" srcOrd="16" destOrd="0" presId="urn:microsoft.com/office/officeart/2005/8/layout/default"/>
    <dgm:cxn modelId="{80035868-57D3-4330-9CBC-4D60EEAF42F5}" type="presParOf" srcId="{ADF69EE0-B3F2-4298-86D2-9CC7332BA7D9}" destId="{0A6FE3C3-B7DC-40B9-916C-2C1F8622ADCD}" srcOrd="17" destOrd="0" presId="urn:microsoft.com/office/officeart/2005/8/layout/default"/>
    <dgm:cxn modelId="{61E82BCA-2D56-4ACD-AF95-4F7DFF1F75A4}" type="presParOf" srcId="{ADF69EE0-B3F2-4298-86D2-9CC7332BA7D9}" destId="{BF5F41B7-99EE-4E20-8DD9-2776B1BE1ED8}" srcOrd="18" destOrd="0" presId="urn:microsoft.com/office/officeart/2005/8/layout/default"/>
    <dgm:cxn modelId="{4E044098-83E7-4D31-8C6F-B97EA637D233}" type="presParOf" srcId="{ADF69EE0-B3F2-4298-86D2-9CC7332BA7D9}" destId="{CA14A3F2-2107-4932-A2F3-4F7E895128B0}" srcOrd="19" destOrd="0" presId="urn:microsoft.com/office/officeart/2005/8/layout/default"/>
    <dgm:cxn modelId="{A5D99E31-3498-48D7-9B9D-539DB8976816}" type="presParOf" srcId="{ADF69EE0-B3F2-4298-86D2-9CC7332BA7D9}" destId="{CE0A5BB4-CC71-4DAD-A31D-F9DC595BA424}" srcOrd="20" destOrd="0" presId="urn:microsoft.com/office/officeart/2005/8/layout/default"/>
    <dgm:cxn modelId="{6F69013E-D6E3-48CA-9942-F90254E5FC07}" type="presParOf" srcId="{ADF69EE0-B3F2-4298-86D2-9CC7332BA7D9}" destId="{E068F8BF-31AC-4707-9FCF-CE7B0B50EE00}" srcOrd="21" destOrd="0" presId="urn:microsoft.com/office/officeart/2005/8/layout/default"/>
    <dgm:cxn modelId="{A8DA2A94-8DCB-441D-970F-28A12068BB1E}" type="presParOf" srcId="{ADF69EE0-B3F2-4298-86D2-9CC7332BA7D9}" destId="{0F74C870-34D2-481B-9E55-E9040B75BDF3}"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D82EA-0C4E-4E37-9B34-A5B896D107E4}">
      <dsp:nvSpPr>
        <dsp:cNvPr id="0" name=""/>
        <dsp:cNvSpPr/>
      </dsp:nvSpPr>
      <dsp:spPr>
        <a:xfrm>
          <a:off x="0" y="651268"/>
          <a:ext cx="8229600" cy="1452937"/>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853948"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EXAMPLE: New Jersey and California </a:t>
          </a:r>
        </a:p>
      </dsp:txBody>
      <dsp:txXfrm>
        <a:off x="0" y="651268"/>
        <a:ext cx="8229600" cy="1452937"/>
      </dsp:txXfrm>
    </dsp:sp>
    <dsp:sp modelId="{EE97F3E1-D77B-4203-A947-AF8D8465CFD7}">
      <dsp:nvSpPr>
        <dsp:cNvPr id="0" name=""/>
        <dsp:cNvSpPr/>
      </dsp:nvSpPr>
      <dsp:spPr>
        <a:xfrm>
          <a:off x="411480" y="46108"/>
          <a:ext cx="5760720" cy="12103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22400">
            <a:lnSpc>
              <a:spcPct val="90000"/>
            </a:lnSpc>
            <a:spcBef>
              <a:spcPct val="0"/>
            </a:spcBef>
            <a:spcAft>
              <a:spcPct val="35000"/>
            </a:spcAft>
            <a:buNone/>
          </a:pPr>
          <a:r>
            <a:rPr lang="en-US" sz="3200" kern="1200" dirty="0"/>
            <a:t>Pay a living wage</a:t>
          </a:r>
        </a:p>
      </dsp:txBody>
      <dsp:txXfrm>
        <a:off x="470563" y="105191"/>
        <a:ext cx="5642554" cy="1092154"/>
      </dsp:txXfrm>
    </dsp:sp>
    <dsp:sp modelId="{85BFC0D4-A118-48F5-9984-A12BA23A9D8C}">
      <dsp:nvSpPr>
        <dsp:cNvPr id="0" name=""/>
        <dsp:cNvSpPr/>
      </dsp:nvSpPr>
      <dsp:spPr>
        <a:xfrm>
          <a:off x="0" y="2930766"/>
          <a:ext cx="8229600" cy="1452937"/>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853948"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EXAMPLE: Connecticut</a:t>
          </a:r>
        </a:p>
      </dsp:txBody>
      <dsp:txXfrm>
        <a:off x="0" y="2930766"/>
        <a:ext cx="8229600" cy="1452937"/>
      </dsp:txXfrm>
    </dsp:sp>
    <dsp:sp modelId="{F25FF438-35D3-4FEA-A458-85E6FFAEB90B}">
      <dsp:nvSpPr>
        <dsp:cNvPr id="0" name=""/>
        <dsp:cNvSpPr/>
      </dsp:nvSpPr>
      <dsp:spPr>
        <a:xfrm>
          <a:off x="411480" y="2325606"/>
          <a:ext cx="5760720" cy="12103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22400">
            <a:lnSpc>
              <a:spcPct val="90000"/>
            </a:lnSpc>
            <a:spcBef>
              <a:spcPct val="0"/>
            </a:spcBef>
            <a:spcAft>
              <a:spcPct val="35000"/>
            </a:spcAft>
            <a:buNone/>
          </a:pPr>
          <a:r>
            <a:rPr lang="en-US" sz="3200" kern="1200" dirty="0"/>
            <a:t>Leverage collective bargaining </a:t>
          </a:r>
        </a:p>
      </dsp:txBody>
      <dsp:txXfrm>
        <a:off x="470563" y="2384689"/>
        <a:ext cx="5642554"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081A5-DDA4-4D18-AD76-2C2EF06BAD7E}">
      <dsp:nvSpPr>
        <dsp:cNvPr id="0" name=""/>
        <dsp:cNvSpPr/>
      </dsp:nvSpPr>
      <dsp:spPr>
        <a:xfrm>
          <a:off x="0" y="651268"/>
          <a:ext cx="8229600" cy="1452937"/>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853948"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EXAMPLE: Arizona </a:t>
          </a:r>
        </a:p>
      </dsp:txBody>
      <dsp:txXfrm>
        <a:off x="0" y="651268"/>
        <a:ext cx="8229600" cy="1452937"/>
      </dsp:txXfrm>
    </dsp:sp>
    <dsp:sp modelId="{CFEAE0AA-37E5-4A68-A809-C4574A8A1D23}">
      <dsp:nvSpPr>
        <dsp:cNvPr id="0" name=""/>
        <dsp:cNvSpPr/>
      </dsp:nvSpPr>
      <dsp:spPr>
        <a:xfrm>
          <a:off x="411480" y="46108"/>
          <a:ext cx="5760720" cy="12103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22400">
            <a:lnSpc>
              <a:spcPct val="90000"/>
            </a:lnSpc>
            <a:spcBef>
              <a:spcPct val="0"/>
            </a:spcBef>
            <a:spcAft>
              <a:spcPct val="35000"/>
            </a:spcAft>
            <a:buNone/>
          </a:pPr>
          <a:r>
            <a:rPr lang="en-US" sz="3200" kern="1200" dirty="0"/>
            <a:t>Use a core competencies approach to credentialling</a:t>
          </a:r>
        </a:p>
      </dsp:txBody>
      <dsp:txXfrm>
        <a:off x="470563" y="105191"/>
        <a:ext cx="5642554" cy="1092154"/>
      </dsp:txXfrm>
    </dsp:sp>
    <dsp:sp modelId="{392A6010-09CF-43C0-A799-13002602637C}">
      <dsp:nvSpPr>
        <dsp:cNvPr id="0" name=""/>
        <dsp:cNvSpPr/>
      </dsp:nvSpPr>
      <dsp:spPr>
        <a:xfrm>
          <a:off x="0" y="2925815"/>
          <a:ext cx="8229600" cy="1452937"/>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853948"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EXAMPLE: Rhode Island and California</a:t>
          </a:r>
        </a:p>
      </dsp:txBody>
      <dsp:txXfrm>
        <a:off x="0" y="2925815"/>
        <a:ext cx="8229600" cy="1452937"/>
      </dsp:txXfrm>
    </dsp:sp>
    <dsp:sp modelId="{CBEE1A4B-619C-4841-BA0A-9B138517FD93}">
      <dsp:nvSpPr>
        <dsp:cNvPr id="0" name=""/>
        <dsp:cNvSpPr/>
      </dsp:nvSpPr>
      <dsp:spPr>
        <a:xfrm>
          <a:off x="411480" y="2325606"/>
          <a:ext cx="5760720" cy="121032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22400">
            <a:lnSpc>
              <a:spcPct val="90000"/>
            </a:lnSpc>
            <a:spcBef>
              <a:spcPct val="0"/>
            </a:spcBef>
            <a:spcAft>
              <a:spcPct val="35000"/>
            </a:spcAft>
            <a:buNone/>
          </a:pPr>
          <a:r>
            <a:rPr lang="en-US" sz="3200" kern="1200" dirty="0"/>
            <a:t>Provide stipends tied to training </a:t>
          </a:r>
        </a:p>
      </dsp:txBody>
      <dsp:txXfrm>
        <a:off x="470563" y="2384689"/>
        <a:ext cx="5642554" cy="1092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B8775-BBB4-44F2-A614-DE96D3988532}">
      <dsp:nvSpPr>
        <dsp:cNvPr id="0" name=""/>
        <dsp:cNvSpPr/>
      </dsp:nvSpPr>
      <dsp:spPr>
        <a:xfrm>
          <a:off x="0" y="594905"/>
          <a:ext cx="8229600" cy="1512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833120" rIns="638708" bIns="227584"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a:t>EXAMPLE: Indiana and Colorado  </a:t>
          </a:r>
        </a:p>
      </dsp:txBody>
      <dsp:txXfrm>
        <a:off x="0" y="594905"/>
        <a:ext cx="8229600" cy="1512000"/>
      </dsp:txXfrm>
    </dsp:sp>
    <dsp:sp modelId="{15C0BFC0-6C04-46F8-8382-DEDE5B401062}">
      <dsp:nvSpPr>
        <dsp:cNvPr id="0" name=""/>
        <dsp:cNvSpPr/>
      </dsp:nvSpPr>
      <dsp:spPr>
        <a:xfrm>
          <a:off x="411480" y="4505"/>
          <a:ext cx="5760720" cy="1180800"/>
        </a:xfrm>
        <a:prstGeom prst="round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22400">
            <a:lnSpc>
              <a:spcPct val="90000"/>
            </a:lnSpc>
            <a:spcBef>
              <a:spcPct val="0"/>
            </a:spcBef>
            <a:spcAft>
              <a:spcPct val="35000"/>
            </a:spcAft>
            <a:buNone/>
          </a:pPr>
          <a:r>
            <a:rPr lang="en-US" sz="3200" kern="1200" dirty="0"/>
            <a:t>Shift the public narrative </a:t>
          </a:r>
        </a:p>
      </dsp:txBody>
      <dsp:txXfrm>
        <a:off x="469122" y="62147"/>
        <a:ext cx="5645436" cy="1065516"/>
      </dsp:txXfrm>
    </dsp:sp>
    <dsp:sp modelId="{4840C0C2-35D2-4306-96CC-9DCDAD920B15}">
      <dsp:nvSpPr>
        <dsp:cNvPr id="0" name=""/>
        <dsp:cNvSpPr/>
      </dsp:nvSpPr>
      <dsp:spPr>
        <a:xfrm>
          <a:off x="0" y="2913306"/>
          <a:ext cx="8229600" cy="1512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833120" rIns="638708" bIns="227584"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a:t>EXAMPLE: Virginia and New Mexico</a:t>
          </a:r>
        </a:p>
      </dsp:txBody>
      <dsp:txXfrm>
        <a:off x="0" y="2913306"/>
        <a:ext cx="8229600" cy="1512000"/>
      </dsp:txXfrm>
    </dsp:sp>
    <dsp:sp modelId="{029408FA-7FEF-4E63-959C-E4FD0D61AD8A}">
      <dsp:nvSpPr>
        <dsp:cNvPr id="0" name=""/>
        <dsp:cNvSpPr/>
      </dsp:nvSpPr>
      <dsp:spPr>
        <a:xfrm>
          <a:off x="411480" y="2322906"/>
          <a:ext cx="5760720" cy="1180800"/>
        </a:xfrm>
        <a:prstGeom prst="round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22400">
            <a:lnSpc>
              <a:spcPct val="90000"/>
            </a:lnSpc>
            <a:spcBef>
              <a:spcPct val="0"/>
            </a:spcBef>
            <a:spcAft>
              <a:spcPct val="35000"/>
            </a:spcAft>
            <a:buNone/>
          </a:pPr>
          <a:r>
            <a:rPr lang="en-US" sz="3200" b="0" kern="1200" dirty="0"/>
            <a:t>Prioritize DCWs’ safety, well-being, and health </a:t>
          </a:r>
        </a:p>
      </dsp:txBody>
      <dsp:txXfrm>
        <a:off x="469122" y="2380548"/>
        <a:ext cx="5645436" cy="10655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805FB-95D4-49B7-B985-08C631887042}">
      <dsp:nvSpPr>
        <dsp:cNvPr id="0" name=""/>
        <dsp:cNvSpPr/>
      </dsp:nvSpPr>
      <dsp:spPr>
        <a:xfrm>
          <a:off x="0" y="594905"/>
          <a:ext cx="8229600" cy="1512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833120" rIns="638708" bIns="227584"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a:t>EXAMPLE: Texas  </a:t>
          </a:r>
        </a:p>
      </dsp:txBody>
      <dsp:txXfrm>
        <a:off x="0" y="594905"/>
        <a:ext cx="8229600" cy="1512000"/>
      </dsp:txXfrm>
    </dsp:sp>
    <dsp:sp modelId="{C0828644-A34B-4E7C-A02F-7033A3FA9F06}">
      <dsp:nvSpPr>
        <dsp:cNvPr id="0" name=""/>
        <dsp:cNvSpPr/>
      </dsp:nvSpPr>
      <dsp:spPr>
        <a:xfrm>
          <a:off x="411480" y="4505"/>
          <a:ext cx="5760720" cy="1180800"/>
        </a:xfrm>
        <a:prstGeom prst="round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22400">
            <a:lnSpc>
              <a:spcPct val="90000"/>
            </a:lnSpc>
            <a:spcBef>
              <a:spcPct val="0"/>
            </a:spcBef>
            <a:spcAft>
              <a:spcPct val="35000"/>
            </a:spcAft>
            <a:buNone/>
          </a:pPr>
          <a:r>
            <a:rPr lang="en-US" sz="3200" b="0" kern="1200" dirty="0"/>
            <a:t>Track the data involved in the workforce shortage </a:t>
          </a:r>
        </a:p>
      </dsp:txBody>
      <dsp:txXfrm>
        <a:off x="469122" y="62147"/>
        <a:ext cx="5645436" cy="1065516"/>
      </dsp:txXfrm>
    </dsp:sp>
    <dsp:sp modelId="{10588E5D-410C-4B1C-8CA6-31CEE3B9495D}">
      <dsp:nvSpPr>
        <dsp:cNvPr id="0" name=""/>
        <dsp:cNvSpPr/>
      </dsp:nvSpPr>
      <dsp:spPr>
        <a:xfrm>
          <a:off x="0" y="2913306"/>
          <a:ext cx="8229600" cy="1512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833120" rIns="638708" bIns="227584"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a:t>EXAMPLE: New York</a:t>
          </a:r>
        </a:p>
      </dsp:txBody>
      <dsp:txXfrm>
        <a:off x="0" y="2913306"/>
        <a:ext cx="8229600" cy="1512000"/>
      </dsp:txXfrm>
    </dsp:sp>
    <dsp:sp modelId="{66B71B0D-6D6F-4A94-AB9A-E84BBF7B492E}">
      <dsp:nvSpPr>
        <dsp:cNvPr id="0" name=""/>
        <dsp:cNvSpPr/>
      </dsp:nvSpPr>
      <dsp:spPr>
        <a:xfrm>
          <a:off x="411480" y="2322906"/>
          <a:ext cx="5760720" cy="1180800"/>
        </a:xfrm>
        <a:prstGeom prst="round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22400">
            <a:lnSpc>
              <a:spcPct val="90000"/>
            </a:lnSpc>
            <a:spcBef>
              <a:spcPct val="0"/>
            </a:spcBef>
            <a:spcAft>
              <a:spcPct val="35000"/>
            </a:spcAft>
            <a:buNone/>
          </a:pPr>
          <a:r>
            <a:rPr lang="en-US" sz="3200" b="0" kern="1200" dirty="0"/>
            <a:t>Evaluate existing DCW efforts </a:t>
          </a:r>
        </a:p>
      </dsp:txBody>
      <dsp:txXfrm>
        <a:off x="469122" y="2380548"/>
        <a:ext cx="5645436" cy="10655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1432B-D79C-454B-A6DF-254BF3688953}">
      <dsp:nvSpPr>
        <dsp:cNvPr id="0" name=""/>
        <dsp:cNvSpPr/>
      </dsp:nvSpPr>
      <dsp:spPr>
        <a:xfrm>
          <a:off x="5726842" y="0"/>
          <a:ext cx="2458497" cy="639082"/>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Department of Social Services</a:t>
          </a:r>
        </a:p>
      </dsp:txBody>
      <dsp:txXfrm>
        <a:off x="5726842" y="0"/>
        <a:ext cx="2458497" cy="639082"/>
      </dsp:txXfrm>
    </dsp:sp>
    <dsp:sp modelId="{356E92C1-C8C9-4F42-ADD4-8EE4EA4E7C04}">
      <dsp:nvSpPr>
        <dsp:cNvPr id="0" name=""/>
        <dsp:cNvSpPr/>
      </dsp:nvSpPr>
      <dsp:spPr>
        <a:xfrm>
          <a:off x="305361" y="0"/>
          <a:ext cx="2458497" cy="639082"/>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Department of Aging</a:t>
          </a:r>
        </a:p>
      </dsp:txBody>
      <dsp:txXfrm>
        <a:off x="305361" y="0"/>
        <a:ext cx="2458497" cy="639082"/>
      </dsp:txXfrm>
    </dsp:sp>
    <dsp:sp modelId="{CE79375B-2A42-41E8-885D-54AC0A57AD1C}">
      <dsp:nvSpPr>
        <dsp:cNvPr id="0" name=""/>
        <dsp:cNvSpPr/>
      </dsp:nvSpPr>
      <dsp:spPr>
        <a:xfrm>
          <a:off x="2923860" y="7"/>
          <a:ext cx="2458497" cy="639082"/>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Department of Health </a:t>
          </a:r>
        </a:p>
        <a:p>
          <a:pPr marL="0" lvl="0" indent="0" algn="ctr" defTabSz="622300">
            <a:lnSpc>
              <a:spcPct val="90000"/>
            </a:lnSpc>
            <a:spcBef>
              <a:spcPct val="0"/>
            </a:spcBef>
            <a:spcAft>
              <a:spcPct val="35000"/>
            </a:spcAft>
            <a:buNone/>
          </a:pPr>
          <a:r>
            <a:rPr lang="en-US" sz="1400" kern="1200" dirty="0"/>
            <a:t>Care Services</a:t>
          </a:r>
        </a:p>
      </dsp:txBody>
      <dsp:txXfrm>
        <a:off x="2923860" y="7"/>
        <a:ext cx="2458497" cy="639082"/>
      </dsp:txXfrm>
    </dsp:sp>
    <dsp:sp modelId="{0F07ADA9-C30C-49B0-AE91-E3CF15C948AF}">
      <dsp:nvSpPr>
        <dsp:cNvPr id="0" name=""/>
        <dsp:cNvSpPr/>
      </dsp:nvSpPr>
      <dsp:spPr>
        <a:xfrm>
          <a:off x="54162" y="868419"/>
          <a:ext cx="2105791" cy="679524"/>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Department of Developmental Services</a:t>
          </a:r>
        </a:p>
      </dsp:txBody>
      <dsp:txXfrm>
        <a:off x="54162" y="868419"/>
        <a:ext cx="2105791" cy="679524"/>
      </dsp:txXfrm>
    </dsp:sp>
    <dsp:sp modelId="{4D6D4083-C26E-447D-952F-9966B10216F2}">
      <dsp:nvSpPr>
        <dsp:cNvPr id="0" name=""/>
        <dsp:cNvSpPr/>
      </dsp:nvSpPr>
      <dsp:spPr>
        <a:xfrm>
          <a:off x="2962449" y="796372"/>
          <a:ext cx="2348259" cy="807677"/>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Department of Health Care Access &amp; Information</a:t>
          </a:r>
        </a:p>
      </dsp:txBody>
      <dsp:txXfrm>
        <a:off x="2962449" y="796372"/>
        <a:ext cx="2348259" cy="807677"/>
      </dsp:txXfrm>
    </dsp:sp>
    <dsp:sp modelId="{FE8D90BD-FFF4-4DA3-8934-A1B4557E1DDF}">
      <dsp:nvSpPr>
        <dsp:cNvPr id="0" name=""/>
        <dsp:cNvSpPr/>
      </dsp:nvSpPr>
      <dsp:spPr>
        <a:xfrm>
          <a:off x="5837145" y="888894"/>
          <a:ext cx="2542030" cy="622633"/>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Department of Public Health</a:t>
          </a:r>
        </a:p>
      </dsp:txBody>
      <dsp:txXfrm>
        <a:off x="5837145" y="888894"/>
        <a:ext cx="2542030" cy="622633"/>
      </dsp:txXfrm>
    </dsp:sp>
    <dsp:sp modelId="{F8FE3BEE-D53E-4CAC-AF15-38F96DA5AAB1}">
      <dsp:nvSpPr>
        <dsp:cNvPr id="0" name=""/>
        <dsp:cNvSpPr/>
      </dsp:nvSpPr>
      <dsp:spPr>
        <a:xfrm>
          <a:off x="0" y="2064823"/>
          <a:ext cx="2458497" cy="6390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Department of Managed Health Care</a:t>
          </a:r>
        </a:p>
      </dsp:txBody>
      <dsp:txXfrm>
        <a:off x="0" y="2064823"/>
        <a:ext cx="2458497" cy="639082"/>
      </dsp:txXfrm>
    </dsp:sp>
    <dsp:sp modelId="{0A2852B0-67B8-4504-A7D0-87DB22211AFA}">
      <dsp:nvSpPr>
        <dsp:cNvPr id="0" name=""/>
        <dsp:cNvSpPr/>
      </dsp:nvSpPr>
      <dsp:spPr>
        <a:xfrm>
          <a:off x="2960339" y="2048134"/>
          <a:ext cx="2458497" cy="6390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Department of Rehabilitation</a:t>
          </a:r>
        </a:p>
      </dsp:txBody>
      <dsp:txXfrm>
        <a:off x="2960339" y="2048134"/>
        <a:ext cx="2458497" cy="639082"/>
      </dsp:txXfrm>
    </dsp:sp>
    <dsp:sp modelId="{73273BD1-CFE3-4016-9F35-C567C6223588}">
      <dsp:nvSpPr>
        <dsp:cNvPr id="0" name=""/>
        <dsp:cNvSpPr/>
      </dsp:nvSpPr>
      <dsp:spPr>
        <a:xfrm>
          <a:off x="5920678" y="2084658"/>
          <a:ext cx="2458497" cy="6390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Department of Community Services &amp; Development</a:t>
          </a:r>
        </a:p>
      </dsp:txBody>
      <dsp:txXfrm>
        <a:off x="5920678" y="2084658"/>
        <a:ext cx="2458497" cy="639082"/>
      </dsp:txXfrm>
    </dsp:sp>
    <dsp:sp modelId="{BF5F41B7-99EE-4E20-8DD9-2776B1BE1ED8}">
      <dsp:nvSpPr>
        <dsp:cNvPr id="0" name=""/>
        <dsp:cNvSpPr/>
      </dsp:nvSpPr>
      <dsp:spPr>
        <a:xfrm>
          <a:off x="1398" y="3148231"/>
          <a:ext cx="2458497" cy="6390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Director of Child </a:t>
          </a:r>
        </a:p>
        <a:p>
          <a:pPr marL="0" lvl="0" indent="0" algn="ctr" defTabSz="666750">
            <a:lnSpc>
              <a:spcPct val="90000"/>
            </a:lnSpc>
            <a:spcBef>
              <a:spcPct val="0"/>
            </a:spcBef>
            <a:spcAft>
              <a:spcPct val="35000"/>
            </a:spcAft>
            <a:buNone/>
          </a:pPr>
          <a:r>
            <a:rPr lang="en-US" sz="1500" kern="1200" dirty="0"/>
            <a:t>      Support Services	</a:t>
          </a:r>
        </a:p>
      </dsp:txBody>
      <dsp:txXfrm>
        <a:off x="1398" y="3148231"/>
        <a:ext cx="2458497" cy="639082"/>
      </dsp:txXfrm>
    </dsp:sp>
    <dsp:sp modelId="{CE0A5BB4-CC71-4DAD-A31D-F9DC595BA424}">
      <dsp:nvSpPr>
        <dsp:cNvPr id="0" name=""/>
        <dsp:cNvSpPr/>
      </dsp:nvSpPr>
      <dsp:spPr>
        <a:xfrm>
          <a:off x="2952963" y="3148231"/>
          <a:ext cx="2458497" cy="6390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Emergency Medical Services Authority</a:t>
          </a:r>
        </a:p>
      </dsp:txBody>
      <dsp:txXfrm>
        <a:off x="2952963" y="3148231"/>
        <a:ext cx="2458497" cy="639082"/>
      </dsp:txXfrm>
    </dsp:sp>
    <dsp:sp modelId="{0F74C870-34D2-481B-9E55-E9040B75BDF3}">
      <dsp:nvSpPr>
        <dsp:cNvPr id="0" name=""/>
        <dsp:cNvSpPr/>
      </dsp:nvSpPr>
      <dsp:spPr>
        <a:xfrm>
          <a:off x="5761278" y="3133115"/>
          <a:ext cx="2458497" cy="6390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Department of State Hospitals</a:t>
          </a:r>
        </a:p>
      </dsp:txBody>
      <dsp:txXfrm>
        <a:off x="5761278" y="3133115"/>
        <a:ext cx="2458497" cy="6390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EFB08E-A50C-F844-8D4E-0512E58CA693}"/>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eaLnBrk="1" fontAlgn="auto" hangingPunct="1">
              <a:spcBef>
                <a:spcPts val="0"/>
              </a:spcBef>
              <a:spcAft>
                <a:spcPts val="0"/>
              </a:spcAft>
              <a:defRPr sz="1200">
                <a:latin typeface="Helvetica" panose="020B0604020202020204" pitchFamily="34" charset="0"/>
              </a:defRPr>
            </a:lvl1pPr>
          </a:lstStyle>
          <a:p>
            <a:pPr>
              <a:defRPr/>
            </a:pPr>
            <a:endParaRPr lang="en-US" dirty="0"/>
          </a:p>
        </p:txBody>
      </p:sp>
      <p:sp>
        <p:nvSpPr>
          <p:cNvPr id="3" name="Date Placeholder 2">
            <a:extLst>
              <a:ext uri="{FF2B5EF4-FFF2-40B4-BE49-F238E27FC236}">
                <a16:creationId xmlns:a16="http://schemas.microsoft.com/office/drawing/2014/main" id="{49AB5174-E3E7-7242-B07D-7FFBBB88E288}"/>
              </a:ext>
            </a:extLst>
          </p:cNvPr>
          <p:cNvSpPr>
            <a:spLocks noGrp="1"/>
          </p:cNvSpPr>
          <p:nvPr>
            <p:ph type="dt" idx="1"/>
          </p:nvPr>
        </p:nvSpPr>
        <p:spPr>
          <a:xfrm>
            <a:off x="4023092" y="0"/>
            <a:ext cx="3077739" cy="471054"/>
          </a:xfrm>
          <a:prstGeom prst="rect">
            <a:avLst/>
          </a:prstGeom>
        </p:spPr>
        <p:txBody>
          <a:bodyPr vert="horz" lIns="94229" tIns="47114" rIns="94229" bIns="47114" rtlCol="0"/>
          <a:lstStyle>
            <a:lvl1pPr algn="r" eaLnBrk="1" fontAlgn="auto" hangingPunct="1">
              <a:spcBef>
                <a:spcPts val="0"/>
              </a:spcBef>
              <a:spcAft>
                <a:spcPts val="0"/>
              </a:spcAft>
              <a:defRPr sz="1200">
                <a:latin typeface="Helvetica" panose="020B0604020202020204" pitchFamily="34" charset="0"/>
              </a:defRPr>
            </a:lvl1pPr>
          </a:lstStyle>
          <a:p>
            <a:pPr>
              <a:defRPr/>
            </a:pPr>
            <a:fld id="{DA035CE1-B314-4D8E-BB28-885F3866F04C}" type="datetimeFigureOut">
              <a:rPr lang="en-US"/>
              <a:pPr>
                <a:defRPr/>
              </a:pPr>
              <a:t>5/19/22</a:t>
            </a:fld>
            <a:endParaRPr lang="en-US" dirty="0"/>
          </a:p>
        </p:txBody>
      </p:sp>
      <p:sp>
        <p:nvSpPr>
          <p:cNvPr id="4" name="Slide Image Placeholder 3">
            <a:extLst>
              <a:ext uri="{FF2B5EF4-FFF2-40B4-BE49-F238E27FC236}">
                <a16:creationId xmlns:a16="http://schemas.microsoft.com/office/drawing/2014/main" id="{C9C44EC9-E8F3-9344-A937-7FF5F47FAE9F}"/>
              </a:ext>
            </a:extLst>
          </p:cNvPr>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a:extLst>
              <a:ext uri="{FF2B5EF4-FFF2-40B4-BE49-F238E27FC236}">
                <a16:creationId xmlns:a16="http://schemas.microsoft.com/office/drawing/2014/main" id="{931825B1-13C4-B242-B444-6CC55AF23DD1}"/>
              </a:ext>
            </a:extLst>
          </p:cNvPr>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AD32BD50-C4CE-6341-A948-6C37F81E18A0}"/>
              </a:ext>
            </a:extLst>
          </p:cNvPr>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eaLnBrk="1" fontAlgn="auto" hangingPunct="1">
              <a:spcBef>
                <a:spcPts val="0"/>
              </a:spcBef>
              <a:spcAft>
                <a:spcPts val="0"/>
              </a:spcAft>
              <a:defRPr sz="1200">
                <a:latin typeface="Helvetica" panose="020B0604020202020204" pitchFamily="34" charset="0"/>
              </a:defRPr>
            </a:lvl1pPr>
          </a:lstStyle>
          <a:p>
            <a:pPr>
              <a:defRPr/>
            </a:pPr>
            <a:endParaRPr lang="en-US" dirty="0"/>
          </a:p>
        </p:txBody>
      </p:sp>
      <p:sp>
        <p:nvSpPr>
          <p:cNvPr id="7" name="Slide Number Placeholder 6">
            <a:extLst>
              <a:ext uri="{FF2B5EF4-FFF2-40B4-BE49-F238E27FC236}">
                <a16:creationId xmlns:a16="http://schemas.microsoft.com/office/drawing/2014/main" id="{ADA8DDD5-3194-314C-8099-DD0BB08386A4}"/>
              </a:ext>
            </a:extLst>
          </p:cNvPr>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eaLnBrk="1" fontAlgn="auto" hangingPunct="1">
              <a:spcBef>
                <a:spcPts val="0"/>
              </a:spcBef>
              <a:spcAft>
                <a:spcPts val="0"/>
              </a:spcAft>
              <a:defRPr sz="1200">
                <a:latin typeface="Helvetica" panose="020B0604020202020204" pitchFamily="34" charset="0"/>
              </a:defRPr>
            </a:lvl1pPr>
          </a:lstStyle>
          <a:p>
            <a:pPr>
              <a:defRPr/>
            </a:pPr>
            <a:fld id="{4992FD44-D8CF-4BF3-99B8-FFAB8AB094C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65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last Action Area is to improve data, monitoring, and evaluation for the direct care workforce. </a:t>
            </a:r>
            <a:r>
              <a:rPr lang="en-US" sz="1200" kern="1050" dirty="0">
                <a:effectLst/>
                <a:latin typeface="Calibri" panose="020F0502020204030204" pitchFamily="34" charset="0"/>
                <a:ea typeface="Calibri" panose="020F0502020204030204" pitchFamily="34" charset="0"/>
                <a:cs typeface="Times New Roman" panose="02020603050405020304" pitchFamily="18" charset="0"/>
              </a:rPr>
              <a:t>One of the biggest gaps in data for the direct care workforce are race, gender, sexual orientation and gender identity, immigration status, and income. By improving collection of these DCW data points, states will be better able to understand the demographics of the direct care workforce.</a:t>
            </a:r>
          </a:p>
          <a:p>
            <a:endParaRPr lang="en-US" sz="1200" kern="105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050" dirty="0">
                <a:effectLst/>
                <a:latin typeface="Calibri" panose="020F0502020204030204" pitchFamily="34" charset="0"/>
                <a:ea typeface="Calibri" panose="020F0502020204030204" pitchFamily="34" charset="0"/>
                <a:cs typeface="Times New Roman" panose="02020603050405020304" pitchFamily="18" charset="0"/>
              </a:rPr>
              <a:t>For example, the </a:t>
            </a:r>
            <a:r>
              <a:rPr lang="en-US" sz="1200" b="1" kern="1050" dirty="0">
                <a:effectLst/>
                <a:latin typeface="Calibri" panose="020F0502020204030204" pitchFamily="34" charset="0"/>
                <a:ea typeface="Calibri" panose="020F0502020204030204" pitchFamily="34" charset="0"/>
                <a:cs typeface="Times New Roman" panose="02020603050405020304" pitchFamily="18" charset="0"/>
              </a:rPr>
              <a:t>Texas</a:t>
            </a:r>
            <a:r>
              <a:rPr lang="en-US" sz="1200" kern="1050" dirty="0">
                <a:effectLst/>
                <a:latin typeface="Calibri" panose="020F0502020204030204" pitchFamily="34" charset="0"/>
                <a:ea typeface="Calibri" panose="020F0502020204030204" pitchFamily="34" charset="0"/>
                <a:cs typeface="Times New Roman" panose="02020603050405020304" pitchFamily="18" charset="0"/>
              </a:rPr>
              <a:t> Health and Human Services Commission recognized in 2018 that they were not adequately measuring the scope of direct care workforce challenges and needed to improve data collection. So, the agency added new questions about worker turnover, retention, and compensation to its existing provider surveys to help guide Medicaid policymaking and workforce planning in the state.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1" kern="1050" dirty="0">
                <a:effectLst/>
                <a:latin typeface="Calibri" panose="020F0502020204030204" pitchFamily="34" charset="0"/>
                <a:ea typeface="Calibri" panose="020F0502020204030204" pitchFamily="34" charset="0"/>
                <a:cs typeface="Times New Roman" panose="02020603050405020304" pitchFamily="18" charset="0"/>
              </a:rPr>
            </a:br>
            <a:r>
              <a:rPr lang="en-US" sz="1200" b="1" kern="1050" dirty="0">
                <a:effectLst/>
                <a:latin typeface="Calibri" panose="020F0502020204030204" pitchFamily="34" charset="0"/>
                <a:ea typeface="Calibri" panose="020F0502020204030204" pitchFamily="34" charset="0"/>
                <a:cs typeface="Times New Roman" panose="02020603050405020304" pitchFamily="18" charset="0"/>
              </a:rPr>
              <a:t>And, lastly, evaluating existing direct care workforce improvement efforts is important</a:t>
            </a:r>
            <a:r>
              <a:rPr lang="en-US" sz="1200" kern="1050" dirty="0">
                <a:effectLst/>
                <a:latin typeface="Calibri" panose="020F0502020204030204" pitchFamily="34" charset="0"/>
                <a:ea typeface="Calibri" panose="020F0502020204030204" pitchFamily="34" charset="0"/>
                <a:cs typeface="Times New Roman" panose="02020603050405020304" pitchFamily="18" charset="0"/>
              </a:rPr>
              <a:t>.</a:t>
            </a:r>
            <a:r>
              <a:rPr lang="en-US" sz="1200" kern="1050" spc="-15" dirty="0">
                <a:effectLst/>
                <a:latin typeface="Calibri" panose="020F0502020204030204" pitchFamily="34" charset="0"/>
                <a:ea typeface="Calibri" panose="020F0502020204030204" pitchFamily="34" charset="0"/>
                <a:cs typeface="Times New Roman" panose="02020603050405020304" pitchFamily="18" charset="0"/>
              </a:rPr>
              <a:t> For example, the </a:t>
            </a:r>
            <a:r>
              <a:rPr lang="en-US" sz="1200" b="1" kern="1050" dirty="0">
                <a:effectLst/>
                <a:latin typeface="Calibri" panose="020F0502020204030204" pitchFamily="34" charset="0"/>
                <a:ea typeface="Calibri" panose="020F0502020204030204" pitchFamily="34" charset="0"/>
                <a:cs typeface="Times New Roman" panose="02020603050405020304" pitchFamily="18" charset="0"/>
              </a:rPr>
              <a:t>New York State</a:t>
            </a:r>
            <a:r>
              <a:rPr lang="en-US" sz="1200" kern="1050" dirty="0">
                <a:effectLst/>
                <a:latin typeface="Calibri" panose="020F0502020204030204" pitchFamily="34" charset="0"/>
                <a:ea typeface="Times New Roman" panose="02020603050405020304" pitchFamily="18" charset="0"/>
                <a:cs typeface="Times New Roman" panose="02020603050405020304" pitchFamily="18" charset="0"/>
              </a:rPr>
              <a:t> Office for the Aging engaged Cornell University and the City University of New York to examine the economic impact of increasing wages for DCWs on individuals and the community at large and reducing their reliance on public assistance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50" spc="-15"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50" spc="-15" dirty="0">
                <a:effectLst/>
                <a:latin typeface="Calibri" panose="020F0502020204030204" pitchFamily="34" charset="0"/>
                <a:ea typeface="Calibri" panose="020F0502020204030204" pitchFamily="34" charset="0"/>
                <a:cs typeface="Times New Roman" panose="02020603050405020304" pitchFamily="18" charset="0"/>
              </a:rPr>
              <a:t>As I mentioned earlier, the Guide was released yesterday and contains numerous other examples and strategies for states to draw from. </a:t>
            </a:r>
            <a:r>
              <a:rPr lang="en-US" sz="1200" b="1" kern="1050" spc="-15" dirty="0">
                <a:effectLst/>
                <a:latin typeface="Calibri" panose="020F0502020204030204" pitchFamily="34" charset="0"/>
                <a:ea typeface="Calibri" panose="020F0502020204030204" pitchFamily="34" charset="0"/>
                <a:cs typeface="Times New Roman" panose="02020603050405020304" pitchFamily="18" charset="0"/>
              </a:rPr>
              <a:t>And now, I will turn things over to Julia to discuss ongoing efforts to strengthen the direct care workforce in California.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56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29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IHSS unique among states:  570,000 Independent Providers, the majority of whom provide consumer-directed care – meaning the recipient chooses her caregiver and directs her work</a:t>
            </a:r>
          </a:p>
          <a:p>
            <a:pPr marL="171450" indent="-171450">
              <a:buFont typeface="Arial" panose="020B0604020202020204" pitchFamily="34" charset="0"/>
              <a:buChar char="•"/>
            </a:pPr>
            <a:r>
              <a:rPr lang="en-US" dirty="0" err="1"/>
              <a:t>CalAIM</a:t>
            </a:r>
            <a:r>
              <a:rPr lang="en-US" dirty="0"/>
              <a:t>:  CA </a:t>
            </a:r>
            <a:r>
              <a:rPr lang="en-US" dirty="0" err="1"/>
              <a:t>Advancingn</a:t>
            </a:r>
            <a:r>
              <a:rPr lang="en-US" dirty="0"/>
              <a:t> &amp; Innovating Medi-Cal,  5 year initiative (that will add new programs and significantly reform existing ones, striving to better coordinate fragmented health &amp; social services, prioritizing care for people with especially complex needs, including seniors and people living with disabilities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received CMS approval in Dec. 2021, 5 year initiative (waiver demonstration project) through 2026, (that will add new programs and significantly reform existing ones, striving to better coordinate fragmented health &amp; social services, prioritizing care for people with especially complex needs, including seniors and people living with disabilities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07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673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makeup of the DCW in CA is consistent with what we see across the country , reflecting both the legacy and current reality of racism that has historically devalued direct care work and those who perform it,  and our state’s particular demographics. </a:t>
            </a:r>
          </a:p>
          <a:p>
            <a:pPr marL="171450" indent="-171450">
              <a:buFont typeface="Arial" panose="020B0604020202020204" pitchFamily="34" charset="0"/>
              <a:buChar char="•"/>
            </a:pPr>
            <a:r>
              <a:rPr lang="en-US" dirty="0"/>
              <a:t>NOTE:  both Black and API workers are represented in the DCW at approximately 2x their representation in the overall CA population.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871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LTC Insurance Task Force:  created in 2020, housed in the Dept of Insurance, tasked with producing a Feasibility Report and recs to Insurance Commissioner &amp; Legislature for establishing a statewide LTC insurance benefit, and an actuarial report by 2024</a:t>
            </a:r>
          </a:p>
          <a:p>
            <a:pPr marL="171450" indent="-171450">
              <a:buFont typeface="Arial" panose="020B0604020202020204" pitchFamily="34" charset="0"/>
              <a:buChar char="•"/>
            </a:pPr>
            <a:r>
              <a:rPr lang="en-US" dirty="0"/>
              <a:t>LTSS Feasibility study: 2019, $ 1 M to DHCS for essentially the same thing; contracted with Milliman, a national actuarial consulting firm, who produced  a report based on a model for a LTC insurance benefit for workers based on a payroll deduction</a:t>
            </a:r>
          </a:p>
          <a:p>
            <a:pPr marL="171450" indent="-171450">
              <a:buFont typeface="Arial" panose="020B0604020202020204" pitchFamily="34" charset="0"/>
              <a:buChar char="•"/>
            </a:pPr>
            <a:r>
              <a:rPr lang="en-US" dirty="0"/>
              <a:t>2022 Legislation stalled, but coalition that brought if forward continues to rework it with hopes of moving it forward next year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147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Future Health Workforce Commission:  proposed to establish &amp; scale a universal home care worker family of jobs with career ladders and associated training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138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HHS accounts for over 30% of the overall state budget.  With good reason, given its wide purview.  Among its responsibilities is the administration of all publicly funded LTSS.  It houses 12 departments – those in lighter blue at the top of the list are the departments in charge of most Medicaid LTSS provided in the state, in every setting – home, community, and congregate institutional care.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10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By contrast, the Labor Agency accounts for just under 1% of the state budget.</a:t>
            </a:r>
          </a:p>
          <a:p>
            <a:pPr marL="171450" indent="-171450">
              <a:buFont typeface="Arial" panose="020B0604020202020204" pitchFamily="34" charset="0"/>
              <a:buChar char="•"/>
            </a:pPr>
            <a:r>
              <a:rPr lang="en-US" dirty="0"/>
              <a:t>7 Departments,. (including the Labor &amp; Workforce Development Board, and the Department of Industrial Relations, whose divisions enforce minimum wage and hour and health and safety laws)</a:t>
            </a:r>
          </a:p>
          <a:p>
            <a:pPr marL="171450" indent="-171450">
              <a:buFont typeface="Arial" panose="020B0604020202020204" pitchFamily="34" charset="0"/>
              <a:buChar char="•"/>
            </a:pPr>
            <a:r>
              <a:rPr lang="en-US" dirty="0"/>
              <a:t>The Labor Agency is charged with regulating working conditions and promoting workforce development in all settings and sectors, </a:t>
            </a:r>
          </a:p>
          <a:p>
            <a:pPr marL="171450" indent="-171450">
              <a:buFont typeface="Arial" panose="020B0604020202020204" pitchFamily="34" charset="0"/>
              <a:buChar char="•"/>
            </a:pPr>
            <a:r>
              <a:rPr lang="en-US" dirty="0"/>
              <a:t>The direct care sector is, as in the rest of the country, one of the fasted growing and poorest paid in the state, making it a priority for the Labor Agency.  </a:t>
            </a:r>
          </a:p>
          <a:p>
            <a:pPr marL="171450" indent="-171450">
              <a:buFont typeface="Arial" panose="020B0604020202020204" pitchFamily="34" charset="0"/>
              <a:buChar char="•"/>
            </a:pPr>
            <a:r>
              <a:rPr lang="en-US" dirty="0"/>
              <a:t>Despite the Labor Agency’s broad enforcement responsibilities</a:t>
            </a:r>
            <a:r>
              <a:rPr lang="en-US"/>
              <a:t>,  it </a:t>
            </a:r>
            <a:r>
              <a:rPr lang="en-US" dirty="0"/>
              <a:t>does not have the power or the funding to directly increase wages, and is not directly involved in the administration or delivery of LTSS.</a:t>
            </a:r>
          </a:p>
          <a:p>
            <a:pPr marL="171450" indent="-171450">
              <a:buFont typeface="Arial" panose="020B0604020202020204" pitchFamily="34" charset="0"/>
              <a:buChar char="•"/>
            </a:pPr>
            <a:r>
              <a:rPr lang="en-US" dirty="0"/>
              <a:t>Which brings us to … the importance of collaboration!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992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While HHS’ primary focus has been on the person receiving or consuming care, the Labor Agency’s is on the person delivering that care.  Recognizing the crucial connection between quality jobs and quality care, the two agencies have prioritized strengthening their partnership.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5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50" spc="-15" dirty="0">
                <a:effectLst/>
                <a:latin typeface="Calibri" panose="020F0502020204030204" pitchFamily="34" charset="0"/>
                <a:ea typeface="Calibri" panose="020F0502020204030204" pitchFamily="34" charset="0"/>
                <a:cs typeface="Times New Roman" panose="02020603050405020304" pitchFamily="18" charset="0"/>
              </a:rPr>
              <a:t>Thanks so much, Kate. Hello everyone. I’m looking forward to sharing highlights from a new resource that was just released---the Direct Care Workforce Policy &amp; Action Guide. CHCS, IMPART Alliance, and the Milbank Memorial Fund, published this piece with support from the Milbank Memorial Fund and the Michigan Health Endowment Fund. But, before we go through that, I wanted to first spend a few moments level-setting on what we mean by “direct care workers” for the purposes of this discussion today as well as in our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50" spc="-15"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50" spc="-15" dirty="0">
                <a:effectLst/>
                <a:latin typeface="Calibri" panose="020F0502020204030204" pitchFamily="34" charset="0"/>
                <a:ea typeface="Calibri" panose="020F0502020204030204" pitchFamily="34" charset="0"/>
                <a:cs typeface="Times New Roman" panose="02020603050405020304" pitchFamily="18" charset="0"/>
              </a:rPr>
              <a:t>The term Direct Care Workers (DCWs) refers to individuals who provide essential services through behavioral health, community mental health, and long-term care systems to support individuals with intellectual/developmental disabilities and older adults in a range of care settings and their own homes. Estimates suggest there are around 4.5 million DCWs in the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50" spc="-15"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50" spc="-15" dirty="0">
                <a:effectLst/>
                <a:latin typeface="Calibri" panose="020F0502020204030204" pitchFamily="34" charset="0"/>
                <a:ea typeface="Calibri" panose="020F0502020204030204" pitchFamily="34" charset="0"/>
                <a:cs typeface="Times New Roman" panose="02020603050405020304" pitchFamily="18" charset="0"/>
              </a:rPr>
              <a:t>Most DCWs are paid through Medicaid but their services may also be covered by private insurance, Medicare, or directly by their clients. Most also have a core set of responsibilities centered around assisting with hands-on personal care, activities of daily living, rehabilitation, and habilitation.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50" spc="-15"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417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VALUE ADDED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82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320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152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835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Current and proposed DCW investments are mostly for training, some amount for stipends related to training and care work done during the height of the pandemic, but not for permanent wage increases – based on temporary ARPA funds that expire in 2024</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Related to wages b/c of benefits cliff – (see proposed </a:t>
            </a:r>
            <a:r>
              <a:rPr lang="en-US" sz="1800" dirty="0">
                <a:latin typeface="Calibri" panose="020F0502020204030204" pitchFamily="34" charset="0"/>
                <a:ea typeface="Calibri" panose="020F0502020204030204" pitchFamily="34" charset="0"/>
                <a:cs typeface="Arial" panose="020B0604020202020204" pitchFamily="34" charset="0"/>
              </a:rPr>
              <a:t>CMS rule to modify 42 CFR 447 to enable states to make payments to 3</a:t>
            </a:r>
            <a:r>
              <a:rPr lang="en-US" sz="1800" baseline="30000" dirty="0">
                <a:latin typeface="Calibri" panose="020F0502020204030204" pitchFamily="34" charset="0"/>
                <a:ea typeface="Calibri" panose="020F0502020204030204" pitchFamily="34" charset="0"/>
                <a:cs typeface="Arial" panose="020B0604020202020204" pitchFamily="34" charset="0"/>
              </a:rPr>
              <a:t>rd</a:t>
            </a:r>
            <a:r>
              <a:rPr lang="en-US" sz="1800" dirty="0">
                <a:latin typeface="Calibri" panose="020F0502020204030204" pitchFamily="34" charset="0"/>
                <a:ea typeface="Calibri" panose="020F0502020204030204" pitchFamily="34" charset="0"/>
                <a:cs typeface="Arial" panose="020B0604020202020204" pitchFamily="34" charset="0"/>
              </a:rPr>
              <a:t> parties for benefits &amp; training)</a:t>
            </a:r>
          </a:p>
          <a:p>
            <a:pPr marL="171450" indent="-171450">
              <a:buFont typeface="Arial" panose="020B0604020202020204" pitchFamily="34" charset="0"/>
              <a:buChar char="•"/>
            </a:pPr>
            <a:r>
              <a:rPr lang="en-US" sz="1800" dirty="0">
                <a:latin typeface="Calibri" panose="020F0502020204030204" pitchFamily="34" charset="0"/>
                <a:ea typeface="Calibri" panose="020F0502020204030204" pitchFamily="34" charset="0"/>
                <a:cs typeface="Arial" panose="020B0604020202020204" pitchFamily="34" charset="0"/>
              </a:rPr>
              <a:t>Currently we have a patchwork of requirements, regulation, certification and training, managed by multiple departments – works against building a sustainable pipeline. Toward a more accessible, coordinated, professionalized system </a:t>
            </a:r>
          </a:p>
          <a:p>
            <a:pPr marL="171450" indent="-171450">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385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Specific recommendation in the Master Plan for Aging: </a:t>
            </a:r>
            <a:r>
              <a:rPr lang="en-US" b="0" i="0" dirty="0">
                <a:solidFill>
                  <a:srgbClr val="1E327B"/>
                </a:solidFill>
                <a:effectLst/>
                <a:highlight>
                  <a:srgbClr val="FFFF00"/>
                </a:highlight>
                <a:latin typeface="Century Gothic" panose="020B0502020202020204" pitchFamily="34" charset="0"/>
              </a:rPr>
              <a:t>to address workforce supply challenges and opportunities</a:t>
            </a:r>
            <a:r>
              <a:rPr lang="en-US" b="0" i="0" dirty="0">
                <a:solidFill>
                  <a:srgbClr val="1E327B"/>
                </a:solidFill>
                <a:effectLst/>
                <a:latin typeface="Century Gothic" panose="020B0502020202020204" pitchFamily="34" charset="0"/>
              </a:rPr>
              <a:t>, assessing feasibility of successful programs in other states, to produce a blueprint for sustainable direct care workforce development that improves working conditions and wages, care and health outcomes.</a:t>
            </a:r>
          </a:p>
          <a:p>
            <a:pPr marL="171450" indent="-171450">
              <a:buFont typeface="Arial" panose="020B0604020202020204" pitchFamily="34" charset="0"/>
              <a:buChar char="•"/>
            </a:pPr>
            <a:r>
              <a:rPr lang="en-US" dirty="0">
                <a:solidFill>
                  <a:srgbClr val="1E327B"/>
                </a:solidFill>
                <a:latin typeface="Century Gothic" panose="020B0502020202020204" pitchFamily="34" charset="0"/>
              </a:rPr>
              <a:t>For more on what such a table, task force or advisory could look like and what it could accomplish, I’ll turn it over to Prof. Clare Luz of Michigan State University, College of Osteopathic Medicine, and the IMPART Alliance.</a:t>
            </a:r>
            <a:endParaRPr lang="en-US" b="0" i="0" dirty="0">
              <a:solidFill>
                <a:srgbClr val="1E327B"/>
              </a:solidFill>
              <a:effectLst/>
              <a:latin typeface="Century Gothic" panose="020B0502020202020204" pitchFamily="34" charset="0"/>
            </a:endParaRPr>
          </a:p>
          <a:p>
            <a:endParaRPr lang="en-US" b="0" i="0" dirty="0">
              <a:solidFill>
                <a:srgbClr val="1E327B"/>
              </a:solidFill>
              <a:effectLst/>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57D79-F528-4361-B81C-05568BB32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844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3263"/>
            <a:ext cx="2738437" cy="2054225"/>
          </a:xfrm>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8194D1-9183-49F0-9ECB-C7C1B619E3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817AF752-F05F-4E5C-ADCE-0EC3340664D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40858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8A86D11-CB2E-49C4-AC2F-6879BDE9E70A}"/>
              </a:ext>
            </a:extLst>
          </p:cNvPr>
          <p:cNvSpPr>
            <a:spLocks noGrp="1" noRot="1" noChangeAspect="1" noTextEdit="1"/>
          </p:cNvSpPr>
          <p:nvPr>
            <p:ph type="sldImg"/>
          </p:nvPr>
        </p:nvSpPr>
        <p:spPr>
          <a:xfrm>
            <a:off x="1243013" y="492125"/>
            <a:ext cx="3219450" cy="2414588"/>
          </a:xfrm>
          <a:ln/>
        </p:spPr>
      </p:sp>
      <p:sp>
        <p:nvSpPr>
          <p:cNvPr id="30724" name="Slide Number Placeholder 3">
            <a:extLst>
              <a:ext uri="{FF2B5EF4-FFF2-40B4-BE49-F238E27FC236}">
                <a16:creationId xmlns:a16="http://schemas.microsoft.com/office/drawing/2014/main" id="{DE0E8F16-E2BC-467A-81DC-6A29E748DA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anose="020B0604020202020204" pitchFamily="34" charset="0"/>
                <a:ea typeface="ヒラギノ角ゴ Pro W3" pitchFamily="1" charset="-128"/>
              </a:defRPr>
            </a:lvl1pPr>
            <a:lvl2pPr marL="722420" indent="-276902">
              <a:defRPr sz="2300">
                <a:solidFill>
                  <a:schemeClr val="tx1"/>
                </a:solidFill>
                <a:latin typeface="Arial" panose="020B0604020202020204" pitchFamily="34" charset="0"/>
                <a:ea typeface="ヒラギノ角ゴ Pro W3" pitchFamily="1" charset="-128"/>
              </a:defRPr>
            </a:lvl2pPr>
            <a:lvl3pPr marL="1112247" indent="-221212">
              <a:defRPr sz="2300">
                <a:solidFill>
                  <a:schemeClr val="tx1"/>
                </a:solidFill>
                <a:latin typeface="Arial" panose="020B0604020202020204" pitchFamily="34" charset="0"/>
                <a:ea typeface="ヒラギノ角ゴ Pro W3" pitchFamily="1" charset="-128"/>
              </a:defRPr>
            </a:lvl3pPr>
            <a:lvl4pPr marL="1556218" indent="-221212">
              <a:defRPr sz="2300">
                <a:solidFill>
                  <a:schemeClr val="tx1"/>
                </a:solidFill>
                <a:latin typeface="Arial" panose="020B0604020202020204" pitchFamily="34" charset="0"/>
                <a:ea typeface="ヒラギノ角ゴ Pro W3" pitchFamily="1" charset="-128"/>
              </a:defRPr>
            </a:lvl4pPr>
            <a:lvl5pPr marL="2003282" indent="-221212">
              <a:defRPr sz="2300">
                <a:solidFill>
                  <a:schemeClr val="tx1"/>
                </a:solidFill>
                <a:latin typeface="Arial" panose="020B0604020202020204" pitchFamily="34" charset="0"/>
                <a:ea typeface="ヒラギノ角ゴ Pro W3" pitchFamily="1" charset="-128"/>
              </a:defRPr>
            </a:lvl5pPr>
            <a:lvl6pPr marL="2448799" indent="-221212" eaLnBrk="0" fontAlgn="base" hangingPunct="0">
              <a:spcBef>
                <a:spcPct val="0"/>
              </a:spcBef>
              <a:spcAft>
                <a:spcPct val="0"/>
              </a:spcAft>
              <a:defRPr sz="2300">
                <a:solidFill>
                  <a:schemeClr val="tx1"/>
                </a:solidFill>
                <a:latin typeface="Arial" panose="020B0604020202020204" pitchFamily="34" charset="0"/>
                <a:ea typeface="ヒラギノ角ゴ Pro W3" pitchFamily="1" charset="-128"/>
              </a:defRPr>
            </a:lvl6pPr>
            <a:lvl7pPr marL="2894317" indent="-221212" eaLnBrk="0" fontAlgn="base" hangingPunct="0">
              <a:spcBef>
                <a:spcPct val="0"/>
              </a:spcBef>
              <a:spcAft>
                <a:spcPct val="0"/>
              </a:spcAft>
              <a:defRPr sz="2300">
                <a:solidFill>
                  <a:schemeClr val="tx1"/>
                </a:solidFill>
                <a:latin typeface="Arial" panose="020B0604020202020204" pitchFamily="34" charset="0"/>
                <a:ea typeface="ヒラギノ角ゴ Pro W3" pitchFamily="1" charset="-128"/>
              </a:defRPr>
            </a:lvl7pPr>
            <a:lvl8pPr marL="3339832" indent="-221212" eaLnBrk="0" fontAlgn="base" hangingPunct="0">
              <a:spcBef>
                <a:spcPct val="0"/>
              </a:spcBef>
              <a:spcAft>
                <a:spcPct val="0"/>
              </a:spcAft>
              <a:defRPr sz="2300">
                <a:solidFill>
                  <a:schemeClr val="tx1"/>
                </a:solidFill>
                <a:latin typeface="Arial" panose="020B0604020202020204" pitchFamily="34" charset="0"/>
                <a:ea typeface="ヒラギノ角ゴ Pro W3" pitchFamily="1" charset="-128"/>
              </a:defRPr>
            </a:lvl8pPr>
            <a:lvl9pPr marL="3785350" indent="-221212" eaLnBrk="0" fontAlgn="base" hangingPunct="0">
              <a:spcBef>
                <a:spcPct val="0"/>
              </a:spcBef>
              <a:spcAft>
                <a:spcPct val="0"/>
              </a:spcAft>
              <a:defRPr sz="2300">
                <a:solidFill>
                  <a:schemeClr val="tx1"/>
                </a:solidFill>
                <a:latin typeface="Arial" panose="020B0604020202020204" pitchFamily="34" charset="0"/>
                <a:ea typeface="ヒラギノ角ゴ Pro W3" pitchFamily="1" charset="-128"/>
              </a:defRPr>
            </a:lvl9pPr>
          </a:lstStyle>
          <a:p>
            <a:pPr marL="0" marR="0" lvl="0" indent="0" algn="r" defTabSz="891357" rtl="0" eaLnBrk="1" fontAlgn="auto" latinLnBrk="0" hangingPunct="1">
              <a:lnSpc>
                <a:spcPct val="100000"/>
              </a:lnSpc>
              <a:spcBef>
                <a:spcPts val="0"/>
              </a:spcBef>
              <a:spcAft>
                <a:spcPts val="0"/>
              </a:spcAft>
              <a:buClrTx/>
              <a:buSzTx/>
              <a:buFontTx/>
              <a:buNone/>
              <a:tabLst/>
              <a:defRPr/>
            </a:pPr>
            <a:fld id="{8A500B4E-0E96-4F9B-AE05-19A88E09F0F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 charset="-128"/>
                <a:cs typeface="+mn-cs"/>
              </a:rPr>
              <a:pPr marL="0" marR="0" lvl="0" indent="0" algn="r" defTabSz="891357"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 charset="-128"/>
              <a:cs typeface="+mn-cs"/>
            </a:endParaRPr>
          </a:p>
        </p:txBody>
      </p:sp>
      <p:sp>
        <p:nvSpPr>
          <p:cNvPr id="4" name="Notes Placeholder 3">
            <a:extLst>
              <a:ext uri="{FF2B5EF4-FFF2-40B4-BE49-F238E27FC236}">
                <a16:creationId xmlns:a16="http://schemas.microsoft.com/office/drawing/2014/main" id="{A1F3376D-70DB-4FEB-B36F-60424F8E0A0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95312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AFC5C1C-1C33-4683-BD1E-722BE06E6368}"/>
              </a:ext>
            </a:extLst>
          </p:cNvPr>
          <p:cNvSpPr>
            <a:spLocks noGrp="1" noRot="1" noChangeAspect="1" noChangeArrowheads="1" noTextEdit="1"/>
          </p:cNvSpPr>
          <p:nvPr>
            <p:ph type="sldImg"/>
          </p:nvPr>
        </p:nvSpPr>
        <p:spPr>
          <a:xfrm>
            <a:off x="855663" y="447675"/>
            <a:ext cx="4867275" cy="3651250"/>
          </a:xfrm>
          <a:ln/>
        </p:spPr>
      </p:sp>
      <p:sp>
        <p:nvSpPr>
          <p:cNvPr id="27652" name="Slide Number Placeholder 3">
            <a:extLst>
              <a:ext uri="{FF2B5EF4-FFF2-40B4-BE49-F238E27FC236}">
                <a16:creationId xmlns:a16="http://schemas.microsoft.com/office/drawing/2014/main" id="{6B6A56C9-5027-4488-967E-139E557EA3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39666" indent="-282533">
              <a:defRPr sz="2400">
                <a:solidFill>
                  <a:schemeClr val="tx1"/>
                </a:solidFill>
                <a:latin typeface="Arial" panose="020B0604020202020204" pitchFamily="34" charset="0"/>
                <a:ea typeface="ヒラギノ角ゴ Pro W3" pitchFamily="1" charset="-128"/>
              </a:defRPr>
            </a:lvl2pPr>
            <a:lvl3pPr marL="1139657" indent="-225391">
              <a:defRPr sz="2400">
                <a:solidFill>
                  <a:schemeClr val="tx1"/>
                </a:solidFill>
                <a:latin typeface="Arial" panose="020B0604020202020204" pitchFamily="34" charset="0"/>
                <a:ea typeface="ヒラギノ角ゴ Pro W3" pitchFamily="1" charset="-128"/>
              </a:defRPr>
            </a:lvl3pPr>
            <a:lvl4pPr marL="1595203" indent="-225391">
              <a:defRPr sz="2400">
                <a:solidFill>
                  <a:schemeClr val="tx1"/>
                </a:solidFill>
                <a:latin typeface="Arial" panose="020B0604020202020204" pitchFamily="34" charset="0"/>
                <a:ea typeface="ヒラギノ角ゴ Pro W3" pitchFamily="1" charset="-128"/>
              </a:defRPr>
            </a:lvl4pPr>
            <a:lvl5pPr marL="2053922" indent="-225391">
              <a:defRPr sz="2400">
                <a:solidFill>
                  <a:schemeClr val="tx1"/>
                </a:solidFill>
                <a:latin typeface="Arial" panose="020B0604020202020204" pitchFamily="34" charset="0"/>
                <a:ea typeface="ヒラギノ角ゴ Pro W3" pitchFamily="1" charset="-128"/>
              </a:defRPr>
            </a:lvl5pPr>
            <a:lvl6pPr marL="2511055" indent="-225391"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68187" indent="-225391"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5320" indent="-225391"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2452" indent="-225391"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891357" rtl="0" eaLnBrk="1" fontAlgn="auto" latinLnBrk="0" hangingPunct="1">
              <a:lnSpc>
                <a:spcPct val="100000"/>
              </a:lnSpc>
              <a:spcBef>
                <a:spcPts val="0"/>
              </a:spcBef>
              <a:spcAft>
                <a:spcPts val="0"/>
              </a:spcAft>
              <a:buClrTx/>
              <a:buSzTx/>
              <a:buFontTx/>
              <a:buNone/>
              <a:tabLst/>
              <a:defRPr/>
            </a:pPr>
            <a:fld id="{FFDA8FDB-F057-47EB-BD90-BF5BC399EE5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 charset="-128"/>
                <a:cs typeface="+mn-cs"/>
              </a:rPr>
              <a:pPr marL="0" marR="0" lvl="0" indent="0" algn="r" defTabSz="891357"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 charset="-128"/>
              <a:cs typeface="+mn-cs"/>
            </a:endParaRPr>
          </a:p>
        </p:txBody>
      </p:sp>
      <p:sp>
        <p:nvSpPr>
          <p:cNvPr id="2" name="Notes Placeholder 1">
            <a:extLst>
              <a:ext uri="{FF2B5EF4-FFF2-40B4-BE49-F238E27FC236}">
                <a16:creationId xmlns:a16="http://schemas.microsoft.com/office/drawing/2014/main" id="{06883D95-8B84-4E91-8FCE-93C03DC3B28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97222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E8F2A-B3D4-43F2-B39B-CD77F64A19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61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it comes to the direct care workforce here in the US—we have a major problem. </a:t>
            </a:r>
            <a:r>
              <a:rPr lang="en-US" dirty="0">
                <a:solidFill>
                  <a:prstClr val="black"/>
                </a:solidFill>
                <a:latin typeface="Calibri" panose="020F0502020204030204"/>
              </a:rPr>
              <a:t>The combination of an aging society and an extremely challenging and unsupported job have led to the current situation where we find ourselves:</a:t>
            </a:r>
          </a:p>
          <a:p>
            <a:pPr lvl="0"/>
            <a:endParaRPr lang="en-US" altLang="en-US" sz="2400" dirty="0">
              <a:solidFill>
                <a:prstClr val="black"/>
              </a:solidFill>
              <a:latin typeface="Calibri" panose="020F0502020204030204"/>
            </a:endParaRPr>
          </a:p>
          <a:p>
            <a:pPr lvl="0"/>
            <a:r>
              <a:rPr lang="en-US" altLang="en-US" sz="2400" dirty="0">
                <a:solidFill>
                  <a:prstClr val="black"/>
                </a:solidFill>
                <a:latin typeface="Calibri" panose="020F0502020204030204"/>
              </a:rPr>
              <a:t>Estimates suggest that the national turnover rate for DCWs is between 40-60%, home care agencies report in excess of 80%.</a:t>
            </a:r>
          </a:p>
          <a:p>
            <a:pPr lvl="0"/>
            <a:endParaRPr lang="en-US" altLang="en-US" sz="2400" dirty="0">
              <a:solidFill>
                <a:prstClr val="black"/>
              </a:solidFill>
              <a:latin typeface="Calibri" panose="020F0502020204030204"/>
            </a:endParaRPr>
          </a:p>
          <a:p>
            <a:pPr lvl="0"/>
            <a:r>
              <a:rPr lang="en-US" altLang="en-US" sz="2400" dirty="0">
                <a:solidFill>
                  <a:prstClr val="black"/>
                </a:solidFill>
                <a:latin typeface="Calibri" panose="020F0502020204030204"/>
              </a:rPr>
              <a:t>While exact numbers are challenging to calculate, some estimates suggest there will be a shortage of 151,000 DCWs by 2030 and 355,000 by 2040. </a:t>
            </a:r>
          </a:p>
          <a:p>
            <a:r>
              <a:rPr lang="en-US" altLang="en-US" sz="2800" dirty="0">
                <a:solidFill>
                  <a:prstClr val="black"/>
                </a:solidFill>
                <a:latin typeface="Calibri" panose="020F0502020204030204"/>
              </a:rPr>
              <a:t> </a:t>
            </a:r>
          </a:p>
          <a:p>
            <a:r>
              <a:rPr lang="en-US" altLang="en-US" dirty="0">
                <a:solidFill>
                  <a:prstClr val="black"/>
                </a:solidFill>
                <a:latin typeface="Calibri" panose="020F0502020204030204"/>
              </a:rPr>
              <a:t>Yet, the need for home- and community-based services continues to climb as more and more individuals wish to receive care in their homes.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385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8194D1-9183-49F0-9ECB-C7C1B619E3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9185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B9F40CE-4F96-45FC-AAA7-324E6B750611}"/>
              </a:ext>
            </a:extLst>
          </p:cNvPr>
          <p:cNvSpPr>
            <a:spLocks noGrp="1" noRot="1" noChangeAspect="1" noChangeArrowheads="1" noTextEdit="1"/>
          </p:cNvSpPr>
          <p:nvPr>
            <p:ph type="sldImg"/>
          </p:nvPr>
        </p:nvSpPr>
        <p:spPr>
          <a:xfrm>
            <a:off x="1468438" y="2293938"/>
            <a:ext cx="3135312" cy="2352675"/>
          </a:xfrm>
          <a:ln/>
        </p:spPr>
      </p:sp>
      <p:sp>
        <p:nvSpPr>
          <p:cNvPr id="46084" name="Slide Number Placeholder 3">
            <a:extLst>
              <a:ext uri="{FF2B5EF4-FFF2-40B4-BE49-F238E27FC236}">
                <a16:creationId xmlns:a16="http://schemas.microsoft.com/office/drawing/2014/main" id="{121F6D2C-5D6A-4997-B7C5-83D8DC05BB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840" indent="-285708">
              <a:defRPr sz="2400">
                <a:solidFill>
                  <a:schemeClr val="tx1"/>
                </a:solidFill>
                <a:latin typeface="Arial" panose="020B0604020202020204" pitchFamily="34" charset="0"/>
                <a:ea typeface="ヒラギノ角ゴ Pro W3" pitchFamily="1" charset="-128"/>
              </a:defRPr>
            </a:lvl2pPr>
            <a:lvl3pPr marL="1142831" indent="-228566">
              <a:defRPr sz="2400">
                <a:solidFill>
                  <a:schemeClr val="tx1"/>
                </a:solidFill>
                <a:latin typeface="Arial" panose="020B0604020202020204" pitchFamily="34" charset="0"/>
                <a:ea typeface="ヒラギノ角ゴ Pro W3" pitchFamily="1" charset="-128"/>
              </a:defRPr>
            </a:lvl3pPr>
            <a:lvl4pPr marL="1599964" indent="-228566">
              <a:defRPr sz="2400">
                <a:solidFill>
                  <a:schemeClr val="tx1"/>
                </a:solidFill>
                <a:latin typeface="Arial" panose="020B0604020202020204" pitchFamily="34" charset="0"/>
                <a:ea typeface="ヒラギノ角ゴ Pro W3" pitchFamily="1" charset="-128"/>
              </a:defRPr>
            </a:lvl4pPr>
            <a:lvl5pPr marL="2057096" indent="-228566">
              <a:defRPr sz="2400">
                <a:solidFill>
                  <a:schemeClr val="tx1"/>
                </a:solidFill>
                <a:latin typeface="Arial" panose="020B0604020202020204" pitchFamily="34" charset="0"/>
                <a:ea typeface="ヒラギノ角ゴ Pro W3" pitchFamily="1" charset="-128"/>
              </a:defRPr>
            </a:lvl5pPr>
            <a:lvl6pPr marL="2514229"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361"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8493"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5626"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891357" rtl="0" eaLnBrk="1" fontAlgn="auto" latinLnBrk="0" hangingPunct="1">
              <a:lnSpc>
                <a:spcPct val="100000"/>
              </a:lnSpc>
              <a:spcBef>
                <a:spcPts val="0"/>
              </a:spcBef>
              <a:spcAft>
                <a:spcPts val="0"/>
              </a:spcAft>
              <a:buClrTx/>
              <a:buSzTx/>
              <a:buFontTx/>
              <a:buNone/>
              <a:tabLst/>
              <a:defRPr/>
            </a:pPr>
            <a:fld id="{1DE2C4AA-80DC-4EB1-84A1-584FA6FF08D3}"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 charset="-128"/>
                <a:cs typeface="+mn-cs"/>
              </a:rPr>
              <a:pPr marL="0" marR="0" lvl="0" indent="0" algn="r" defTabSz="891357"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 charset="-128"/>
              <a:cs typeface="+mn-cs"/>
            </a:endParaRPr>
          </a:p>
        </p:txBody>
      </p:sp>
      <p:sp>
        <p:nvSpPr>
          <p:cNvPr id="2" name="Notes Placeholder 1">
            <a:extLst>
              <a:ext uri="{FF2B5EF4-FFF2-40B4-BE49-F238E27FC236}">
                <a16:creationId xmlns:a16="http://schemas.microsoft.com/office/drawing/2014/main" id="{CE4ABC2D-0E7A-42A0-9A8C-053FDB2EE52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21090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B47D397-65CF-469A-8EF9-C87C278CC07A}"/>
              </a:ext>
            </a:extLst>
          </p:cNvPr>
          <p:cNvSpPr>
            <a:spLocks noGrp="1" noRot="1" noChangeAspect="1" noChangeArrowheads="1" noTextEdit="1"/>
          </p:cNvSpPr>
          <p:nvPr>
            <p:ph type="sldImg"/>
          </p:nvPr>
        </p:nvSpPr>
        <p:spPr>
          <a:xfrm>
            <a:off x="747713" y="704850"/>
            <a:ext cx="1946275" cy="1458913"/>
          </a:xfrm>
          <a:ln/>
        </p:spPr>
      </p:sp>
      <p:sp>
        <p:nvSpPr>
          <p:cNvPr id="37892" name="Slide Number Placeholder 3">
            <a:extLst>
              <a:ext uri="{FF2B5EF4-FFF2-40B4-BE49-F238E27FC236}">
                <a16:creationId xmlns:a16="http://schemas.microsoft.com/office/drawing/2014/main" id="{313951EC-00B1-4E43-9D22-877CE8FC3E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840" indent="-285708">
              <a:defRPr sz="2400">
                <a:solidFill>
                  <a:schemeClr val="tx1"/>
                </a:solidFill>
                <a:latin typeface="Arial" panose="020B0604020202020204" pitchFamily="34" charset="0"/>
                <a:ea typeface="ヒラギノ角ゴ Pro W3" pitchFamily="1" charset="-128"/>
              </a:defRPr>
            </a:lvl2pPr>
            <a:lvl3pPr marL="1142831" indent="-228566">
              <a:defRPr sz="2400">
                <a:solidFill>
                  <a:schemeClr val="tx1"/>
                </a:solidFill>
                <a:latin typeface="Arial" panose="020B0604020202020204" pitchFamily="34" charset="0"/>
                <a:ea typeface="ヒラギノ角ゴ Pro W3" pitchFamily="1" charset="-128"/>
              </a:defRPr>
            </a:lvl3pPr>
            <a:lvl4pPr marL="1599964" indent="-228566">
              <a:defRPr sz="2400">
                <a:solidFill>
                  <a:schemeClr val="tx1"/>
                </a:solidFill>
                <a:latin typeface="Arial" panose="020B0604020202020204" pitchFamily="34" charset="0"/>
                <a:ea typeface="ヒラギノ角ゴ Pro W3" pitchFamily="1" charset="-128"/>
              </a:defRPr>
            </a:lvl4pPr>
            <a:lvl5pPr marL="2057096" indent="-228566">
              <a:defRPr sz="2400">
                <a:solidFill>
                  <a:schemeClr val="tx1"/>
                </a:solidFill>
                <a:latin typeface="Arial" panose="020B0604020202020204" pitchFamily="34" charset="0"/>
                <a:ea typeface="ヒラギノ角ゴ Pro W3" pitchFamily="1" charset="-128"/>
              </a:defRPr>
            </a:lvl5pPr>
            <a:lvl6pPr marL="2514229"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361"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8493"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5626"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7A26C46-A81D-4B66-BEEC-CC558C2AB5B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
        <p:nvSpPr>
          <p:cNvPr id="2" name="Notes Placeholder 1">
            <a:extLst>
              <a:ext uri="{FF2B5EF4-FFF2-40B4-BE49-F238E27FC236}">
                <a16:creationId xmlns:a16="http://schemas.microsoft.com/office/drawing/2014/main" id="{2DDDF347-AFB3-472F-B087-F1672675B384}"/>
              </a:ext>
            </a:extLst>
          </p:cNvPr>
          <p:cNvSpPr>
            <a:spLocks noGrp="1"/>
          </p:cNvSpPr>
          <p:nvPr>
            <p:ph type="body" sz="quarter" idx="3"/>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3BA34AC-929B-410E-B75D-F3B08C2C98EB}"/>
              </a:ext>
            </a:extLst>
          </p:cNvPr>
          <p:cNvSpPr>
            <a:spLocks noGrp="1" noRot="1" noChangeAspect="1" noChangeArrowheads="1" noTextEdit="1"/>
          </p:cNvSpPr>
          <p:nvPr>
            <p:ph type="sldImg"/>
          </p:nvPr>
        </p:nvSpPr>
        <p:spPr>
          <a:ln/>
        </p:spPr>
      </p:sp>
      <p:sp>
        <p:nvSpPr>
          <p:cNvPr id="41988" name="Slide Number Placeholder 3">
            <a:extLst>
              <a:ext uri="{FF2B5EF4-FFF2-40B4-BE49-F238E27FC236}">
                <a16:creationId xmlns:a16="http://schemas.microsoft.com/office/drawing/2014/main" id="{19B17468-6A16-4FD4-B411-9D14868803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840" indent="-285708">
              <a:defRPr sz="2400">
                <a:solidFill>
                  <a:schemeClr val="tx1"/>
                </a:solidFill>
                <a:latin typeface="Arial" panose="020B0604020202020204" pitchFamily="34" charset="0"/>
                <a:ea typeface="ヒラギノ角ゴ Pro W3" pitchFamily="1" charset="-128"/>
              </a:defRPr>
            </a:lvl2pPr>
            <a:lvl3pPr marL="1142831" indent="-228566">
              <a:defRPr sz="2400">
                <a:solidFill>
                  <a:schemeClr val="tx1"/>
                </a:solidFill>
                <a:latin typeface="Arial" panose="020B0604020202020204" pitchFamily="34" charset="0"/>
                <a:ea typeface="ヒラギノ角ゴ Pro W3" pitchFamily="1" charset="-128"/>
              </a:defRPr>
            </a:lvl3pPr>
            <a:lvl4pPr marL="1599964" indent="-228566">
              <a:defRPr sz="2400">
                <a:solidFill>
                  <a:schemeClr val="tx1"/>
                </a:solidFill>
                <a:latin typeface="Arial" panose="020B0604020202020204" pitchFamily="34" charset="0"/>
                <a:ea typeface="ヒラギノ角ゴ Pro W3" pitchFamily="1" charset="-128"/>
              </a:defRPr>
            </a:lvl4pPr>
            <a:lvl5pPr marL="2057096" indent="-228566">
              <a:defRPr sz="2400">
                <a:solidFill>
                  <a:schemeClr val="tx1"/>
                </a:solidFill>
                <a:latin typeface="Arial" panose="020B0604020202020204" pitchFamily="34" charset="0"/>
                <a:ea typeface="ヒラギノ角ゴ Pro W3" pitchFamily="1" charset="-128"/>
              </a:defRPr>
            </a:lvl5pPr>
            <a:lvl6pPr marL="2514229"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361"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8493"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5626"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647E734-644F-4125-93CF-61F4B799BD7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mn-cs"/>
            </a:endParaRPr>
          </a:p>
        </p:txBody>
      </p:sp>
      <p:sp>
        <p:nvSpPr>
          <p:cNvPr id="3" name="Notes Placeholder 2">
            <a:extLst>
              <a:ext uri="{FF2B5EF4-FFF2-40B4-BE49-F238E27FC236}">
                <a16:creationId xmlns:a16="http://schemas.microsoft.com/office/drawing/2014/main" id="{05D3298A-D7ED-4664-85F0-78A96EDE6C0A}"/>
              </a:ext>
            </a:extLst>
          </p:cNvPr>
          <p:cNvSpPr>
            <a:spLocks noGrp="1"/>
          </p:cNvSpPr>
          <p:nvPr>
            <p:ph type="body" sz="quarter" idx="3"/>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62B8182-9F7B-44C2-B45C-FD54521C713D}"/>
              </a:ext>
            </a:extLst>
          </p:cNvPr>
          <p:cNvSpPr>
            <a:spLocks noGrp="1" noRot="1" noChangeAspect="1" noChangeArrowheads="1" noTextEdit="1"/>
          </p:cNvSpPr>
          <p:nvPr>
            <p:ph type="sldImg"/>
          </p:nvPr>
        </p:nvSpPr>
        <p:spPr>
          <a:xfrm>
            <a:off x="1204913" y="703263"/>
            <a:ext cx="3565525" cy="2674937"/>
          </a:xfrm>
          <a:ln/>
        </p:spPr>
      </p:sp>
      <p:sp>
        <p:nvSpPr>
          <p:cNvPr id="52228" name="Slide Number Placeholder 3">
            <a:extLst>
              <a:ext uri="{FF2B5EF4-FFF2-40B4-BE49-F238E27FC236}">
                <a16:creationId xmlns:a16="http://schemas.microsoft.com/office/drawing/2014/main" id="{FB6B3AD7-5512-4F08-A2CB-6BC43689D9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840" indent="-285708">
              <a:defRPr sz="2400">
                <a:solidFill>
                  <a:schemeClr val="tx1"/>
                </a:solidFill>
                <a:latin typeface="Arial" panose="020B0604020202020204" pitchFamily="34" charset="0"/>
                <a:ea typeface="ヒラギノ角ゴ Pro W3" pitchFamily="1" charset="-128"/>
              </a:defRPr>
            </a:lvl2pPr>
            <a:lvl3pPr marL="1142831" indent="-228566">
              <a:defRPr sz="2400">
                <a:solidFill>
                  <a:schemeClr val="tx1"/>
                </a:solidFill>
                <a:latin typeface="Arial" panose="020B0604020202020204" pitchFamily="34" charset="0"/>
                <a:ea typeface="ヒラギノ角ゴ Pro W3" pitchFamily="1" charset="-128"/>
              </a:defRPr>
            </a:lvl3pPr>
            <a:lvl4pPr marL="1599964" indent="-228566">
              <a:defRPr sz="2400">
                <a:solidFill>
                  <a:schemeClr val="tx1"/>
                </a:solidFill>
                <a:latin typeface="Arial" panose="020B0604020202020204" pitchFamily="34" charset="0"/>
                <a:ea typeface="ヒラギノ角ゴ Pro W3" pitchFamily="1" charset="-128"/>
              </a:defRPr>
            </a:lvl4pPr>
            <a:lvl5pPr marL="2057096" indent="-228566">
              <a:defRPr sz="2400">
                <a:solidFill>
                  <a:schemeClr val="tx1"/>
                </a:solidFill>
                <a:latin typeface="Arial" panose="020B0604020202020204" pitchFamily="34" charset="0"/>
                <a:ea typeface="ヒラギノ角ゴ Pro W3" pitchFamily="1" charset="-128"/>
              </a:defRPr>
            </a:lvl5pPr>
            <a:lvl6pPr marL="2514229"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361"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8493"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5626" indent="-228566"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r" defTabSz="891357" rtl="0" eaLnBrk="1" fontAlgn="auto" latinLnBrk="0" hangingPunct="1">
              <a:lnSpc>
                <a:spcPct val="100000"/>
              </a:lnSpc>
              <a:spcBef>
                <a:spcPts val="0"/>
              </a:spcBef>
              <a:spcAft>
                <a:spcPts val="0"/>
              </a:spcAft>
              <a:buClrTx/>
              <a:buSzTx/>
              <a:buFontTx/>
              <a:buNone/>
              <a:tabLst/>
              <a:defRPr/>
            </a:pPr>
            <a:fld id="{6FDFE4F2-A88A-44C2-9E2A-0BCBF109AB01}"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 charset="-128"/>
                <a:cs typeface="+mn-cs"/>
              </a:rPr>
              <a:pPr marL="0" marR="0" lvl="0" indent="0" algn="r" defTabSz="891357"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 charset="-128"/>
              <a:cs typeface="+mn-cs"/>
            </a:endParaRPr>
          </a:p>
        </p:txBody>
      </p:sp>
      <p:sp>
        <p:nvSpPr>
          <p:cNvPr id="2" name="Notes Placeholder 1">
            <a:extLst>
              <a:ext uri="{FF2B5EF4-FFF2-40B4-BE49-F238E27FC236}">
                <a16:creationId xmlns:a16="http://schemas.microsoft.com/office/drawing/2014/main" id="{CF713844-2F7B-4E48-BE55-BBBA2702AC3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0518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9867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7830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8194D1-9183-49F0-9ECB-C7C1B619E3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7393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8194D1-9183-49F0-9ECB-C7C1B619E3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416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800"/>
              </a:spcAft>
            </a:pPr>
            <a:r>
              <a:rPr lang="en-US" sz="1800" b="0" kern="1050" spc="-15" dirty="0">
                <a:effectLst/>
                <a:latin typeface="Calibri" panose="020F0502020204030204" pitchFamily="34" charset="0"/>
                <a:ea typeface="Calibri" panose="020F0502020204030204" pitchFamily="34" charset="0"/>
                <a:cs typeface="Times New Roman" panose="02020603050405020304" pitchFamily="18" charset="0"/>
              </a:rPr>
              <a:t>So, how can states best move forward? CHCS has developed a Guide specifically designed for state leaders who are committed to strengthening the direct care workforce and looking for ways to broaden existing efforts or even just get started. It’s </a:t>
            </a:r>
            <a:r>
              <a:rPr lang="en-US" sz="1800" kern="1050" spc="-15" dirty="0">
                <a:effectLst/>
                <a:latin typeface="Calibri" panose="020F0502020204030204" pitchFamily="34" charset="0"/>
                <a:ea typeface="Calibri" panose="020F0502020204030204" pitchFamily="34" charset="0"/>
                <a:cs typeface="Times New Roman" panose="02020603050405020304" pitchFamily="18" charset="0"/>
              </a:rPr>
              <a:t>meant to help states understand the complexity of the issues regarding the current direct care workforce shortage, and the role they can play in strengthening and improving this critical workforce. </a:t>
            </a:r>
          </a:p>
          <a:p>
            <a:pPr marL="0" marR="0">
              <a:lnSpc>
                <a:spcPct val="110000"/>
              </a:lnSpc>
              <a:spcBef>
                <a:spcPts val="0"/>
              </a:spcBef>
              <a:spcAft>
                <a:spcPts val="800"/>
              </a:spcAft>
            </a:pPr>
            <a:endParaRPr lang="en-US" sz="1800" kern="1050" spc="-15"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kern="1050" spc="-15" dirty="0">
                <a:effectLst/>
                <a:latin typeface="Calibri" panose="020F0502020204030204" pitchFamily="34" charset="0"/>
                <a:ea typeface="Calibri" panose="020F0502020204030204" pitchFamily="34" charset="0"/>
                <a:cs typeface="Times New Roman" panose="02020603050405020304" pitchFamily="18" charset="0"/>
              </a:rPr>
              <a:t>The Guide was officially released yesterday and includes:</a:t>
            </a:r>
          </a:p>
          <a:p>
            <a:pPr marL="285750" marR="0" indent="-285750">
              <a:lnSpc>
                <a:spcPct val="110000"/>
              </a:lnSpc>
              <a:spcBef>
                <a:spcPts val="0"/>
              </a:spcBef>
              <a:spcAft>
                <a:spcPts val="800"/>
              </a:spcAft>
              <a:buFont typeface="Arial" panose="020B0604020202020204" pitchFamily="34" charset="0"/>
              <a:buChar char="•"/>
            </a:pPr>
            <a:r>
              <a:rPr lang="en-US" sz="1800" kern="1050" spc="-15" dirty="0">
                <a:cs typeface="Times New Roman" panose="02020603050405020304" pitchFamily="18" charset="0"/>
              </a:rPr>
              <a:t>O</a:t>
            </a:r>
            <a:r>
              <a:rPr lang="en-US" sz="1800" kern="1050" spc="-15" dirty="0">
                <a:effectLst/>
                <a:ea typeface="Calibri" panose="020F0502020204030204" pitchFamily="34" charset="0"/>
                <a:cs typeface="Times New Roman" panose="02020603050405020304" pitchFamily="18" charset="0"/>
              </a:rPr>
              <a:t>verview of the direct care workforce crisis;</a:t>
            </a:r>
          </a:p>
          <a:p>
            <a:pPr marL="285750" marR="0" indent="-285750">
              <a:lnSpc>
                <a:spcPct val="110000"/>
              </a:lnSpc>
              <a:spcBef>
                <a:spcPts val="0"/>
              </a:spcBef>
              <a:spcAft>
                <a:spcPts val="800"/>
              </a:spcAft>
              <a:buFont typeface="Arial" panose="020B0604020202020204" pitchFamily="34" charset="0"/>
              <a:buChar char="•"/>
            </a:pPr>
            <a:r>
              <a:rPr lang="en-US" sz="1800" kern="1050" spc="-15" dirty="0">
                <a:ea typeface="Calibri" panose="020F0502020204030204" pitchFamily="34" charset="0"/>
                <a:cs typeface="Times New Roman" panose="02020603050405020304" pitchFamily="18" charset="0"/>
              </a:rPr>
              <a:t>Levers</a:t>
            </a:r>
            <a:r>
              <a:rPr lang="en-US" sz="1800" kern="1050" spc="-15" dirty="0">
                <a:effectLst/>
                <a:ea typeface="Calibri" panose="020F0502020204030204" pitchFamily="34" charset="0"/>
                <a:cs typeface="Times New Roman" panose="02020603050405020304" pitchFamily="18" charset="0"/>
              </a:rPr>
              <a:t> for state leaders to use to strengthen the direct care workforce;</a:t>
            </a:r>
          </a:p>
          <a:p>
            <a:pPr marL="285750" marR="0" indent="-285750">
              <a:lnSpc>
                <a:spcPct val="110000"/>
              </a:lnSpc>
              <a:spcBef>
                <a:spcPts val="0"/>
              </a:spcBef>
              <a:spcAft>
                <a:spcPts val="800"/>
              </a:spcAft>
              <a:buFont typeface="Arial" panose="020B0604020202020204" pitchFamily="34" charset="0"/>
              <a:buChar char="•"/>
            </a:pPr>
            <a:r>
              <a:rPr lang="en-US" sz="1800" kern="1050" spc="-15" dirty="0">
                <a:ea typeface="Calibri" panose="020F0502020204030204" pitchFamily="34" charset="0"/>
                <a:cs typeface="Times New Roman" panose="02020603050405020304" pitchFamily="18" charset="0"/>
              </a:rPr>
              <a:t>Action steps</a:t>
            </a:r>
            <a:r>
              <a:rPr lang="en-US" sz="1800" kern="1050" spc="-15" dirty="0">
                <a:effectLst/>
                <a:ea typeface="Calibri" panose="020F0502020204030204" pitchFamily="34" charset="0"/>
                <a:cs typeface="Times New Roman" panose="02020603050405020304" pitchFamily="18" charset="0"/>
              </a:rPr>
              <a:t> to create meaningful change across sectors; </a:t>
            </a:r>
          </a:p>
          <a:p>
            <a:pPr marL="285750" marR="0" indent="-285750">
              <a:lnSpc>
                <a:spcPct val="110000"/>
              </a:lnSpc>
              <a:spcBef>
                <a:spcPts val="0"/>
              </a:spcBef>
              <a:spcAft>
                <a:spcPts val="800"/>
              </a:spcAft>
              <a:buFont typeface="Arial" panose="020B0604020202020204" pitchFamily="34" charset="0"/>
              <a:buChar char="•"/>
            </a:pPr>
            <a:r>
              <a:rPr lang="en-US" sz="1800" kern="1050" spc="-15" dirty="0">
                <a:effectLst/>
                <a:ea typeface="Calibri" panose="020F0502020204030204" pitchFamily="34" charset="0"/>
                <a:cs typeface="Times New Roman" panose="02020603050405020304" pitchFamily="18" charset="0"/>
              </a:rPr>
              <a:t>Examples of state innovations to better support DCWs; and finally….</a:t>
            </a:r>
          </a:p>
          <a:p>
            <a:pPr marL="285750" marR="0" indent="-285750">
              <a:lnSpc>
                <a:spcPct val="110000"/>
              </a:lnSpc>
              <a:spcBef>
                <a:spcPts val="0"/>
              </a:spcBef>
              <a:spcAft>
                <a:spcPts val="800"/>
              </a:spcAft>
              <a:buFont typeface="Arial" panose="020B0604020202020204" pitchFamily="34" charset="0"/>
              <a:buChar char="•"/>
            </a:pPr>
            <a:r>
              <a:rPr lang="en-US" sz="1800" b="1" kern="1050" spc="-15" dirty="0">
                <a:ea typeface="Calibri" panose="020F0502020204030204" pitchFamily="34" charset="0"/>
                <a:cs typeface="Times New Roman" panose="02020603050405020304" pitchFamily="18" charset="0"/>
              </a:rPr>
              <a:t>I</a:t>
            </a:r>
            <a:r>
              <a:rPr lang="en-US" sz="1800" b="1" kern="1050" spc="-15" dirty="0">
                <a:effectLst/>
                <a:ea typeface="Calibri" panose="020F0502020204030204" pitchFamily="34" charset="0"/>
                <a:cs typeface="Times New Roman" panose="02020603050405020304" pitchFamily="18" charset="0"/>
              </a:rPr>
              <a:t>deas to address racial/ethnic and income disparities experienced by DCWs. </a:t>
            </a:r>
            <a:endParaRPr lang="en-US" sz="1800" b="1" kern="1200" spc="0" dirty="0">
              <a:effectLst/>
              <a:latin typeface="+mn-lt"/>
              <a:ea typeface="+mn-ea"/>
              <a:cs typeface="+mn-cs"/>
            </a:endParaRPr>
          </a:p>
          <a:p>
            <a:pPr marL="285750" marR="0" indent="-285750">
              <a:lnSpc>
                <a:spcPct val="110000"/>
              </a:lnSpc>
              <a:spcBef>
                <a:spcPts val="0"/>
              </a:spcBef>
              <a:spcAft>
                <a:spcPts val="800"/>
              </a:spcAft>
              <a:buFont typeface="Arial" panose="020B0604020202020204" pitchFamily="34" charset="0"/>
              <a:buChar char="•"/>
            </a:pPr>
            <a:endParaRPr lang="en-US" sz="1800" b="1" kern="1200" spc="0" dirty="0">
              <a:effectLst/>
              <a:latin typeface="+mn-lt"/>
              <a:ea typeface="+mn-ea"/>
              <a:cs typeface="+mn-cs"/>
            </a:endParaRPr>
          </a:p>
          <a:p>
            <a:pPr marL="0" marR="0" indent="0">
              <a:lnSpc>
                <a:spcPct val="110000"/>
              </a:lnSpc>
              <a:spcBef>
                <a:spcPts val="0"/>
              </a:spcBef>
              <a:spcAft>
                <a:spcPts val="800"/>
              </a:spcAft>
              <a:buFont typeface="Arial" panose="020B0604020202020204" pitchFamily="34" charset="0"/>
              <a:buNone/>
            </a:pPr>
            <a:r>
              <a:rPr lang="en-US" sz="1800" b="1" kern="1200" spc="0" dirty="0">
                <a:effectLst/>
                <a:latin typeface="+mn-lt"/>
                <a:ea typeface="+mn-ea"/>
                <a:cs typeface="+mn-cs"/>
              </a:rPr>
              <a:t>Let me tell you more about what I mean by this….</a:t>
            </a:r>
            <a:endParaRPr lang="en-US" sz="1800" kern="1050" spc="-15"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88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of this slide, you will see some of the profound inequities that are within the direct care workforce. DCWs are mostly women, disproportionally women of color, and immigrants. Some estimates suggest more than half (2.8 million) of DCWs are people of color. In terms of wages, Latina DCWs earn the lowest of any group (right around $18,000 annually). These desperately low wages mean that 47% of the direct care workforce qualifies for publicly funded programs, such as SNAP and Medicaid. Further exacerbating the financial crisis, the vast majority do not have access to an employer-sponsored retirement benefit.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drafting the Guide, there was nothing more important to our team than identifying the inequities within and surrounding the direct care workforce, pulling those out, and highlighting states that are slowly chipping away at these deeply rooted disparities. </a:t>
            </a:r>
            <a:r>
              <a:rPr lang="en-US" b="0" dirty="0"/>
              <a:t>There isn’t one perfect answer, but you will find the Guide offers concrete examples throughout of states that are making changes, and our aim was to offer other states an opportunity to see that that these important shifts CAN happen. I’ll share some of these examples in a few mins. </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43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050" dirty="0">
              <a:effectLst/>
              <a:latin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kern="1050" spc="-15" dirty="0">
                <a:effectLst/>
                <a:latin typeface="Calibri" panose="020F0502020204030204" pitchFamily="34" charset="0"/>
                <a:ea typeface="Calibri" panose="020F0502020204030204" pitchFamily="34" charset="0"/>
                <a:cs typeface="Times New Roman" panose="02020603050405020304" pitchFamily="18" charset="0"/>
              </a:rPr>
              <a:t>The Guide identifies 3 levers available to develop a coordinated approach to bolstering the direct care workforce, including:</a:t>
            </a:r>
          </a:p>
          <a:p>
            <a:pPr marL="342900" marR="0" lvl="0" indent="-342900">
              <a:lnSpc>
                <a:spcPct val="110000"/>
              </a:lnSpc>
              <a:spcBef>
                <a:spcPts val="0"/>
              </a:spcBef>
              <a:spcAft>
                <a:spcPts val="0"/>
              </a:spcAft>
              <a:buClr>
                <a:srgbClr val="FFBF00"/>
              </a:buClr>
              <a:buFont typeface="Symbol" panose="05050102010706020507" pitchFamily="18" charset="2"/>
              <a:buChar char=""/>
            </a:pPr>
            <a:r>
              <a:rPr lang="en-US" sz="1800" b="1" kern="1050" spc="-15" dirty="0">
                <a:effectLst/>
                <a:latin typeface="Calibri" panose="020F0502020204030204" pitchFamily="34" charset="0"/>
                <a:ea typeface="Calibri" panose="020F0502020204030204" pitchFamily="34" charset="0"/>
                <a:cs typeface="Times New Roman" panose="02020603050405020304" pitchFamily="18" charset="0"/>
              </a:rPr>
              <a:t>Administrative</a:t>
            </a:r>
            <a:r>
              <a:rPr lang="en-US" sz="1800" kern="1050" spc="-15" dirty="0">
                <a:effectLst/>
                <a:latin typeface="Calibri" panose="020F0502020204030204" pitchFamily="34" charset="0"/>
                <a:ea typeface="Calibri" panose="020F0502020204030204" pitchFamily="34" charset="0"/>
                <a:cs typeface="Times New Roman" panose="02020603050405020304" pitchFamily="18" charset="0"/>
              </a:rPr>
              <a:t> (e.g., oversight, regulation, and use of Executive Orders);</a:t>
            </a:r>
          </a:p>
          <a:p>
            <a:pPr marL="342900" marR="0" lvl="0" indent="-342900">
              <a:lnSpc>
                <a:spcPct val="110000"/>
              </a:lnSpc>
              <a:spcBef>
                <a:spcPts val="0"/>
              </a:spcBef>
              <a:spcAft>
                <a:spcPts val="0"/>
              </a:spcAft>
              <a:buClr>
                <a:srgbClr val="FFBF00"/>
              </a:buClr>
              <a:buFont typeface="Symbol" panose="05050102010706020507" pitchFamily="18" charset="2"/>
              <a:buChar char=""/>
            </a:pPr>
            <a:r>
              <a:rPr lang="en-US" sz="1800" b="1" kern="1050" spc="-15" dirty="0">
                <a:effectLst/>
                <a:latin typeface="Calibri" panose="020F0502020204030204" pitchFamily="34" charset="0"/>
                <a:ea typeface="Calibri" panose="020F0502020204030204" pitchFamily="34" charset="0"/>
                <a:cs typeface="Times New Roman" panose="02020603050405020304" pitchFamily="18" charset="0"/>
              </a:rPr>
              <a:t>Funding</a:t>
            </a:r>
            <a:r>
              <a:rPr lang="en-US" sz="1800" kern="1050" spc="-15" dirty="0">
                <a:effectLst/>
                <a:latin typeface="Calibri" panose="020F0502020204030204" pitchFamily="34" charset="0"/>
                <a:ea typeface="Calibri" panose="020F0502020204030204" pitchFamily="34" charset="0"/>
                <a:cs typeface="Times New Roman" panose="02020603050405020304" pitchFamily="18" charset="0"/>
              </a:rPr>
              <a:t> (e.g., Medicaid rate setting, use of state general funds, American Rescue Plan Act (ARPA) funds, Coronavirus Aid, Relief, and Economic Security (CARES) Act funds, and others; and </a:t>
            </a:r>
          </a:p>
          <a:p>
            <a:pPr marL="342900" marR="0" lvl="0" indent="-342900">
              <a:lnSpc>
                <a:spcPct val="110000"/>
              </a:lnSpc>
              <a:spcBef>
                <a:spcPts val="0"/>
              </a:spcBef>
              <a:spcAft>
                <a:spcPts val="800"/>
              </a:spcAft>
              <a:buClr>
                <a:srgbClr val="FFBF00"/>
              </a:buClr>
              <a:buFont typeface="Symbol" panose="05050102010706020507" pitchFamily="18" charset="2"/>
              <a:buChar char=""/>
            </a:pPr>
            <a:r>
              <a:rPr lang="en-US" sz="1800" b="1" kern="1050" spc="-15" dirty="0">
                <a:effectLst/>
                <a:latin typeface="Calibri" panose="020F0502020204030204" pitchFamily="34" charset="0"/>
                <a:ea typeface="Calibri" panose="020F0502020204030204" pitchFamily="34" charset="0"/>
                <a:cs typeface="Times New Roman" panose="02020603050405020304" pitchFamily="18" charset="0"/>
              </a:rPr>
              <a:t>Legislative</a:t>
            </a:r>
            <a:r>
              <a:rPr lang="en-US" sz="1800" kern="1050" spc="-15" dirty="0">
                <a:effectLst/>
                <a:latin typeface="Calibri" panose="020F0502020204030204" pitchFamily="34" charset="0"/>
                <a:ea typeface="Calibri" panose="020F0502020204030204" pitchFamily="34" charset="0"/>
                <a:cs typeface="Times New Roman" panose="02020603050405020304" pitchFamily="18" charset="0"/>
              </a:rPr>
              <a:t> (i.e., passing laws that value and protect DCWs). </a:t>
            </a:r>
          </a:p>
          <a:p>
            <a:pPr marL="0" marR="0" lvl="0" indent="0">
              <a:lnSpc>
                <a:spcPct val="110000"/>
              </a:lnSpc>
              <a:spcBef>
                <a:spcPts val="0"/>
              </a:spcBef>
              <a:spcAft>
                <a:spcPts val="800"/>
              </a:spcAft>
              <a:buClr>
                <a:srgbClr val="FFBF00"/>
              </a:buClr>
              <a:buFont typeface="Symbol" panose="05050102010706020507" pitchFamily="18" charset="2"/>
              <a:buNone/>
            </a:pPr>
            <a:endParaRPr lang="en-US" sz="1800" kern="105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pPr>
            <a:r>
              <a:rPr lang="en-US" sz="1800" kern="1050" spc="-15" dirty="0">
                <a:effectLst/>
                <a:latin typeface="Calibri" panose="020F0502020204030204" pitchFamily="34" charset="0"/>
                <a:ea typeface="Calibri" panose="020F0502020204030204" pitchFamily="34" charset="0"/>
                <a:cs typeface="Times New Roman" panose="02020603050405020304" pitchFamily="18" charset="0"/>
              </a:rPr>
              <a:t>In addition to the levers, our team identified 4 key </a:t>
            </a:r>
            <a:r>
              <a:rPr lang="en-US" sz="1800" i="1" kern="1050" spc="-15" dirty="0">
                <a:effectLst/>
                <a:latin typeface="Calibri" panose="020F0502020204030204" pitchFamily="34" charset="0"/>
                <a:ea typeface="Calibri" panose="020F0502020204030204" pitchFamily="34" charset="0"/>
                <a:cs typeface="Times New Roman" panose="02020603050405020304" pitchFamily="18" charset="0"/>
              </a:rPr>
              <a:t>Action Areas</a:t>
            </a:r>
            <a:r>
              <a:rPr lang="en-US" sz="1800" kern="1050" spc="-15" dirty="0">
                <a:effectLst/>
                <a:latin typeface="Calibri" panose="020F0502020204030204" pitchFamily="34" charset="0"/>
                <a:ea typeface="Calibri" panose="020F0502020204030204" pitchFamily="34" charset="0"/>
                <a:cs typeface="Times New Roman" panose="02020603050405020304" pitchFamily="18" charset="0"/>
              </a:rPr>
              <a:t> to guide states in organizing their efforts. </a:t>
            </a:r>
          </a:p>
          <a:p>
            <a:pPr marL="0" marR="0" indent="0">
              <a:lnSpc>
                <a:spcPct val="110000"/>
              </a:lnSpc>
              <a:spcBef>
                <a:spcPts val="0"/>
              </a:spcBef>
              <a:spcAft>
                <a:spcPts val="0"/>
              </a:spcAft>
            </a:pPr>
            <a:r>
              <a:rPr lang="en-US" sz="1800" kern="1050" spc="-15"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10000"/>
              </a:lnSpc>
              <a:spcBef>
                <a:spcPts val="0"/>
              </a:spcBef>
              <a:spcAft>
                <a:spcPts val="800"/>
              </a:spcAft>
              <a:buClr>
                <a:srgbClr val="FFBF00"/>
              </a:buClr>
              <a:buFont typeface="Symbol" panose="05050102010706020507" pitchFamily="18" charset="2"/>
              <a:buNone/>
            </a:pPr>
            <a:r>
              <a:rPr lang="en-US" sz="1800" kern="1050" dirty="0">
                <a:effectLst/>
                <a:latin typeface="Calibri" panose="020F0502020204030204" pitchFamily="34" charset="0"/>
                <a:ea typeface="Calibri" panose="020F0502020204030204" pitchFamily="34" charset="0"/>
                <a:cs typeface="Times New Roman" panose="02020603050405020304" pitchFamily="18" charset="0"/>
              </a:rPr>
              <a:t>In the next slides, I’m going to walk through each of these and offer state examples. </a:t>
            </a:r>
          </a:p>
          <a:p>
            <a:pPr marL="0" marR="0" lvl="0" indent="0">
              <a:lnSpc>
                <a:spcPct val="110000"/>
              </a:lnSpc>
              <a:spcBef>
                <a:spcPts val="0"/>
              </a:spcBef>
              <a:spcAft>
                <a:spcPts val="800"/>
              </a:spcAft>
              <a:buClr>
                <a:srgbClr val="FFBF00"/>
              </a:buClr>
              <a:buFont typeface="Symbol" panose="05050102010706020507" pitchFamily="18" charset="2"/>
              <a:buNone/>
            </a:pPr>
            <a:endParaRPr lang="en-US" sz="1800" kern="1050" spc="-15"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18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050" dirty="0">
                <a:effectLst/>
                <a:latin typeface="Calibri" panose="020F0502020204030204" pitchFamily="34" charset="0"/>
                <a:ea typeface="Calibri" panose="020F0502020204030204" pitchFamily="34" charset="0"/>
                <a:cs typeface="Times New Roman" panose="02020603050405020304" pitchFamily="18" charset="0"/>
              </a:rPr>
              <a:t>The first action area is increasing wages/benefits/supports</a:t>
            </a:r>
            <a:r>
              <a:rPr lang="en-US" sz="1200" kern="1050" dirty="0">
                <a:effectLst/>
                <a:latin typeface="Calibri" panose="020F0502020204030204" pitchFamily="34" charset="0"/>
                <a:ea typeface="Calibri" panose="020F0502020204030204" pitchFamily="34" charset="0"/>
                <a:cs typeface="Times New Roman" panose="02020603050405020304" pitchFamily="18" charset="0"/>
              </a:rPr>
              <a:t>. Not surprisingly, solutions for better supporting DCWs usually start by focusing on raising wages. Offering higher wages is an essential way to draw new workers to the profession, reduce turnover, and improve DCWs’ economic security. This can sometimes feel like a daunting action to take on given that it’s not as straightforward to raise wages as one may think, but there are ways to effectively do this. </a:t>
            </a:r>
          </a:p>
          <a:p>
            <a:endParaRPr lang="en-US" sz="1200" kern="105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50" dirty="0">
                <a:effectLst/>
                <a:latin typeface="Calibri" panose="020F0502020204030204" pitchFamily="34" charset="0"/>
                <a:cs typeface="Times New Roman" panose="02020603050405020304" pitchFamily="18" charset="0"/>
              </a:rPr>
              <a:t>First, one strategy is to pay a living wage</a:t>
            </a:r>
            <a:r>
              <a:rPr lang="en-US" sz="1200" kern="1050" dirty="0">
                <a:effectLst/>
                <a:latin typeface="Calibri" panose="020F0502020204030204" pitchFamily="34" charset="0"/>
                <a:cs typeface="Times New Roman" panose="02020603050405020304" pitchFamily="18" charset="0"/>
              </a:rPr>
              <a:t>. </a:t>
            </a:r>
            <a:r>
              <a:rPr lang="en-US" sz="1200" kern="1050" spc="-15" dirty="0">
                <a:effectLst/>
                <a:latin typeface="Calibri" panose="020F0502020204030204" pitchFamily="34" charset="0"/>
                <a:ea typeface="Calibri" panose="020F0502020204030204" pitchFamily="34" charset="0"/>
                <a:cs typeface="Times New Roman" panose="02020603050405020304" pitchFamily="18" charset="0"/>
              </a:rPr>
              <a:t>Several states have set minimum wage requirements for DCWs funded through Medicaid while others have set it for entire sectors of the direct care workforce. For example, </a:t>
            </a:r>
            <a:r>
              <a:rPr lang="en-US" sz="1200" b="1" kern="1050" spc="-15" dirty="0">
                <a:effectLst/>
                <a:latin typeface="Calibri" panose="020F0502020204030204" pitchFamily="34" charset="0"/>
                <a:ea typeface="Calibri" panose="020F0502020204030204" pitchFamily="34" charset="0"/>
                <a:cs typeface="Times New Roman" panose="02020603050405020304" pitchFamily="18" charset="0"/>
              </a:rPr>
              <a:t>New Jersey </a:t>
            </a:r>
            <a:r>
              <a:rPr lang="en-US" sz="1200" kern="1050" dirty="0">
                <a:effectLst/>
                <a:latin typeface="Calibri" panose="020F0502020204030204" pitchFamily="34" charset="0"/>
                <a:ea typeface="Calibri" panose="020F0502020204030204" pitchFamily="34" charset="0"/>
                <a:cs typeface="Times New Roman" panose="02020603050405020304" pitchFamily="18" charset="0"/>
              </a:rPr>
              <a:t>legislation established a minimum wage for nursing facility certified nurse aides that is $3 higher than the statewide minimum wage. In terms of an equity example, in </a:t>
            </a:r>
            <a:r>
              <a:rPr lang="en-US" sz="1200" b="1" kern="1050" dirty="0">
                <a:effectLst/>
                <a:latin typeface="Calibri" panose="020F0502020204030204" pitchFamily="34" charset="0"/>
                <a:ea typeface="Calibri" panose="020F0502020204030204" pitchFamily="34" charset="0"/>
                <a:cs typeface="Times New Roman" panose="02020603050405020304" pitchFamily="18" charset="0"/>
              </a:rPr>
              <a:t>California</a:t>
            </a:r>
            <a:r>
              <a:rPr lang="en-US" sz="1200" kern="1050" dirty="0">
                <a:effectLst/>
                <a:latin typeface="Calibri" panose="020F0502020204030204" pitchFamily="34" charset="0"/>
                <a:ea typeface="Calibri" panose="020F0502020204030204" pitchFamily="34" charset="0"/>
                <a:cs typeface="Times New Roman" panose="02020603050405020304" pitchFamily="18" charset="0"/>
              </a:rPr>
              <a:t>, some agencies offer higher pay for DCWs who are bilingual and those who complete equity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50" spc="-15"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0000"/>
              </a:lnSpc>
              <a:spcBef>
                <a:spcPts val="0"/>
              </a:spcBef>
              <a:spcAft>
                <a:spcPts val="800"/>
              </a:spcAft>
              <a:buFont typeface="Wingdings" panose="05000000000000000000" pitchFamily="2" charset="2"/>
              <a:buNone/>
            </a:pPr>
            <a:r>
              <a:rPr lang="en-US" sz="1200" b="1" kern="1050" spc="-15" dirty="0">
                <a:effectLst/>
                <a:latin typeface="Calibri" panose="020F0502020204030204" pitchFamily="34" charset="0"/>
                <a:ea typeface="Calibri" panose="020F0502020204030204" pitchFamily="34" charset="0"/>
                <a:cs typeface="Times New Roman" panose="02020603050405020304" pitchFamily="18" charset="0"/>
              </a:rPr>
              <a:t>A second strategy for raising wages is through collective bargaining</a:t>
            </a:r>
            <a:r>
              <a:rPr lang="en-US" sz="1200" kern="1050" spc="-15" dirty="0">
                <a:effectLst/>
                <a:latin typeface="Calibri" panose="020F0502020204030204" pitchFamily="34" charset="0"/>
                <a:ea typeface="Calibri" panose="020F0502020204030204" pitchFamily="34" charset="0"/>
                <a:cs typeface="Times New Roman" panose="02020603050405020304" pitchFamily="18" charset="0"/>
              </a:rPr>
              <a:t>. While not all </a:t>
            </a:r>
            <a:r>
              <a:rPr lang="en-US" sz="1200" kern="1050" dirty="0">
                <a:effectLst/>
                <a:latin typeface="Calibri" panose="020F0502020204030204" pitchFamily="34" charset="0"/>
                <a:ea typeface="Calibri" panose="020F0502020204030204" pitchFamily="34" charset="0"/>
                <a:cs typeface="Times New Roman" panose="02020603050405020304" pitchFamily="18" charset="0"/>
              </a:rPr>
              <a:t>states will be able to go route, some states have partnered with organized labor to establish bargaining rights for DCWs. For example, </a:t>
            </a:r>
            <a:r>
              <a:rPr lang="en-US" sz="1200" kern="1050" spc="-15" dirty="0">
                <a:effectLst/>
                <a:latin typeface="Calibri" panose="020F0502020204030204" pitchFamily="34" charset="0"/>
                <a:ea typeface="Calibri" panose="020F0502020204030204" pitchFamily="34" charset="0"/>
                <a:cs typeface="Times New Roman" panose="02020603050405020304" pitchFamily="18" charset="0"/>
              </a:rPr>
              <a:t>in </a:t>
            </a:r>
            <a:r>
              <a:rPr lang="en-US" sz="1200" b="1" kern="1050" spc="-15" dirty="0">
                <a:effectLst/>
                <a:latin typeface="Calibri" panose="020F0502020204030204" pitchFamily="34" charset="0"/>
                <a:ea typeface="Calibri" panose="020F0502020204030204" pitchFamily="34" charset="0"/>
                <a:cs typeface="Times New Roman" panose="02020603050405020304" pitchFamily="18" charset="0"/>
              </a:rPr>
              <a:t>Connecticut</a:t>
            </a:r>
            <a:r>
              <a:rPr lang="en-US" sz="1200" kern="1050" spc="-15" dirty="0">
                <a:effectLst/>
                <a:latin typeface="Calibri" panose="020F0502020204030204" pitchFamily="34" charset="0"/>
                <a:ea typeface="Times New Roman" panose="02020603050405020304" pitchFamily="18" charset="0"/>
                <a:cs typeface="Times New Roman" panose="02020603050405020304" pitchFamily="18" charset="0"/>
              </a:rPr>
              <a:t>, collective bargaining for personal care assistants was first authorized by executive order, then implemented through an enabling statute—leading to higher wages, paid sick time, and dedicated training funds. </a:t>
            </a:r>
            <a:endParaRPr lang="en-US" sz="1200" kern="1050" spc="-15"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99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800"/>
              </a:spcAft>
            </a:pPr>
            <a:r>
              <a:rPr lang="en-US" dirty="0"/>
              <a:t>Next is supporting professionalization of the direct care workforce. </a:t>
            </a:r>
            <a:r>
              <a:rPr lang="en-US" sz="1200" kern="1050" spc="-15" dirty="0">
                <a:effectLst/>
                <a:latin typeface="Calibri" panose="020F0502020204030204" pitchFamily="34" charset="0"/>
                <a:ea typeface="Calibri" panose="020F0502020204030204" pitchFamily="34" charset="0"/>
                <a:cs typeface="Times New Roman" panose="02020603050405020304" pitchFamily="18" charset="0"/>
              </a:rPr>
              <a:t>For many years, stakeholders and advocates have been calling for this, particularly through developing the hallmarks of any profession: competency standards, training and skills building, credentials, and career pathways that lead to higher wages and greater respect. </a:t>
            </a:r>
          </a:p>
          <a:p>
            <a:pPr marL="0" marR="0" lvl="0" indent="0">
              <a:lnSpc>
                <a:spcPct val="110000"/>
              </a:lnSpc>
              <a:spcBef>
                <a:spcPts val="0"/>
              </a:spcBef>
              <a:spcAft>
                <a:spcPts val="600"/>
              </a:spcAft>
              <a:buFont typeface="Wingdings" panose="05000000000000000000" pitchFamily="2" charset="2"/>
              <a:buNone/>
            </a:pPr>
            <a:endParaRPr lang="en-US" sz="1000" b="0" kern="1200" spc="0" dirty="0">
              <a:effectLst/>
              <a:latin typeface="+mn-lt"/>
              <a:ea typeface="+mn-ea"/>
              <a:cs typeface="+mn-cs"/>
            </a:endParaRPr>
          </a:p>
          <a:p>
            <a:pPr marL="0" marR="0" lvl="0" indent="0">
              <a:lnSpc>
                <a:spcPct val="110000"/>
              </a:lnSpc>
              <a:spcBef>
                <a:spcPts val="0"/>
              </a:spcBef>
              <a:spcAft>
                <a:spcPts val="600"/>
              </a:spcAft>
              <a:buFont typeface="Wingdings" panose="05000000000000000000" pitchFamily="2" charset="2"/>
              <a:buNone/>
            </a:pPr>
            <a:r>
              <a:rPr lang="en-US" sz="1000" b="1" kern="1050" spc="-15" dirty="0">
                <a:effectLst/>
                <a:latin typeface="Calibri" panose="020F0502020204030204" pitchFamily="34" charset="0"/>
                <a:ea typeface="Calibri" panose="020F0502020204030204" pitchFamily="34" charset="0"/>
                <a:cs typeface="Times New Roman" panose="02020603050405020304" pitchFamily="18" charset="0"/>
              </a:rPr>
              <a:t>One strategy states use is a core competencies approach to credentialling</a:t>
            </a:r>
            <a:r>
              <a:rPr lang="en-US" sz="1000" kern="1050" spc="-15" dirty="0">
                <a:effectLst/>
                <a:latin typeface="Calibri" panose="020F0502020204030204" pitchFamily="34" charset="0"/>
                <a:ea typeface="Calibri" panose="020F0502020204030204" pitchFamily="34" charset="0"/>
                <a:cs typeface="Times New Roman" panose="02020603050405020304" pitchFamily="18" charset="0"/>
              </a:rPr>
              <a:t>. </a:t>
            </a:r>
            <a:r>
              <a:rPr lang="en-US" dirty="0"/>
              <a:t>For example, </a:t>
            </a:r>
            <a:r>
              <a:rPr lang="en-US" b="1" dirty="0"/>
              <a:t>Arizona </a:t>
            </a:r>
            <a:r>
              <a:rPr lang="en-US" b="0" dirty="0"/>
              <a:t>has</a:t>
            </a:r>
            <a:r>
              <a:rPr lang="en-US" b="1" dirty="0"/>
              <a:t> </a:t>
            </a:r>
            <a:r>
              <a:rPr lang="en-US" sz="1200" kern="1050" spc="-15" dirty="0">
                <a:effectLst/>
                <a:latin typeface="Calibri" panose="020F0502020204030204" pitchFamily="34" charset="0"/>
                <a:ea typeface="Calibri" panose="020F0502020204030204" pitchFamily="34" charset="0"/>
                <a:cs typeface="Times New Roman" panose="02020603050405020304" pitchFamily="18" charset="0"/>
              </a:rPr>
              <a:t>enacted uniform training requirements that ensure a baseline level of skill and credentials for all personal care aides, including family caregivers, across all Medicaid long-term care programs. </a:t>
            </a:r>
          </a:p>
          <a:p>
            <a:pPr marL="0" marR="0" lvl="0" indent="0">
              <a:lnSpc>
                <a:spcPct val="110000"/>
              </a:lnSpc>
              <a:spcBef>
                <a:spcPts val="0"/>
              </a:spcBef>
              <a:spcAft>
                <a:spcPts val="600"/>
              </a:spcAft>
              <a:buFont typeface="Wingdings" panose="05000000000000000000" pitchFamily="2" charset="2"/>
              <a:buNone/>
            </a:pPr>
            <a:endParaRPr lang="en-US" sz="1200" kern="1050" spc="-15" dirty="0">
              <a:effectLst/>
              <a:latin typeface="Calibri" panose="020F0502020204030204" pitchFamily="34" charset="0"/>
              <a:cs typeface="Times New Roman" panose="02020603050405020304" pitchFamily="18" charset="0"/>
            </a:endParaRPr>
          </a:p>
          <a:p>
            <a:pPr marL="0" marR="0" lvl="0" indent="0">
              <a:lnSpc>
                <a:spcPct val="110000"/>
              </a:lnSpc>
              <a:spcBef>
                <a:spcPts val="0"/>
              </a:spcBef>
              <a:spcAft>
                <a:spcPts val="600"/>
              </a:spcAft>
              <a:buFont typeface="Wingdings" panose="05000000000000000000" pitchFamily="2" charset="2"/>
              <a:buNone/>
            </a:pPr>
            <a:r>
              <a:rPr lang="en-US" sz="1200" b="1" kern="1050" spc="-15" dirty="0">
                <a:effectLst/>
                <a:latin typeface="Calibri" panose="020F0502020204030204" pitchFamily="34" charset="0"/>
                <a:cs typeface="Times New Roman" panose="02020603050405020304" pitchFamily="18" charset="0"/>
              </a:rPr>
              <a:t>A second strategy to highlight is providing stipends that are tied to training. </a:t>
            </a:r>
            <a:r>
              <a:rPr lang="en-US" sz="1200" b="0" kern="1050" spc="-15" dirty="0">
                <a:effectLst/>
                <a:latin typeface="Calibri" panose="020F0502020204030204" pitchFamily="34" charset="0"/>
                <a:cs typeface="Times New Roman" panose="02020603050405020304" pitchFamily="18" charset="0"/>
              </a:rPr>
              <a:t>For example, </a:t>
            </a:r>
            <a:r>
              <a:rPr lang="en-US" sz="1200" b="1" kern="1050" spc="-15" dirty="0">
                <a:effectLst/>
                <a:latin typeface="Calibri" panose="020F0502020204030204" pitchFamily="34" charset="0"/>
                <a:ea typeface="Calibri" panose="020F0502020204030204" pitchFamily="34" charset="0"/>
                <a:cs typeface="Times New Roman" panose="02020603050405020304" pitchFamily="18" charset="0"/>
              </a:rPr>
              <a:t>Rhode Island</a:t>
            </a:r>
            <a:r>
              <a:rPr lang="en-US" sz="1200" kern="1050" spc="-15" dirty="0">
                <a:effectLst/>
                <a:latin typeface="Calibri" panose="020F0502020204030204" pitchFamily="34" charset="0"/>
                <a:ea typeface="Calibri" panose="020F0502020204030204" pitchFamily="34" charset="0"/>
                <a:cs typeface="Times New Roman" panose="02020603050405020304" pitchFamily="18" charset="0"/>
              </a:rPr>
              <a:t> College developed a 30-hour Behavioral Health Certificate Training program specifically for DCWs. The training is at no cost to DCWs, and offers them a stipend and a credential, upon completion. An equity focused example: </a:t>
            </a:r>
            <a:r>
              <a:rPr lang="en-US" sz="1800" kern="1050" dirty="0">
                <a:effectLst/>
                <a:latin typeface="Calibri" panose="020F0502020204030204" pitchFamily="34" charset="0"/>
                <a:ea typeface="Calibri" panose="020F0502020204030204" pitchFamily="34" charset="0"/>
                <a:cs typeface="Times New Roman" panose="02020603050405020304" pitchFamily="18" charset="0"/>
              </a:rPr>
              <a:t>In </a:t>
            </a:r>
            <a:r>
              <a:rPr lang="en-US" sz="1800" b="1" kern="1050" dirty="0">
                <a:effectLst/>
                <a:latin typeface="Calibri" panose="020F0502020204030204" pitchFamily="34" charset="0"/>
                <a:ea typeface="Calibri" panose="020F0502020204030204" pitchFamily="34" charset="0"/>
                <a:cs typeface="Times New Roman" panose="02020603050405020304" pitchFamily="18" charset="0"/>
              </a:rPr>
              <a:t>California</a:t>
            </a:r>
            <a:r>
              <a:rPr lang="en-US" sz="1800" kern="1050" dirty="0">
                <a:effectLst/>
                <a:latin typeface="Calibri" panose="020F0502020204030204" pitchFamily="34" charset="0"/>
                <a:ea typeface="Calibri" panose="020F0502020204030204" pitchFamily="34" charset="0"/>
                <a:cs typeface="Times New Roman" panose="02020603050405020304" pitchFamily="18" charset="0"/>
              </a:rPr>
              <a:t>, an adult day center offers all DCW staff a monthly stipend of $400 that can be applied toward health insurance, car insurance, or other personal needs. </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25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third Action Area is to elevate the social value of DCWs—and this could not be more important. </a:t>
            </a:r>
            <a:r>
              <a:rPr lang="en-US" sz="1200" kern="1050" spc="-15" dirty="0">
                <a:effectLst/>
                <a:latin typeface="Calibri" panose="020F0502020204030204" pitchFamily="34" charset="0"/>
                <a:ea typeface="Calibri" panose="020F0502020204030204" pitchFamily="34" charset="0"/>
                <a:cs typeface="Times New Roman" panose="02020603050405020304" pitchFamily="18" charset="0"/>
              </a:rPr>
              <a:t>A concerted cultural shift is needed across the broader health care system and the public in general, where DCWs are valued for the skilled work they perform as health care professionals. Deeply rooted culture change takes time, but there are concrete steps states can take to help change the perception of DCWs.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First, shift the public narrative. </a:t>
            </a:r>
            <a:r>
              <a:rPr lang="en-US" b="0" dirty="0"/>
              <a:t>State leaders and stakeholders need to be talking about the direct care workforce differently at every opportunity, whether that’s at career fairs, high school apprenticeships, through public awareness campaigns, etc. Additionally, there is an absolute, non-negotiable need to hear directly from DCWs on how they think of their positions and work. </a:t>
            </a:r>
            <a:r>
              <a:rPr lang="en-US" sz="1200" kern="1050" spc="-15" dirty="0">
                <a:effectLst/>
                <a:latin typeface="Calibri" panose="020F0502020204030204" pitchFamily="34" charset="0"/>
                <a:ea typeface="Calibri" panose="020F0502020204030204" pitchFamily="34" charset="0"/>
                <a:cs typeface="Times New Roman" panose="02020603050405020304" pitchFamily="18" charset="0"/>
              </a:rPr>
              <a:t>Drawing on DCWs’ stories and lived experience can be a powerful influence on public opinion and policy. For example, the</a:t>
            </a:r>
            <a:r>
              <a:rPr lang="en-US" sz="1200" kern="105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kern="1050" dirty="0">
                <a:effectLst/>
                <a:latin typeface="Calibri" panose="020F0502020204030204" pitchFamily="34" charset="0"/>
                <a:ea typeface="Calibri" panose="020F0502020204030204" pitchFamily="34" charset="0"/>
                <a:cs typeface="Times New Roman" panose="02020603050405020304" pitchFamily="18" charset="0"/>
              </a:rPr>
              <a:t>Indiana</a:t>
            </a:r>
            <a:r>
              <a:rPr lang="en-US" sz="1200" kern="1050" dirty="0">
                <a:effectLst/>
                <a:latin typeface="Calibri" panose="020F0502020204030204" pitchFamily="34" charset="0"/>
                <a:ea typeface="Calibri" panose="020F0502020204030204" pitchFamily="34" charset="0"/>
                <a:cs typeface="Times New Roman" panose="02020603050405020304" pitchFamily="18" charset="0"/>
              </a:rPr>
              <a:t> Family and Social Services Administration created a Direct Support Workforce Advisory Board, choosing 17 DCWs to represent a variety of settings, regions, backgrounds, and populations. In </a:t>
            </a:r>
            <a:r>
              <a:rPr lang="en-US" sz="1200" b="1" kern="1050" dirty="0">
                <a:effectLst/>
                <a:latin typeface="Calibri" panose="020F0502020204030204" pitchFamily="34" charset="0"/>
                <a:ea typeface="Calibri" panose="020F0502020204030204" pitchFamily="34" charset="0"/>
                <a:cs typeface="Times New Roman" panose="02020603050405020304" pitchFamily="18" charset="0"/>
              </a:rPr>
              <a:t>Colorado</a:t>
            </a:r>
            <a:r>
              <a:rPr lang="en-US" sz="1200" kern="105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0" kern="1050" dirty="0">
                <a:effectLst/>
                <a:latin typeface="Calibri" panose="020F0502020204030204" pitchFamily="34" charset="0"/>
                <a:ea typeface="Calibri" panose="020F0502020204030204" pitchFamily="34" charset="0"/>
                <a:cs typeface="Times New Roman" panose="02020603050405020304" pitchFamily="18" charset="0"/>
              </a:rPr>
              <a:t>the state is using</a:t>
            </a:r>
            <a:r>
              <a:rPr lang="en-US" sz="1200" kern="1050" dirty="0">
                <a:effectLst/>
                <a:latin typeface="Calibri" panose="020F0502020204030204" pitchFamily="34" charset="0"/>
                <a:ea typeface="Calibri" panose="020F0502020204030204" pitchFamily="34" charset="0"/>
                <a:cs typeface="Times New Roman" panose="02020603050405020304" pitchFamily="18" charset="0"/>
              </a:rPr>
              <a:t> significant portions of their American Rescue Plan Act funds to invest in public awareness campaigns. The goal is to reframe the DCW position, raise awareness, and communicate the value of the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050" spc="-15"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50" spc="-15" dirty="0">
                <a:effectLst/>
                <a:latin typeface="Calibri" panose="020F0502020204030204" pitchFamily="34" charset="0"/>
                <a:ea typeface="Calibri" panose="020F0502020204030204" pitchFamily="34" charset="0"/>
                <a:cs typeface="Times New Roman" panose="02020603050405020304" pitchFamily="18" charset="0"/>
              </a:rPr>
              <a:t>A second strategy is to prioritize DCWs’ safety, well-being, and health. </a:t>
            </a:r>
            <a:r>
              <a:rPr lang="en-US" sz="1200" b="0" kern="1050" spc="-15" dirty="0">
                <a:effectLst/>
                <a:latin typeface="Calibri" panose="020F0502020204030204" pitchFamily="34" charset="0"/>
                <a:ea typeface="Calibri" panose="020F0502020204030204" pitchFamily="34" charset="0"/>
                <a:cs typeface="Times New Roman" panose="02020603050405020304" pitchFamily="18" charset="0"/>
              </a:rPr>
              <a:t>State leaders should ensure DCWs are considered “essential workers”, and thus help </a:t>
            </a:r>
            <a:r>
              <a:rPr lang="en-US" sz="1200" kern="1050" dirty="0">
                <a:effectLst/>
                <a:latin typeface="Calibri" panose="020F0502020204030204" pitchFamily="34" charset="0"/>
                <a:ea typeface="Calibri" panose="020F0502020204030204" pitchFamily="34" charset="0"/>
                <a:cs typeface="Times New Roman" panose="02020603050405020304" pitchFamily="18" charset="0"/>
              </a:rPr>
              <a:t>ensure their eligibility for PPE, sick leave, and paid time off that other health care professionals regularly receive.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050" spc="-15"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0000"/>
              </a:lnSpc>
              <a:spcBef>
                <a:spcPts val="0"/>
              </a:spcBef>
              <a:spcAft>
                <a:spcPts val="600"/>
              </a:spcAft>
              <a:buFont typeface="Wingdings" panose="05000000000000000000" pitchFamily="2" charset="2"/>
              <a:buNone/>
            </a:pPr>
            <a:r>
              <a:rPr lang="en-US" sz="1200" b="1" kern="1050" spc="-15" dirty="0">
                <a:effectLst/>
                <a:latin typeface="Calibri" panose="020F0502020204030204" pitchFamily="34" charset="0"/>
                <a:ea typeface="Calibri" panose="020F0502020204030204" pitchFamily="34" charset="0"/>
                <a:cs typeface="Times New Roman" panose="02020603050405020304" pitchFamily="18" charset="0"/>
              </a:rPr>
              <a:t>For example, Virginia’s</a:t>
            </a:r>
            <a:r>
              <a:rPr lang="en-US" sz="1200" kern="1050" spc="-15" dirty="0">
                <a:effectLst/>
                <a:latin typeface="Calibri" panose="020F0502020204030204" pitchFamily="34" charset="0"/>
                <a:ea typeface="Calibri" panose="020F0502020204030204" pitchFamily="34" charset="0"/>
                <a:cs typeface="Times New Roman" panose="02020603050405020304" pitchFamily="18" charset="0"/>
              </a:rPr>
              <a:t> legislature passed a paid sick leave law at the height of the COVID-19 pandemic that covers all DCWs. </a:t>
            </a:r>
          </a:p>
          <a:p>
            <a:pPr marL="0" marR="0">
              <a:lnSpc>
                <a:spcPct val="110000"/>
              </a:lnSpc>
              <a:spcBef>
                <a:spcPts val="0"/>
              </a:spcBef>
              <a:spcAft>
                <a:spcPts val="400"/>
              </a:spcAft>
            </a:pPr>
            <a:endParaRPr lang="en-US" sz="1200" b="1" kern="105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50" dirty="0">
                <a:effectLst/>
                <a:latin typeface="Calibri" panose="020F0502020204030204" pitchFamily="34" charset="0"/>
                <a:ea typeface="Calibri" panose="020F0502020204030204" pitchFamily="34" charset="0"/>
                <a:cs typeface="Times New Roman" panose="02020603050405020304" pitchFamily="18" charset="0"/>
              </a:rPr>
              <a:t>An equity example in </a:t>
            </a:r>
            <a:r>
              <a:rPr lang="en-US" sz="1800" b="1" kern="1050" dirty="0">
                <a:effectLst/>
                <a:latin typeface="Calibri" panose="020F0502020204030204" pitchFamily="34" charset="0"/>
                <a:ea typeface="Calibri" panose="020F0502020204030204" pitchFamily="34" charset="0"/>
                <a:cs typeface="Times New Roman" panose="02020603050405020304" pitchFamily="18" charset="0"/>
              </a:rPr>
              <a:t>New Mexico</a:t>
            </a:r>
            <a:r>
              <a:rPr lang="en-US" sz="1800" kern="1050" dirty="0">
                <a:effectLst/>
                <a:latin typeface="Calibri" panose="020F0502020204030204" pitchFamily="34" charset="0"/>
                <a:ea typeface="Calibri" panose="020F0502020204030204" pitchFamily="34" charset="0"/>
                <a:cs typeface="Times New Roman" panose="02020603050405020304" pitchFamily="18" charset="0"/>
              </a:rPr>
              <a:t>: A DCW training agency offers care recipient- and DCW-focused training that is linguistically and culturally appropriate. To best support the majority female trainees, Encuentro provides free in-house childcare.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71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257F75-8EF6-4ED5-942F-60E3D3D7ED4D}"/>
              </a:ext>
            </a:extLst>
          </p:cNvPr>
          <p:cNvSpPr/>
          <p:nvPr/>
        </p:nvSpPr>
        <p:spPr bwMode="auto">
          <a:xfrm>
            <a:off x="0" y="5934075"/>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9">
            <a:extLst>
              <a:ext uri="{FF2B5EF4-FFF2-40B4-BE49-F238E27FC236}">
                <a16:creationId xmlns:a16="http://schemas.microsoft.com/office/drawing/2014/main" id="{332460C7-352F-4C16-90FB-586F9F6C3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0" y="6116638"/>
            <a:ext cx="13811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8019" y="2057718"/>
            <a:ext cx="6858000" cy="1655762"/>
          </a:xfrm>
        </p:spPr>
        <p:txBody>
          <a:bodyPr>
            <a:normAutofit/>
          </a:bodyPr>
          <a:lstStyle>
            <a:lvl1pPr marL="0" indent="0" algn="l">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3">
            <a:extLst>
              <a:ext uri="{FF2B5EF4-FFF2-40B4-BE49-F238E27FC236}">
                <a16:creationId xmlns:a16="http://schemas.microsoft.com/office/drawing/2014/main" id="{1236A51B-A4F3-A54F-9BCA-37B55D90077F}"/>
              </a:ext>
            </a:extLst>
          </p:cNvPr>
          <p:cNvSpPr>
            <a:spLocks noGrp="1"/>
          </p:cNvSpPr>
          <p:nvPr>
            <p:ph type="title"/>
          </p:nvPr>
        </p:nvSpPr>
        <p:spPr>
          <a:xfrm>
            <a:off x="388019" y="538380"/>
            <a:ext cx="7886700" cy="1325563"/>
          </a:xfrm>
        </p:spPr>
        <p:txBody>
          <a:bodyPr>
            <a:normAutofit/>
          </a:bodyPr>
          <a:lstStyle>
            <a:lvl1pPr>
              <a:defRPr sz="3200">
                <a:solidFill>
                  <a:schemeClr val="tx2"/>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2564938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Go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A8F0A2-21A9-4C9F-9795-4D38AC96A0B8}"/>
              </a:ext>
            </a:extLst>
          </p:cNvPr>
          <p:cNvSpPr/>
          <p:nvPr/>
        </p:nvSpPr>
        <p:spPr>
          <a:xfrm>
            <a:off x="0" y="5943600"/>
            <a:ext cx="91440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7">
            <a:extLst>
              <a:ext uri="{FF2B5EF4-FFF2-40B4-BE49-F238E27FC236}">
                <a16:creationId xmlns:a16="http://schemas.microsoft.com/office/drawing/2014/main" id="{433E2D6D-1D61-4782-A824-66013BC96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863" y="6165850"/>
            <a:ext cx="1379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6"/>
            <a:ext cx="7886700" cy="1325563"/>
          </a:xfrm>
          <a:prstGeom prst="rect">
            <a:avLst/>
          </a:prstGeom>
        </p:spPr>
        <p:txBody>
          <a:bodyPr/>
          <a:lstStyle>
            <a:lvl1pPr>
              <a:defRPr>
                <a:solidFill>
                  <a:schemeClr val="tx2"/>
                </a:solidFill>
                <a:latin typeface="+mj-lt"/>
              </a:defRPr>
            </a:lvl1pPr>
          </a:lstStyle>
          <a:p>
            <a:r>
              <a:rPr lang="en-US"/>
              <a:t>Click to edit Master title style</a:t>
            </a:r>
            <a:endParaRPr lang="en-US" dirty="0"/>
          </a:p>
        </p:txBody>
      </p:sp>
      <p:sp>
        <p:nvSpPr>
          <p:cNvPr id="4" name="Content Placeholder 3"/>
          <p:cNvSpPr>
            <a:spLocks noGrp="1"/>
          </p:cNvSpPr>
          <p:nvPr>
            <p:ph sz="half" idx="2"/>
          </p:nvPr>
        </p:nvSpPr>
        <p:spPr>
          <a:xfrm>
            <a:off x="628651" y="1974850"/>
            <a:ext cx="3868340" cy="3684588"/>
          </a:xfrm>
        </p:spPr>
        <p:txBody>
          <a:bodyPr>
            <a:normAutofit/>
          </a:bodyPr>
          <a:lstStyle>
            <a:lvl1pPr>
              <a:defRPr sz="2000">
                <a:solidFill>
                  <a:schemeClr val="accent3"/>
                </a:solidFill>
              </a:defRPr>
            </a:lvl1pPr>
            <a:lvl2pPr>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27959" y="1974850"/>
            <a:ext cx="3887391" cy="3684588"/>
          </a:xfrm>
        </p:spPr>
        <p:txBody>
          <a:bodyPr>
            <a:normAutofit/>
          </a:bodyPr>
          <a:lstStyle>
            <a:lvl1pPr>
              <a:defRPr sz="2000">
                <a:solidFill>
                  <a:schemeClr val="accent3"/>
                </a:solidFill>
              </a:defRPr>
            </a:lvl1pPr>
            <a:lvl2pPr>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6">
            <a:extLst>
              <a:ext uri="{FF2B5EF4-FFF2-40B4-BE49-F238E27FC236}">
                <a16:creationId xmlns:a16="http://schemas.microsoft.com/office/drawing/2014/main" id="{EFB8DFD4-8DF0-4280-9F8B-E22258CA5839}"/>
              </a:ext>
            </a:extLst>
          </p:cNvPr>
          <p:cNvSpPr>
            <a:spLocks noGrp="1"/>
          </p:cNvSpPr>
          <p:nvPr>
            <p:ph type="ftr" sz="quarter" idx="10"/>
          </p:nvPr>
        </p:nvSpPr>
        <p:spPr>
          <a:xfrm>
            <a:off x="531813" y="6299200"/>
            <a:ext cx="3086100" cy="365125"/>
          </a:xfrm>
          <a:prstGeom prst="rect">
            <a:avLst/>
          </a:prstGeom>
        </p:spPr>
        <p:txBody>
          <a:bodyPr/>
          <a:lstStyle>
            <a:lvl1pPr algn="l" eaLnBrk="1" fontAlgn="auto" hangingPunct="1">
              <a:spcBef>
                <a:spcPts val="0"/>
              </a:spcBef>
              <a:spcAft>
                <a:spcPts val="0"/>
              </a:spcAft>
              <a:defRPr sz="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r>
              <a:rPr lang="en-US" dirty="0"/>
              <a:t>Footer Text</a:t>
            </a:r>
          </a:p>
        </p:txBody>
      </p:sp>
    </p:spTree>
    <p:extLst>
      <p:ext uri="{BB962C8B-B14F-4D97-AF65-F5344CB8AC3E}">
        <p14:creationId xmlns:p14="http://schemas.microsoft.com/office/powerpoint/2010/main" val="135160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A822D8-EE57-4393-9520-E054725E50D4}"/>
              </a:ext>
            </a:extLst>
          </p:cNvPr>
          <p:cNvSpPr/>
          <p:nvPr/>
        </p:nvSpPr>
        <p:spPr>
          <a:xfrm>
            <a:off x="0" y="594360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7">
            <a:extLst>
              <a:ext uri="{FF2B5EF4-FFF2-40B4-BE49-F238E27FC236}">
                <a16:creationId xmlns:a16="http://schemas.microsoft.com/office/drawing/2014/main" id="{A2B197F7-7703-47F9-8726-5E5D41AA5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863" y="6165850"/>
            <a:ext cx="1379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a:prstGeom prst="rect">
            <a:avLst/>
          </a:prstGeom>
        </p:spPr>
        <p:txBody>
          <a:bodyPr>
            <a:noAutofit/>
          </a:bodyPr>
          <a:lstStyle>
            <a:lvl1pPr>
              <a:defRPr sz="3200">
                <a:solidFill>
                  <a:schemeClr val="tx2"/>
                </a:solidFill>
                <a:latin typeface="Georgia" panose="02040502050405020303" pitchFamily="18"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24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7063505A-5646-6E49-AD32-AC7C66780E28}"/>
              </a:ext>
            </a:extLst>
          </p:cNvPr>
          <p:cNvSpPr>
            <a:spLocks noGrp="1"/>
          </p:cNvSpPr>
          <p:nvPr>
            <p:ph idx="1"/>
          </p:nvPr>
        </p:nvSpPr>
        <p:spPr>
          <a:xfrm>
            <a:off x="3887391" y="987426"/>
            <a:ext cx="4629150" cy="4873625"/>
          </a:xfrm>
        </p:spPr>
        <p:txBody>
          <a:bodyPr>
            <a:normAutofit/>
          </a:bodyPr>
          <a:lstStyle>
            <a:lvl1pPr>
              <a:defRPr sz="2400">
                <a:solidFill>
                  <a:schemeClr val="accent3"/>
                </a:solidFill>
              </a:defRPr>
            </a:lvl1pPr>
            <a:lvl2pPr>
              <a:defRPr sz="2400">
                <a:solidFill>
                  <a:schemeClr val="accent3"/>
                </a:solidFill>
              </a:defRPr>
            </a:lvl2pPr>
            <a:lvl3pPr>
              <a:defRPr sz="2400">
                <a:solidFill>
                  <a:schemeClr val="accent3"/>
                </a:solidFill>
              </a:defRPr>
            </a:lvl3pPr>
            <a:lvl4pPr>
              <a:defRPr sz="2400">
                <a:solidFill>
                  <a:schemeClr val="accent3"/>
                </a:solidFill>
              </a:defRPr>
            </a:lvl4pPr>
            <a:lvl5pPr>
              <a:defRPr sz="2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69A32DC6-74B7-47F5-9B8E-79158D425557}"/>
              </a:ext>
            </a:extLst>
          </p:cNvPr>
          <p:cNvSpPr>
            <a:spLocks noGrp="1"/>
          </p:cNvSpPr>
          <p:nvPr>
            <p:ph type="ftr" sz="quarter" idx="10"/>
          </p:nvPr>
        </p:nvSpPr>
        <p:spPr>
          <a:xfrm>
            <a:off x="531813" y="6299200"/>
            <a:ext cx="3086100" cy="365125"/>
          </a:xfrm>
          <a:prstGeom prst="rect">
            <a:avLst/>
          </a:prstGeom>
        </p:spPr>
        <p:txBody>
          <a:bodyPr/>
          <a:lstStyle>
            <a:lvl1pPr algn="l" eaLnBrk="1" fontAlgn="auto" hangingPunct="1">
              <a:spcBef>
                <a:spcPts val="0"/>
              </a:spcBef>
              <a:spcAft>
                <a:spcPts val="0"/>
              </a:spcAft>
              <a:defRPr sz="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r>
              <a:rPr lang="en-US" dirty="0"/>
              <a:t>Footer Text</a:t>
            </a:r>
          </a:p>
        </p:txBody>
      </p:sp>
    </p:spTree>
    <p:extLst>
      <p:ext uri="{BB962C8B-B14F-4D97-AF65-F5344CB8AC3E}">
        <p14:creationId xmlns:p14="http://schemas.microsoft.com/office/powerpoint/2010/main" val="422539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00D2C9-88A1-4574-BE33-9627B21B611A}"/>
              </a:ext>
            </a:extLst>
          </p:cNvPr>
          <p:cNvSpPr/>
          <p:nvPr/>
        </p:nvSpPr>
        <p:spPr>
          <a:xfrm>
            <a:off x="0" y="5943600"/>
            <a:ext cx="91440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7">
            <a:extLst>
              <a:ext uri="{FF2B5EF4-FFF2-40B4-BE49-F238E27FC236}">
                <a16:creationId xmlns:a16="http://schemas.microsoft.com/office/drawing/2014/main" id="{01EF40C4-C8F6-4391-9667-E278E8287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863" y="6165850"/>
            <a:ext cx="1379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a:prstGeom prst="rect">
            <a:avLst/>
          </a:prstGeom>
        </p:spPr>
        <p:txBody>
          <a:bodyPr>
            <a:noAutofit/>
          </a:bodyPr>
          <a:lstStyle>
            <a:lvl1pPr>
              <a:defRPr sz="3200">
                <a:solidFill>
                  <a:schemeClr val="tx2"/>
                </a:solidFill>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400">
                <a:solidFill>
                  <a:schemeClr val="accent3"/>
                </a:solidFill>
              </a:defRPr>
            </a:lvl1pPr>
            <a:lvl2pPr>
              <a:defRPr sz="2400">
                <a:solidFill>
                  <a:schemeClr val="accent3"/>
                </a:solidFill>
              </a:defRPr>
            </a:lvl2pPr>
            <a:lvl3pPr>
              <a:defRPr sz="2400">
                <a:solidFill>
                  <a:schemeClr val="accent3"/>
                </a:solidFill>
              </a:defRPr>
            </a:lvl3pPr>
            <a:lvl4pPr>
              <a:defRPr sz="2400">
                <a:solidFill>
                  <a:schemeClr val="accent3"/>
                </a:solidFill>
              </a:defRPr>
            </a:lvl4pPr>
            <a:lvl5pPr>
              <a:defRPr sz="2400">
                <a:solidFill>
                  <a:schemeClr val="accent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24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6">
            <a:extLst>
              <a:ext uri="{FF2B5EF4-FFF2-40B4-BE49-F238E27FC236}">
                <a16:creationId xmlns:a16="http://schemas.microsoft.com/office/drawing/2014/main" id="{93B06028-480C-45DB-B574-EE62C16424F7}"/>
              </a:ext>
            </a:extLst>
          </p:cNvPr>
          <p:cNvSpPr>
            <a:spLocks noGrp="1"/>
          </p:cNvSpPr>
          <p:nvPr>
            <p:ph type="ftr" sz="quarter" idx="10"/>
          </p:nvPr>
        </p:nvSpPr>
        <p:spPr>
          <a:xfrm>
            <a:off x="531813" y="6299200"/>
            <a:ext cx="3086100" cy="365125"/>
          </a:xfrm>
          <a:prstGeom prst="rect">
            <a:avLst/>
          </a:prstGeom>
        </p:spPr>
        <p:txBody>
          <a:bodyPr/>
          <a:lstStyle>
            <a:lvl1pPr algn="l" eaLnBrk="1" fontAlgn="auto" hangingPunct="1">
              <a:spcBef>
                <a:spcPts val="0"/>
              </a:spcBef>
              <a:spcAft>
                <a:spcPts val="0"/>
              </a:spcAft>
              <a:defRPr sz="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r>
              <a:rPr lang="en-US" dirty="0"/>
              <a:t>Footer Text</a:t>
            </a:r>
          </a:p>
        </p:txBody>
      </p:sp>
    </p:spTree>
    <p:extLst>
      <p:ext uri="{BB962C8B-B14F-4D97-AF65-F5344CB8AC3E}">
        <p14:creationId xmlns:p14="http://schemas.microsoft.com/office/powerpoint/2010/main" val="285517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815C-CD9F-4CFD-9951-6DEA9B796E0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57283A-20A1-407E-8599-E04DD57086F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8B2449-E2E4-4DF8-BA0C-14C1D90FC1E8}"/>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1236458A-10C9-4BC8-82E0-644C66549996}"/>
              </a:ext>
            </a:extLst>
          </p:cNvPr>
          <p:cNvSpPr>
            <a:spLocks noGrp="1"/>
          </p:cNvSpPr>
          <p:nvPr>
            <p:ph type="ftr" sz="quarter" idx="11"/>
          </p:nvPr>
        </p:nvSpPr>
        <p:spPr/>
        <p:txBody>
          <a:bodyPr/>
          <a:lstStyle/>
          <a:p>
            <a:pPr>
              <a:defRPr/>
            </a:pPr>
            <a:r>
              <a:rPr lang="en-US" dirty="0"/>
              <a:t>Footer Text</a:t>
            </a:r>
          </a:p>
        </p:txBody>
      </p:sp>
      <p:sp>
        <p:nvSpPr>
          <p:cNvPr id="6" name="Slide Number Placeholder 5">
            <a:extLst>
              <a:ext uri="{FF2B5EF4-FFF2-40B4-BE49-F238E27FC236}">
                <a16:creationId xmlns:a16="http://schemas.microsoft.com/office/drawing/2014/main" id="{C5011F8B-7037-4E26-9185-8765B900F29E}"/>
              </a:ext>
            </a:extLst>
          </p:cNvPr>
          <p:cNvSpPr>
            <a:spLocks noGrp="1"/>
          </p:cNvSpPr>
          <p:nvPr>
            <p:ph type="sldNum" sz="quarter" idx="12"/>
          </p:nvPr>
        </p:nvSpPr>
        <p:spPr/>
        <p:txBody>
          <a:bodyPr/>
          <a:lstStyle/>
          <a:p>
            <a:pPr>
              <a:defRPr/>
            </a:pPr>
            <a:fld id="{DAD6599C-11E4-47FD-8DAE-C2E005A93498}" type="slidenum">
              <a:rPr lang="en-US"/>
              <a:pPr>
                <a:defRPr/>
              </a:pPr>
              <a:t>‹#›</a:t>
            </a:fld>
            <a:endParaRPr lang="en-US" dirty="0"/>
          </a:p>
        </p:txBody>
      </p:sp>
    </p:spTree>
    <p:extLst>
      <p:ext uri="{BB962C8B-B14F-4D97-AF65-F5344CB8AC3E}">
        <p14:creationId xmlns:p14="http://schemas.microsoft.com/office/powerpoint/2010/main" val="1764220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32159F9-EDB7-465A-8198-C320DCE3665F}" type="datetime1">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217497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EA5DA2-197E-4EB8-A83C-C3A74F01F850}" type="datetime1">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559097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B4BB9-E359-4686-977F-C1B939BC99F4}" type="datetime1">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1845754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57609E-FCCA-4BA7-AE47-3538A50FBDE0}" type="datetime1">
              <a:rPr lang="en-US" smtClean="0"/>
              <a:t>5/19/22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397960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C6F2C5-0FF0-4989-9093-15A3E442D078}" type="datetime1">
              <a:rPr lang="en-US" smtClean="0"/>
              <a:t>5/19/22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3839239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05271-05B1-47C4-B270-E26D786AD5FE}" type="datetime1">
              <a:rPr lang="en-US" smtClean="0"/>
              <a:t>5/19/22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389734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Go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2F14CD-4630-418F-9594-7F854D9033C0}"/>
              </a:ext>
            </a:extLst>
          </p:cNvPr>
          <p:cNvSpPr/>
          <p:nvPr/>
        </p:nvSpPr>
        <p:spPr>
          <a:xfrm>
            <a:off x="0" y="5943600"/>
            <a:ext cx="91440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7">
            <a:extLst>
              <a:ext uri="{FF2B5EF4-FFF2-40B4-BE49-F238E27FC236}">
                <a16:creationId xmlns:a16="http://schemas.microsoft.com/office/drawing/2014/main" id="{066A625A-56A8-4236-AC03-1B1CFDFC6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863" y="6165850"/>
            <a:ext cx="1379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88019" y="2057718"/>
            <a:ext cx="6858000" cy="1655762"/>
          </a:xfrm>
        </p:spPr>
        <p:txBody>
          <a:bodyPr>
            <a:normAutofit/>
          </a:bodyPr>
          <a:lstStyle>
            <a:lvl1pPr marL="0" indent="0" algn="l">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3">
            <a:extLst>
              <a:ext uri="{FF2B5EF4-FFF2-40B4-BE49-F238E27FC236}">
                <a16:creationId xmlns:a16="http://schemas.microsoft.com/office/drawing/2014/main" id="{1236A51B-A4F3-A54F-9BCA-37B55D90077F}"/>
              </a:ext>
            </a:extLst>
          </p:cNvPr>
          <p:cNvSpPr>
            <a:spLocks noGrp="1"/>
          </p:cNvSpPr>
          <p:nvPr>
            <p:ph type="title"/>
          </p:nvPr>
        </p:nvSpPr>
        <p:spPr>
          <a:xfrm>
            <a:off x="388019" y="538380"/>
            <a:ext cx="7886700" cy="1325563"/>
          </a:xfrm>
        </p:spPr>
        <p:txBody>
          <a:bodyPr>
            <a:normAutofit/>
          </a:bodyPr>
          <a:lstStyle>
            <a:lvl1pPr>
              <a:defRPr sz="3200">
                <a:solidFill>
                  <a:schemeClr val="tx2"/>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51502723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1F6F0-9459-43DD-93D9-F3421DA7704B}" type="datetime1">
              <a:rPr lang="en-US" smtClean="0"/>
              <a:t>5/19/22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4039578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E9DA4C-7193-4282-AC51-A7EEA3412791}" type="datetime1">
              <a:rPr lang="en-US" smtClean="0"/>
              <a:t>5/19/22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2372584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CC2911-7777-41C0-A937-FFD554D6DA48}" type="datetime1">
              <a:rPr lang="en-US" smtClean="0"/>
              <a:t>5/19/22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2066611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F3543-A728-42F0-B06E-AE3C5AD1B40A}" type="datetime1">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880028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AA628-3F6B-49ED-A559-2F99B5278402}" type="datetime1">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1727222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12" name="Rounded Rectangle 10">
            <a:extLst>
              <a:ext uri="{FF2B5EF4-FFF2-40B4-BE49-F238E27FC236}">
                <a16:creationId xmlns:a16="http://schemas.microsoft.com/office/drawing/2014/main" id="{F2AD6195-8E3F-41FF-A30F-E769697EDD1C}"/>
              </a:ext>
            </a:extLst>
          </p:cNvPr>
          <p:cNvSpPr/>
          <p:nvPr/>
        </p:nvSpPr>
        <p:spPr>
          <a:xfrm>
            <a:off x="1" y="586153"/>
            <a:ext cx="9143999" cy="473528"/>
          </a:xfrm>
          <a:prstGeom prst="round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8" name="Rectangle 7"/>
          <p:cNvSpPr/>
          <p:nvPr/>
        </p:nvSpPr>
        <p:spPr>
          <a:xfrm>
            <a:off x="0" y="-16183"/>
            <a:ext cx="9144000" cy="1003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628650" y="243750"/>
            <a:ext cx="7886700" cy="694929"/>
          </a:xfrm>
          <a:prstGeom prst="rect">
            <a:avLst/>
          </a:prstGeom>
        </p:spPr>
        <p:txBody>
          <a:bodyPr>
            <a:normAutofit/>
          </a:bodyPr>
          <a:lstStyle>
            <a:lvl1pPr>
              <a:defRPr sz="2700">
                <a:solidFill>
                  <a:schemeClr val="bg1"/>
                </a:solidFill>
              </a:defRPr>
            </a:lvl1pPr>
          </a:lstStyle>
          <a:p>
            <a:r>
              <a:rPr lang="en-US"/>
              <a:t>Click to edit Master title style</a:t>
            </a:r>
          </a:p>
        </p:txBody>
      </p:sp>
      <p:sp>
        <p:nvSpPr>
          <p:cNvPr id="7" name="Text Placeholder 2"/>
          <p:cNvSpPr>
            <a:spLocks noGrp="1"/>
          </p:cNvSpPr>
          <p:nvPr>
            <p:ph idx="1"/>
          </p:nvPr>
        </p:nvSpPr>
        <p:spPr>
          <a:xfrm>
            <a:off x="628650" y="1505119"/>
            <a:ext cx="7886700" cy="49020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a:xfrm>
            <a:off x="-641350" y="6504777"/>
            <a:ext cx="4324350" cy="315927"/>
          </a:xfrm>
          <a:prstGeom prst="rect">
            <a:avLst/>
          </a:prstGeom>
        </p:spPr>
        <p:txBody>
          <a:bodyPr/>
          <a:lstStyle>
            <a:lvl1pPr algn="ctr">
              <a:defRPr sz="825">
                <a:latin typeface="+mj-lt"/>
              </a:defRPr>
            </a:lvl1pPr>
          </a:lstStyle>
          <a:p>
            <a:endParaRPr lang="en-US"/>
          </a:p>
        </p:txBody>
      </p:sp>
      <p:sp>
        <p:nvSpPr>
          <p:cNvPr id="3" name="Date Placeholder 2">
            <a:extLst>
              <a:ext uri="{FF2B5EF4-FFF2-40B4-BE49-F238E27FC236}">
                <a16:creationId xmlns:a16="http://schemas.microsoft.com/office/drawing/2014/main" id="{D1A919BB-3BF9-4AD6-BD3F-518D61497529}"/>
              </a:ext>
            </a:extLst>
          </p:cNvPr>
          <p:cNvSpPr>
            <a:spLocks noGrp="1"/>
          </p:cNvSpPr>
          <p:nvPr>
            <p:ph type="dt" sz="half" idx="10"/>
          </p:nvPr>
        </p:nvSpPr>
        <p:spPr/>
        <p:txBody>
          <a:bodyPr/>
          <a:lstStyle/>
          <a:p>
            <a:fld id="{64A9C974-996B-486B-8B0E-3976A5C38C61}" type="datetime1">
              <a:rPr lang="en-US" smtClean="0"/>
              <a:t>5/19/22</a:t>
            </a:fld>
            <a:endParaRPr lang="en-US"/>
          </a:p>
        </p:txBody>
      </p:sp>
      <p:sp>
        <p:nvSpPr>
          <p:cNvPr id="5" name="Slide Number Placeholder 4">
            <a:extLst>
              <a:ext uri="{FF2B5EF4-FFF2-40B4-BE49-F238E27FC236}">
                <a16:creationId xmlns:a16="http://schemas.microsoft.com/office/drawing/2014/main" id="{147CC487-DBCA-406C-BF4D-B18D34E33837}"/>
              </a:ext>
            </a:extLst>
          </p:cNvPr>
          <p:cNvSpPr>
            <a:spLocks noGrp="1"/>
          </p:cNvSpPr>
          <p:nvPr>
            <p:ph type="sldNum" sz="quarter" idx="11"/>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108593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large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257426" y="0"/>
            <a:ext cx="6886575" cy="6858000"/>
          </a:xfrm>
          <a:prstGeom prst="rect">
            <a:avLst/>
          </a:prstGeom>
        </p:spPr>
        <p:txBody>
          <a:bodyPr/>
          <a:lstStyle/>
          <a:p>
            <a:r>
              <a:rPr lang="en-US"/>
              <a:t>Click icon to add picture</a:t>
            </a:r>
          </a:p>
        </p:txBody>
      </p:sp>
      <p:sp>
        <p:nvSpPr>
          <p:cNvPr id="7" name="Rounded Rectangle 6"/>
          <p:cNvSpPr/>
          <p:nvPr/>
        </p:nvSpPr>
        <p:spPr>
          <a:xfrm>
            <a:off x="186117" y="744468"/>
            <a:ext cx="6408892" cy="52193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782400" y="953267"/>
            <a:ext cx="5310904" cy="1744716"/>
          </a:xfrm>
          <a:prstGeom prst="rect">
            <a:avLst/>
          </a:prstGeom>
        </p:spPr>
        <p:txBody>
          <a:bodyPr>
            <a:normAutofit/>
          </a:bodyPr>
          <a:lstStyle>
            <a:lvl1pPr>
              <a:defRPr sz="2700">
                <a:solidFill>
                  <a:schemeClr val="bg1"/>
                </a:solidFill>
              </a:defRPr>
            </a:lvl1pPr>
          </a:lstStyle>
          <a:p>
            <a:r>
              <a:rPr lang="en-US"/>
              <a:t>Click to edit Master title style</a:t>
            </a:r>
          </a:p>
        </p:txBody>
      </p:sp>
      <p:sp>
        <p:nvSpPr>
          <p:cNvPr id="3" name="Content Placeholder 2"/>
          <p:cNvSpPr>
            <a:spLocks noGrp="1"/>
          </p:cNvSpPr>
          <p:nvPr>
            <p:ph idx="1"/>
          </p:nvPr>
        </p:nvSpPr>
        <p:spPr>
          <a:xfrm>
            <a:off x="782400" y="2697985"/>
            <a:ext cx="5310904" cy="320111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3"/>
          </p:nvPr>
        </p:nvSpPr>
        <p:spPr>
          <a:xfrm>
            <a:off x="-641350" y="6504777"/>
            <a:ext cx="4324350" cy="315927"/>
          </a:xfrm>
          <a:prstGeom prst="rect">
            <a:avLst/>
          </a:prstGeom>
        </p:spPr>
        <p:txBody>
          <a:bodyPr/>
          <a:lstStyle>
            <a:lvl1pPr algn="ctr">
              <a:defRPr sz="825">
                <a:latin typeface="+mj-lt"/>
              </a:defRPr>
            </a:lvl1pPr>
          </a:lstStyle>
          <a:p>
            <a:endParaRPr lang="en-US"/>
          </a:p>
        </p:txBody>
      </p:sp>
      <p:sp>
        <p:nvSpPr>
          <p:cNvPr id="4" name="Date Placeholder 3">
            <a:extLst>
              <a:ext uri="{FF2B5EF4-FFF2-40B4-BE49-F238E27FC236}">
                <a16:creationId xmlns:a16="http://schemas.microsoft.com/office/drawing/2014/main" id="{DE1A20BA-1907-451E-98A3-23108B9E43F2}"/>
              </a:ext>
            </a:extLst>
          </p:cNvPr>
          <p:cNvSpPr>
            <a:spLocks noGrp="1"/>
          </p:cNvSpPr>
          <p:nvPr>
            <p:ph type="dt" sz="half" idx="11"/>
          </p:nvPr>
        </p:nvSpPr>
        <p:spPr/>
        <p:txBody>
          <a:bodyPr/>
          <a:lstStyle/>
          <a:p>
            <a:fld id="{F0C2DA64-9CB5-4641-8AFC-5F07D275662D}" type="datetime1">
              <a:rPr lang="en-US" smtClean="0"/>
              <a:t>5/19/22</a:t>
            </a:fld>
            <a:endParaRPr lang="en-US"/>
          </a:p>
        </p:txBody>
      </p:sp>
      <p:sp>
        <p:nvSpPr>
          <p:cNvPr id="5" name="Slide Number Placeholder 4">
            <a:extLst>
              <a:ext uri="{FF2B5EF4-FFF2-40B4-BE49-F238E27FC236}">
                <a16:creationId xmlns:a16="http://schemas.microsoft.com/office/drawing/2014/main" id="{EC79D4FD-727C-4D09-ADED-8F4E2216292F}"/>
              </a:ext>
            </a:extLst>
          </p:cNvPr>
          <p:cNvSpPr>
            <a:spLocks noGrp="1"/>
          </p:cNvSpPr>
          <p:nvPr>
            <p:ph type="sldNum" sz="quarter" idx="12"/>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1083092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Intro Slice">
    <p:spTree>
      <p:nvGrpSpPr>
        <p:cNvPr id="1" name=""/>
        <p:cNvGrpSpPr/>
        <p:nvPr/>
      </p:nvGrpSpPr>
      <p:grpSpPr>
        <a:xfrm>
          <a:off x="0" y="0"/>
          <a:ext cx="0" cy="0"/>
          <a:chOff x="0" y="0"/>
          <a:chExt cx="0" cy="0"/>
        </a:xfrm>
      </p:grpSpPr>
      <p:sp>
        <p:nvSpPr>
          <p:cNvPr id="11" name="Rounded Rectangle 10"/>
          <p:cNvSpPr/>
          <p:nvPr/>
        </p:nvSpPr>
        <p:spPr>
          <a:xfrm>
            <a:off x="-195942" y="5331279"/>
            <a:ext cx="9096677" cy="47352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8" name="Rectangle 7"/>
          <p:cNvSpPr/>
          <p:nvPr/>
        </p:nvSpPr>
        <p:spPr>
          <a:xfrm>
            <a:off x="1" y="1228725"/>
            <a:ext cx="7638881" cy="42767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laceholder 6"/>
          <p:cNvSpPr>
            <a:spLocks noGrp="1"/>
          </p:cNvSpPr>
          <p:nvPr>
            <p:ph sz="quarter" idx="11"/>
          </p:nvPr>
        </p:nvSpPr>
        <p:spPr>
          <a:xfrm>
            <a:off x="376154" y="1876425"/>
            <a:ext cx="6886575" cy="1771650"/>
          </a:xfrm>
          <a:prstGeom prst="rect">
            <a:avLst/>
          </a:prstGeom>
        </p:spPr>
        <p:txBody>
          <a:bodyPr/>
          <a:lstStyle>
            <a:lvl1pPr marL="0" indent="0">
              <a:buNone/>
              <a:defRPr sz="405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a:t>Click to edit Master text styles</a:t>
            </a:r>
          </a:p>
        </p:txBody>
      </p:sp>
      <p:sp>
        <p:nvSpPr>
          <p:cNvPr id="12" name="Text Placeholder 11"/>
          <p:cNvSpPr>
            <a:spLocks noGrp="1"/>
          </p:cNvSpPr>
          <p:nvPr>
            <p:ph type="body" sz="quarter" idx="12"/>
          </p:nvPr>
        </p:nvSpPr>
        <p:spPr>
          <a:xfrm>
            <a:off x="376238" y="3714750"/>
            <a:ext cx="6886575" cy="1009650"/>
          </a:xfrm>
          <a:prstGeom prst="rect">
            <a:avLst/>
          </a:prstGeom>
        </p:spPr>
        <p:txBody>
          <a:bodyPr/>
          <a:lstStyle>
            <a:lvl1pPr marL="0" inden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D05A9F02-E218-4841-BBD9-94E4C7B2B59A}"/>
              </a:ext>
            </a:extLst>
          </p:cNvPr>
          <p:cNvSpPr>
            <a:spLocks noGrp="1"/>
          </p:cNvSpPr>
          <p:nvPr>
            <p:ph type="dt" sz="half" idx="13"/>
          </p:nvPr>
        </p:nvSpPr>
        <p:spPr/>
        <p:txBody>
          <a:bodyPr/>
          <a:lstStyle/>
          <a:p>
            <a:fld id="{FBFFCF76-E9A6-4CD8-8329-A4192FE6EEFD}" type="datetime1">
              <a:rPr lang="en-US" smtClean="0"/>
              <a:t>5/19/22</a:t>
            </a:fld>
            <a:endParaRPr lang="en-US"/>
          </a:p>
        </p:txBody>
      </p:sp>
      <p:sp>
        <p:nvSpPr>
          <p:cNvPr id="5" name="Footer Placeholder 4">
            <a:extLst>
              <a:ext uri="{FF2B5EF4-FFF2-40B4-BE49-F238E27FC236}">
                <a16:creationId xmlns:a16="http://schemas.microsoft.com/office/drawing/2014/main" id="{F520FB18-4A81-439E-954B-200BF8D80B10}"/>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2DFF9C96-1ACD-4916-954D-5BD3AAD19870}"/>
              </a:ext>
            </a:extLst>
          </p:cNvPr>
          <p:cNvSpPr>
            <a:spLocks noGrp="1"/>
          </p:cNvSpPr>
          <p:nvPr>
            <p:ph type="sldNum" sz="quarter" idx="15"/>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3961739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_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505119"/>
            <a:ext cx="3886200" cy="50447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05119"/>
            <a:ext cx="3886200" cy="50447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3"/>
          </p:nvPr>
        </p:nvSpPr>
        <p:spPr>
          <a:xfrm>
            <a:off x="-641350" y="6504777"/>
            <a:ext cx="4324350" cy="315927"/>
          </a:xfrm>
          <a:prstGeom prst="rect">
            <a:avLst/>
          </a:prstGeom>
        </p:spPr>
        <p:txBody>
          <a:bodyPr/>
          <a:lstStyle>
            <a:lvl1pPr algn="ctr">
              <a:defRPr sz="825">
                <a:latin typeface="+mj-lt"/>
              </a:defRPr>
            </a:lvl1pPr>
          </a:lstStyle>
          <a:p>
            <a:endParaRPr lang="en-US"/>
          </a:p>
        </p:txBody>
      </p:sp>
      <p:sp>
        <p:nvSpPr>
          <p:cNvPr id="14" name="Rounded Rectangle 13"/>
          <p:cNvSpPr/>
          <p:nvPr/>
        </p:nvSpPr>
        <p:spPr>
          <a:xfrm>
            <a:off x="-178024" y="909562"/>
            <a:ext cx="9080725" cy="25243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15" name="Rectangle 14"/>
          <p:cNvSpPr/>
          <p:nvPr/>
        </p:nvSpPr>
        <p:spPr>
          <a:xfrm>
            <a:off x="1" y="-16183"/>
            <a:ext cx="8005550" cy="1003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1"/>
          <p:cNvSpPr>
            <a:spLocks noGrp="1"/>
          </p:cNvSpPr>
          <p:nvPr>
            <p:ph type="title"/>
          </p:nvPr>
        </p:nvSpPr>
        <p:spPr>
          <a:xfrm>
            <a:off x="628650" y="243750"/>
            <a:ext cx="7886700" cy="694929"/>
          </a:xfrm>
          <a:prstGeom prst="rect">
            <a:avLst/>
          </a:prstGeom>
        </p:spPr>
        <p:txBody>
          <a:bodyPr>
            <a:normAutofit/>
          </a:bodyPr>
          <a:lstStyle>
            <a:lvl1pPr>
              <a:defRPr sz="2700">
                <a:solidFill>
                  <a:schemeClr val="bg1"/>
                </a:solidFill>
              </a:defRPr>
            </a:lvl1pPr>
          </a:lstStyle>
          <a:p>
            <a:r>
              <a:rPr lang="en-US"/>
              <a:t>Click to edit Master title style</a:t>
            </a:r>
          </a:p>
        </p:txBody>
      </p:sp>
      <p:sp>
        <p:nvSpPr>
          <p:cNvPr id="2" name="Date Placeholder 1">
            <a:extLst>
              <a:ext uri="{FF2B5EF4-FFF2-40B4-BE49-F238E27FC236}">
                <a16:creationId xmlns:a16="http://schemas.microsoft.com/office/drawing/2014/main" id="{000AC211-661E-484C-B6E7-8BB802B5E71D}"/>
              </a:ext>
            </a:extLst>
          </p:cNvPr>
          <p:cNvSpPr>
            <a:spLocks noGrp="1"/>
          </p:cNvSpPr>
          <p:nvPr>
            <p:ph type="dt" sz="half" idx="10"/>
          </p:nvPr>
        </p:nvSpPr>
        <p:spPr/>
        <p:txBody>
          <a:bodyPr/>
          <a:lstStyle/>
          <a:p>
            <a:fld id="{0D038897-26D3-48E5-A72D-CE434C44A4E6}" type="datetime1">
              <a:rPr lang="en-US" smtClean="0"/>
              <a:t>5/19/22</a:t>
            </a:fld>
            <a:endParaRPr lang="en-US"/>
          </a:p>
        </p:txBody>
      </p:sp>
      <p:sp>
        <p:nvSpPr>
          <p:cNvPr id="5" name="Slide Number Placeholder 4">
            <a:extLst>
              <a:ext uri="{FF2B5EF4-FFF2-40B4-BE49-F238E27FC236}">
                <a16:creationId xmlns:a16="http://schemas.microsoft.com/office/drawing/2014/main" id="{024F28A0-5C25-4785-A393-03B5930263AB}"/>
              </a:ext>
            </a:extLst>
          </p:cNvPr>
          <p:cNvSpPr>
            <a:spLocks noGrp="1"/>
          </p:cNvSpPr>
          <p:nvPr>
            <p:ph type="sldNum" sz="quarter" idx="11"/>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848825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912975"/>
            <a:ext cx="3886200" cy="46449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912975"/>
            <a:ext cx="3886200" cy="46449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3"/>
          </p:nvPr>
        </p:nvSpPr>
        <p:spPr>
          <a:xfrm>
            <a:off x="-641350" y="6504777"/>
            <a:ext cx="4324350" cy="315927"/>
          </a:xfrm>
          <a:prstGeom prst="rect">
            <a:avLst/>
          </a:prstGeom>
        </p:spPr>
        <p:txBody>
          <a:bodyPr/>
          <a:lstStyle>
            <a:lvl1pPr algn="ctr">
              <a:defRPr sz="825">
                <a:latin typeface="+mj-lt"/>
              </a:defRPr>
            </a:lvl1pPr>
          </a:lstStyle>
          <a:p>
            <a:endParaRPr lang="en-US"/>
          </a:p>
        </p:txBody>
      </p:sp>
      <p:sp>
        <p:nvSpPr>
          <p:cNvPr id="8" name="Text Placeholder 2"/>
          <p:cNvSpPr>
            <a:spLocks noGrp="1"/>
          </p:cNvSpPr>
          <p:nvPr>
            <p:ph type="body" idx="10"/>
          </p:nvPr>
        </p:nvSpPr>
        <p:spPr>
          <a:xfrm>
            <a:off x="629842" y="1327539"/>
            <a:ext cx="3868340" cy="449256"/>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9" name="Text Placeholder 4"/>
          <p:cNvSpPr>
            <a:spLocks noGrp="1"/>
          </p:cNvSpPr>
          <p:nvPr>
            <p:ph type="body" sz="quarter" idx="11"/>
          </p:nvPr>
        </p:nvSpPr>
        <p:spPr>
          <a:xfrm>
            <a:off x="4629152" y="1327539"/>
            <a:ext cx="3887391" cy="449256"/>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14" name="Rounded Rectangle 13"/>
          <p:cNvSpPr/>
          <p:nvPr/>
        </p:nvSpPr>
        <p:spPr>
          <a:xfrm>
            <a:off x="-178024" y="909562"/>
            <a:ext cx="9080725" cy="25243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15" name="Rectangle 14"/>
          <p:cNvSpPr/>
          <p:nvPr/>
        </p:nvSpPr>
        <p:spPr>
          <a:xfrm>
            <a:off x="1" y="-16183"/>
            <a:ext cx="8005550" cy="1003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1"/>
          <p:cNvSpPr>
            <a:spLocks noGrp="1"/>
          </p:cNvSpPr>
          <p:nvPr>
            <p:ph type="title"/>
          </p:nvPr>
        </p:nvSpPr>
        <p:spPr>
          <a:xfrm>
            <a:off x="628650" y="243750"/>
            <a:ext cx="7886700" cy="694929"/>
          </a:xfrm>
          <a:prstGeom prst="rect">
            <a:avLst/>
          </a:prstGeom>
        </p:spPr>
        <p:txBody>
          <a:bodyPr>
            <a:normAutofit/>
          </a:bodyPr>
          <a:lstStyle>
            <a:lvl1pPr>
              <a:defRPr sz="2700">
                <a:solidFill>
                  <a:schemeClr val="bg1"/>
                </a:solidFill>
              </a:defRPr>
            </a:lvl1pPr>
          </a:lstStyle>
          <a:p>
            <a:r>
              <a:rPr lang="en-US"/>
              <a:t>Click to edit Master title style</a:t>
            </a:r>
          </a:p>
        </p:txBody>
      </p:sp>
      <p:sp>
        <p:nvSpPr>
          <p:cNvPr id="2" name="Date Placeholder 1">
            <a:extLst>
              <a:ext uri="{FF2B5EF4-FFF2-40B4-BE49-F238E27FC236}">
                <a16:creationId xmlns:a16="http://schemas.microsoft.com/office/drawing/2014/main" id="{72205232-C36F-4694-A14D-F5620851B832}"/>
              </a:ext>
            </a:extLst>
          </p:cNvPr>
          <p:cNvSpPr>
            <a:spLocks noGrp="1"/>
          </p:cNvSpPr>
          <p:nvPr>
            <p:ph type="dt" sz="half" idx="12"/>
          </p:nvPr>
        </p:nvSpPr>
        <p:spPr/>
        <p:txBody>
          <a:bodyPr/>
          <a:lstStyle/>
          <a:p>
            <a:fld id="{882BA1E1-FFDA-4038-B777-1EAD0509EAB0}" type="datetime1">
              <a:rPr lang="en-US" smtClean="0"/>
              <a:t>5/19/22</a:t>
            </a:fld>
            <a:endParaRPr lang="en-US"/>
          </a:p>
        </p:txBody>
      </p:sp>
      <p:sp>
        <p:nvSpPr>
          <p:cNvPr id="5" name="Slide Number Placeholder 4">
            <a:extLst>
              <a:ext uri="{FF2B5EF4-FFF2-40B4-BE49-F238E27FC236}">
                <a16:creationId xmlns:a16="http://schemas.microsoft.com/office/drawing/2014/main" id="{F52617B8-76EF-4813-84AA-654CFA2845E6}"/>
              </a:ext>
            </a:extLst>
          </p:cNvPr>
          <p:cNvSpPr>
            <a:spLocks noGrp="1"/>
          </p:cNvSpPr>
          <p:nvPr>
            <p:ph type="sldNum" sz="quarter" idx="13"/>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30566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59ED72-A1F0-43B6-BC67-BB88478B8D03}"/>
              </a:ext>
            </a:extLst>
          </p:cNvPr>
          <p:cNvSpPr/>
          <p:nvPr/>
        </p:nvSpPr>
        <p:spPr bwMode="auto">
          <a:xfrm>
            <a:off x="0" y="5934075"/>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9">
            <a:extLst>
              <a:ext uri="{FF2B5EF4-FFF2-40B4-BE49-F238E27FC236}">
                <a16:creationId xmlns:a16="http://schemas.microsoft.com/office/drawing/2014/main" id="{0DB748C9-E87B-4DD1-A572-9DE2FA100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0" y="6116638"/>
            <a:ext cx="13811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0">
            <a:extLst>
              <a:ext uri="{FF2B5EF4-FFF2-40B4-BE49-F238E27FC236}">
                <a16:creationId xmlns:a16="http://schemas.microsoft.com/office/drawing/2014/main" id="{86787B24-300D-9D4D-8028-A6E17074AF9D}"/>
              </a:ext>
            </a:extLst>
          </p:cNvPr>
          <p:cNvSpPr>
            <a:spLocks noGrp="1"/>
          </p:cNvSpPr>
          <p:nvPr>
            <p:ph type="title"/>
          </p:nvPr>
        </p:nvSpPr>
        <p:spPr>
          <a:xfrm>
            <a:off x="531560" y="1427162"/>
            <a:ext cx="7886700" cy="2852737"/>
          </a:xfrm>
        </p:spPr>
        <p:txBody>
          <a:bodyPr>
            <a:normAutofit/>
          </a:bodyPr>
          <a:lstStyle>
            <a:lvl1pPr>
              <a:defRPr>
                <a:solidFill>
                  <a:schemeClr val="tx2"/>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F7E117A9-C1CE-3E41-9E89-579BD4C20F86}"/>
              </a:ext>
            </a:extLst>
          </p:cNvPr>
          <p:cNvSpPr>
            <a:spLocks noGrp="1"/>
          </p:cNvSpPr>
          <p:nvPr>
            <p:ph type="body" idx="1"/>
          </p:nvPr>
        </p:nvSpPr>
        <p:spPr>
          <a:xfrm>
            <a:off x="531560" y="4306887"/>
            <a:ext cx="7886700" cy="1500187"/>
          </a:xfrm>
        </p:spPr>
        <p:txBody>
          <a:bodyPr>
            <a:normAutofit/>
          </a:bodyPr>
          <a:lstStyle>
            <a:lvl1pPr marL="0" indent="0">
              <a:buNone/>
              <a:defRPr>
                <a:solidFill>
                  <a:schemeClr val="accent3"/>
                </a:solidFill>
              </a:defRPr>
            </a:lvl1pPr>
          </a:lstStyle>
          <a:p>
            <a:pPr lvl="0"/>
            <a:r>
              <a:rPr lang="en-US"/>
              <a:t>Click to edit Master text styles</a:t>
            </a:r>
          </a:p>
        </p:txBody>
      </p:sp>
      <p:sp>
        <p:nvSpPr>
          <p:cNvPr id="6" name="Footer Placeholder 6">
            <a:extLst>
              <a:ext uri="{FF2B5EF4-FFF2-40B4-BE49-F238E27FC236}">
                <a16:creationId xmlns:a16="http://schemas.microsoft.com/office/drawing/2014/main" id="{3282382B-DBAE-46E9-9764-CF7A3F0D1C09}"/>
              </a:ext>
            </a:extLst>
          </p:cNvPr>
          <p:cNvSpPr>
            <a:spLocks noGrp="1"/>
          </p:cNvSpPr>
          <p:nvPr>
            <p:ph type="ftr" sz="quarter" idx="10"/>
          </p:nvPr>
        </p:nvSpPr>
        <p:spPr>
          <a:xfrm>
            <a:off x="531813" y="6299200"/>
            <a:ext cx="3086100" cy="365125"/>
          </a:xfrm>
          <a:prstGeom prst="rect">
            <a:avLst/>
          </a:prstGeom>
        </p:spPr>
        <p:txBody>
          <a:bodyPr/>
          <a:lstStyle>
            <a:lvl1pPr algn="l" eaLnBrk="1" fontAlgn="auto" hangingPunct="1">
              <a:spcBef>
                <a:spcPts val="0"/>
              </a:spcBef>
              <a:spcAft>
                <a:spcPts val="0"/>
              </a:spcAft>
              <a:defRPr sz="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r>
              <a:rPr lang="en-US" dirty="0"/>
              <a:t>Footer Text</a:t>
            </a:r>
          </a:p>
        </p:txBody>
      </p:sp>
    </p:spTree>
    <p:extLst>
      <p:ext uri="{BB962C8B-B14F-4D97-AF65-F5344CB8AC3E}">
        <p14:creationId xmlns:p14="http://schemas.microsoft.com/office/powerpoint/2010/main" val="3467575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Content with photos">
    <p:spTree>
      <p:nvGrpSpPr>
        <p:cNvPr id="1" name=""/>
        <p:cNvGrpSpPr/>
        <p:nvPr/>
      </p:nvGrpSpPr>
      <p:grpSpPr>
        <a:xfrm>
          <a:off x="0" y="0"/>
          <a:ext cx="0" cy="0"/>
          <a:chOff x="0" y="0"/>
          <a:chExt cx="0" cy="0"/>
        </a:xfrm>
      </p:grpSpPr>
      <p:sp>
        <p:nvSpPr>
          <p:cNvPr id="8" name="Rounded Rectangle 7"/>
          <p:cNvSpPr/>
          <p:nvPr/>
        </p:nvSpPr>
        <p:spPr>
          <a:xfrm>
            <a:off x="3831194" y="-9524"/>
            <a:ext cx="5321347" cy="5470216"/>
          </a:xfrm>
          <a:custGeom>
            <a:avLst/>
            <a:gdLst>
              <a:gd name="connsiteX0" fmla="*/ 0 w 6332851"/>
              <a:gd name="connsiteY0" fmla="*/ 1045242 h 6271327"/>
              <a:gd name="connsiteX1" fmla="*/ 1045242 w 6332851"/>
              <a:gd name="connsiteY1" fmla="*/ 0 h 6271327"/>
              <a:gd name="connsiteX2" fmla="*/ 5287609 w 6332851"/>
              <a:gd name="connsiteY2" fmla="*/ 0 h 6271327"/>
              <a:gd name="connsiteX3" fmla="*/ 6332851 w 6332851"/>
              <a:gd name="connsiteY3" fmla="*/ 1045242 h 6271327"/>
              <a:gd name="connsiteX4" fmla="*/ 6332851 w 6332851"/>
              <a:gd name="connsiteY4" fmla="*/ 5226085 h 6271327"/>
              <a:gd name="connsiteX5" fmla="*/ 5287609 w 6332851"/>
              <a:gd name="connsiteY5" fmla="*/ 6271327 h 6271327"/>
              <a:gd name="connsiteX6" fmla="*/ 1045242 w 6332851"/>
              <a:gd name="connsiteY6" fmla="*/ 6271327 h 6271327"/>
              <a:gd name="connsiteX7" fmla="*/ 0 w 6332851"/>
              <a:gd name="connsiteY7" fmla="*/ 5226085 h 6271327"/>
              <a:gd name="connsiteX8" fmla="*/ 0 w 6332851"/>
              <a:gd name="connsiteY8" fmla="*/ 1045242 h 6271327"/>
              <a:gd name="connsiteX0dup0" fmla="*/ 0 w 6332851"/>
              <a:gd name="connsiteY0dup0" fmla="*/ 1045242 h 6271327"/>
              <a:gd name="connsiteX1dup0" fmla="*/ 1045242 w 6332851"/>
              <a:gd name="connsiteY1dup0" fmla="*/ 0 h 6271327"/>
              <a:gd name="connsiteX2dup0" fmla="*/ 5287609 w 6332851"/>
              <a:gd name="connsiteY2dup0" fmla="*/ 0 h 6271327"/>
              <a:gd name="connsiteX3dup0" fmla="*/ 6332851 w 6332851"/>
              <a:gd name="connsiteY3dup0" fmla="*/ 1045242 h 6271327"/>
              <a:gd name="connsiteX4dup0" fmla="*/ 6332851 w 6332851"/>
              <a:gd name="connsiteY4dup0" fmla="*/ 5226085 h 6271327"/>
              <a:gd name="connsiteX5dup0" fmla="*/ 5287609 w 6332851"/>
              <a:gd name="connsiteY5dup0" fmla="*/ 6271327 h 6271327"/>
              <a:gd name="connsiteX6dup0" fmla="*/ 1045242 w 6332851"/>
              <a:gd name="connsiteY6dup0" fmla="*/ 6271327 h 6271327"/>
              <a:gd name="connsiteX7dup0" fmla="*/ 8092 w 6332851"/>
              <a:gd name="connsiteY7dup0" fmla="*/ 5428386 h 6271327"/>
              <a:gd name="connsiteX8dup0" fmla="*/ 0 w 6332851"/>
              <a:gd name="connsiteY8dup0" fmla="*/ 1045242 h 6271327"/>
              <a:gd name="connsiteX0dup0dup1" fmla="*/ 0 w 6332851"/>
              <a:gd name="connsiteY0dup0dup1" fmla="*/ 1045242 h 6271327"/>
              <a:gd name="connsiteX1dup0dup1" fmla="*/ 1045242 w 6332851"/>
              <a:gd name="connsiteY1dup0dup1" fmla="*/ 0 h 6271327"/>
              <a:gd name="connsiteX2dup0dup1" fmla="*/ 5287609 w 6332851"/>
              <a:gd name="connsiteY2dup0dup1" fmla="*/ 0 h 6271327"/>
              <a:gd name="connsiteX3dup0dup1" fmla="*/ 6332851 w 6332851"/>
              <a:gd name="connsiteY3dup0dup1" fmla="*/ 1045242 h 6271327"/>
              <a:gd name="connsiteX4dup0dup1" fmla="*/ 5377990 w 6332851"/>
              <a:gd name="connsiteY4dup0dup1" fmla="*/ 5266545 h 6271327"/>
              <a:gd name="connsiteX5dup0dup1" fmla="*/ 5287609 w 6332851"/>
              <a:gd name="connsiteY5dup0dup1" fmla="*/ 6271327 h 6271327"/>
              <a:gd name="connsiteX6dup0dup1" fmla="*/ 1045242 w 6332851"/>
              <a:gd name="connsiteY6dup0dup1" fmla="*/ 6271327 h 6271327"/>
              <a:gd name="connsiteX7dup0dup1" fmla="*/ 8092 w 6332851"/>
              <a:gd name="connsiteY7dup0dup1" fmla="*/ 5428386 h 6271327"/>
              <a:gd name="connsiteX8dup0dup1" fmla="*/ 0 w 6332851"/>
              <a:gd name="connsiteY8dup0dup1" fmla="*/ 1045242 h 6271327"/>
              <a:gd name="connsiteX0dup0dup1dup2" fmla="*/ 0 w 6332851"/>
              <a:gd name="connsiteY0dup0dup1dup2" fmla="*/ 1045242 h 6271327"/>
              <a:gd name="connsiteX1dup0dup1dup2" fmla="*/ 1045242 w 6332851"/>
              <a:gd name="connsiteY1dup0dup1dup2" fmla="*/ 0 h 6271327"/>
              <a:gd name="connsiteX2dup0dup1dup2" fmla="*/ 5287609 w 6332851"/>
              <a:gd name="connsiteY2dup0dup1dup2" fmla="*/ 0 h 6271327"/>
              <a:gd name="connsiteX3dup0dup1dup2" fmla="*/ 6332851 w 6332851"/>
              <a:gd name="connsiteY3dup0dup1dup2" fmla="*/ 1045242 h 6271327"/>
              <a:gd name="connsiteX4dup0dup1dup2" fmla="*/ 5377990 w 6332851"/>
              <a:gd name="connsiteY4dup0dup1dup2" fmla="*/ 5266545 h 6271327"/>
              <a:gd name="connsiteX5dup0dup1dup2" fmla="*/ 5287609 w 6332851"/>
              <a:gd name="connsiteY5dup0dup1dup2" fmla="*/ 6271327 h 6271327"/>
              <a:gd name="connsiteX6dup0dup1dup2" fmla="*/ 1045242 w 6332851"/>
              <a:gd name="connsiteY6dup0dup1dup2" fmla="*/ 6271327 h 6271327"/>
              <a:gd name="connsiteX7dup0dup1dup2" fmla="*/ 8092 w 6332851"/>
              <a:gd name="connsiteY7dup0dup1dup2" fmla="*/ 5428386 h 6271327"/>
              <a:gd name="connsiteX8dup0dup1dup2" fmla="*/ 0 w 6332851"/>
              <a:gd name="connsiteY8dup0dup1dup2" fmla="*/ 1045242 h 6271327"/>
              <a:gd name="connsiteX0dup0dup1dup2dup3" fmla="*/ 0 w 5572023"/>
              <a:gd name="connsiteY0dup0dup1dup2dup3" fmla="*/ 1045242 h 6271327"/>
              <a:gd name="connsiteX1dup0dup1dup2dup3" fmla="*/ 1045242 w 5572023"/>
              <a:gd name="connsiteY1dup0dup1dup2dup3" fmla="*/ 0 h 6271327"/>
              <a:gd name="connsiteX2dup0dup1dup2dup3" fmla="*/ 5287609 w 5572023"/>
              <a:gd name="connsiteY2dup0dup1dup2dup3" fmla="*/ 0 h 6271327"/>
              <a:gd name="connsiteX3dup0dup1dup2dup3" fmla="*/ 5135229 w 5572023"/>
              <a:gd name="connsiteY3dup0dup1dup2dup3" fmla="*/ 1441752 h 6271327"/>
              <a:gd name="connsiteX4dup0dup1dup2dup3" fmla="*/ 5377990 w 5572023"/>
              <a:gd name="connsiteY4dup0dup1dup2dup3" fmla="*/ 5266545 h 6271327"/>
              <a:gd name="connsiteX5dup0dup1dup2dup3" fmla="*/ 5287609 w 5572023"/>
              <a:gd name="connsiteY5dup0dup1dup2dup3" fmla="*/ 6271327 h 6271327"/>
              <a:gd name="connsiteX6dup0dup1dup2dup3" fmla="*/ 1045242 w 5572023"/>
              <a:gd name="connsiteY6dup0dup1dup2dup3" fmla="*/ 6271327 h 6271327"/>
              <a:gd name="connsiteX7dup0dup1dup2dup3" fmla="*/ 8092 w 5572023"/>
              <a:gd name="connsiteY7dup0dup1dup2dup3" fmla="*/ 5428386 h 6271327"/>
              <a:gd name="connsiteX8dup0dup1dup2dup3" fmla="*/ 0 w 5572023"/>
              <a:gd name="connsiteY8dup0dup1dup2dup3" fmla="*/ 1045242 h 6271327"/>
              <a:gd name="connsiteX0dup0dup1dup2dup3dup4" fmla="*/ 0 w 5572023"/>
              <a:gd name="connsiteY0dup0dup1dup2dup3dup4" fmla="*/ 1045242 h 6271327"/>
              <a:gd name="connsiteX1dup0dup1dup2dup3dup4" fmla="*/ 1045242 w 5572023"/>
              <a:gd name="connsiteY1dup0dup1dup2dup3dup4" fmla="*/ 0 h 6271327"/>
              <a:gd name="connsiteX2dup0dup1dup2dup3dup4" fmla="*/ 4883007 w 5572023"/>
              <a:gd name="connsiteY2dup0dup1dup2dup3dup4" fmla="*/ 946768 h 6271327"/>
              <a:gd name="connsiteX3dup0dup1dup2dup3dup4" fmla="*/ 5135229 w 5572023"/>
              <a:gd name="connsiteY3dup0dup1dup2dup3dup4" fmla="*/ 1441752 h 6271327"/>
              <a:gd name="connsiteX4dup0dup1dup2dup3dup4" fmla="*/ 5377990 w 5572023"/>
              <a:gd name="connsiteY4dup0dup1dup2dup3dup4" fmla="*/ 5266545 h 6271327"/>
              <a:gd name="connsiteX5dup0dup1dup2dup3dup4" fmla="*/ 5287609 w 5572023"/>
              <a:gd name="connsiteY5dup0dup1dup2dup3dup4" fmla="*/ 6271327 h 6271327"/>
              <a:gd name="connsiteX6dup0dup1dup2dup3dup4" fmla="*/ 1045242 w 5572023"/>
              <a:gd name="connsiteY6dup0dup1dup2dup3dup4" fmla="*/ 6271327 h 6271327"/>
              <a:gd name="connsiteX7dup0dup1dup2dup3dup4" fmla="*/ 8092 w 5572023"/>
              <a:gd name="connsiteY7dup0dup1dup2dup3dup4" fmla="*/ 5428386 h 6271327"/>
              <a:gd name="connsiteX8dup0dup1dup2dup3dup4" fmla="*/ 0 w 5572023"/>
              <a:gd name="connsiteY8dup0dup1dup2dup3dup4" fmla="*/ 1045242 h 6271327"/>
              <a:gd name="connsiteX0dup0dup1dup2dup3dup4dup5" fmla="*/ 0 w 5572023"/>
              <a:gd name="connsiteY0dup0dup1dup2dup3dup4dup5" fmla="*/ 336189 h 5562274"/>
              <a:gd name="connsiteX1dup0dup1dup2dup3dup4dup5" fmla="*/ 1522672 w 5572023"/>
              <a:gd name="connsiteY1dup0dup1dup2dup3dup4dup5" fmla="*/ 100151 h 5562274"/>
              <a:gd name="connsiteX2dup0dup1dup2dup3dup4dup5" fmla="*/ 4883007 w 5572023"/>
              <a:gd name="connsiteY2dup0dup1dup2dup3dup4dup5" fmla="*/ 237715 h 5562274"/>
              <a:gd name="connsiteX3dup0dup1dup2dup3dup4dup5" fmla="*/ 5135229 w 5572023"/>
              <a:gd name="connsiteY3dup0dup1dup2dup3dup4dup5" fmla="*/ 732699 h 5562274"/>
              <a:gd name="connsiteX4dup0dup1dup2dup3dup4dup5" fmla="*/ 5377990 w 5572023"/>
              <a:gd name="connsiteY4dup0dup1dup2dup3dup4dup5" fmla="*/ 4557492 h 5562274"/>
              <a:gd name="connsiteX5dup0dup1dup2dup3dup4dup5" fmla="*/ 5287609 w 5572023"/>
              <a:gd name="connsiteY5dup0dup1dup2dup3dup4dup5" fmla="*/ 5562274 h 5562274"/>
              <a:gd name="connsiteX6dup0dup1dup2dup3dup4dup5" fmla="*/ 1045242 w 5572023"/>
              <a:gd name="connsiteY6dup0dup1dup2dup3dup4dup5" fmla="*/ 5562274 h 5562274"/>
              <a:gd name="connsiteX7dup0dup1dup2dup3dup4dup5" fmla="*/ 8092 w 5572023"/>
              <a:gd name="connsiteY7dup0dup1dup2dup3dup4dup5" fmla="*/ 4719333 h 5562274"/>
              <a:gd name="connsiteX8dup0dup1dup2dup3dup4dup5" fmla="*/ 0 w 5572023"/>
              <a:gd name="connsiteY8dup0dup1dup2dup3dup4dup5" fmla="*/ 336189 h 5562274"/>
              <a:gd name="connsiteX0dup0dup1dup2dup3dup4dup5dup6" fmla="*/ 0 w 5572023"/>
              <a:gd name="connsiteY0dup0dup1dup2dup3dup4dup5dup6" fmla="*/ 336189 h 5562274"/>
              <a:gd name="connsiteX1dup0dup1dup2dup3dup4dup5dup6" fmla="*/ 1522672 w 5572023"/>
              <a:gd name="connsiteY1dup0dup1dup2dup3dup4dup5dup6" fmla="*/ 100151 h 5562274"/>
              <a:gd name="connsiteX2dup0dup1dup2dup3dup4dup5dup6" fmla="*/ 4972020 w 5572023"/>
              <a:gd name="connsiteY2dup0dup1dup2dup3dup4dup5dup6" fmla="*/ 100150 h 5562274"/>
              <a:gd name="connsiteX3dup0dup1dup2dup3dup4dup5dup6" fmla="*/ 5135229 w 5572023"/>
              <a:gd name="connsiteY3dup0dup1dup2dup3dup4dup5dup6" fmla="*/ 732699 h 5562274"/>
              <a:gd name="connsiteX4dup0dup1dup2dup3dup4dup5dup6" fmla="*/ 5377990 w 5572023"/>
              <a:gd name="connsiteY4dup0dup1dup2dup3dup4dup5dup6" fmla="*/ 4557492 h 5562274"/>
              <a:gd name="connsiteX5dup0dup1dup2dup3dup4dup5dup6" fmla="*/ 5287609 w 5572023"/>
              <a:gd name="connsiteY5dup0dup1dup2dup3dup4dup5dup6" fmla="*/ 5562274 h 5562274"/>
              <a:gd name="connsiteX6dup0dup1dup2dup3dup4dup5dup6" fmla="*/ 1045242 w 5572023"/>
              <a:gd name="connsiteY6dup0dup1dup2dup3dup4dup5dup6" fmla="*/ 5562274 h 5562274"/>
              <a:gd name="connsiteX7dup0dup1dup2dup3dup4dup5dup6" fmla="*/ 8092 w 5572023"/>
              <a:gd name="connsiteY7dup0dup1dup2dup3dup4dup5dup6" fmla="*/ 4719333 h 5562274"/>
              <a:gd name="connsiteX8dup0dup1dup2dup3dup4dup5dup6" fmla="*/ 0 w 5572023"/>
              <a:gd name="connsiteY8dup0dup1dup2dup3dup4dup5dup6" fmla="*/ 336189 h 5562274"/>
              <a:gd name="connsiteX0dup0dup1dup2dup3dup4dup5dup6dup7" fmla="*/ 0 w 5572023"/>
              <a:gd name="connsiteY0dup0dup1dup2dup3dup4dup5dup6dup7" fmla="*/ 336189 h 5562274"/>
              <a:gd name="connsiteX1dup0dup1dup2dup3dup4dup5dup6dup7" fmla="*/ 1522672 w 5572023"/>
              <a:gd name="connsiteY1dup0dup1dup2dup3dup4dup5dup6dup7" fmla="*/ 100151 h 5562274"/>
              <a:gd name="connsiteX2dup0dup1dup2dup3dup4dup5dup6dup7" fmla="*/ 4972020 w 5572023"/>
              <a:gd name="connsiteY2dup0dup1dup2dup3dup4dup5dup6dup7" fmla="*/ 100150 h 5562274"/>
              <a:gd name="connsiteX3dup0dup1dup2dup3dup4dup5dup6dup7" fmla="*/ 5240426 w 5572023"/>
              <a:gd name="connsiteY3dup0dup1dup2dup3dup4dup5dup6dup7" fmla="*/ 740791 h 5562274"/>
              <a:gd name="connsiteX4dup0dup1dup2dup3dup4dup5dup6dup7" fmla="*/ 5377990 w 5572023"/>
              <a:gd name="connsiteY4dup0dup1dup2dup3dup4dup5dup6dup7" fmla="*/ 4557492 h 5562274"/>
              <a:gd name="connsiteX5dup0dup1dup2dup3dup4dup5dup6dup7" fmla="*/ 5287609 w 5572023"/>
              <a:gd name="connsiteY5dup0dup1dup2dup3dup4dup5dup6dup7" fmla="*/ 5562274 h 5562274"/>
              <a:gd name="connsiteX6dup0dup1dup2dup3dup4dup5dup6dup7" fmla="*/ 1045242 w 5572023"/>
              <a:gd name="connsiteY6dup0dup1dup2dup3dup4dup5dup6dup7" fmla="*/ 5562274 h 5562274"/>
              <a:gd name="connsiteX7dup0dup1dup2dup3dup4dup5dup6dup7" fmla="*/ 8092 w 5572023"/>
              <a:gd name="connsiteY7dup0dup1dup2dup3dup4dup5dup6dup7" fmla="*/ 4719333 h 5562274"/>
              <a:gd name="connsiteX8dup0dup1dup2dup3dup4dup5dup6dup7" fmla="*/ 0 w 5572023"/>
              <a:gd name="connsiteY8dup0dup1dup2dup3dup4dup5dup6dup7" fmla="*/ 336189 h 5562274"/>
              <a:gd name="connsiteX0dup0dup1dup2dup3dup4dup5dup6dup7dup8" fmla="*/ 0 w 5572023"/>
              <a:gd name="connsiteY0dup0dup1dup2dup3dup4dup5dup6dup7dup8" fmla="*/ 336189 h 5562274"/>
              <a:gd name="connsiteX1dup0dup1dup2dup3dup4dup5dup6dup7dup8" fmla="*/ 1522672 w 5572023"/>
              <a:gd name="connsiteY1dup0dup1dup2dup3dup4dup5dup6dup7dup8" fmla="*/ 100151 h 5562274"/>
              <a:gd name="connsiteX2dup0dup1dup2dup3dup4dup5dup6dup7dup8" fmla="*/ 4972020 w 5572023"/>
              <a:gd name="connsiteY2dup0dup1dup2dup3dup4dup5dup6dup7dup8" fmla="*/ 100150 h 5562274"/>
              <a:gd name="connsiteX3dup0dup1dup2dup3dup4dup5dup6dup7dup8" fmla="*/ 5240426 w 5572023"/>
              <a:gd name="connsiteY3dup0dup1dup2dup3dup4dup5dup6dup7dup8" fmla="*/ 740791 h 5562274"/>
              <a:gd name="connsiteX4dup0dup1dup2dup3dup4dup5dup6dup7dup8" fmla="*/ 5377990 w 5572023"/>
              <a:gd name="connsiteY4dup0dup1dup2dup3dup4dup5dup6dup7dup8" fmla="*/ 4557492 h 5562274"/>
              <a:gd name="connsiteX5dup0dup1dup2dup3dup4dup5dup6dup7dup8" fmla="*/ 5287609 w 5572023"/>
              <a:gd name="connsiteY5dup0dup1dup2dup3dup4dup5dup6dup7dup8" fmla="*/ 5562274 h 5562274"/>
              <a:gd name="connsiteX6dup0dup1dup2dup3dup4dup5dup6dup7dup8" fmla="*/ 1045242 w 5572023"/>
              <a:gd name="connsiteY6dup0dup1dup2dup3dup4dup5dup6dup7dup8" fmla="*/ 5562274 h 5562274"/>
              <a:gd name="connsiteX7dup0dup1dup2dup3dup4dup5dup6dup7dup8" fmla="*/ 8092 w 5572023"/>
              <a:gd name="connsiteY7dup0dup1dup2dup3dup4dup5dup6dup7dup8" fmla="*/ 4719333 h 5562274"/>
              <a:gd name="connsiteX8dup0dup1dup2dup3dup4dup5dup6dup7dup8" fmla="*/ 0 w 5572023"/>
              <a:gd name="connsiteY8dup0dup1dup2dup3dup4dup5dup6dup7dup8" fmla="*/ 336189 h 5562274"/>
              <a:gd name="connsiteX0dup0dup1dup2dup3dup4dup5dup6dup7dup8dup9" fmla="*/ 0 w 5572023"/>
              <a:gd name="connsiteY0dup0dup1dup2dup3dup4dup5dup6dup7dup8dup9" fmla="*/ 336189 h 5562274"/>
              <a:gd name="connsiteX1dup0dup1dup2dup3dup4dup5dup6dup7dup8dup9" fmla="*/ 1522672 w 5572023"/>
              <a:gd name="connsiteY1dup0dup1dup2dup3dup4dup5dup6dup7dup8dup9" fmla="*/ 100151 h 5562274"/>
              <a:gd name="connsiteX2dup0dup1dup2dup3dup4dup5dup6dup7dup8dup9" fmla="*/ 4972020 w 5572023"/>
              <a:gd name="connsiteY2dup0dup1dup2dup3dup4dup5dup6dup7dup8dup9" fmla="*/ 100150 h 5562274"/>
              <a:gd name="connsiteX3dup0dup1dup2dup3dup4dup5dup6dup7dup8dup9" fmla="*/ 5240426 w 5572023"/>
              <a:gd name="connsiteY3dup0dup1dup2dup3dup4dup5dup6dup7dup8dup9" fmla="*/ 740791 h 5562274"/>
              <a:gd name="connsiteX4dup0dup1dup2dup3dup4dup5dup6dup7dup8dup9" fmla="*/ 5377990 w 5572023"/>
              <a:gd name="connsiteY4dup0dup1dup2dup3dup4dup5dup6dup7dup8dup9" fmla="*/ 4557492 h 5562274"/>
              <a:gd name="connsiteX5dup0dup1dup2dup3dup4dup5dup6dup7dup8dup9" fmla="*/ 5287609 w 5572023"/>
              <a:gd name="connsiteY5dup0dup1dup2dup3dup4dup5dup6dup7dup8dup9" fmla="*/ 5562274 h 5562274"/>
              <a:gd name="connsiteX6dup0dup1dup2dup3dup4dup5dup6dup7dup8dup9" fmla="*/ 1045242 w 5572023"/>
              <a:gd name="connsiteY6dup0dup1dup2dup3dup4dup5dup6dup7dup8dup9" fmla="*/ 5562274 h 5562274"/>
              <a:gd name="connsiteX7dup0dup1dup2dup3dup4dup5dup6dup7dup8dup9" fmla="*/ 8092 w 5572023"/>
              <a:gd name="connsiteY7dup0dup1dup2dup3dup4dup5dup6dup7dup8dup9" fmla="*/ 4719333 h 5562274"/>
              <a:gd name="connsiteX8dup0dup1dup2dup3dup4dup5dup6dup7dup8dup9" fmla="*/ 0 w 5572023"/>
              <a:gd name="connsiteY8dup0dup1dup2dup3dup4dup5dup6dup7dup8dup9" fmla="*/ 336189 h 5562274"/>
              <a:gd name="connsiteX0dup0dup1dup2dup3dup4dup5dup6dup7dup8dup9dup10" fmla="*/ 0 w 5572023"/>
              <a:gd name="connsiteY0dup0dup1dup2dup3dup4dup5dup6dup7dup8dup9dup10" fmla="*/ 336189 h 5562274"/>
              <a:gd name="connsiteX1dup0dup1dup2dup3dup4dup5dup6dup7dup8dup9dup10" fmla="*/ 1522672 w 5572023"/>
              <a:gd name="connsiteY1dup0dup1dup2dup3dup4dup5dup6dup7dup8dup9dup10" fmla="*/ 100151 h 5562274"/>
              <a:gd name="connsiteX2dup0dup1dup2dup3dup4dup5dup6dup7dup8dup9dup10" fmla="*/ 5230965 w 5572023"/>
              <a:gd name="connsiteY2dup0dup1dup2dup3dup4dup5dup6dup7dup8dup9dup10" fmla="*/ 100150 h 5562274"/>
              <a:gd name="connsiteX3dup0dup1dup2dup3dup4dup5dup6dup7dup8dup9dup10" fmla="*/ 5240426 w 5572023"/>
              <a:gd name="connsiteY3dup0dup1dup2dup3dup4dup5dup6dup7dup8dup9dup10" fmla="*/ 740791 h 5562274"/>
              <a:gd name="connsiteX4dup0dup1dup2dup3dup4dup5dup6dup7dup8dup9dup10" fmla="*/ 5377990 w 5572023"/>
              <a:gd name="connsiteY4dup0dup1dup2dup3dup4dup5dup6dup7dup8dup9dup10" fmla="*/ 4557492 h 5562274"/>
              <a:gd name="connsiteX5dup0dup1dup2dup3dup4dup5dup6dup7dup8dup9dup10" fmla="*/ 5287609 w 5572023"/>
              <a:gd name="connsiteY5dup0dup1dup2dup3dup4dup5dup6dup7dup8dup9dup10" fmla="*/ 5562274 h 5562274"/>
              <a:gd name="connsiteX6dup0dup1dup2dup3dup4dup5dup6dup7dup8dup9dup10" fmla="*/ 1045242 w 5572023"/>
              <a:gd name="connsiteY6dup0dup1dup2dup3dup4dup5dup6dup7dup8dup9dup10" fmla="*/ 5562274 h 5562274"/>
              <a:gd name="connsiteX7dup0dup1dup2dup3dup4dup5dup6dup7dup8dup9dup10" fmla="*/ 8092 w 5572023"/>
              <a:gd name="connsiteY7dup0dup1dup2dup3dup4dup5dup6dup7dup8dup9dup10" fmla="*/ 4719333 h 5562274"/>
              <a:gd name="connsiteX8dup0dup1dup2dup3dup4dup5dup6dup7dup8dup9dup10" fmla="*/ 0 w 5572023"/>
              <a:gd name="connsiteY8dup0dup1dup2dup3dup4dup5dup6dup7dup8dup9dup10" fmla="*/ 336189 h 5562274"/>
              <a:gd name="connsiteX0dup0dup1dup2dup3dup4dup5dup6dup7dup8dup9dup10dup11" fmla="*/ 0 w 5572023"/>
              <a:gd name="connsiteY0dup0dup1dup2dup3dup4dup5dup6dup7dup8dup9dup10dup11" fmla="*/ 336189 h 5562274"/>
              <a:gd name="connsiteX1dup0dup1dup2dup3dup4dup5dup6dup7dup8dup9dup10dup11" fmla="*/ 1522672 w 5572023"/>
              <a:gd name="connsiteY1dup0dup1dup2dup3dup4dup5dup6dup7dup8dup9dup10dup11" fmla="*/ 100151 h 5562274"/>
              <a:gd name="connsiteX2dup0dup1dup2dup3dup4dup5dup6dup7dup8dup9dup10dup11" fmla="*/ 5230965 w 5572023"/>
              <a:gd name="connsiteY2dup0dup1dup2dup3dup4dup5dup6dup7dup8dup9dup10dup11" fmla="*/ 100150 h 5562274"/>
              <a:gd name="connsiteX3dup0dup1dup2dup3dup4dup5dup6dup7dup8dup9dup10dup11" fmla="*/ 5256610 w 5572023"/>
              <a:gd name="connsiteY3dup0dup1dup2dup3dup4dup5dup6dup7dup8dup9dup10dup11" fmla="*/ 805527 h 5562274"/>
              <a:gd name="connsiteX4dup0dup1dup2dup3dup4dup5dup6dup7dup8dup9dup10dup11" fmla="*/ 5377990 w 5572023"/>
              <a:gd name="connsiteY4dup0dup1dup2dup3dup4dup5dup6dup7dup8dup9dup10dup11" fmla="*/ 4557492 h 5562274"/>
              <a:gd name="connsiteX5dup0dup1dup2dup3dup4dup5dup6dup7dup8dup9dup10dup11" fmla="*/ 5287609 w 5572023"/>
              <a:gd name="connsiteY5dup0dup1dup2dup3dup4dup5dup6dup7dup8dup9dup10dup11" fmla="*/ 5562274 h 5562274"/>
              <a:gd name="connsiteX6dup0dup1dup2dup3dup4dup5dup6dup7dup8dup9dup10dup11" fmla="*/ 1045242 w 5572023"/>
              <a:gd name="connsiteY6dup0dup1dup2dup3dup4dup5dup6dup7dup8dup9dup10dup11" fmla="*/ 5562274 h 5562274"/>
              <a:gd name="connsiteX7dup0dup1dup2dup3dup4dup5dup6dup7dup8dup9dup10dup11" fmla="*/ 8092 w 5572023"/>
              <a:gd name="connsiteY7dup0dup1dup2dup3dup4dup5dup6dup7dup8dup9dup10dup11" fmla="*/ 4719333 h 5562274"/>
              <a:gd name="connsiteX8dup0dup1dup2dup3dup4dup5dup6dup7dup8dup9dup10dup11" fmla="*/ 0 w 5572023"/>
              <a:gd name="connsiteY8dup0dup1dup2dup3dup4dup5dup6dup7dup8dup9dup10dup11" fmla="*/ 336189 h 5562274"/>
              <a:gd name="connsiteX0dup0dup1dup2dup3dup4dup5dup6dup7dup8dup9dup10dup11dup12" fmla="*/ 0 w 5378475"/>
              <a:gd name="connsiteY0dup0dup1dup2dup3dup4dup5dup6dup7dup8dup9dup10dup11dup12" fmla="*/ 336189 h 5562274"/>
              <a:gd name="connsiteX1dup0dup1dup2dup3dup4dup5dup6dup7dup8dup9dup10dup11dup12" fmla="*/ 1522672 w 5378475"/>
              <a:gd name="connsiteY1dup0dup1dup2dup3dup4dup5dup6dup7dup8dup9dup10dup11dup12" fmla="*/ 100151 h 5562274"/>
              <a:gd name="connsiteX2dup0dup1dup2dup3dup4dup5dup6dup7dup8dup9dup10dup11dup12" fmla="*/ 5230965 w 5378475"/>
              <a:gd name="connsiteY2dup0dup1dup2dup3dup4dup5dup6dup7dup8dup9dup10dup11dup12" fmla="*/ 100150 h 5562274"/>
              <a:gd name="connsiteX3dup0dup1dup2dup3dup4dup5dup6dup7dup8dup9dup10dup11dup12" fmla="*/ 5256610 w 5378475"/>
              <a:gd name="connsiteY3dup0dup1dup2dup3dup4dup5dup6dup7dup8dup9dup10dup11dup12" fmla="*/ 805527 h 5562274"/>
              <a:gd name="connsiteX4dup0dup1dup2dup3dup4dup5dup6dup7dup8dup9dup10dup11dup12" fmla="*/ 5377990 w 5378475"/>
              <a:gd name="connsiteY4dup0dup1dup2dup3dup4dup5dup6dup7dup8dup9dup10dup11dup12" fmla="*/ 4557492 h 5562274"/>
              <a:gd name="connsiteX5dup0dup1dup2dup3dup4dup5dup6dup7dup8dup9dup10dup11dup12" fmla="*/ 5287609 w 5378475"/>
              <a:gd name="connsiteY5dup0dup1dup2dup3dup4dup5dup6dup7dup8dup9dup10dup11dup12" fmla="*/ 5562274 h 5562274"/>
              <a:gd name="connsiteX6dup0dup1dup2dup3dup4dup5dup6dup7dup8dup9dup10dup11dup12" fmla="*/ 1045242 w 5378475"/>
              <a:gd name="connsiteY6dup0dup1dup2dup3dup4dup5dup6dup7dup8dup9dup10dup11dup12" fmla="*/ 5562274 h 5562274"/>
              <a:gd name="connsiteX7dup0dup1dup2dup3dup4dup5dup6dup7dup8dup9dup10dup11dup12" fmla="*/ 8092 w 5378475"/>
              <a:gd name="connsiteY7dup0dup1dup2dup3dup4dup5dup6dup7dup8dup9dup10dup11dup12" fmla="*/ 4719333 h 5562274"/>
              <a:gd name="connsiteX8dup0dup1dup2dup3dup4dup5dup6dup7dup8dup9dup10dup11dup12" fmla="*/ 0 w 5378475"/>
              <a:gd name="connsiteY8dup0dup1dup2dup3dup4dup5dup6dup7dup8dup9dup10dup11dup12" fmla="*/ 336189 h 5562274"/>
              <a:gd name="connsiteX0dup0dup1dup2dup3dup4dup5dup6dup7dup8dup9dup10dup11dup12dup13" fmla="*/ 0 w 5287637"/>
              <a:gd name="connsiteY0dup0dup1dup2dup3dup4dup5dup6dup7dup8dup9dup10dup11dup12dup13" fmla="*/ 336189 h 5562274"/>
              <a:gd name="connsiteX1dup0dup1dup2dup3dup4dup5dup6dup7dup8dup9dup10dup11dup12dup13" fmla="*/ 1522672 w 5287637"/>
              <a:gd name="connsiteY1dup0dup1dup2dup3dup4dup5dup6dup7dup8dup9dup10dup11dup12dup13" fmla="*/ 100151 h 5562274"/>
              <a:gd name="connsiteX2dup0dup1dup2dup3dup4dup5dup6dup7dup8dup9dup10dup11dup12dup13" fmla="*/ 5230965 w 5287637"/>
              <a:gd name="connsiteY2dup0dup1dup2dup3dup4dup5dup6dup7dup8dup9dup10dup11dup12dup13" fmla="*/ 100150 h 5562274"/>
              <a:gd name="connsiteX3dup0dup1dup2dup3dup4dup5dup6dup7dup8dup9dup10dup11dup12dup13" fmla="*/ 5256610 w 5287637"/>
              <a:gd name="connsiteY3dup0dup1dup2dup3dup4dup5dup6dup7dup8dup9dup10dup11dup12dup13" fmla="*/ 805527 h 5562274"/>
              <a:gd name="connsiteX4dup0dup1dup2dup3dup4dup5dup6dup7dup8dup9dup10dup11dup12dup13" fmla="*/ 5086676 w 5287637"/>
              <a:gd name="connsiteY4dup0dup1dup2dup3dup4dup5dup6dup7dup8dup9dup10dup11dup12dup13" fmla="*/ 4557492 h 5562274"/>
              <a:gd name="connsiteX5dup0dup1dup2dup3dup4dup5dup6dup7dup8dup9dup10dup11dup12dup13" fmla="*/ 5287609 w 5287637"/>
              <a:gd name="connsiteY5dup0dup1dup2dup3dup4dup5dup6dup7dup8dup9dup10dup11dup12dup13" fmla="*/ 5562274 h 5562274"/>
              <a:gd name="connsiteX6dup0dup1dup2dup3dup4dup5dup6dup7dup8dup9dup10dup11dup12dup13" fmla="*/ 1045242 w 5287637"/>
              <a:gd name="connsiteY6dup0dup1dup2dup3dup4dup5dup6dup7dup8dup9dup10dup11dup12dup13" fmla="*/ 5562274 h 5562274"/>
              <a:gd name="connsiteX7dup0dup1dup2dup3dup4dup5dup6dup7dup8dup9dup10dup11dup12dup13" fmla="*/ 8092 w 5287637"/>
              <a:gd name="connsiteY7dup0dup1dup2dup3dup4dup5dup6dup7dup8dup9dup10dup11dup12dup13" fmla="*/ 4719333 h 5562274"/>
              <a:gd name="connsiteX8dup0dup1dup2dup3dup4dup5dup6dup7dup8dup9dup10dup11dup12dup13" fmla="*/ 0 w 5287637"/>
              <a:gd name="connsiteY8dup0dup1dup2dup3dup4dup5dup6dup7dup8dup9dup10dup11dup12dup13" fmla="*/ 336189 h 5562274"/>
              <a:gd name="connsiteX0dup0dup1dup2dup3dup4dup5dup6dup7dup8dup9dup10dup11dup12dup13dup14" fmla="*/ 0 w 5287812"/>
              <a:gd name="connsiteY0dup0dup1dup2dup3dup4dup5dup6dup7dup8dup9dup10dup11dup12dup13dup14" fmla="*/ 336189 h 5562274"/>
              <a:gd name="connsiteX1dup0dup1dup2dup3dup4dup5dup6dup7dup8dup9dup10dup11dup12dup13dup14" fmla="*/ 1522672 w 5287812"/>
              <a:gd name="connsiteY1dup0dup1dup2dup3dup4dup5dup6dup7dup8dup9dup10dup11dup12dup13dup14" fmla="*/ 100151 h 5562274"/>
              <a:gd name="connsiteX2dup0dup1dup2dup3dup4dup5dup6dup7dup8dup9dup10dup11dup12dup13dup14" fmla="*/ 5230965 w 5287812"/>
              <a:gd name="connsiteY2dup0dup1dup2dup3dup4dup5dup6dup7dup8dup9dup10dup11dup12dup13dup14" fmla="*/ 100150 h 5562274"/>
              <a:gd name="connsiteX3dup0dup1dup2dup3dup4dup5dup6dup7dup8dup9dup10dup11dup12dup13dup14" fmla="*/ 5256610 w 5287812"/>
              <a:gd name="connsiteY3dup0dup1dup2dup3dup4dup5dup6dup7dup8dup9dup10dup11dup12dup13dup14" fmla="*/ 805527 h 5562274"/>
              <a:gd name="connsiteX4dup0dup1dup2dup3dup4dup5dup6dup7dup8dup9dup10dup11dup12dup13dup14" fmla="*/ 5256609 w 5287812"/>
              <a:gd name="connsiteY4dup0dup1dup2dup3dup4dup5dup6dup7dup8dup9dup10dup11dup12dup13dup14" fmla="*/ 4557492 h 5562274"/>
              <a:gd name="connsiteX5dup0dup1dup2dup3dup4dup5dup6dup7dup8dup9dup10dup11dup12dup13dup14" fmla="*/ 5287609 w 5287812"/>
              <a:gd name="connsiteY5dup0dup1dup2dup3dup4dup5dup6dup7dup8dup9dup10dup11dup12dup13dup14" fmla="*/ 5562274 h 5562274"/>
              <a:gd name="connsiteX6dup0dup1dup2dup3dup4dup5dup6dup7dup8dup9dup10dup11dup12dup13dup14" fmla="*/ 1045242 w 5287812"/>
              <a:gd name="connsiteY6dup0dup1dup2dup3dup4dup5dup6dup7dup8dup9dup10dup11dup12dup13dup14" fmla="*/ 5562274 h 5562274"/>
              <a:gd name="connsiteX7dup0dup1dup2dup3dup4dup5dup6dup7dup8dup9dup10dup11dup12dup13dup14" fmla="*/ 8092 w 5287812"/>
              <a:gd name="connsiteY7dup0dup1dup2dup3dup4dup5dup6dup7dup8dup9dup10dup11dup12dup13dup14" fmla="*/ 4719333 h 5562274"/>
              <a:gd name="connsiteX8dup0dup1dup2dup3dup4dup5dup6dup7dup8dup9dup10dup11dup12dup13dup14" fmla="*/ 0 w 5287812"/>
              <a:gd name="connsiteY8dup0dup1dup2dup3dup4dup5dup6dup7dup8dup9dup10dup11dup12dup13dup14" fmla="*/ 336189 h 5562274"/>
              <a:gd name="connsiteX0dup0dup1dup2dup3dup4dup5dup6dup7dup8dup9dup10dup11dup12dup13dup14dup15" fmla="*/ 0 w 5287812"/>
              <a:gd name="connsiteY0dup0dup1dup2dup3dup4dup5dup6dup7dup8dup9dup10dup11dup12dup13dup14dup15" fmla="*/ 236039 h 5462124"/>
              <a:gd name="connsiteX1dup0dup1dup2dup3dup4dup5dup6dup7dup8dup9dup10dup11dup12dup13dup14dup15" fmla="*/ 1522672 w 5287812"/>
              <a:gd name="connsiteY1dup0dup1dup2dup3dup4dup5dup6dup7dup8dup9dup10dup11dup12dup13dup14dup15" fmla="*/ 1 h 5462124"/>
              <a:gd name="connsiteX2dup0dup1dup2dup3dup4dup5dup6dup7dup8dup9dup10dup11dup12dup13dup14dup15" fmla="*/ 5230965 w 5287812"/>
              <a:gd name="connsiteY2dup0dup1dup2dup3dup4dup5dup6dup7dup8dup9dup10dup11dup12dup13dup14dup15" fmla="*/ 0 h 5462124"/>
              <a:gd name="connsiteX3dup0dup1dup2dup3dup4dup5dup6dup7dup8dup9dup10dup11dup12dup13dup14dup15" fmla="*/ 5256610 w 5287812"/>
              <a:gd name="connsiteY3dup0dup1dup2dup3dup4dup5dup6dup7dup8dup9dup10dup11dup12dup13dup14dup15" fmla="*/ 705377 h 5462124"/>
              <a:gd name="connsiteX4dup0dup1dup2dup3dup4dup5dup6dup7dup8dup9dup10dup11dup12dup13dup14dup15" fmla="*/ 5256609 w 5287812"/>
              <a:gd name="connsiteY4dup0dup1dup2dup3dup4dup5dup6dup7dup8dup9dup10dup11dup12dup13dup14dup15" fmla="*/ 4457342 h 5462124"/>
              <a:gd name="connsiteX5dup0dup1dup2dup3dup4dup5dup6dup7dup8dup9dup10dup11dup12dup13dup14dup15" fmla="*/ 5287609 w 5287812"/>
              <a:gd name="connsiteY5dup0dup1dup2dup3dup4dup5dup6dup7dup8dup9dup10dup11dup12dup13dup14dup15" fmla="*/ 5462124 h 5462124"/>
              <a:gd name="connsiteX6dup0dup1dup2dup3dup4dup5dup6dup7dup8dup9dup10dup11dup12dup13dup14dup15" fmla="*/ 1045242 w 5287812"/>
              <a:gd name="connsiteY6dup0dup1dup2dup3dup4dup5dup6dup7dup8dup9dup10dup11dup12dup13dup14dup15" fmla="*/ 5462124 h 5462124"/>
              <a:gd name="connsiteX7dup0dup1dup2dup3dup4dup5dup6dup7dup8dup9dup10dup11dup12dup13dup14dup15" fmla="*/ 8092 w 5287812"/>
              <a:gd name="connsiteY7dup0dup1dup2dup3dup4dup5dup6dup7dup8dup9dup10dup11dup12dup13dup14dup15" fmla="*/ 4619183 h 5462124"/>
              <a:gd name="connsiteX8dup0dup1dup2dup3dup4dup5dup6dup7dup8dup9dup10dup11dup12dup13dup14dup15" fmla="*/ 0 w 5287812"/>
              <a:gd name="connsiteY8dup0dup1dup2dup3dup4dup5dup6dup7dup8dup9dup10dup11dup12dup13dup14dup15" fmla="*/ 236039 h 5462124"/>
              <a:gd name="connsiteX0dup0dup1dup2dup3dup4dup5dup6dup7dup8dup9dup10dup11dup12dup13dup14dup15dup16" fmla="*/ 0 w 5279720"/>
              <a:gd name="connsiteY0dup0dup1dup2dup3dup4dup5dup6dup7dup8dup9dup10dup11dup12dup13dup14dup15dup16" fmla="*/ 6961 h 5475807"/>
              <a:gd name="connsiteX1dup0dup1dup2dup3dup4dup5dup6dup7dup8dup9dup10dup11dup12dup13dup14dup15dup16" fmla="*/ 1514580 w 5279720"/>
              <a:gd name="connsiteY1dup0dup1dup2dup3dup4dup5dup6dup7dup8dup9dup10dup11dup12dup13dup14dup15dup16" fmla="*/ 13684 h 5475807"/>
              <a:gd name="connsiteX2dup0dup1dup2dup3dup4dup5dup6dup7dup8dup9dup10dup11dup12dup13dup14dup15dup16" fmla="*/ 5222873 w 5279720"/>
              <a:gd name="connsiteY2dup0dup1dup2dup3dup4dup5dup6dup7dup8dup9dup10dup11dup12dup13dup14dup15dup16" fmla="*/ 13683 h 5475807"/>
              <a:gd name="connsiteX3dup0dup1dup2dup3dup4dup5dup6dup7dup8dup9dup10dup11dup12dup13dup14dup15dup16" fmla="*/ 5248518 w 5279720"/>
              <a:gd name="connsiteY3dup0dup1dup2dup3dup4dup5dup6dup7dup8dup9dup10dup11dup12dup13dup14dup15dup16" fmla="*/ 719060 h 5475807"/>
              <a:gd name="connsiteX4dup0dup1dup2dup3dup4dup5dup6dup7dup8dup9dup10dup11dup12dup13dup14dup15dup16" fmla="*/ 5248517 w 5279720"/>
              <a:gd name="connsiteY4dup0dup1dup2dup3dup4dup5dup6dup7dup8dup9dup10dup11dup12dup13dup14dup15dup16" fmla="*/ 4471025 h 5475807"/>
              <a:gd name="connsiteX5dup0dup1dup2dup3dup4dup5dup6dup7dup8dup9dup10dup11dup12dup13dup14dup15dup16" fmla="*/ 5279517 w 5279720"/>
              <a:gd name="connsiteY5dup0dup1dup2dup3dup4dup5dup6dup7dup8dup9dup10dup11dup12dup13dup14dup15dup16" fmla="*/ 5475807 h 5475807"/>
              <a:gd name="connsiteX6dup0dup1dup2dup3dup4dup5dup6dup7dup8dup9dup10dup11dup12dup13dup14dup15dup16" fmla="*/ 1037150 w 5279720"/>
              <a:gd name="connsiteY6dup0dup1dup2dup3dup4dup5dup6dup7dup8dup9dup10dup11dup12dup13dup14dup15dup16" fmla="*/ 5475807 h 5475807"/>
              <a:gd name="connsiteX7dup0dup1dup2dup3dup4dup5dup6dup7dup8dup9dup10dup11dup12dup13dup14dup15dup16" fmla="*/ 0 w 5279720"/>
              <a:gd name="connsiteY7dup0dup1dup2dup3dup4dup5dup6dup7dup8dup9dup10dup11dup12dup13dup14dup15dup16" fmla="*/ 4632866 h 5475807"/>
              <a:gd name="connsiteX8dup0dup1dup2dup3dup4dup5dup6dup7dup8dup9dup10dup11dup12dup13dup14dup15dup16" fmla="*/ 0 w 5279720"/>
              <a:gd name="connsiteY8dup0dup1dup2dup3dup4dup5dup6dup7dup8dup9dup10dup11dup12dup13dup14dup15dup16" fmla="*/ 6961 h 5475807"/>
              <a:gd name="connsiteX0dup0dup1dup2dup3dup4dup5dup6dup7dup8dup9dup10dup11dup12dup13dup14dup15dup16dup17" fmla="*/ 0 w 5506116"/>
              <a:gd name="connsiteY0dup0dup1dup2dup3dup4dup5dup6dup7dup8dup9dup10dup11dup12dup13dup14dup15dup16dup17" fmla="*/ 6961 h 5475807"/>
              <a:gd name="connsiteX1dup0dup1dup2dup3dup4dup5dup6dup7dup8dup9dup10dup11dup12dup13dup14dup15dup16dup17" fmla="*/ 1514580 w 5506116"/>
              <a:gd name="connsiteY1dup0dup1dup2dup3dup4dup5dup6dup7dup8dup9dup10dup11dup12dup13dup14dup15dup16dup17" fmla="*/ 13684 h 5475807"/>
              <a:gd name="connsiteX2dup0dup1dup2dup3dup4dup5dup6dup7dup8dup9dup10dup11dup12dup13dup14dup15dup16dup17" fmla="*/ 5222873 w 5506116"/>
              <a:gd name="connsiteY2dup0dup1dup2dup3dup4dup5dup6dup7dup8dup9dup10dup11dup12dup13dup14dup15dup16dup17" fmla="*/ 13683 h 5475807"/>
              <a:gd name="connsiteX3dup0dup1dup2dup3dup4dup5dup6dup7dup8dup9dup10dup11dup12dup13dup14dup15dup16dup17" fmla="*/ 5248518 w 5506116"/>
              <a:gd name="connsiteY3dup0dup1dup2dup3dup4dup5dup6dup7dup8dup9dup10dup11dup12dup13dup14dup15dup16dup17" fmla="*/ 719060 h 5475807"/>
              <a:gd name="connsiteX4dup0dup1dup2dup3dup4dup5dup6dup7dup8dup9dup10dup11dup12dup13dup14dup15dup16dup17" fmla="*/ 5248517 w 5506116"/>
              <a:gd name="connsiteY4dup0dup1dup2dup3dup4dup5dup6dup7dup8dup9dup10dup11dup12dup13dup14dup15dup16dup17" fmla="*/ 4471025 h 5475807"/>
              <a:gd name="connsiteX5dup0dup1dup2dup3dup4dup5dup6dup7dup8dup9dup10dup11dup12dup13dup14dup15dup16dup17" fmla="*/ 5506094 w 5506116"/>
              <a:gd name="connsiteY5dup0dup1dup2dup3dup4dup5dup6dup7dup8dup9dup10dup11dup12dup13dup14dup15dup16dup17" fmla="*/ 5467715 h 5475807"/>
              <a:gd name="connsiteX6dup0dup1dup2dup3dup4dup5dup6dup7dup8dup9dup10dup11dup12dup13dup14dup15dup16dup17" fmla="*/ 1037150 w 5506116"/>
              <a:gd name="connsiteY6dup0dup1dup2dup3dup4dup5dup6dup7dup8dup9dup10dup11dup12dup13dup14dup15dup16dup17" fmla="*/ 5475807 h 5475807"/>
              <a:gd name="connsiteX7dup0dup1dup2dup3dup4dup5dup6dup7dup8dup9dup10dup11dup12dup13dup14dup15dup16dup17" fmla="*/ 0 w 5506116"/>
              <a:gd name="connsiteY7dup0dup1dup2dup3dup4dup5dup6dup7dup8dup9dup10dup11dup12dup13dup14dup15dup16dup17" fmla="*/ 4632866 h 5475807"/>
              <a:gd name="connsiteX8dup0dup1dup2dup3dup4dup5dup6dup7dup8dup9dup10dup11dup12dup13dup14dup15dup16dup17" fmla="*/ 0 w 5506116"/>
              <a:gd name="connsiteY8dup0dup1dup2dup3dup4dup5dup6dup7dup8dup9dup10dup11dup12dup13dup14dup15dup16dup17" fmla="*/ 6961 h 5475807"/>
              <a:gd name="connsiteX0dup0dup1dup2dup3dup4dup5dup6dup7dup8dup9dup10dup11dup12dup13dup14dup15dup16dup17dup18" fmla="*/ 0 w 5279720"/>
              <a:gd name="connsiteY0dup0dup1dup2dup3dup4dup5dup6dup7dup8dup9dup10dup11dup12dup13dup14dup15dup16dup17dup18" fmla="*/ 6961 h 5475807"/>
              <a:gd name="connsiteX1dup0dup1dup2dup3dup4dup5dup6dup7dup8dup9dup10dup11dup12dup13dup14dup15dup16dup17dup18" fmla="*/ 1514580 w 5279720"/>
              <a:gd name="connsiteY1dup0dup1dup2dup3dup4dup5dup6dup7dup8dup9dup10dup11dup12dup13dup14dup15dup16dup17dup18" fmla="*/ 13684 h 5475807"/>
              <a:gd name="connsiteX2dup0dup1dup2dup3dup4dup5dup6dup7dup8dup9dup10dup11dup12dup13dup14dup15dup16dup17dup18" fmla="*/ 5222873 w 5279720"/>
              <a:gd name="connsiteY2dup0dup1dup2dup3dup4dup5dup6dup7dup8dup9dup10dup11dup12dup13dup14dup15dup16dup17dup18" fmla="*/ 13683 h 5475807"/>
              <a:gd name="connsiteX3dup0dup1dup2dup3dup4dup5dup6dup7dup8dup9dup10dup11dup12dup13dup14dup15dup16dup17dup18" fmla="*/ 5248518 w 5279720"/>
              <a:gd name="connsiteY3dup0dup1dup2dup3dup4dup5dup6dup7dup8dup9dup10dup11dup12dup13dup14dup15dup16dup17dup18" fmla="*/ 719060 h 5475807"/>
              <a:gd name="connsiteX4dup0dup1dup2dup3dup4dup5dup6dup7dup8dup9dup10dup11dup12dup13dup14dup15dup16dup17dup18" fmla="*/ 5248517 w 5279720"/>
              <a:gd name="connsiteY4dup0dup1dup2dup3dup4dup5dup6dup7dup8dup9dup10dup11dup12dup13dup14dup15dup16dup17dup18" fmla="*/ 4471025 h 5475807"/>
              <a:gd name="connsiteX5dup0dup1dup2dup3dup4dup5dup6dup7dup8dup9dup10dup11dup12dup13dup14dup15dup16dup17dup18" fmla="*/ 5279517 w 5279720"/>
              <a:gd name="connsiteY5dup0dup1dup2dup3dup4dup5dup6dup7dup8dup9dup10dup11dup12dup13dup14dup15dup16dup17dup18" fmla="*/ 5475807 h 5475807"/>
              <a:gd name="connsiteX6dup0dup1dup2dup3dup4dup5dup6dup7dup8dup9dup10dup11dup12dup13dup14dup15dup16dup17dup18" fmla="*/ 1037150 w 5279720"/>
              <a:gd name="connsiteY6dup0dup1dup2dup3dup4dup5dup6dup7dup8dup9dup10dup11dup12dup13dup14dup15dup16dup17dup18" fmla="*/ 5475807 h 5475807"/>
              <a:gd name="connsiteX7dup0dup1dup2dup3dup4dup5dup6dup7dup8dup9dup10dup11dup12dup13dup14dup15dup16dup17dup18" fmla="*/ 0 w 5279720"/>
              <a:gd name="connsiteY7dup0dup1dup2dup3dup4dup5dup6dup7dup8dup9dup10dup11dup12dup13dup14dup15dup16dup17dup18" fmla="*/ 4632866 h 5475807"/>
              <a:gd name="connsiteX8dup0dup1dup2dup3dup4dup5dup6dup7dup8dup9dup10dup11dup12dup13dup14dup15dup16dup17dup18" fmla="*/ 0 w 5279720"/>
              <a:gd name="connsiteY8dup0dup1dup2dup3dup4dup5dup6dup7dup8dup9dup10dup11dup12dup13dup14dup15dup16dup17dup18" fmla="*/ 6961 h 5475807"/>
              <a:gd name="connsiteX0dup0dup1dup2dup3dup4dup5dup6dup7dup8dup9dup10dup11dup12dup13dup14dup15dup16dup17dup18dup19" fmla="*/ 0 w 5255144"/>
              <a:gd name="connsiteY0dup0dup1dup2dup3dup4dup5dup6dup7dup8dup9dup10dup11dup12dup13dup14dup15dup16dup17dup18dup19" fmla="*/ 6961 h 5475807"/>
              <a:gd name="connsiteX1dup0dup1dup2dup3dup4dup5dup6dup7dup8dup9dup10dup11dup12dup13dup14dup15dup16dup17dup18dup19" fmla="*/ 1514580 w 5255144"/>
              <a:gd name="connsiteY1dup0dup1dup2dup3dup4dup5dup6dup7dup8dup9dup10dup11dup12dup13dup14dup15dup16dup17dup18dup19" fmla="*/ 13684 h 5475807"/>
              <a:gd name="connsiteX2dup0dup1dup2dup3dup4dup5dup6dup7dup8dup9dup10dup11dup12dup13dup14dup15dup16dup17dup18dup19" fmla="*/ 5222873 w 5255144"/>
              <a:gd name="connsiteY2dup0dup1dup2dup3dup4dup5dup6dup7dup8dup9dup10dup11dup12dup13dup14dup15dup16dup17dup18dup19" fmla="*/ 13683 h 5475807"/>
              <a:gd name="connsiteX3dup0dup1dup2dup3dup4dup5dup6dup7dup8dup9dup10dup11dup12dup13dup14dup15dup16dup17dup18dup19" fmla="*/ 5248518 w 5255144"/>
              <a:gd name="connsiteY3dup0dup1dup2dup3dup4dup5dup6dup7dup8dup9dup10dup11dup12dup13dup14dup15dup16dup17dup18dup19" fmla="*/ 719060 h 5475807"/>
              <a:gd name="connsiteX4dup0dup1dup2dup3dup4dup5dup6dup7dup8dup9dup10dup11dup12dup13dup14dup15dup16dup17dup18dup19" fmla="*/ 5248517 w 5255144"/>
              <a:gd name="connsiteY4dup0dup1dup2dup3dup4dup5dup6dup7dup8dup9dup10dup11dup12dup13dup14dup15dup16dup17dup18dup19" fmla="*/ 4471025 h 5475807"/>
              <a:gd name="connsiteX5dup0dup1dup2dup3dup4dup5dup6dup7dup8dup9dup10dup11dup12dup13dup14dup15dup16dup17dup18dup19" fmla="*/ 5253324 w 5255144"/>
              <a:gd name="connsiteY5dup0dup1dup2dup3dup4dup5dup6dup7dup8dup9dup10dup11dup12dup13dup14dup15dup16dup17dup18dup19" fmla="*/ 5475807 h 5475807"/>
              <a:gd name="connsiteX6dup0dup1dup2dup3dup4dup5dup6dup7dup8dup9dup10dup11dup12dup13dup14dup15dup16dup17dup18dup19" fmla="*/ 1037150 w 5255144"/>
              <a:gd name="connsiteY6dup0dup1dup2dup3dup4dup5dup6dup7dup8dup9dup10dup11dup12dup13dup14dup15dup16dup17dup18dup19" fmla="*/ 5475807 h 5475807"/>
              <a:gd name="connsiteX7dup0dup1dup2dup3dup4dup5dup6dup7dup8dup9dup10dup11dup12dup13dup14dup15dup16dup17dup18dup19" fmla="*/ 0 w 5255144"/>
              <a:gd name="connsiteY7dup0dup1dup2dup3dup4dup5dup6dup7dup8dup9dup10dup11dup12dup13dup14dup15dup16dup17dup18dup19" fmla="*/ 4632866 h 5475807"/>
              <a:gd name="connsiteX8dup0dup1dup2dup3dup4dup5dup6dup7dup8dup9dup10dup11dup12dup13dup14dup15dup16dup17dup18dup19" fmla="*/ 0 w 5255144"/>
              <a:gd name="connsiteY8dup0dup1dup2dup3dup4dup5dup6dup7dup8dup9dup10dup11dup12dup13dup14dup15dup16dup17dup18dup19" fmla="*/ 6961 h 5475807"/>
              <a:gd name="connsiteX0dup0dup1dup2dup3dup4dup5dup6dup7dup8dup9dup10dup11dup12dup13dup14dup15dup16dup17dup18dup19dup20" fmla="*/ 0 w 5264597"/>
              <a:gd name="connsiteY0dup0dup1dup2dup3dup4dup5dup6dup7dup8dup9dup10dup11dup12dup13dup14dup15dup16dup17dup18dup19dup20" fmla="*/ 6961 h 5475807"/>
              <a:gd name="connsiteX1dup0dup1dup2dup3dup4dup5dup6dup7dup8dup9dup10dup11dup12dup13dup14dup15dup16dup17dup18dup19dup20" fmla="*/ 1514580 w 5264597"/>
              <a:gd name="connsiteY1dup0dup1dup2dup3dup4dup5dup6dup7dup8dup9dup10dup11dup12dup13dup14dup15dup16dup17dup18dup19dup20" fmla="*/ 13684 h 5475807"/>
              <a:gd name="connsiteX2dup0dup1dup2dup3dup4dup5dup6dup7dup8dup9dup10dup11dup12dup13dup14dup15dup16dup17dup18dup19dup20" fmla="*/ 5253829 w 5264597"/>
              <a:gd name="connsiteY2dup0dup1dup2dup3dup4dup5dup6dup7dup8dup9dup10dup11dup12dup13dup14dup15dup16dup17dup18dup19dup20" fmla="*/ 6539 h 5475807"/>
              <a:gd name="connsiteX3dup0dup1dup2dup3dup4dup5dup6dup7dup8dup9dup10dup11dup12dup13dup14dup15dup16dup17dup18dup19dup20" fmla="*/ 5248518 w 5264597"/>
              <a:gd name="connsiteY3dup0dup1dup2dup3dup4dup5dup6dup7dup8dup9dup10dup11dup12dup13dup14dup15dup16dup17dup18dup19dup20" fmla="*/ 719060 h 5475807"/>
              <a:gd name="connsiteX4dup0dup1dup2dup3dup4dup5dup6dup7dup8dup9dup10dup11dup12dup13dup14dup15dup16dup17dup18dup19dup20" fmla="*/ 5248517 w 5264597"/>
              <a:gd name="connsiteY4dup0dup1dup2dup3dup4dup5dup6dup7dup8dup9dup10dup11dup12dup13dup14dup15dup16dup17dup18dup19dup20" fmla="*/ 4471025 h 5475807"/>
              <a:gd name="connsiteX5dup0dup1dup2dup3dup4dup5dup6dup7dup8dup9dup10dup11dup12dup13dup14dup15dup16dup17dup18dup19dup20" fmla="*/ 5253324 w 5264597"/>
              <a:gd name="connsiteY5dup0dup1dup2dup3dup4dup5dup6dup7dup8dup9dup10dup11dup12dup13dup14dup15dup16dup17dup18dup19dup20" fmla="*/ 5475807 h 5475807"/>
              <a:gd name="connsiteX6dup0dup1dup2dup3dup4dup5dup6dup7dup8dup9dup10dup11dup12dup13dup14dup15dup16dup17dup18dup19dup20" fmla="*/ 1037150 w 5264597"/>
              <a:gd name="connsiteY6dup0dup1dup2dup3dup4dup5dup6dup7dup8dup9dup10dup11dup12dup13dup14dup15dup16dup17dup18dup19dup20" fmla="*/ 5475807 h 5475807"/>
              <a:gd name="connsiteX7dup0dup1dup2dup3dup4dup5dup6dup7dup8dup9dup10dup11dup12dup13dup14dup15dup16dup17dup18dup19dup20" fmla="*/ 0 w 5264597"/>
              <a:gd name="connsiteY7dup0dup1dup2dup3dup4dup5dup6dup7dup8dup9dup10dup11dup12dup13dup14dup15dup16dup17dup18dup19dup20" fmla="*/ 4632866 h 5475807"/>
              <a:gd name="connsiteX8dup0dup1dup2dup3dup4dup5dup6dup7dup8dup9dup10dup11dup12dup13dup14dup15dup16dup17dup18dup19dup20" fmla="*/ 0 w 5264597"/>
              <a:gd name="connsiteY8dup0dup1dup2dup3dup4dup5dup6dup7dup8dup9dup10dup11dup12dup13dup14dup15dup16dup17dup18dup19dup20" fmla="*/ 6961 h 5475807"/>
              <a:gd name="connsiteX0dup0dup1dup2dup3dup4dup5dup6dup7dup8dup9dup10dup11dup12dup13dup14dup15dup16dup17dup18dup19dup20dup21" fmla="*/ 0 w 5255144"/>
              <a:gd name="connsiteY0dup0dup1dup2dup3dup4dup5dup6dup7dup8dup9dup10dup11dup12dup13dup14dup15dup16dup17dup18dup19dup20dup21" fmla="*/ 6961 h 5475807"/>
              <a:gd name="connsiteX1dup0dup1dup2dup3dup4dup5dup6dup7dup8dup9dup10dup11dup12dup13dup14dup15dup16dup17dup18dup19dup20dup21" fmla="*/ 1514580 w 5255144"/>
              <a:gd name="connsiteY1dup0dup1dup2dup3dup4dup5dup6dup7dup8dup9dup10dup11dup12dup13dup14dup15dup16dup17dup18dup19dup20dup21" fmla="*/ 13684 h 5475807"/>
              <a:gd name="connsiteX2dup0dup1dup2dup3dup4dup5dup6dup7dup8dup9dup10dup11dup12dup13dup14dup15dup16dup17dup18dup19dup20dup21" fmla="*/ 5253829 w 5255144"/>
              <a:gd name="connsiteY2dup0dup1dup2dup3dup4dup5dup6dup7dup8dup9dup10dup11dup12dup13dup14dup15dup16dup17dup18dup19dup20dup21" fmla="*/ 6539 h 5475807"/>
              <a:gd name="connsiteX3dup0dup1dup2dup3dup4dup5dup6dup7dup8dup9dup10dup11dup12dup13dup14dup15dup16dup17dup18dup19dup20dup21" fmla="*/ 5248518 w 5255144"/>
              <a:gd name="connsiteY3dup0dup1dup2dup3dup4dup5dup6dup7dup8dup9dup10dup11dup12dup13dup14dup15dup16dup17dup18dup19dup20dup21" fmla="*/ 719060 h 5475807"/>
              <a:gd name="connsiteX4dup0dup1dup2dup3dup4dup5dup6dup7dup8dup9dup10dup11dup12dup13dup14dup15dup16dup17dup18dup19dup20dup21" fmla="*/ 5248517 w 5255144"/>
              <a:gd name="connsiteY4dup0dup1dup2dup3dup4dup5dup6dup7dup8dup9dup10dup11dup12dup13dup14dup15dup16dup17dup18dup19dup20dup21" fmla="*/ 4471025 h 5475807"/>
              <a:gd name="connsiteX5dup0dup1dup2dup3dup4dup5dup6dup7dup8dup9dup10dup11dup12dup13dup14dup15dup16dup17dup18dup19dup20dup21" fmla="*/ 5253324 w 5255144"/>
              <a:gd name="connsiteY5dup0dup1dup2dup3dup4dup5dup6dup7dup8dup9dup10dup11dup12dup13dup14dup15dup16dup17dup18dup19dup20dup21" fmla="*/ 5475807 h 5475807"/>
              <a:gd name="connsiteX6dup0dup1dup2dup3dup4dup5dup6dup7dup8dup9dup10dup11dup12dup13dup14dup15dup16dup17dup18dup19dup20dup21" fmla="*/ 1037150 w 5255144"/>
              <a:gd name="connsiteY6dup0dup1dup2dup3dup4dup5dup6dup7dup8dup9dup10dup11dup12dup13dup14dup15dup16dup17dup18dup19dup20dup21" fmla="*/ 5475807 h 5475807"/>
              <a:gd name="connsiteX7dup0dup1dup2dup3dup4dup5dup6dup7dup8dup9dup10dup11dup12dup13dup14dup15dup16dup17dup18dup19dup20dup21" fmla="*/ 0 w 5255144"/>
              <a:gd name="connsiteY7dup0dup1dup2dup3dup4dup5dup6dup7dup8dup9dup10dup11dup12dup13dup14dup15dup16dup17dup18dup19dup20dup21" fmla="*/ 4632866 h 5475807"/>
              <a:gd name="connsiteX8dup0dup1dup2dup3dup4dup5dup6dup7dup8dup9dup10dup11dup12dup13dup14dup15dup16dup17dup18dup19dup20dup21" fmla="*/ 0 w 5255144"/>
              <a:gd name="connsiteY8dup0dup1dup2dup3dup4dup5dup6dup7dup8dup9dup10dup11dup12dup13dup14dup15dup16dup17dup18dup19dup20dup21" fmla="*/ 6961 h 5475807"/>
              <a:gd name="connsiteX0dup0dup1dup2dup3dup4dup5dup6dup7dup8dup9dup10dup11dup12dup13dup14dup15dup16dup17dup18dup19dup20dup21dup22" fmla="*/ 0 w 5255144"/>
              <a:gd name="connsiteY0dup0dup1dup2dup3dup4dup5dup6dup7dup8dup9dup10dup11dup12dup13dup14dup15dup16dup17dup18dup19dup20dup21dup22" fmla="*/ 6961 h 5475807"/>
              <a:gd name="connsiteX1dup0dup1dup2dup3dup4dup5dup6dup7dup8dup9dup10dup11dup12dup13dup14dup15dup16dup17dup18dup19dup20dup21dup22" fmla="*/ 1514580 w 5255144"/>
              <a:gd name="connsiteY1dup0dup1dup2dup3dup4dup5dup6dup7dup8dup9dup10dup11dup12dup13dup14dup15dup16dup17dup18dup19dup20dup21dup22" fmla="*/ 13684 h 5475807"/>
              <a:gd name="connsiteX2dup0dup1dup2dup3dup4dup5dup6dup7dup8dup9dup10dup11dup12dup13dup14dup15dup16dup17dup18dup19dup20dup21dup22" fmla="*/ 5253829 w 5255144"/>
              <a:gd name="connsiteY2dup0dup1dup2dup3dup4dup5dup6dup7dup8dup9dup10dup11dup12dup13dup14dup15dup16dup17dup18dup19dup20dup21dup22" fmla="*/ 6539 h 5475807"/>
              <a:gd name="connsiteX3dup0dup1dup2dup3dup4dup5dup6dup7dup8dup9dup10dup11dup12dup13dup14dup15dup16dup17dup18dup19dup20dup21dup22" fmla="*/ 5248518 w 5255144"/>
              <a:gd name="connsiteY3dup0dup1dup2dup3dup4dup5dup6dup7dup8dup9dup10dup11dup12dup13dup14dup15dup16dup17dup18dup19dup20dup21dup22" fmla="*/ 719060 h 5475807"/>
              <a:gd name="connsiteX4dup0dup1dup2dup3dup4dup5dup6dup7dup8dup9dup10dup11dup12dup13dup14dup15dup16dup17dup18dup19dup20dup21dup22" fmla="*/ 5248517 w 5255144"/>
              <a:gd name="connsiteY4dup0dup1dup2dup3dup4dup5dup6dup7dup8dup9dup10dup11dup12dup13dup14dup15dup16dup17dup18dup19dup20dup21dup22" fmla="*/ 4471025 h 5475807"/>
              <a:gd name="connsiteX5dup0dup1dup2dup3dup4dup5dup6dup7dup8dup9dup10dup11dup12dup13dup14dup15dup16dup17dup18dup19dup20dup21dup22" fmla="*/ 5253324 w 5255144"/>
              <a:gd name="connsiteY5dup0dup1dup2dup3dup4dup5dup6dup7dup8dup9dup10dup11dup12dup13dup14dup15dup16dup17dup18dup19dup20dup21dup22" fmla="*/ 5475807 h 5475807"/>
              <a:gd name="connsiteX6dup0dup1dup2dup3dup4dup5dup6dup7dup8dup9dup10dup11dup12dup13dup14dup15dup16dup17dup18dup19dup20dup21dup22" fmla="*/ 1037150 w 5255144"/>
              <a:gd name="connsiteY6dup0dup1dup2dup3dup4dup5dup6dup7dup8dup9dup10dup11dup12dup13dup14dup15dup16dup17dup18dup19dup20dup21dup22" fmla="*/ 5475807 h 5475807"/>
              <a:gd name="connsiteX7dup0dup1dup2dup3dup4dup5dup6dup7dup8dup9dup10dup11dup12dup13dup14dup15dup16dup17dup18dup19dup20dup21dup22" fmla="*/ 0 w 5255144"/>
              <a:gd name="connsiteY7dup0dup1dup2dup3dup4dup5dup6dup7dup8dup9dup10dup11dup12dup13dup14dup15dup16dup17dup18dup19dup20dup21dup22" fmla="*/ 4632866 h 5475807"/>
              <a:gd name="connsiteX8dup0dup1dup2dup3dup4dup5dup6dup7dup8dup9dup10dup11dup12dup13dup14dup15dup16dup17dup18dup19dup20dup21dup22" fmla="*/ 0 w 5255144"/>
              <a:gd name="connsiteY8dup0dup1dup2dup3dup4dup5dup6dup7dup8dup9dup10dup11dup12dup13dup14dup15dup16dup17dup18dup19dup20dup21dup22" fmla="*/ 6961 h 5475807"/>
              <a:gd name="connsiteX0dup0dup1dup2dup3dup4dup5dup6dup7dup8dup9dup10dup11dup12dup13dup14dup15dup16dup17dup18dup19dup20dup21dup22dup23" fmla="*/ 0 w 5255144"/>
              <a:gd name="connsiteY0dup0dup1dup2dup3dup4dup5dup6dup7dup8dup9dup10dup11dup12dup13dup14dup15dup16dup17dup18dup19dup20dup21dup22dup23" fmla="*/ 10000 h 5478846"/>
              <a:gd name="connsiteX1dup0dup1dup2dup3dup4dup5dup6dup7dup8dup9dup10dup11dup12dup13dup14dup15dup16dup17dup18dup19dup20dup21dup22dup23" fmla="*/ 1524105 w 5255144"/>
              <a:gd name="connsiteY1dup0dup1dup2dup3dup4dup5dup6dup7dup8dup9dup10dup11dup12dup13dup14dup15dup16dup17dup18dup19dup20dup21dup22dup23" fmla="*/ 4816 h 5478846"/>
              <a:gd name="connsiteX2dup0dup1dup2dup3dup4dup5dup6dup7dup8dup9dup10dup11dup12dup13dup14dup15dup16dup17dup18dup19dup20dup21dup22dup23" fmla="*/ 5253829 w 5255144"/>
              <a:gd name="connsiteY2dup0dup1dup2dup3dup4dup5dup6dup7dup8dup9dup10dup11dup12dup13dup14dup15dup16dup17dup18dup19dup20dup21dup22dup23" fmla="*/ 9578 h 5478846"/>
              <a:gd name="connsiteX3dup0dup1dup2dup3dup4dup5dup6dup7dup8dup9dup10dup11dup12dup13dup14dup15dup16dup17dup18dup19dup20dup21dup22dup23" fmla="*/ 5248518 w 5255144"/>
              <a:gd name="connsiteY3dup0dup1dup2dup3dup4dup5dup6dup7dup8dup9dup10dup11dup12dup13dup14dup15dup16dup17dup18dup19dup20dup21dup22dup23" fmla="*/ 722099 h 5478846"/>
              <a:gd name="connsiteX4dup0dup1dup2dup3dup4dup5dup6dup7dup8dup9dup10dup11dup12dup13dup14dup15dup16dup17dup18dup19dup20dup21dup22dup23" fmla="*/ 5248517 w 5255144"/>
              <a:gd name="connsiteY4dup0dup1dup2dup3dup4dup5dup6dup7dup8dup9dup10dup11dup12dup13dup14dup15dup16dup17dup18dup19dup20dup21dup22dup23" fmla="*/ 4474064 h 5478846"/>
              <a:gd name="connsiteX5dup0dup1dup2dup3dup4dup5dup6dup7dup8dup9dup10dup11dup12dup13dup14dup15dup16dup17dup18dup19dup20dup21dup22dup23" fmla="*/ 5253324 w 5255144"/>
              <a:gd name="connsiteY5dup0dup1dup2dup3dup4dup5dup6dup7dup8dup9dup10dup11dup12dup13dup14dup15dup16dup17dup18dup19dup20dup21dup22dup23" fmla="*/ 5478846 h 5478846"/>
              <a:gd name="connsiteX6dup0dup1dup2dup3dup4dup5dup6dup7dup8dup9dup10dup11dup12dup13dup14dup15dup16dup17dup18dup19dup20dup21dup22dup23" fmla="*/ 1037150 w 5255144"/>
              <a:gd name="connsiteY6dup0dup1dup2dup3dup4dup5dup6dup7dup8dup9dup10dup11dup12dup13dup14dup15dup16dup17dup18dup19dup20dup21dup22dup23" fmla="*/ 5478846 h 5478846"/>
              <a:gd name="connsiteX7dup0dup1dup2dup3dup4dup5dup6dup7dup8dup9dup10dup11dup12dup13dup14dup15dup16dup17dup18dup19dup20dup21dup22dup23" fmla="*/ 0 w 5255144"/>
              <a:gd name="connsiteY7dup0dup1dup2dup3dup4dup5dup6dup7dup8dup9dup10dup11dup12dup13dup14dup15dup16dup17dup18dup19dup20dup21dup22dup23" fmla="*/ 4635905 h 5478846"/>
              <a:gd name="connsiteX8dup0dup1dup2dup3dup4dup5dup6dup7dup8dup9dup10dup11dup12dup13dup14dup15dup16dup17dup18dup19dup20dup21dup22dup23" fmla="*/ 0 w 5255144"/>
              <a:gd name="connsiteY8dup0dup1dup2dup3dup4dup5dup6dup7dup8dup9dup10dup11dup12dup13dup14dup15dup16dup17dup18dup19dup20dup21dup22dup23" fmla="*/ 10000 h 5478846"/>
              <a:gd name="connsiteX0dup0dup1dup2dup3dup4dup5dup6dup7dup8dup9dup10dup11dup12dup13dup14dup15dup16dup17dup18dup19dup20dup21dup22dup23dup24" fmla="*/ 1 w 5255145"/>
              <a:gd name="connsiteY0dup0dup1dup2dup3dup4dup5dup6dup7dup8dup9dup10dup11dup12dup13dup14dup15dup16dup17dup18dup19dup20dup21dup22dup23dup24" fmla="*/ 5184 h 5474030"/>
              <a:gd name="connsiteX1dup0dup1dup2dup3dup4dup5dup6dup7dup8dup9dup10dup11dup12dup13dup14dup15dup16dup17dup18dup19dup20dup21dup22dup23dup24" fmla="*/ 1524106 w 5255145"/>
              <a:gd name="connsiteY1dup0dup1dup2dup3dup4dup5dup6dup7dup8dup9dup10dup11dup12dup13dup14dup15dup16dup17dup18dup19dup20dup21dup22dup23dup24" fmla="*/ 0 h 5474030"/>
              <a:gd name="connsiteX2dup0dup1dup2dup3dup4dup5dup6dup7dup8dup9dup10dup11dup12dup13dup14dup15dup16dup17dup18dup19dup20dup21dup22dup23dup24" fmla="*/ 5253830 w 5255145"/>
              <a:gd name="connsiteY2dup0dup1dup2dup3dup4dup5dup6dup7dup8dup9dup10dup11dup12dup13dup14dup15dup16dup17dup18dup19dup20dup21dup22dup23dup24" fmla="*/ 4762 h 5474030"/>
              <a:gd name="connsiteX3dup0dup1dup2dup3dup4dup5dup6dup7dup8dup9dup10dup11dup12dup13dup14dup15dup16dup17dup18dup19dup20dup21dup22dup23dup24" fmla="*/ 5248519 w 5255145"/>
              <a:gd name="connsiteY3dup0dup1dup2dup3dup4dup5dup6dup7dup8dup9dup10dup11dup12dup13dup14dup15dup16dup17dup18dup19dup20dup21dup22dup23dup24" fmla="*/ 717283 h 5474030"/>
              <a:gd name="connsiteX4dup0dup1dup2dup3dup4dup5dup6dup7dup8dup9dup10dup11dup12dup13dup14dup15dup16dup17dup18dup19dup20dup21dup22dup23dup24" fmla="*/ 5248518 w 5255145"/>
              <a:gd name="connsiteY4dup0dup1dup2dup3dup4dup5dup6dup7dup8dup9dup10dup11dup12dup13dup14dup15dup16dup17dup18dup19dup20dup21dup22dup23dup24" fmla="*/ 4469248 h 5474030"/>
              <a:gd name="connsiteX5dup0dup1dup2dup3dup4dup5dup6dup7dup8dup9dup10dup11dup12dup13dup14dup15dup16dup17dup18dup19dup20dup21dup22dup23dup24" fmla="*/ 5253325 w 5255145"/>
              <a:gd name="connsiteY5dup0dup1dup2dup3dup4dup5dup6dup7dup8dup9dup10dup11dup12dup13dup14dup15dup16dup17dup18dup19dup20dup21dup22dup23dup24" fmla="*/ 5474030 h 5474030"/>
              <a:gd name="connsiteX6dup0dup1dup2dup3dup4dup5dup6dup7dup8dup9dup10dup11dup12dup13dup14dup15dup16dup17dup18dup19dup20dup21dup22dup23dup24" fmla="*/ 1037151 w 5255145"/>
              <a:gd name="connsiteY6dup0dup1dup2dup3dup4dup5dup6dup7dup8dup9dup10dup11dup12dup13dup14dup15dup16dup17dup18dup19dup20dup21dup22dup23dup24" fmla="*/ 5474030 h 5474030"/>
              <a:gd name="connsiteX7dup0dup1dup2dup3dup4dup5dup6dup7dup8dup9dup10dup11dup12dup13dup14dup15dup16dup17dup18dup19dup20dup21dup22dup23dup24" fmla="*/ 1 w 5255145"/>
              <a:gd name="connsiteY7dup0dup1dup2dup3dup4dup5dup6dup7dup8dup9dup10dup11dup12dup13dup14dup15dup16dup17dup18dup19dup20dup21dup22dup23dup24" fmla="*/ 4631089 h 5474030"/>
              <a:gd name="connsiteX8dup0dup1dup2dup3dup4dup5dup6dup7dup8dup9dup10dup11dup12dup13dup14dup15dup16dup17dup18dup19dup20dup21dup22dup23dup24" fmla="*/ 1 w 5255145"/>
              <a:gd name="connsiteY8dup0dup1dup2dup3dup4dup5dup6dup7dup8dup9dup10dup11dup12dup13dup14dup15dup16dup17dup18dup19dup20dup21dup22dup23dup24" fmla="*/ 5184 h 5474030"/>
            </a:gdLst>
            <a:ahLst/>
            <a:cxnLst>
              <a:cxn ang="0">
                <a:pos x="connsiteX0dup0dup1dup2dup3dup4dup5dup6dup7dup8dup9dup10dup11dup12dup13dup14dup15dup16dup17dup18dup19dup20dup21dup22dup23dup24" y="connsiteY0dup0dup1dup2dup3dup4dup5dup6dup7dup8dup9dup10dup11dup12dup13dup14dup15dup16dup17dup18dup19dup20dup21dup22dup23dup24"/>
              </a:cxn>
              <a:cxn ang="0">
                <a:pos x="connsiteX1dup0dup1dup2dup3dup4dup5dup6dup7dup8dup9dup10dup11dup12dup13dup14dup15dup16dup17dup18dup19dup20dup21dup22dup23dup24" y="connsiteY1dup0dup1dup2dup3dup4dup5dup6dup7dup8dup9dup10dup11dup12dup13dup14dup15dup16dup17dup18dup19dup20dup21dup22dup23dup24"/>
              </a:cxn>
              <a:cxn ang="0">
                <a:pos x="connsiteX2dup0dup1dup2dup3dup4dup5dup6dup7dup8dup9dup10dup11dup12dup13dup14dup15dup16dup17dup18dup19dup20dup21dup22dup23dup24" y="connsiteY2dup0dup1dup2dup3dup4dup5dup6dup7dup8dup9dup10dup11dup12dup13dup14dup15dup16dup17dup18dup19dup20dup21dup22dup23dup24"/>
              </a:cxn>
              <a:cxn ang="0">
                <a:pos x="connsiteX3dup0dup1dup2dup3dup4dup5dup6dup7dup8dup9dup10dup11dup12dup13dup14dup15dup16dup17dup18dup19dup20dup21dup22dup23dup24" y="connsiteY3dup0dup1dup2dup3dup4dup5dup6dup7dup8dup9dup10dup11dup12dup13dup14dup15dup16dup17dup18dup19dup20dup21dup22dup23dup24"/>
              </a:cxn>
              <a:cxn ang="0">
                <a:pos x="connsiteX4dup0dup1dup2dup3dup4dup5dup6dup7dup8dup9dup10dup11dup12dup13dup14dup15dup16dup17dup18dup19dup20dup21dup22dup23dup24" y="connsiteY4dup0dup1dup2dup3dup4dup5dup6dup7dup8dup9dup10dup11dup12dup13dup14dup15dup16dup17dup18dup19dup20dup21dup22dup23dup24"/>
              </a:cxn>
              <a:cxn ang="0">
                <a:pos x="connsiteX5dup0dup1dup2dup3dup4dup5dup6dup7dup8dup9dup10dup11dup12dup13dup14dup15dup16dup17dup18dup19dup20dup21dup22dup23dup24" y="connsiteY5dup0dup1dup2dup3dup4dup5dup6dup7dup8dup9dup10dup11dup12dup13dup14dup15dup16dup17dup18dup19dup20dup21dup22dup23dup24"/>
              </a:cxn>
              <a:cxn ang="0">
                <a:pos x="connsiteX6dup0dup1dup2dup3dup4dup5dup6dup7dup8dup9dup10dup11dup12dup13dup14dup15dup16dup17dup18dup19dup20dup21dup22dup23dup24" y="connsiteY6dup0dup1dup2dup3dup4dup5dup6dup7dup8dup9dup10dup11dup12dup13dup14dup15dup16dup17dup18dup19dup20dup21dup22dup23dup24"/>
              </a:cxn>
              <a:cxn ang="0">
                <a:pos x="connsiteX7dup0dup1dup2dup3dup4dup5dup6dup7dup8dup9dup10dup11dup12dup13dup14dup15dup16dup17dup18dup19dup20dup21dup22dup23dup24" y="connsiteY7dup0dup1dup2dup3dup4dup5dup6dup7dup8dup9dup10dup11dup12dup13dup14dup15dup16dup17dup18dup19dup20dup21dup22dup23dup24"/>
              </a:cxn>
              <a:cxn ang="0">
                <a:pos x="connsiteX8dup0dup1dup2dup3dup4dup5dup6dup7dup8dup9dup10dup11dup12dup13dup14dup15dup16dup17dup18dup19dup20dup21dup22dup23dup24" y="connsiteY8dup0dup1dup2dup3dup4dup5dup6dup7dup8dup9dup10dup11dup12dup13dup14dup15dup16dup17dup18dup19dup20dup21dup22dup23dup24"/>
              </a:cxn>
            </a:cxnLst>
            <a:rect l="l" t="t" r="r" b="b"/>
            <a:pathLst>
              <a:path w="5255145" h="5474030">
                <a:moveTo>
                  <a:pt x="1" y="5184"/>
                </a:moveTo>
                <a:cubicBezTo>
                  <a:pt x="-1432" y="2933"/>
                  <a:pt x="946835" y="0"/>
                  <a:pt x="1524106" y="0"/>
                </a:cubicBezTo>
                <a:lnTo>
                  <a:pt x="5253830" y="4762"/>
                </a:lnTo>
                <a:cubicBezTo>
                  <a:pt x="5257031" y="14751"/>
                  <a:pt x="5248519" y="730731"/>
                  <a:pt x="5248519" y="717283"/>
                </a:cubicBezTo>
                <a:cubicBezTo>
                  <a:pt x="5248519" y="1967938"/>
                  <a:pt x="5248518" y="3218593"/>
                  <a:pt x="5248518" y="4469248"/>
                </a:cubicBezTo>
                <a:cubicBezTo>
                  <a:pt x="5256610" y="4520537"/>
                  <a:pt x="5256061" y="5474030"/>
                  <a:pt x="5253325" y="5474030"/>
                </a:cubicBezTo>
                <a:lnTo>
                  <a:pt x="1037151" y="5474030"/>
                </a:lnTo>
                <a:cubicBezTo>
                  <a:pt x="459880" y="5474030"/>
                  <a:pt x="1" y="5208360"/>
                  <a:pt x="1" y="4631089"/>
                </a:cubicBezTo>
                <a:lnTo>
                  <a:pt x="1" y="5184"/>
                </a:lnTo>
                <a:close/>
              </a:path>
            </a:pathLst>
          </a:cu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799766" y="377679"/>
            <a:ext cx="4086539" cy="1135239"/>
          </a:xfrm>
          <a:prstGeom prst="rect">
            <a:avLst/>
          </a:prstGeom>
        </p:spPr>
        <p:txBody>
          <a:bodyPr anchor="b">
            <a:normAutofit/>
          </a:bodyPr>
          <a:lstStyle>
            <a:lvl1pPr>
              <a:defRPr sz="2700" b="1">
                <a:solidFill>
                  <a:schemeClr val="bg1"/>
                </a:solidFill>
              </a:defRPr>
            </a:lvl1pPr>
          </a:lstStyle>
          <a:p>
            <a:r>
              <a:rPr lang="en-US"/>
              <a:t>Click to edit Master title style</a:t>
            </a:r>
          </a:p>
        </p:txBody>
      </p:sp>
      <p:sp>
        <p:nvSpPr>
          <p:cNvPr id="3" name="Content Placeholder 2"/>
          <p:cNvSpPr>
            <a:spLocks noGrp="1"/>
          </p:cNvSpPr>
          <p:nvPr>
            <p:ph idx="1"/>
          </p:nvPr>
        </p:nvSpPr>
        <p:spPr>
          <a:xfrm>
            <a:off x="4684783" y="1849032"/>
            <a:ext cx="4629150" cy="2667337"/>
          </a:xfrm>
          <a:prstGeom prst="rect">
            <a:avLst/>
          </a:prstGeom>
        </p:spPr>
        <p:txBody>
          <a:bodyPr/>
          <a:lstStyle>
            <a:lvl1pPr>
              <a:defRPr sz="1800">
                <a:solidFill>
                  <a:schemeClr val="bg1"/>
                </a:solidFill>
              </a:defRPr>
            </a:lvl1pPr>
            <a:lvl2pPr>
              <a:defRPr sz="1575">
                <a:solidFill>
                  <a:schemeClr val="bg1"/>
                </a:solidFill>
              </a:defRPr>
            </a:lvl2pPr>
            <a:lvl3pPr>
              <a:defRPr sz="1350">
                <a:solidFill>
                  <a:schemeClr val="bg1"/>
                </a:solidFill>
              </a:defRPr>
            </a:lvl3pPr>
            <a:lvl4pPr>
              <a:defRPr sz="1125">
                <a:solidFill>
                  <a:schemeClr val="bg1"/>
                </a:solidFill>
              </a:defRPr>
            </a:lvl4pPr>
            <a:lvl5pPr>
              <a:defRPr sz="1125">
                <a:solidFill>
                  <a:schemeClr val="bg1"/>
                </a:solidFill>
              </a:defRPr>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ounded Rectangle 8"/>
          <p:cNvSpPr/>
          <p:nvPr/>
        </p:nvSpPr>
        <p:spPr>
          <a:xfrm>
            <a:off x="-89012" y="6547640"/>
            <a:ext cx="8094562" cy="182370"/>
          </a:xfrm>
          <a:prstGeom prst="round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11" name="Footer Placeholder 4"/>
          <p:cNvSpPr>
            <a:spLocks noGrp="1"/>
          </p:cNvSpPr>
          <p:nvPr>
            <p:ph type="ftr" sz="quarter" idx="3"/>
          </p:nvPr>
        </p:nvSpPr>
        <p:spPr>
          <a:xfrm>
            <a:off x="-592137" y="6480862"/>
            <a:ext cx="4324350" cy="315927"/>
          </a:xfrm>
          <a:prstGeom prst="rect">
            <a:avLst/>
          </a:prstGeom>
        </p:spPr>
        <p:txBody>
          <a:bodyPr/>
          <a:lstStyle>
            <a:lvl1pPr algn="ctr">
              <a:defRPr sz="825">
                <a:solidFill>
                  <a:schemeClr val="bg1"/>
                </a:solidFill>
                <a:latin typeface="+mj-lt"/>
              </a:defRPr>
            </a:lvl1pPr>
          </a:lstStyle>
          <a:p>
            <a:endParaRPr lang="en-US"/>
          </a:p>
        </p:txBody>
      </p:sp>
      <p:sp>
        <p:nvSpPr>
          <p:cNvPr id="7" name="Picture Placeholder 6"/>
          <p:cNvSpPr>
            <a:spLocks noGrp="1"/>
          </p:cNvSpPr>
          <p:nvPr>
            <p:ph type="pic" sz="quarter" idx="11"/>
          </p:nvPr>
        </p:nvSpPr>
        <p:spPr>
          <a:xfrm>
            <a:off x="125413" y="2851032"/>
            <a:ext cx="3606800" cy="2393950"/>
          </a:xfrm>
          <a:prstGeom prst="rect">
            <a:avLst/>
          </a:prstGeom>
        </p:spPr>
        <p:txBody>
          <a:bodyPr/>
          <a:lstStyle/>
          <a:p>
            <a:r>
              <a:rPr lang="en-US"/>
              <a:t>Click icon to add picture</a:t>
            </a:r>
          </a:p>
        </p:txBody>
      </p:sp>
      <p:sp>
        <p:nvSpPr>
          <p:cNvPr id="12" name="Picture Placeholder 6"/>
          <p:cNvSpPr>
            <a:spLocks noGrp="1"/>
          </p:cNvSpPr>
          <p:nvPr>
            <p:ph type="pic" sz="quarter" idx="12"/>
          </p:nvPr>
        </p:nvSpPr>
        <p:spPr>
          <a:xfrm>
            <a:off x="125413" y="269609"/>
            <a:ext cx="3606800" cy="2393950"/>
          </a:xfrm>
          <a:prstGeom prst="rect">
            <a:avLst/>
          </a:prstGeom>
        </p:spPr>
        <p:txBody>
          <a:bodyPr/>
          <a:lstStyle/>
          <a:p>
            <a:r>
              <a:rPr lang="en-US"/>
              <a:t>Click icon to add picture</a:t>
            </a:r>
          </a:p>
        </p:txBody>
      </p:sp>
      <p:sp>
        <p:nvSpPr>
          <p:cNvPr id="4" name="Date Placeholder 3">
            <a:extLst>
              <a:ext uri="{FF2B5EF4-FFF2-40B4-BE49-F238E27FC236}">
                <a16:creationId xmlns:a16="http://schemas.microsoft.com/office/drawing/2014/main" id="{C6227A61-EF47-414E-B266-01F31AD10514}"/>
              </a:ext>
            </a:extLst>
          </p:cNvPr>
          <p:cNvSpPr>
            <a:spLocks noGrp="1"/>
          </p:cNvSpPr>
          <p:nvPr>
            <p:ph type="dt" sz="half" idx="13"/>
          </p:nvPr>
        </p:nvSpPr>
        <p:spPr/>
        <p:txBody>
          <a:bodyPr/>
          <a:lstStyle/>
          <a:p>
            <a:fld id="{A443CBE9-E245-4A07-B0F4-215636361620}" type="datetime1">
              <a:rPr lang="en-US" smtClean="0"/>
              <a:t>5/19/22</a:t>
            </a:fld>
            <a:endParaRPr lang="en-US"/>
          </a:p>
        </p:txBody>
      </p:sp>
      <p:sp>
        <p:nvSpPr>
          <p:cNvPr id="5" name="Slide Number Placeholder 4">
            <a:extLst>
              <a:ext uri="{FF2B5EF4-FFF2-40B4-BE49-F238E27FC236}">
                <a16:creationId xmlns:a16="http://schemas.microsoft.com/office/drawing/2014/main" id="{6BE764BB-AFEF-4277-80D4-430ABDEAE484}"/>
              </a:ext>
            </a:extLst>
          </p:cNvPr>
          <p:cNvSpPr>
            <a:spLocks noGrp="1"/>
          </p:cNvSpPr>
          <p:nvPr>
            <p:ph type="sldNum" sz="quarter" idx="14"/>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387376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ontent with large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257426" y="0"/>
            <a:ext cx="6886575" cy="6858000"/>
          </a:xfrm>
          <a:prstGeom prst="rect">
            <a:avLst/>
          </a:prstGeom>
        </p:spPr>
        <p:txBody>
          <a:bodyPr/>
          <a:lstStyle/>
          <a:p>
            <a:r>
              <a:rPr lang="en-US"/>
              <a:t>Click icon to add picture</a:t>
            </a:r>
          </a:p>
        </p:txBody>
      </p:sp>
      <p:sp>
        <p:nvSpPr>
          <p:cNvPr id="7" name="Rounded Rectangle 6"/>
          <p:cNvSpPr/>
          <p:nvPr/>
        </p:nvSpPr>
        <p:spPr>
          <a:xfrm>
            <a:off x="186117" y="744468"/>
            <a:ext cx="6408892" cy="52193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82400" y="953267"/>
            <a:ext cx="5310904" cy="1744716"/>
          </a:xfrm>
          <a:prstGeom prst="rect">
            <a:avLst/>
          </a:prstGeom>
        </p:spPr>
        <p:txBody>
          <a:bodyPr>
            <a:normAutofit/>
          </a:bodyPr>
          <a:lstStyle>
            <a:lvl1pPr>
              <a:defRPr sz="2700">
                <a:solidFill>
                  <a:schemeClr val="bg1"/>
                </a:solidFill>
              </a:defRPr>
            </a:lvl1pPr>
          </a:lstStyle>
          <a:p>
            <a:r>
              <a:rPr lang="en-US"/>
              <a:t>Click to edit Master title style</a:t>
            </a:r>
          </a:p>
        </p:txBody>
      </p:sp>
      <p:sp>
        <p:nvSpPr>
          <p:cNvPr id="3" name="Content Placeholder 2"/>
          <p:cNvSpPr>
            <a:spLocks noGrp="1"/>
          </p:cNvSpPr>
          <p:nvPr>
            <p:ph idx="1"/>
          </p:nvPr>
        </p:nvSpPr>
        <p:spPr>
          <a:xfrm>
            <a:off x="782400" y="2697985"/>
            <a:ext cx="5310904" cy="320111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3"/>
          </p:nvPr>
        </p:nvSpPr>
        <p:spPr>
          <a:xfrm>
            <a:off x="-641350" y="6504777"/>
            <a:ext cx="4324350" cy="315927"/>
          </a:xfrm>
          <a:prstGeom prst="rect">
            <a:avLst/>
          </a:prstGeom>
        </p:spPr>
        <p:txBody>
          <a:bodyPr/>
          <a:lstStyle>
            <a:lvl1pPr algn="ctr">
              <a:defRPr sz="825">
                <a:latin typeface="+mj-lt"/>
              </a:defRPr>
            </a:lvl1pPr>
          </a:lstStyle>
          <a:p>
            <a:endParaRPr lang="en-US"/>
          </a:p>
        </p:txBody>
      </p:sp>
      <p:sp>
        <p:nvSpPr>
          <p:cNvPr id="4" name="Date Placeholder 3">
            <a:extLst>
              <a:ext uri="{FF2B5EF4-FFF2-40B4-BE49-F238E27FC236}">
                <a16:creationId xmlns:a16="http://schemas.microsoft.com/office/drawing/2014/main" id="{EE077357-8B27-49ED-8D36-CD960120270B}"/>
              </a:ext>
            </a:extLst>
          </p:cNvPr>
          <p:cNvSpPr>
            <a:spLocks noGrp="1"/>
          </p:cNvSpPr>
          <p:nvPr>
            <p:ph type="dt" sz="half" idx="11"/>
          </p:nvPr>
        </p:nvSpPr>
        <p:spPr/>
        <p:txBody>
          <a:bodyPr/>
          <a:lstStyle/>
          <a:p>
            <a:fld id="{BF3B53BC-827D-4E7B-84D4-91F330A4D1C7}" type="datetime1">
              <a:rPr lang="en-US" smtClean="0"/>
              <a:t>5/19/22</a:t>
            </a:fld>
            <a:endParaRPr lang="en-US"/>
          </a:p>
        </p:txBody>
      </p:sp>
      <p:sp>
        <p:nvSpPr>
          <p:cNvPr id="5" name="Slide Number Placeholder 4">
            <a:extLst>
              <a:ext uri="{FF2B5EF4-FFF2-40B4-BE49-F238E27FC236}">
                <a16:creationId xmlns:a16="http://schemas.microsoft.com/office/drawing/2014/main" id="{596E387B-8ED9-4DD1-BFAE-57F9733C9790}"/>
              </a:ext>
            </a:extLst>
          </p:cNvPr>
          <p:cNvSpPr>
            <a:spLocks noGrp="1"/>
          </p:cNvSpPr>
          <p:nvPr>
            <p:ph type="sldNum" sz="quarter" idx="12"/>
          </p:nvPr>
        </p:nvSpPr>
        <p:spPr/>
        <p:txBody>
          <a:bodyPr/>
          <a:lstStyle/>
          <a:p>
            <a:fld id="{C65B5530-6880-443F-A8BF-2EFE1D16CE3D}" type="slidenum">
              <a:rPr lang="en-US" smtClean="0"/>
              <a:t>‹#›</a:t>
            </a:fld>
            <a:endParaRPr lang="en-US"/>
          </a:p>
        </p:txBody>
      </p:sp>
    </p:spTree>
    <p:extLst>
      <p:ext uri="{BB962C8B-B14F-4D97-AF65-F5344CB8AC3E}">
        <p14:creationId xmlns:p14="http://schemas.microsoft.com/office/powerpoint/2010/main" val="2188708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784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8B8115-9170-457D-A50E-7E98ED24C12C}"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5F3B1-4206-4B6A-A941-041FDE4A63C3}" type="slidenum">
              <a:rPr lang="en-US" smtClean="0"/>
              <a:t>‹#›</a:t>
            </a:fld>
            <a:endParaRPr lang="en-US"/>
          </a:p>
        </p:txBody>
      </p:sp>
    </p:spTree>
    <p:extLst>
      <p:ext uri="{BB962C8B-B14F-4D97-AF65-F5344CB8AC3E}">
        <p14:creationId xmlns:p14="http://schemas.microsoft.com/office/powerpoint/2010/main" val="1568528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8B8115-9170-457D-A50E-7E98ED24C12C}"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5F3B1-4206-4B6A-A941-041FDE4A63C3}" type="slidenum">
              <a:rPr lang="en-US" smtClean="0"/>
              <a:t>‹#›</a:t>
            </a:fld>
            <a:endParaRPr lang="en-US"/>
          </a:p>
        </p:txBody>
      </p:sp>
    </p:spTree>
    <p:extLst>
      <p:ext uri="{BB962C8B-B14F-4D97-AF65-F5344CB8AC3E}">
        <p14:creationId xmlns:p14="http://schemas.microsoft.com/office/powerpoint/2010/main" val="99597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B8115-9170-457D-A50E-7E98ED24C12C}"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5F3B1-4206-4B6A-A941-041FDE4A63C3}" type="slidenum">
              <a:rPr lang="en-US" smtClean="0"/>
              <a:t>‹#›</a:t>
            </a:fld>
            <a:endParaRPr lang="en-US"/>
          </a:p>
        </p:txBody>
      </p:sp>
    </p:spTree>
    <p:extLst>
      <p:ext uri="{BB962C8B-B14F-4D97-AF65-F5344CB8AC3E}">
        <p14:creationId xmlns:p14="http://schemas.microsoft.com/office/powerpoint/2010/main" val="23233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8B8115-9170-457D-A50E-7E98ED24C12C}" type="datetimeFigureOut">
              <a:rPr lang="en-US" smtClean="0"/>
              <a:t>5/19/22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5F3B1-4206-4B6A-A941-041FDE4A63C3}" type="slidenum">
              <a:rPr lang="en-US" smtClean="0"/>
              <a:t>‹#›</a:t>
            </a:fld>
            <a:endParaRPr lang="en-US"/>
          </a:p>
        </p:txBody>
      </p:sp>
    </p:spTree>
    <p:extLst>
      <p:ext uri="{BB962C8B-B14F-4D97-AF65-F5344CB8AC3E}">
        <p14:creationId xmlns:p14="http://schemas.microsoft.com/office/powerpoint/2010/main" val="4138536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8B8115-9170-457D-A50E-7E98ED24C12C}" type="datetimeFigureOut">
              <a:rPr lang="en-US" smtClean="0"/>
              <a:t>5/19/22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5F3B1-4206-4B6A-A941-041FDE4A63C3}" type="slidenum">
              <a:rPr lang="en-US" smtClean="0"/>
              <a:t>‹#›</a:t>
            </a:fld>
            <a:endParaRPr lang="en-US"/>
          </a:p>
        </p:txBody>
      </p:sp>
    </p:spTree>
    <p:extLst>
      <p:ext uri="{BB962C8B-B14F-4D97-AF65-F5344CB8AC3E}">
        <p14:creationId xmlns:p14="http://schemas.microsoft.com/office/powerpoint/2010/main" val="3643528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8B8115-9170-457D-A50E-7E98ED24C12C}" type="datetimeFigureOut">
              <a:rPr lang="en-US" smtClean="0"/>
              <a:t>5/19/22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5F3B1-4206-4B6A-A941-041FDE4A63C3}" type="slidenum">
              <a:rPr lang="en-US" smtClean="0"/>
              <a:t>‹#›</a:t>
            </a:fld>
            <a:endParaRPr lang="en-US"/>
          </a:p>
        </p:txBody>
      </p:sp>
    </p:spTree>
    <p:extLst>
      <p:ext uri="{BB962C8B-B14F-4D97-AF65-F5344CB8AC3E}">
        <p14:creationId xmlns:p14="http://schemas.microsoft.com/office/powerpoint/2010/main" val="1712471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B8115-9170-457D-A50E-7E98ED24C12C}" type="datetimeFigureOut">
              <a:rPr lang="en-US" smtClean="0"/>
              <a:t>5/19/22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5F3B1-4206-4B6A-A941-041FDE4A63C3}" type="slidenum">
              <a:rPr lang="en-US" smtClean="0"/>
              <a:t>‹#›</a:t>
            </a:fld>
            <a:endParaRPr lang="en-US"/>
          </a:p>
        </p:txBody>
      </p:sp>
    </p:spTree>
    <p:extLst>
      <p:ext uri="{BB962C8B-B14F-4D97-AF65-F5344CB8AC3E}">
        <p14:creationId xmlns:p14="http://schemas.microsoft.com/office/powerpoint/2010/main" val="385375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Go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8598DF-4274-4640-91BC-59FDC1156FA7}"/>
              </a:ext>
            </a:extLst>
          </p:cNvPr>
          <p:cNvSpPr txBox="1"/>
          <p:nvPr/>
        </p:nvSpPr>
        <p:spPr>
          <a:xfrm>
            <a:off x="7332663" y="6481763"/>
            <a:ext cx="1617662" cy="246062"/>
          </a:xfrm>
          <a:prstGeom prst="rect">
            <a:avLst/>
          </a:prstGeom>
          <a:noFill/>
        </p:spPr>
        <p:txBody>
          <a:bodyPr>
            <a:spAutoFit/>
          </a:bodyPr>
          <a:lstStyle/>
          <a:p>
            <a:pPr eaLnBrk="1" fontAlgn="auto" hangingPunct="1">
              <a:spcBef>
                <a:spcPts val="0"/>
              </a:spcBef>
              <a:spcAft>
                <a:spcPts val="0"/>
              </a:spcAft>
              <a:defRPr/>
            </a:pPr>
            <a:r>
              <a:rPr lang="en-US" sz="1000" spc="30" dirty="0">
                <a:solidFill>
                  <a:schemeClr val="bg1"/>
                </a:solidFill>
                <a:latin typeface="+mn-lt"/>
              </a:rPr>
              <a:t>WWW.MILBANK.ORG</a:t>
            </a:r>
          </a:p>
        </p:txBody>
      </p:sp>
      <p:sp>
        <p:nvSpPr>
          <p:cNvPr id="5" name="Slide Number Placeholder 7">
            <a:extLst>
              <a:ext uri="{FF2B5EF4-FFF2-40B4-BE49-F238E27FC236}">
                <a16:creationId xmlns:a16="http://schemas.microsoft.com/office/drawing/2014/main" id="{2F654EBF-4A84-43D9-B4B5-AC6B83FADFC6}"/>
              </a:ext>
            </a:extLst>
          </p:cNvPr>
          <p:cNvSpPr txBox="1">
            <a:spLocks/>
          </p:cNvSpPr>
          <p:nvPr/>
        </p:nvSpPr>
        <p:spPr>
          <a:xfrm>
            <a:off x="6457950" y="6356350"/>
            <a:ext cx="2057400" cy="365125"/>
          </a:xfrm>
          <a:prstGeom prst="rect">
            <a:avLst/>
          </a:prstGeom>
        </p:spPr>
        <p:txBody>
          <a:bodyPr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D893B9F-EB0B-454A-A0DB-C0D50ACA2F10}" type="slidenum">
              <a:rPr lang="en-US" smtClean="0"/>
              <a:pPr fontAlgn="auto">
                <a:spcBef>
                  <a:spcPts val="0"/>
                </a:spcBef>
                <a:spcAft>
                  <a:spcPts val="0"/>
                </a:spcAft>
                <a:defRPr/>
              </a:pPr>
              <a:t>‹#›</a:t>
            </a:fld>
            <a:endParaRPr lang="en-US" dirty="0"/>
          </a:p>
        </p:txBody>
      </p:sp>
      <p:sp>
        <p:nvSpPr>
          <p:cNvPr id="6" name="Rectangle 5">
            <a:extLst>
              <a:ext uri="{FF2B5EF4-FFF2-40B4-BE49-F238E27FC236}">
                <a16:creationId xmlns:a16="http://schemas.microsoft.com/office/drawing/2014/main" id="{DAAD27E4-2B98-4110-84ED-09340DEBA11E}"/>
              </a:ext>
            </a:extLst>
          </p:cNvPr>
          <p:cNvSpPr/>
          <p:nvPr/>
        </p:nvSpPr>
        <p:spPr>
          <a:xfrm>
            <a:off x="0" y="5943600"/>
            <a:ext cx="91440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10">
            <a:extLst>
              <a:ext uri="{FF2B5EF4-FFF2-40B4-BE49-F238E27FC236}">
                <a16:creationId xmlns:a16="http://schemas.microsoft.com/office/drawing/2014/main" id="{FEF3DB37-FF93-43B3-900E-D1D3AED70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863" y="6165850"/>
            <a:ext cx="1379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6">
            <a:extLst>
              <a:ext uri="{FF2B5EF4-FFF2-40B4-BE49-F238E27FC236}">
                <a16:creationId xmlns:a16="http://schemas.microsoft.com/office/drawing/2014/main" id="{153778A3-5E48-4429-AFD3-C6D5237B4616}"/>
              </a:ext>
            </a:extLst>
          </p:cNvPr>
          <p:cNvSpPr txBox="1">
            <a:spLocks/>
          </p:cNvSpPr>
          <p:nvPr/>
        </p:nvSpPr>
        <p:spPr>
          <a:xfrm>
            <a:off x="531813" y="6299200"/>
            <a:ext cx="3086100" cy="365125"/>
          </a:xfrm>
          <a:prstGeom prst="rect">
            <a:avLst/>
          </a:prstGeom>
        </p:spPr>
        <p:txBody>
          <a:bodyPr/>
          <a:lstStyle>
            <a:defPPr>
              <a:defRPr lang="en-US"/>
            </a:defPPr>
            <a:lvl1pPr marL="0" algn="l" defTabSz="457200" rtl="0" eaLnBrk="1" latinLnBrk="0" hangingPunct="1">
              <a:defRPr sz="120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Footer Text</a:t>
            </a:r>
          </a:p>
        </p:txBody>
      </p:sp>
      <p:sp>
        <p:nvSpPr>
          <p:cNvPr id="12" name="Title 10">
            <a:extLst>
              <a:ext uri="{FF2B5EF4-FFF2-40B4-BE49-F238E27FC236}">
                <a16:creationId xmlns:a16="http://schemas.microsoft.com/office/drawing/2014/main" id="{B4EFDCEC-E5C9-A340-AE99-8074518B91C9}"/>
              </a:ext>
            </a:extLst>
          </p:cNvPr>
          <p:cNvSpPr>
            <a:spLocks noGrp="1"/>
          </p:cNvSpPr>
          <p:nvPr>
            <p:ph type="title"/>
          </p:nvPr>
        </p:nvSpPr>
        <p:spPr>
          <a:xfrm>
            <a:off x="531560" y="1427162"/>
            <a:ext cx="7886700" cy="2852737"/>
          </a:xfrm>
        </p:spPr>
        <p:txBody>
          <a:bodyPr>
            <a:normAutofit/>
          </a:bodyPr>
          <a:lstStyle>
            <a:lvl1pPr>
              <a:defRPr>
                <a:solidFill>
                  <a:schemeClr val="tx2"/>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381002F4-9FE8-D540-A600-303B24F200CE}"/>
              </a:ext>
            </a:extLst>
          </p:cNvPr>
          <p:cNvSpPr>
            <a:spLocks noGrp="1"/>
          </p:cNvSpPr>
          <p:nvPr>
            <p:ph type="body" idx="1"/>
          </p:nvPr>
        </p:nvSpPr>
        <p:spPr>
          <a:xfrm>
            <a:off x="531560" y="4306887"/>
            <a:ext cx="7886700" cy="1500187"/>
          </a:xfrm>
        </p:spPr>
        <p:txBody>
          <a:bodyPr>
            <a:normAutofit/>
          </a:bodyPr>
          <a:lstStyle>
            <a:lvl1pPr marL="0" indent="0">
              <a:buNone/>
              <a:defRPr>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186035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E8B8115-9170-457D-A50E-7E98ED24C12C}" type="datetimeFigureOut">
              <a:rPr lang="en-US" smtClean="0"/>
              <a:t>5/19/22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5F3B1-4206-4B6A-A941-041FDE4A63C3}" type="slidenum">
              <a:rPr lang="en-US" smtClean="0"/>
              <a:t>‹#›</a:t>
            </a:fld>
            <a:endParaRPr lang="en-US"/>
          </a:p>
        </p:txBody>
      </p:sp>
    </p:spTree>
    <p:extLst>
      <p:ext uri="{BB962C8B-B14F-4D97-AF65-F5344CB8AC3E}">
        <p14:creationId xmlns:p14="http://schemas.microsoft.com/office/powerpoint/2010/main" val="881260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8B8115-9170-457D-A50E-7E98ED24C12C}" type="datetimeFigureOut">
              <a:rPr lang="en-US" smtClean="0"/>
              <a:t>5/19/22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5F3B1-4206-4B6A-A941-041FDE4A63C3}" type="slidenum">
              <a:rPr lang="en-US" smtClean="0"/>
              <a:t>‹#›</a:t>
            </a:fld>
            <a:endParaRPr lang="en-US"/>
          </a:p>
        </p:txBody>
      </p:sp>
    </p:spTree>
    <p:extLst>
      <p:ext uri="{BB962C8B-B14F-4D97-AF65-F5344CB8AC3E}">
        <p14:creationId xmlns:p14="http://schemas.microsoft.com/office/powerpoint/2010/main" val="2095068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B8115-9170-457D-A50E-7E98ED24C12C}"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5F3B1-4206-4B6A-A941-041FDE4A63C3}" type="slidenum">
              <a:rPr lang="en-US" smtClean="0"/>
              <a:t>‹#›</a:t>
            </a:fld>
            <a:endParaRPr lang="en-US"/>
          </a:p>
        </p:txBody>
      </p:sp>
    </p:spTree>
    <p:extLst>
      <p:ext uri="{BB962C8B-B14F-4D97-AF65-F5344CB8AC3E}">
        <p14:creationId xmlns:p14="http://schemas.microsoft.com/office/powerpoint/2010/main" val="3752947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B8115-9170-457D-A50E-7E98ED24C12C}"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5F3B1-4206-4B6A-A941-041FDE4A63C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1639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B8115-9170-457D-A50E-7E98ED24C12C}"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5F3B1-4206-4B6A-A941-041FDE4A63C3}" type="slidenum">
              <a:rPr lang="en-US" smtClean="0"/>
              <a:t>‹#›</a:t>
            </a:fld>
            <a:endParaRPr lang="en-US"/>
          </a:p>
        </p:txBody>
      </p:sp>
    </p:spTree>
    <p:extLst>
      <p:ext uri="{BB962C8B-B14F-4D97-AF65-F5344CB8AC3E}">
        <p14:creationId xmlns:p14="http://schemas.microsoft.com/office/powerpoint/2010/main" val="3902701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B8115-9170-457D-A50E-7E98ED24C12C}"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5F3B1-4206-4B6A-A941-041FDE4A63C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4782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B8115-9170-457D-A50E-7E98ED24C12C}"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5F3B1-4206-4B6A-A941-041FDE4A63C3}" type="slidenum">
              <a:rPr lang="en-US" smtClean="0"/>
              <a:t>‹#›</a:t>
            </a:fld>
            <a:endParaRPr lang="en-US"/>
          </a:p>
        </p:txBody>
      </p:sp>
    </p:spTree>
    <p:extLst>
      <p:ext uri="{BB962C8B-B14F-4D97-AF65-F5344CB8AC3E}">
        <p14:creationId xmlns:p14="http://schemas.microsoft.com/office/powerpoint/2010/main" val="4258089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8B8115-9170-457D-A50E-7E98ED24C12C}"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5F3B1-4206-4B6A-A941-041FDE4A63C3}" type="slidenum">
              <a:rPr lang="en-US" smtClean="0"/>
              <a:t>‹#›</a:t>
            </a:fld>
            <a:endParaRPr lang="en-US"/>
          </a:p>
        </p:txBody>
      </p:sp>
    </p:spTree>
    <p:extLst>
      <p:ext uri="{BB962C8B-B14F-4D97-AF65-F5344CB8AC3E}">
        <p14:creationId xmlns:p14="http://schemas.microsoft.com/office/powerpoint/2010/main" val="767929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8B8115-9170-457D-A50E-7E98ED24C12C}" type="datetimeFigureOut">
              <a:rPr lang="en-US" smtClean="0"/>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5F3B1-4206-4B6A-A941-041FDE4A63C3}" type="slidenum">
              <a:rPr lang="en-US" smtClean="0"/>
              <a:t>‹#›</a:t>
            </a:fld>
            <a:endParaRPr lang="en-US"/>
          </a:p>
        </p:txBody>
      </p:sp>
    </p:spTree>
    <p:extLst>
      <p:ext uri="{BB962C8B-B14F-4D97-AF65-F5344CB8AC3E}">
        <p14:creationId xmlns:p14="http://schemas.microsoft.com/office/powerpoint/2010/main" val="9632068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C9A6FF-6BFE-4244-917E-8E315652519B}"/>
              </a:ext>
            </a:extLst>
          </p:cNvPr>
          <p:cNvSpPr/>
          <p:nvPr userDrawn="1"/>
        </p:nvSpPr>
        <p:spPr>
          <a:xfrm>
            <a:off x="-14288" y="-1"/>
            <a:ext cx="9158288"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2" name="Title 1">
            <a:extLst>
              <a:ext uri="{FF2B5EF4-FFF2-40B4-BE49-F238E27FC236}">
                <a16:creationId xmlns:a16="http://schemas.microsoft.com/office/drawing/2014/main" id="{EBB1BC96-82DA-4A98-950D-D42AF44E6645}"/>
              </a:ext>
            </a:extLst>
          </p:cNvPr>
          <p:cNvSpPr>
            <a:spLocks noGrp="1"/>
          </p:cNvSpPr>
          <p:nvPr>
            <p:ph type="ctrTitle" hasCustomPrompt="1"/>
          </p:nvPr>
        </p:nvSpPr>
        <p:spPr>
          <a:xfrm>
            <a:off x="351855" y="1122363"/>
            <a:ext cx="7649155" cy="2387600"/>
          </a:xfrm>
        </p:spPr>
        <p:txBody>
          <a:bodyPr anchor="b">
            <a:normAutofit/>
          </a:bodyPr>
          <a:lstStyle>
            <a:lvl1pPr algn="l">
              <a:defRPr sz="3600" b="1">
                <a:solidFill>
                  <a:schemeClr val="bg1"/>
                </a:solidFill>
                <a:effectLst>
                  <a:outerShdw blurRad="25400" dist="12700" dir="5400000" algn="tl" rotWithShape="0">
                    <a:prstClr val="black">
                      <a:alpha val="20000"/>
                    </a:prstClr>
                  </a:outerShdw>
                </a:effectLst>
                <a:latin typeface="+mj-lt"/>
              </a:defRPr>
            </a:lvl1pPr>
          </a:lstStyle>
          <a:p>
            <a:r>
              <a:rPr lang="en-US" dirty="0"/>
              <a:t>Click to add presentation title</a:t>
            </a:r>
          </a:p>
        </p:txBody>
      </p:sp>
      <p:sp>
        <p:nvSpPr>
          <p:cNvPr id="3" name="Subtitle 2">
            <a:extLst>
              <a:ext uri="{FF2B5EF4-FFF2-40B4-BE49-F238E27FC236}">
                <a16:creationId xmlns:a16="http://schemas.microsoft.com/office/drawing/2014/main" id="{AC38CD07-6F81-4CAF-9EF3-539C4B1024F6}"/>
              </a:ext>
            </a:extLst>
          </p:cNvPr>
          <p:cNvSpPr>
            <a:spLocks noGrp="1"/>
          </p:cNvSpPr>
          <p:nvPr>
            <p:ph type="subTitle" idx="1" hasCustomPrompt="1"/>
          </p:nvPr>
        </p:nvSpPr>
        <p:spPr>
          <a:xfrm>
            <a:off x="351855" y="3764359"/>
            <a:ext cx="7649155" cy="1493459"/>
          </a:xfrm>
        </p:spPr>
        <p:txBody>
          <a:bodyPr>
            <a:noAutofit/>
          </a:bodyPr>
          <a:lstStyle>
            <a:lvl1pPr marL="0" indent="0" algn="l">
              <a:buNone/>
              <a:defRPr sz="2000" b="0">
                <a:solidFill>
                  <a:schemeClr val="bg1"/>
                </a:solidFill>
                <a:effectLst>
                  <a:outerShdw blurRad="25400" dist="12700" dir="5400000" algn="tl" rotWithShape="0">
                    <a:prstClr val="black">
                      <a:alpha val="20000"/>
                    </a:prstClr>
                  </a:outerShdw>
                </a:effectLst>
              </a:defRPr>
            </a:lvl1pPr>
            <a:lvl2pPr marL="342866" indent="0" algn="ctr">
              <a:buNone/>
              <a:defRPr sz="1500"/>
            </a:lvl2pPr>
            <a:lvl3pPr marL="685732" indent="0" algn="ctr">
              <a:buNone/>
              <a:defRPr sz="135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US" dirty="0"/>
              <a:t>Click to add event title, date, and presenter name(s)</a:t>
            </a:r>
          </a:p>
        </p:txBody>
      </p:sp>
      <p:sp>
        <p:nvSpPr>
          <p:cNvPr id="5" name="Text Placeholder 4">
            <a:extLst>
              <a:ext uri="{FF2B5EF4-FFF2-40B4-BE49-F238E27FC236}">
                <a16:creationId xmlns:a16="http://schemas.microsoft.com/office/drawing/2014/main" id="{3946F1A4-6CC5-4009-89E5-D9F1D05B2E8B}"/>
              </a:ext>
            </a:extLst>
          </p:cNvPr>
          <p:cNvSpPr>
            <a:spLocks noGrp="1"/>
          </p:cNvSpPr>
          <p:nvPr>
            <p:ph type="body" sz="quarter" idx="10" hasCustomPrompt="1"/>
          </p:nvPr>
        </p:nvSpPr>
        <p:spPr>
          <a:xfrm>
            <a:off x="356973" y="5405437"/>
            <a:ext cx="7649155" cy="914400"/>
          </a:xfrm>
        </p:spPr>
        <p:txBody>
          <a:bodyPr>
            <a:noAutofit/>
          </a:bodyPr>
          <a:lstStyle>
            <a:lvl1pPr marL="0" indent="0">
              <a:buNone/>
              <a:defRPr sz="1400" b="0" i="1">
                <a:solidFill>
                  <a:schemeClr val="bg1"/>
                </a:solidFill>
                <a:effectLst>
                  <a:outerShdw blurRad="25400" dist="12700" dir="5400000" algn="tl" rotWithShape="0">
                    <a:prstClr val="black">
                      <a:alpha val="20000"/>
                    </a:prstClr>
                  </a:outerShdw>
                </a:effectLst>
              </a:defRPr>
            </a:lvl1pPr>
            <a:lvl2pPr marL="173815" indent="0">
              <a:buNone/>
              <a:defRPr/>
            </a:lvl2pPr>
            <a:lvl3pPr marL="344054" indent="0">
              <a:buNone/>
              <a:defRPr/>
            </a:lvl3pPr>
            <a:lvl4pPr marL="514301" indent="0">
              <a:buNone/>
              <a:defRPr/>
            </a:lvl4pPr>
            <a:lvl5pPr marL="684541" indent="0">
              <a:buNone/>
              <a:defRPr/>
            </a:lvl5pPr>
          </a:lstStyle>
          <a:p>
            <a:pPr lvl="0"/>
            <a:r>
              <a:rPr lang="en-US" dirty="0"/>
              <a:t>Click to add funder attribution.</a:t>
            </a:r>
          </a:p>
        </p:txBody>
      </p:sp>
      <p:cxnSp>
        <p:nvCxnSpPr>
          <p:cNvPr id="40" name="Straight Connector 39">
            <a:extLst>
              <a:ext uri="{FF2B5EF4-FFF2-40B4-BE49-F238E27FC236}">
                <a16:creationId xmlns:a16="http://schemas.microsoft.com/office/drawing/2014/main" id="{5D3C5ADD-F1F4-4131-89F5-BA9B0A21A6E8}"/>
              </a:ext>
            </a:extLst>
          </p:cNvPr>
          <p:cNvCxnSpPr/>
          <p:nvPr userDrawn="1"/>
        </p:nvCxnSpPr>
        <p:spPr>
          <a:xfrm>
            <a:off x="428045" y="3652520"/>
            <a:ext cx="754380" cy="0"/>
          </a:xfrm>
          <a:prstGeom prst="line">
            <a:avLst/>
          </a:prstGeom>
          <a:ln w="57150" cap="rnd"/>
        </p:spPr>
        <p:style>
          <a:lnRef idx="1">
            <a:schemeClr val="accent2"/>
          </a:lnRef>
          <a:fillRef idx="0">
            <a:schemeClr val="accent2"/>
          </a:fillRef>
          <a:effectRef idx="0">
            <a:schemeClr val="accent2"/>
          </a:effectRef>
          <a:fontRef idx="minor">
            <a:schemeClr val="tx1"/>
          </a:fontRef>
        </p:style>
      </p:cxnSp>
      <p:pic>
        <p:nvPicPr>
          <p:cNvPr id="34" name="Graphic 159">
            <a:extLst>
              <a:ext uri="{FF2B5EF4-FFF2-40B4-BE49-F238E27FC236}">
                <a16:creationId xmlns:a16="http://schemas.microsoft.com/office/drawing/2014/main" id="{A5327C94-4B03-44EF-B26D-E5FA4FE24F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1" t="35175"/>
          <a:stretch/>
        </p:blipFill>
        <p:spPr>
          <a:xfrm rot="5400000">
            <a:off x="5936753" y="15450"/>
            <a:ext cx="3228243" cy="3200400"/>
          </a:xfrm>
          <a:prstGeom prst="rect">
            <a:avLst/>
          </a:prstGeom>
        </p:spPr>
      </p:pic>
      <p:grpSp>
        <p:nvGrpSpPr>
          <p:cNvPr id="35" name="Group 34">
            <a:extLst>
              <a:ext uri="{FF2B5EF4-FFF2-40B4-BE49-F238E27FC236}">
                <a16:creationId xmlns:a16="http://schemas.microsoft.com/office/drawing/2014/main" id="{3B5A3295-AD6D-4CA3-B31B-2712D7A95A64}"/>
              </a:ext>
            </a:extLst>
          </p:cNvPr>
          <p:cNvGrpSpPr>
            <a:grpSpLocks noChangeAspect="1"/>
          </p:cNvGrpSpPr>
          <p:nvPr userDrawn="1"/>
        </p:nvGrpSpPr>
        <p:grpSpPr>
          <a:xfrm>
            <a:off x="351855" y="426364"/>
            <a:ext cx="2783981" cy="640080"/>
            <a:chOff x="1098723" y="2133914"/>
            <a:chExt cx="9994528" cy="2297896"/>
          </a:xfrm>
          <a:effectLst>
            <a:outerShdw blurRad="25400" dist="12700" dir="5400000" algn="tl" rotWithShape="0">
              <a:prstClr val="black">
                <a:alpha val="20000"/>
              </a:prstClr>
            </a:outerShdw>
          </a:effectLst>
        </p:grpSpPr>
        <p:pic>
          <p:nvPicPr>
            <p:cNvPr id="36" name="Graphic 35">
              <a:extLst>
                <a:ext uri="{FF2B5EF4-FFF2-40B4-BE49-F238E27FC236}">
                  <a16:creationId xmlns:a16="http://schemas.microsoft.com/office/drawing/2014/main" id="{D7AD8ACC-669B-4F19-B28A-442A55967C1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136" t="83337" r="16644"/>
            <a:stretch/>
          </p:blipFill>
          <p:spPr>
            <a:xfrm>
              <a:off x="2411730" y="4051993"/>
              <a:ext cx="7018020" cy="379817"/>
            </a:xfrm>
            <a:prstGeom prst="rect">
              <a:avLst/>
            </a:prstGeom>
            <a:effectLst>
              <a:outerShdw blurRad="152400" algn="ctr" rotWithShape="0">
                <a:schemeClr val="accent1">
                  <a:alpha val="80000"/>
                </a:schemeClr>
              </a:outerShdw>
            </a:effectLst>
          </p:spPr>
        </p:pic>
        <p:pic>
          <p:nvPicPr>
            <p:cNvPr id="37" name="Graphic 36">
              <a:extLst>
                <a:ext uri="{FF2B5EF4-FFF2-40B4-BE49-F238E27FC236}">
                  <a16:creationId xmlns:a16="http://schemas.microsoft.com/office/drawing/2014/main" id="{EA27D5EE-967F-4CD9-A258-5DD146E7DC6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2549"/>
            <a:stretch/>
          </p:blipFill>
          <p:spPr>
            <a:xfrm>
              <a:off x="2352901" y="2133914"/>
              <a:ext cx="8740350" cy="2048256"/>
            </a:xfrm>
            <a:prstGeom prst="rect">
              <a:avLst/>
            </a:prstGeom>
            <a:effectLst>
              <a:outerShdw blurRad="127000" algn="ctr" rotWithShape="0">
                <a:schemeClr val="accent1">
                  <a:alpha val="40000"/>
                </a:schemeClr>
              </a:outerShdw>
            </a:effectLst>
          </p:spPr>
        </p:pic>
        <p:sp>
          <p:nvSpPr>
            <p:cNvPr id="38" name="Freeform: Shape 37">
              <a:extLst>
                <a:ext uri="{FF2B5EF4-FFF2-40B4-BE49-F238E27FC236}">
                  <a16:creationId xmlns:a16="http://schemas.microsoft.com/office/drawing/2014/main" id="{4AE6CE1C-D6AC-4F56-B6EC-636D429AE8B2}"/>
                </a:ext>
              </a:extLst>
            </p:cNvPr>
            <p:cNvSpPr/>
            <p:nvPr/>
          </p:nvSpPr>
          <p:spPr>
            <a:xfrm rot="10800000" flipH="1">
              <a:off x="2026196" y="2741951"/>
              <a:ext cx="192212" cy="192210"/>
            </a:xfrm>
            <a:custGeom>
              <a:avLst/>
              <a:gdLst>
                <a:gd name="connsiteX0" fmla="*/ 33147 w 66484"/>
                <a:gd name="connsiteY0" fmla="*/ 66484 h 66484"/>
                <a:gd name="connsiteX1" fmla="*/ 33147 w 66484"/>
                <a:gd name="connsiteY1" fmla="*/ 66484 h 66484"/>
                <a:gd name="connsiteX2" fmla="*/ 0 w 66484"/>
                <a:gd name="connsiteY2" fmla="*/ 33147 h 66484"/>
                <a:gd name="connsiteX3" fmla="*/ 0 w 66484"/>
                <a:gd name="connsiteY3" fmla="*/ 33147 h 66484"/>
                <a:gd name="connsiteX4" fmla="*/ 33338 w 66484"/>
                <a:gd name="connsiteY4" fmla="*/ 0 h 66484"/>
                <a:gd name="connsiteX5" fmla="*/ 33338 w 66484"/>
                <a:gd name="connsiteY5" fmla="*/ 0 h 66484"/>
                <a:gd name="connsiteX6" fmla="*/ 66485 w 66484"/>
                <a:gd name="connsiteY6" fmla="*/ 33338 h 66484"/>
                <a:gd name="connsiteX7" fmla="*/ 66485 w 66484"/>
                <a:gd name="connsiteY7" fmla="*/ 33338 h 66484"/>
                <a:gd name="connsiteX8" fmla="*/ 33242 w 66484"/>
                <a:gd name="connsiteY8" fmla="*/ 66484 h 66484"/>
                <a:gd name="connsiteX9" fmla="*/ 33242 w 66484"/>
                <a:gd name="connsiteY9" fmla="*/ 66484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4" h="66484">
                  <a:moveTo>
                    <a:pt x="33147" y="66484"/>
                  </a:moveTo>
                  <a:lnTo>
                    <a:pt x="33147" y="66484"/>
                  </a:lnTo>
                  <a:cubicBezTo>
                    <a:pt x="14788" y="66432"/>
                    <a:pt x="-52" y="51506"/>
                    <a:pt x="0" y="33147"/>
                  </a:cubicBezTo>
                  <a:lnTo>
                    <a:pt x="0" y="33147"/>
                  </a:lnTo>
                  <a:cubicBezTo>
                    <a:pt x="105" y="14809"/>
                    <a:pt x="15000" y="0"/>
                    <a:pt x="33338" y="0"/>
                  </a:cubicBezTo>
                  <a:lnTo>
                    <a:pt x="33338" y="0"/>
                  </a:lnTo>
                  <a:cubicBezTo>
                    <a:pt x="51697" y="52"/>
                    <a:pt x="66537" y="14978"/>
                    <a:pt x="66485" y="33338"/>
                  </a:cubicBezTo>
                  <a:lnTo>
                    <a:pt x="66485" y="33338"/>
                  </a:lnTo>
                  <a:cubicBezTo>
                    <a:pt x="66380" y="51638"/>
                    <a:pt x="51543" y="66432"/>
                    <a:pt x="33242" y="66484"/>
                  </a:cubicBezTo>
                  <a:lnTo>
                    <a:pt x="33242" y="66484"/>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39" name="Freeform: Shape 38">
              <a:extLst>
                <a:ext uri="{FF2B5EF4-FFF2-40B4-BE49-F238E27FC236}">
                  <a16:creationId xmlns:a16="http://schemas.microsoft.com/office/drawing/2014/main" id="{DB251278-F130-439D-B822-6F33260E6C98}"/>
                </a:ext>
              </a:extLst>
            </p:cNvPr>
            <p:cNvSpPr/>
            <p:nvPr/>
          </p:nvSpPr>
          <p:spPr>
            <a:xfrm rot="10800000" flipH="1">
              <a:off x="1749856" y="2902768"/>
              <a:ext cx="191075" cy="190779"/>
            </a:xfrm>
            <a:custGeom>
              <a:avLst/>
              <a:gdLst>
                <a:gd name="connsiteX0" fmla="*/ 4334 w 66091"/>
                <a:gd name="connsiteY0" fmla="*/ 49511 h 65989"/>
                <a:gd name="connsiteX1" fmla="*/ 4334 w 66091"/>
                <a:gd name="connsiteY1" fmla="*/ 49511 h 65989"/>
                <a:gd name="connsiteX2" fmla="*/ 16526 w 66091"/>
                <a:gd name="connsiteY2" fmla="*/ 4457 h 65989"/>
                <a:gd name="connsiteX3" fmla="*/ 16526 w 66091"/>
                <a:gd name="connsiteY3" fmla="*/ 4457 h 65989"/>
                <a:gd name="connsiteX4" fmla="*/ 61814 w 66091"/>
                <a:gd name="connsiteY4" fmla="*/ 16560 h 65989"/>
                <a:gd name="connsiteX5" fmla="*/ 61865 w 66091"/>
                <a:gd name="connsiteY5" fmla="*/ 16649 h 65989"/>
                <a:gd name="connsiteX6" fmla="*/ 61865 w 66091"/>
                <a:gd name="connsiteY6" fmla="*/ 16649 h 65989"/>
                <a:gd name="connsiteX7" fmla="*/ 49673 w 66091"/>
                <a:gd name="connsiteY7" fmla="*/ 61607 h 65989"/>
                <a:gd name="connsiteX8" fmla="*/ 49673 w 66091"/>
                <a:gd name="connsiteY8" fmla="*/ 61607 h 65989"/>
                <a:gd name="connsiteX9" fmla="*/ 33100 w 66091"/>
                <a:gd name="connsiteY9" fmla="*/ 65989 h 65989"/>
                <a:gd name="connsiteX10" fmla="*/ 33100 w 66091"/>
                <a:gd name="connsiteY10" fmla="*/ 65989 h 65989"/>
                <a:gd name="connsiteX11" fmla="*/ 4334 w 66091"/>
                <a:gd name="connsiteY11" fmla="*/ 49511 h 6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91" h="65989">
                  <a:moveTo>
                    <a:pt x="4334" y="49511"/>
                  </a:moveTo>
                  <a:lnTo>
                    <a:pt x="4334" y="49511"/>
                  </a:lnTo>
                  <a:cubicBezTo>
                    <a:pt x="-4656" y="33692"/>
                    <a:pt x="786" y="13583"/>
                    <a:pt x="16526" y="4457"/>
                  </a:cubicBezTo>
                  <a:lnTo>
                    <a:pt x="16526" y="4457"/>
                  </a:lnTo>
                  <a:cubicBezTo>
                    <a:pt x="32374" y="-4707"/>
                    <a:pt x="52650" y="712"/>
                    <a:pt x="61814" y="16560"/>
                  </a:cubicBezTo>
                  <a:cubicBezTo>
                    <a:pt x="61831" y="16590"/>
                    <a:pt x="61848" y="16620"/>
                    <a:pt x="61865" y="16649"/>
                  </a:cubicBezTo>
                  <a:lnTo>
                    <a:pt x="61865" y="16649"/>
                  </a:lnTo>
                  <a:cubicBezTo>
                    <a:pt x="70681" y="32460"/>
                    <a:pt x="65269" y="52417"/>
                    <a:pt x="49673" y="61607"/>
                  </a:cubicBezTo>
                  <a:lnTo>
                    <a:pt x="49673" y="61607"/>
                  </a:lnTo>
                  <a:cubicBezTo>
                    <a:pt x="44618" y="64472"/>
                    <a:pt x="38909" y="65980"/>
                    <a:pt x="33100" y="65989"/>
                  </a:cubicBezTo>
                  <a:lnTo>
                    <a:pt x="33100" y="65989"/>
                  </a:lnTo>
                  <a:cubicBezTo>
                    <a:pt x="21250" y="66050"/>
                    <a:pt x="10276" y="59762"/>
                    <a:pt x="4334" y="49511"/>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41" name="Freeform: Shape 40">
              <a:extLst>
                <a:ext uri="{FF2B5EF4-FFF2-40B4-BE49-F238E27FC236}">
                  <a16:creationId xmlns:a16="http://schemas.microsoft.com/office/drawing/2014/main" id="{208CA9B0-3BD6-4927-B529-933CA9FDA9A0}"/>
                </a:ext>
              </a:extLst>
            </p:cNvPr>
            <p:cNvSpPr/>
            <p:nvPr/>
          </p:nvSpPr>
          <p:spPr>
            <a:xfrm rot="10800000" flipH="1">
              <a:off x="1749789" y="3222203"/>
              <a:ext cx="192074" cy="192044"/>
            </a:xfrm>
            <a:custGeom>
              <a:avLst/>
              <a:gdLst>
                <a:gd name="connsiteX0" fmla="*/ 16549 w 66436"/>
                <a:gd name="connsiteY0" fmla="*/ 61949 h 66426"/>
                <a:gd name="connsiteX1" fmla="*/ 4453 w 66436"/>
                <a:gd name="connsiteY1" fmla="*/ 16515 h 66426"/>
                <a:gd name="connsiteX2" fmla="*/ 4453 w 66436"/>
                <a:gd name="connsiteY2" fmla="*/ 16515 h 66426"/>
                <a:gd name="connsiteX3" fmla="*/ 49887 w 66436"/>
                <a:gd name="connsiteY3" fmla="*/ 4418 h 66426"/>
                <a:gd name="connsiteX4" fmla="*/ 49887 w 66436"/>
                <a:gd name="connsiteY4" fmla="*/ 4418 h 66426"/>
                <a:gd name="connsiteX5" fmla="*/ 61984 w 66436"/>
                <a:gd name="connsiteY5" fmla="*/ 49852 h 66426"/>
                <a:gd name="connsiteX6" fmla="*/ 61984 w 66436"/>
                <a:gd name="connsiteY6" fmla="*/ 49852 h 66426"/>
                <a:gd name="connsiteX7" fmla="*/ 33409 w 66436"/>
                <a:gd name="connsiteY7" fmla="*/ 66426 h 66426"/>
                <a:gd name="connsiteX8" fmla="*/ 33409 w 66436"/>
                <a:gd name="connsiteY8" fmla="*/ 66426 h 66426"/>
                <a:gd name="connsiteX9" fmla="*/ 16549 w 66436"/>
                <a:gd name="connsiteY9" fmla="*/ 61949 h 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36" h="66426">
                  <a:moveTo>
                    <a:pt x="16549" y="61949"/>
                  </a:moveTo>
                  <a:cubicBezTo>
                    <a:pt x="705" y="52710"/>
                    <a:pt x="-4699" y="32409"/>
                    <a:pt x="4453" y="16515"/>
                  </a:cubicBezTo>
                  <a:lnTo>
                    <a:pt x="4453" y="16515"/>
                  </a:lnTo>
                  <a:cubicBezTo>
                    <a:pt x="13725" y="716"/>
                    <a:pt x="33986" y="-4678"/>
                    <a:pt x="49887" y="4418"/>
                  </a:cubicBezTo>
                  <a:lnTo>
                    <a:pt x="49887" y="4418"/>
                  </a:lnTo>
                  <a:cubicBezTo>
                    <a:pt x="65731" y="13657"/>
                    <a:pt x="71135" y="33958"/>
                    <a:pt x="61984" y="49852"/>
                  </a:cubicBezTo>
                  <a:lnTo>
                    <a:pt x="61984" y="49852"/>
                  </a:lnTo>
                  <a:cubicBezTo>
                    <a:pt x="56086" y="60068"/>
                    <a:pt x="45204" y="66379"/>
                    <a:pt x="33409" y="66426"/>
                  </a:cubicBezTo>
                  <a:lnTo>
                    <a:pt x="33409" y="66426"/>
                  </a:lnTo>
                  <a:cubicBezTo>
                    <a:pt x="27491" y="66461"/>
                    <a:pt x="21670" y="64915"/>
                    <a:pt x="16549" y="61949"/>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42" name="Freeform: Shape 41">
              <a:extLst>
                <a:ext uri="{FF2B5EF4-FFF2-40B4-BE49-F238E27FC236}">
                  <a16:creationId xmlns:a16="http://schemas.microsoft.com/office/drawing/2014/main" id="{1C2FE113-9A3E-40AA-9631-EEA0593A6148}"/>
                </a:ext>
              </a:extLst>
            </p:cNvPr>
            <p:cNvSpPr/>
            <p:nvPr/>
          </p:nvSpPr>
          <p:spPr>
            <a:xfrm rot="10800000" flipH="1">
              <a:off x="2028126" y="3382200"/>
              <a:ext cx="193314" cy="191936"/>
            </a:xfrm>
            <a:custGeom>
              <a:avLst/>
              <a:gdLst>
                <a:gd name="connsiteX0" fmla="*/ 33147 w 66865"/>
                <a:gd name="connsiteY0" fmla="*/ 66389 h 66389"/>
                <a:gd name="connsiteX1" fmla="*/ 33147 w 66865"/>
                <a:gd name="connsiteY1" fmla="*/ 66389 h 66389"/>
                <a:gd name="connsiteX2" fmla="*/ 0 w 66865"/>
                <a:gd name="connsiteY2" fmla="*/ 33242 h 66389"/>
                <a:gd name="connsiteX3" fmla="*/ 0 w 66865"/>
                <a:gd name="connsiteY3" fmla="*/ 33147 h 66389"/>
                <a:gd name="connsiteX4" fmla="*/ 0 w 66865"/>
                <a:gd name="connsiteY4" fmla="*/ 33147 h 66389"/>
                <a:gd name="connsiteX5" fmla="*/ 33147 w 66865"/>
                <a:gd name="connsiteY5" fmla="*/ 0 h 66389"/>
                <a:gd name="connsiteX6" fmla="*/ 33814 w 66865"/>
                <a:gd name="connsiteY6" fmla="*/ 0 h 66389"/>
                <a:gd name="connsiteX7" fmla="*/ 66866 w 66865"/>
                <a:gd name="connsiteY7" fmla="*/ 33241 h 66389"/>
                <a:gd name="connsiteX8" fmla="*/ 66866 w 66865"/>
                <a:gd name="connsiteY8" fmla="*/ 33338 h 66389"/>
                <a:gd name="connsiteX9" fmla="*/ 66866 w 66865"/>
                <a:gd name="connsiteY9" fmla="*/ 33338 h 66389"/>
                <a:gd name="connsiteX10" fmla="*/ 33719 w 66865"/>
                <a:gd name="connsiteY10" fmla="*/ 66389 h 66389"/>
                <a:gd name="connsiteX11" fmla="*/ 33719 w 66865"/>
                <a:gd name="connsiteY11" fmla="*/ 66389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865" h="66389">
                  <a:moveTo>
                    <a:pt x="33147" y="66389"/>
                  </a:moveTo>
                  <a:lnTo>
                    <a:pt x="33147" y="66389"/>
                  </a:lnTo>
                  <a:cubicBezTo>
                    <a:pt x="14840" y="66389"/>
                    <a:pt x="0" y="51549"/>
                    <a:pt x="0" y="33242"/>
                  </a:cubicBezTo>
                  <a:cubicBezTo>
                    <a:pt x="0" y="33211"/>
                    <a:pt x="0" y="33178"/>
                    <a:pt x="0" y="33147"/>
                  </a:cubicBezTo>
                  <a:lnTo>
                    <a:pt x="0" y="33147"/>
                  </a:lnTo>
                  <a:cubicBezTo>
                    <a:pt x="0" y="14840"/>
                    <a:pt x="14840" y="0"/>
                    <a:pt x="33147" y="0"/>
                  </a:cubicBezTo>
                  <a:lnTo>
                    <a:pt x="33814" y="0"/>
                  </a:lnTo>
                  <a:cubicBezTo>
                    <a:pt x="52120" y="52"/>
                    <a:pt x="66918" y="14935"/>
                    <a:pt x="66866" y="33241"/>
                  </a:cubicBezTo>
                  <a:cubicBezTo>
                    <a:pt x="66866" y="33274"/>
                    <a:pt x="66866" y="33305"/>
                    <a:pt x="66866" y="33338"/>
                  </a:cubicBezTo>
                  <a:lnTo>
                    <a:pt x="66866" y="33338"/>
                  </a:lnTo>
                  <a:cubicBezTo>
                    <a:pt x="66813" y="51606"/>
                    <a:pt x="51988" y="66389"/>
                    <a:pt x="33719" y="66389"/>
                  </a:cubicBezTo>
                  <a:lnTo>
                    <a:pt x="33719" y="66389"/>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43" name="Freeform: Shape 42">
              <a:extLst>
                <a:ext uri="{FF2B5EF4-FFF2-40B4-BE49-F238E27FC236}">
                  <a16:creationId xmlns:a16="http://schemas.microsoft.com/office/drawing/2014/main" id="{DAF091C9-7BEE-4784-9D38-1BFE5FED4CC6}"/>
                </a:ext>
              </a:extLst>
            </p:cNvPr>
            <p:cNvSpPr/>
            <p:nvPr/>
          </p:nvSpPr>
          <p:spPr>
            <a:xfrm rot="10800000" flipH="1">
              <a:off x="2043546" y="2437929"/>
              <a:ext cx="159993" cy="159992"/>
            </a:xfrm>
            <a:custGeom>
              <a:avLst/>
              <a:gdLst>
                <a:gd name="connsiteX0" fmla="*/ 27718 w 55340"/>
                <a:gd name="connsiteY0" fmla="*/ 55340 h 55340"/>
                <a:gd name="connsiteX1" fmla="*/ 0 w 55340"/>
                <a:gd name="connsiteY1" fmla="*/ 27718 h 55340"/>
                <a:gd name="connsiteX2" fmla="*/ 0 w 55340"/>
                <a:gd name="connsiteY2" fmla="*/ 27718 h 55340"/>
                <a:gd name="connsiteX3" fmla="*/ 27718 w 55340"/>
                <a:gd name="connsiteY3" fmla="*/ 0 h 55340"/>
                <a:gd name="connsiteX4" fmla="*/ 27718 w 55340"/>
                <a:gd name="connsiteY4" fmla="*/ 0 h 55340"/>
                <a:gd name="connsiteX5" fmla="*/ 55340 w 55340"/>
                <a:gd name="connsiteY5" fmla="*/ 27623 h 55340"/>
                <a:gd name="connsiteX6" fmla="*/ 55340 w 55340"/>
                <a:gd name="connsiteY6" fmla="*/ 27623 h 55340"/>
                <a:gd name="connsiteX7" fmla="*/ 28004 w 55340"/>
                <a:gd name="connsiteY7" fmla="*/ 55339 h 55340"/>
                <a:gd name="connsiteX8" fmla="*/ 27718 w 55340"/>
                <a:gd name="connsiteY8" fmla="*/ 55340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0" h="55340">
                  <a:moveTo>
                    <a:pt x="27718" y="55340"/>
                  </a:moveTo>
                  <a:cubicBezTo>
                    <a:pt x="12468" y="55289"/>
                    <a:pt x="105" y="42967"/>
                    <a:pt x="0" y="27718"/>
                  </a:cubicBezTo>
                  <a:lnTo>
                    <a:pt x="0" y="27718"/>
                  </a:lnTo>
                  <a:cubicBezTo>
                    <a:pt x="0" y="12410"/>
                    <a:pt x="12410" y="0"/>
                    <a:pt x="27718" y="0"/>
                  </a:cubicBezTo>
                  <a:lnTo>
                    <a:pt x="27718" y="0"/>
                  </a:lnTo>
                  <a:cubicBezTo>
                    <a:pt x="42973" y="0"/>
                    <a:pt x="55340" y="12367"/>
                    <a:pt x="55340" y="27623"/>
                  </a:cubicBezTo>
                  <a:lnTo>
                    <a:pt x="55340" y="27623"/>
                  </a:lnTo>
                  <a:cubicBezTo>
                    <a:pt x="55446" y="42825"/>
                    <a:pt x="43206" y="55235"/>
                    <a:pt x="28004" y="55339"/>
                  </a:cubicBezTo>
                  <a:cubicBezTo>
                    <a:pt x="27909" y="55340"/>
                    <a:pt x="27813" y="55340"/>
                    <a:pt x="27718" y="55340"/>
                  </a:cubicBezTo>
                  <a:close/>
                </a:path>
              </a:pathLst>
            </a:custGeom>
            <a:solidFill>
              <a:srgbClr val="1DB5EF"/>
            </a:solidFill>
            <a:ln w="9525" cap="flat">
              <a:noFill/>
              <a:prstDash val="solid"/>
              <a:miter/>
            </a:ln>
            <a:effectLst/>
          </p:spPr>
          <p:txBody>
            <a:bodyPr rtlCol="0" anchor="ctr"/>
            <a:lstStyle/>
            <a:p>
              <a:endParaRPr lang="en-US" sz="1800"/>
            </a:p>
          </p:txBody>
        </p:sp>
        <p:sp>
          <p:nvSpPr>
            <p:cNvPr id="44" name="Freeform: Shape 43">
              <a:extLst>
                <a:ext uri="{FF2B5EF4-FFF2-40B4-BE49-F238E27FC236}">
                  <a16:creationId xmlns:a16="http://schemas.microsoft.com/office/drawing/2014/main" id="{824A0AAA-E364-4309-943B-78730104C704}"/>
                </a:ext>
              </a:extLst>
            </p:cNvPr>
            <p:cNvSpPr/>
            <p:nvPr/>
          </p:nvSpPr>
          <p:spPr>
            <a:xfrm rot="10800000" flipH="1">
              <a:off x="1723282" y="2522746"/>
              <a:ext cx="161748" cy="161543"/>
            </a:xfrm>
            <a:custGeom>
              <a:avLst/>
              <a:gdLst>
                <a:gd name="connsiteX0" fmla="*/ 14001 w 55947"/>
                <a:gd name="connsiteY0" fmla="*/ 52066 h 55876"/>
                <a:gd name="connsiteX1" fmla="*/ 3639 w 55947"/>
                <a:gd name="connsiteY1" fmla="*/ 14262 h 55876"/>
                <a:gd name="connsiteX2" fmla="*/ 3810 w 55947"/>
                <a:gd name="connsiteY2" fmla="*/ 13966 h 55876"/>
                <a:gd name="connsiteX3" fmla="*/ 3810 w 55947"/>
                <a:gd name="connsiteY3" fmla="*/ 13966 h 55876"/>
                <a:gd name="connsiteX4" fmla="*/ 41478 w 55947"/>
                <a:gd name="connsiteY4" fmla="*/ 3619 h 55876"/>
                <a:gd name="connsiteX5" fmla="*/ 41910 w 55947"/>
                <a:gd name="connsiteY5" fmla="*/ 3870 h 55876"/>
                <a:gd name="connsiteX6" fmla="*/ 41910 w 55947"/>
                <a:gd name="connsiteY6" fmla="*/ 3870 h 55876"/>
                <a:gd name="connsiteX7" fmla="*/ 52368 w 55947"/>
                <a:gd name="connsiteY7" fmla="*/ 41508 h 55876"/>
                <a:gd name="connsiteX8" fmla="*/ 52101 w 55947"/>
                <a:gd name="connsiteY8" fmla="*/ 41970 h 55876"/>
                <a:gd name="connsiteX9" fmla="*/ 52101 w 55947"/>
                <a:gd name="connsiteY9" fmla="*/ 41970 h 55876"/>
                <a:gd name="connsiteX10" fmla="*/ 28003 w 55947"/>
                <a:gd name="connsiteY10" fmla="*/ 55876 h 55876"/>
                <a:gd name="connsiteX11" fmla="*/ 28003 w 55947"/>
                <a:gd name="connsiteY11" fmla="*/ 55876 h 55876"/>
                <a:gd name="connsiteX12" fmla="*/ 14001 w 55947"/>
                <a:gd name="connsiteY12" fmla="*/ 52066 h 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7" h="55876">
                  <a:moveTo>
                    <a:pt x="14001" y="52066"/>
                  </a:moveTo>
                  <a:cubicBezTo>
                    <a:pt x="701" y="44488"/>
                    <a:pt x="-3939" y="27563"/>
                    <a:pt x="3639" y="14262"/>
                  </a:cubicBezTo>
                  <a:cubicBezTo>
                    <a:pt x="3695" y="14163"/>
                    <a:pt x="3753" y="14064"/>
                    <a:pt x="3810" y="13966"/>
                  </a:cubicBezTo>
                  <a:lnTo>
                    <a:pt x="3810" y="13966"/>
                  </a:lnTo>
                  <a:cubicBezTo>
                    <a:pt x="11355" y="707"/>
                    <a:pt x="28219" y="-3925"/>
                    <a:pt x="41478" y="3619"/>
                  </a:cubicBezTo>
                  <a:cubicBezTo>
                    <a:pt x="41623" y="3701"/>
                    <a:pt x="41767" y="3785"/>
                    <a:pt x="41910" y="3870"/>
                  </a:cubicBezTo>
                  <a:lnTo>
                    <a:pt x="41910" y="3870"/>
                  </a:lnTo>
                  <a:cubicBezTo>
                    <a:pt x="55191" y="11375"/>
                    <a:pt x="59874" y="28226"/>
                    <a:pt x="52368" y="41508"/>
                  </a:cubicBezTo>
                  <a:cubicBezTo>
                    <a:pt x="52281" y="41663"/>
                    <a:pt x="52192" y="41816"/>
                    <a:pt x="52101" y="41970"/>
                  </a:cubicBezTo>
                  <a:lnTo>
                    <a:pt x="52101" y="41970"/>
                  </a:lnTo>
                  <a:cubicBezTo>
                    <a:pt x="47117" y="50564"/>
                    <a:pt x="37939" y="55861"/>
                    <a:pt x="28003" y="55876"/>
                  </a:cubicBezTo>
                  <a:lnTo>
                    <a:pt x="28003" y="55876"/>
                  </a:lnTo>
                  <a:cubicBezTo>
                    <a:pt x="23081" y="55872"/>
                    <a:pt x="18248" y="54557"/>
                    <a:pt x="14001" y="52066"/>
                  </a:cubicBezTo>
                  <a:close/>
                </a:path>
              </a:pathLst>
            </a:custGeom>
            <a:solidFill>
              <a:srgbClr val="1DB5EF"/>
            </a:solidFill>
            <a:ln w="9525" cap="flat">
              <a:noFill/>
              <a:prstDash val="solid"/>
              <a:miter/>
            </a:ln>
            <a:effectLst/>
          </p:spPr>
          <p:txBody>
            <a:bodyPr rtlCol="0" anchor="ctr"/>
            <a:lstStyle/>
            <a:p>
              <a:endParaRPr lang="en-US" sz="1800"/>
            </a:p>
          </p:txBody>
        </p:sp>
        <p:sp>
          <p:nvSpPr>
            <p:cNvPr id="45" name="Freeform: Shape 44">
              <a:extLst>
                <a:ext uri="{FF2B5EF4-FFF2-40B4-BE49-F238E27FC236}">
                  <a16:creationId xmlns:a16="http://schemas.microsoft.com/office/drawing/2014/main" id="{E1B5707D-4824-49AB-8D01-3F02BA58E485}"/>
                </a:ext>
              </a:extLst>
            </p:cNvPr>
            <p:cNvSpPr/>
            <p:nvPr/>
          </p:nvSpPr>
          <p:spPr>
            <a:xfrm rot="10800000" flipH="1">
              <a:off x="1488968" y="2756536"/>
              <a:ext cx="161578" cy="161444"/>
            </a:xfrm>
            <a:custGeom>
              <a:avLst/>
              <a:gdLst>
                <a:gd name="connsiteX0" fmla="*/ 3798 w 55888"/>
                <a:gd name="connsiteY0" fmla="*/ 41934 h 55842"/>
                <a:gd name="connsiteX1" fmla="*/ 3798 w 55888"/>
                <a:gd name="connsiteY1" fmla="*/ 41934 h 55842"/>
                <a:gd name="connsiteX2" fmla="*/ 13795 w 55888"/>
                <a:gd name="connsiteY2" fmla="*/ 3892 h 55842"/>
                <a:gd name="connsiteX3" fmla="*/ 13895 w 55888"/>
                <a:gd name="connsiteY3" fmla="*/ 3834 h 55842"/>
                <a:gd name="connsiteX4" fmla="*/ 13895 w 55888"/>
                <a:gd name="connsiteY4" fmla="*/ 3834 h 55842"/>
                <a:gd name="connsiteX5" fmla="*/ 51841 w 55888"/>
                <a:gd name="connsiteY5" fmla="*/ 13665 h 55842"/>
                <a:gd name="connsiteX6" fmla="*/ 51995 w 55888"/>
                <a:gd name="connsiteY6" fmla="*/ 13930 h 55842"/>
                <a:gd name="connsiteX7" fmla="*/ 51995 w 55888"/>
                <a:gd name="connsiteY7" fmla="*/ 13930 h 55842"/>
                <a:gd name="connsiteX8" fmla="*/ 42395 w 55888"/>
                <a:gd name="connsiteY8" fmla="*/ 51796 h 55842"/>
                <a:gd name="connsiteX9" fmla="*/ 41994 w 55888"/>
                <a:gd name="connsiteY9" fmla="*/ 52030 h 55842"/>
                <a:gd name="connsiteX10" fmla="*/ 41994 w 55888"/>
                <a:gd name="connsiteY10" fmla="*/ 52030 h 55842"/>
                <a:gd name="connsiteX11" fmla="*/ 28087 w 55888"/>
                <a:gd name="connsiteY11" fmla="*/ 55840 h 55842"/>
                <a:gd name="connsiteX12" fmla="*/ 28087 w 55888"/>
                <a:gd name="connsiteY12" fmla="*/ 55840 h 55842"/>
                <a:gd name="connsiteX13" fmla="*/ 3798 w 55888"/>
                <a:gd name="connsiteY13" fmla="*/ 41934 h 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8" h="55842">
                  <a:moveTo>
                    <a:pt x="3798" y="41934"/>
                  </a:moveTo>
                  <a:lnTo>
                    <a:pt x="3798" y="41934"/>
                  </a:lnTo>
                  <a:cubicBezTo>
                    <a:pt x="-3946" y="28668"/>
                    <a:pt x="529" y="11637"/>
                    <a:pt x="13795" y="3892"/>
                  </a:cubicBezTo>
                  <a:cubicBezTo>
                    <a:pt x="13828" y="3873"/>
                    <a:pt x="13862" y="3853"/>
                    <a:pt x="13895" y="3834"/>
                  </a:cubicBezTo>
                  <a:lnTo>
                    <a:pt x="13895" y="3834"/>
                  </a:lnTo>
                  <a:cubicBezTo>
                    <a:pt x="27088" y="-3930"/>
                    <a:pt x="44077" y="471"/>
                    <a:pt x="51841" y="13665"/>
                  </a:cubicBezTo>
                  <a:cubicBezTo>
                    <a:pt x="51893" y="13753"/>
                    <a:pt x="51944" y="13842"/>
                    <a:pt x="51995" y="13930"/>
                  </a:cubicBezTo>
                  <a:lnTo>
                    <a:pt x="51995" y="13930"/>
                  </a:lnTo>
                  <a:cubicBezTo>
                    <a:pt x="59800" y="27038"/>
                    <a:pt x="55502" y="43991"/>
                    <a:pt x="42395" y="51796"/>
                  </a:cubicBezTo>
                  <a:cubicBezTo>
                    <a:pt x="42261" y="51875"/>
                    <a:pt x="42128" y="51953"/>
                    <a:pt x="41994" y="52030"/>
                  </a:cubicBezTo>
                  <a:lnTo>
                    <a:pt x="41994" y="52030"/>
                  </a:lnTo>
                  <a:cubicBezTo>
                    <a:pt x="37783" y="54522"/>
                    <a:pt x="32980" y="55837"/>
                    <a:pt x="28087" y="55840"/>
                  </a:cubicBezTo>
                  <a:lnTo>
                    <a:pt x="28087" y="55840"/>
                  </a:lnTo>
                  <a:cubicBezTo>
                    <a:pt x="18063" y="55974"/>
                    <a:pt x="8758" y="50646"/>
                    <a:pt x="3798" y="41934"/>
                  </a:cubicBezTo>
                  <a:close/>
                </a:path>
              </a:pathLst>
            </a:custGeom>
            <a:solidFill>
              <a:srgbClr val="1DB5EF"/>
            </a:solidFill>
            <a:ln w="9525" cap="flat">
              <a:noFill/>
              <a:prstDash val="solid"/>
              <a:miter/>
            </a:ln>
            <a:effectLst/>
          </p:spPr>
          <p:txBody>
            <a:bodyPr rtlCol="0" anchor="ctr"/>
            <a:lstStyle/>
            <a:p>
              <a:endParaRPr lang="en-US" sz="1800"/>
            </a:p>
          </p:txBody>
        </p:sp>
        <p:sp>
          <p:nvSpPr>
            <p:cNvPr id="46" name="Freeform: Shape 45">
              <a:extLst>
                <a:ext uri="{FF2B5EF4-FFF2-40B4-BE49-F238E27FC236}">
                  <a16:creationId xmlns:a16="http://schemas.microsoft.com/office/drawing/2014/main" id="{74723C05-283D-4B41-8DEF-9C5F9F1AD871}"/>
                </a:ext>
              </a:extLst>
            </p:cNvPr>
            <p:cNvSpPr/>
            <p:nvPr/>
          </p:nvSpPr>
          <p:spPr>
            <a:xfrm rot="10800000" flipH="1">
              <a:off x="1401639" y="3076490"/>
              <a:ext cx="159993" cy="160309"/>
            </a:xfrm>
            <a:custGeom>
              <a:avLst/>
              <a:gdLst>
                <a:gd name="connsiteX0" fmla="*/ 0 w 55340"/>
                <a:gd name="connsiteY0" fmla="*/ 27813 h 55449"/>
                <a:gd name="connsiteX1" fmla="*/ 0 w 55340"/>
                <a:gd name="connsiteY1" fmla="*/ 27813 h 55449"/>
                <a:gd name="connsiteX2" fmla="*/ 27623 w 55340"/>
                <a:gd name="connsiteY2" fmla="*/ 0 h 55449"/>
                <a:gd name="connsiteX3" fmla="*/ 27623 w 55340"/>
                <a:gd name="connsiteY3" fmla="*/ 0 h 55449"/>
                <a:gd name="connsiteX4" fmla="*/ 27623 w 55340"/>
                <a:gd name="connsiteY4" fmla="*/ 0 h 55449"/>
                <a:gd name="connsiteX5" fmla="*/ 55340 w 55340"/>
                <a:gd name="connsiteY5" fmla="*/ 27527 h 55449"/>
                <a:gd name="connsiteX6" fmla="*/ 55340 w 55340"/>
                <a:gd name="connsiteY6" fmla="*/ 27623 h 55449"/>
                <a:gd name="connsiteX7" fmla="*/ 55340 w 55340"/>
                <a:gd name="connsiteY7" fmla="*/ 27623 h 55449"/>
                <a:gd name="connsiteX8" fmla="*/ 28575 w 55340"/>
                <a:gd name="connsiteY8" fmla="*/ 55436 h 55449"/>
                <a:gd name="connsiteX9" fmla="*/ 28575 w 55340"/>
                <a:gd name="connsiteY9" fmla="*/ 55436 h 55449"/>
                <a:gd name="connsiteX10" fmla="*/ 14 w 55340"/>
                <a:gd name="connsiteY10" fmla="*/ 28589 h 55449"/>
                <a:gd name="connsiteX11" fmla="*/ 0 w 55340"/>
                <a:gd name="connsiteY11" fmla="*/ 27813 h 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55449">
                  <a:moveTo>
                    <a:pt x="0" y="27813"/>
                  </a:moveTo>
                  <a:lnTo>
                    <a:pt x="0" y="27813"/>
                  </a:lnTo>
                  <a:cubicBezTo>
                    <a:pt x="-52" y="12506"/>
                    <a:pt x="12314" y="53"/>
                    <a:pt x="27623" y="0"/>
                  </a:cubicBezTo>
                  <a:cubicBezTo>
                    <a:pt x="27623" y="0"/>
                    <a:pt x="27623" y="0"/>
                    <a:pt x="27623" y="0"/>
                  </a:cubicBezTo>
                  <a:lnTo>
                    <a:pt x="27623" y="0"/>
                  </a:lnTo>
                  <a:cubicBezTo>
                    <a:pt x="42878" y="-52"/>
                    <a:pt x="55288" y="12272"/>
                    <a:pt x="55340" y="27527"/>
                  </a:cubicBezTo>
                  <a:cubicBezTo>
                    <a:pt x="55340" y="27559"/>
                    <a:pt x="55340" y="27591"/>
                    <a:pt x="55340" y="27623"/>
                  </a:cubicBezTo>
                  <a:lnTo>
                    <a:pt x="55340" y="27623"/>
                  </a:lnTo>
                  <a:cubicBezTo>
                    <a:pt x="55400" y="42604"/>
                    <a:pt x="43548" y="54921"/>
                    <a:pt x="28575" y="55436"/>
                  </a:cubicBezTo>
                  <a:lnTo>
                    <a:pt x="28575" y="55436"/>
                  </a:lnTo>
                  <a:cubicBezTo>
                    <a:pt x="13274" y="55909"/>
                    <a:pt x="487" y="43889"/>
                    <a:pt x="14" y="28589"/>
                  </a:cubicBezTo>
                  <a:cubicBezTo>
                    <a:pt x="5" y="28330"/>
                    <a:pt x="1" y="28071"/>
                    <a:pt x="0" y="27813"/>
                  </a:cubicBezTo>
                  <a:close/>
                </a:path>
              </a:pathLst>
            </a:custGeom>
            <a:solidFill>
              <a:srgbClr val="1DB5EF"/>
            </a:solidFill>
            <a:ln w="9525" cap="flat">
              <a:noFill/>
              <a:prstDash val="solid"/>
              <a:miter/>
            </a:ln>
            <a:effectLst/>
          </p:spPr>
          <p:txBody>
            <a:bodyPr rtlCol="0" anchor="ctr"/>
            <a:lstStyle/>
            <a:p>
              <a:endParaRPr lang="en-US" sz="1800"/>
            </a:p>
          </p:txBody>
        </p:sp>
        <p:sp>
          <p:nvSpPr>
            <p:cNvPr id="47" name="Freeform: Shape 46">
              <a:extLst>
                <a:ext uri="{FF2B5EF4-FFF2-40B4-BE49-F238E27FC236}">
                  <a16:creationId xmlns:a16="http://schemas.microsoft.com/office/drawing/2014/main" id="{5328E731-5830-45F6-9207-C602A5B3D482}"/>
                </a:ext>
              </a:extLst>
            </p:cNvPr>
            <p:cNvSpPr/>
            <p:nvPr/>
          </p:nvSpPr>
          <p:spPr>
            <a:xfrm rot="10800000" flipH="1">
              <a:off x="1487285" y="3396779"/>
              <a:ext cx="161643" cy="161387"/>
            </a:xfrm>
            <a:custGeom>
              <a:avLst/>
              <a:gdLst>
                <a:gd name="connsiteX0" fmla="*/ 14001 w 55911"/>
                <a:gd name="connsiteY0" fmla="*/ 52101 h 55822"/>
                <a:gd name="connsiteX1" fmla="*/ 3639 w 55911"/>
                <a:gd name="connsiteY1" fmla="*/ 14297 h 55822"/>
                <a:gd name="connsiteX2" fmla="*/ 3810 w 55911"/>
                <a:gd name="connsiteY2" fmla="*/ 14001 h 55822"/>
                <a:gd name="connsiteX3" fmla="*/ 3810 w 55911"/>
                <a:gd name="connsiteY3" fmla="*/ 14001 h 55822"/>
                <a:gd name="connsiteX4" fmla="*/ 41614 w 55911"/>
                <a:gd name="connsiteY4" fmla="*/ 3639 h 55822"/>
                <a:gd name="connsiteX5" fmla="*/ 41910 w 55911"/>
                <a:gd name="connsiteY5" fmla="*/ 3810 h 55822"/>
                <a:gd name="connsiteX6" fmla="*/ 41910 w 55911"/>
                <a:gd name="connsiteY6" fmla="*/ 3810 h 55822"/>
                <a:gd name="connsiteX7" fmla="*/ 52272 w 55911"/>
                <a:gd name="connsiteY7" fmla="*/ 41614 h 55822"/>
                <a:gd name="connsiteX8" fmla="*/ 52102 w 55911"/>
                <a:gd name="connsiteY8" fmla="*/ 41910 h 55822"/>
                <a:gd name="connsiteX9" fmla="*/ 52102 w 55911"/>
                <a:gd name="connsiteY9" fmla="*/ 41910 h 55822"/>
                <a:gd name="connsiteX10" fmla="*/ 27527 w 55911"/>
                <a:gd name="connsiteY10" fmla="*/ 55816 h 55822"/>
                <a:gd name="connsiteX11" fmla="*/ 27527 w 55911"/>
                <a:gd name="connsiteY11" fmla="*/ 55816 h 55822"/>
                <a:gd name="connsiteX12" fmla="*/ 14001 w 55911"/>
                <a:gd name="connsiteY12" fmla="*/ 52101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11" h="55822">
                  <a:moveTo>
                    <a:pt x="14001" y="52101"/>
                  </a:moveTo>
                  <a:cubicBezTo>
                    <a:pt x="701" y="44523"/>
                    <a:pt x="-3939" y="27598"/>
                    <a:pt x="3639" y="14297"/>
                  </a:cubicBezTo>
                  <a:cubicBezTo>
                    <a:pt x="3695" y="14199"/>
                    <a:pt x="3753" y="14100"/>
                    <a:pt x="3810" y="14001"/>
                  </a:cubicBezTo>
                  <a:lnTo>
                    <a:pt x="3810" y="14001"/>
                  </a:lnTo>
                  <a:cubicBezTo>
                    <a:pt x="11388" y="701"/>
                    <a:pt x="28313" y="-3939"/>
                    <a:pt x="41614" y="3639"/>
                  </a:cubicBezTo>
                  <a:cubicBezTo>
                    <a:pt x="41713" y="3695"/>
                    <a:pt x="41812" y="3753"/>
                    <a:pt x="41910" y="3810"/>
                  </a:cubicBezTo>
                  <a:lnTo>
                    <a:pt x="41910" y="3810"/>
                  </a:lnTo>
                  <a:cubicBezTo>
                    <a:pt x="55210" y="11388"/>
                    <a:pt x="59850" y="28313"/>
                    <a:pt x="52272" y="41614"/>
                  </a:cubicBezTo>
                  <a:cubicBezTo>
                    <a:pt x="52216" y="41713"/>
                    <a:pt x="52159" y="41812"/>
                    <a:pt x="52102" y="41910"/>
                  </a:cubicBezTo>
                  <a:lnTo>
                    <a:pt x="52102" y="41910"/>
                  </a:lnTo>
                  <a:cubicBezTo>
                    <a:pt x="47077" y="50698"/>
                    <a:pt x="37648" y="56034"/>
                    <a:pt x="27527" y="55816"/>
                  </a:cubicBezTo>
                  <a:lnTo>
                    <a:pt x="27527" y="55816"/>
                  </a:lnTo>
                  <a:cubicBezTo>
                    <a:pt x="22780" y="55721"/>
                    <a:pt x="18132" y="54445"/>
                    <a:pt x="14001" y="52101"/>
                  </a:cubicBezTo>
                  <a:close/>
                </a:path>
              </a:pathLst>
            </a:custGeom>
            <a:solidFill>
              <a:srgbClr val="1DB5EF"/>
            </a:solidFill>
            <a:ln w="9525" cap="flat">
              <a:noFill/>
              <a:prstDash val="solid"/>
              <a:miter/>
            </a:ln>
            <a:effectLst/>
          </p:spPr>
          <p:txBody>
            <a:bodyPr rtlCol="0" anchor="ctr"/>
            <a:lstStyle/>
            <a:p>
              <a:endParaRPr lang="en-US" sz="1800"/>
            </a:p>
          </p:txBody>
        </p:sp>
        <p:sp>
          <p:nvSpPr>
            <p:cNvPr id="48" name="Freeform: Shape 47">
              <a:extLst>
                <a:ext uri="{FF2B5EF4-FFF2-40B4-BE49-F238E27FC236}">
                  <a16:creationId xmlns:a16="http://schemas.microsoft.com/office/drawing/2014/main" id="{6B5A88C4-24F9-4852-BAA0-421A0D4206FE}"/>
                </a:ext>
              </a:extLst>
            </p:cNvPr>
            <p:cNvSpPr/>
            <p:nvPr/>
          </p:nvSpPr>
          <p:spPr>
            <a:xfrm rot="10800000" flipH="1">
              <a:off x="1720734" y="3631671"/>
              <a:ext cx="162040" cy="161187"/>
            </a:xfrm>
            <a:custGeom>
              <a:avLst/>
              <a:gdLst>
                <a:gd name="connsiteX0" fmla="*/ 3930 w 56048"/>
                <a:gd name="connsiteY0" fmla="*/ 42030 h 55753"/>
                <a:gd name="connsiteX1" fmla="*/ 13364 w 56048"/>
                <a:gd name="connsiteY1" fmla="*/ 4261 h 55753"/>
                <a:gd name="connsiteX2" fmla="*/ 13931 w 56048"/>
                <a:gd name="connsiteY2" fmla="*/ 3930 h 55753"/>
                <a:gd name="connsiteX3" fmla="*/ 13931 w 56048"/>
                <a:gd name="connsiteY3" fmla="*/ 3930 h 55753"/>
                <a:gd name="connsiteX4" fmla="*/ 51700 w 56048"/>
                <a:gd name="connsiteY4" fmla="*/ 13364 h 55753"/>
                <a:gd name="connsiteX5" fmla="*/ 52031 w 56048"/>
                <a:gd name="connsiteY5" fmla="*/ 13931 h 55753"/>
                <a:gd name="connsiteX6" fmla="*/ 52031 w 56048"/>
                <a:gd name="connsiteY6" fmla="*/ 13931 h 55753"/>
                <a:gd name="connsiteX7" fmla="*/ 42760 w 56048"/>
                <a:gd name="connsiteY7" fmla="*/ 51879 h 55753"/>
                <a:gd name="connsiteX8" fmla="*/ 42506 w 56048"/>
                <a:gd name="connsiteY8" fmla="*/ 52031 h 55753"/>
                <a:gd name="connsiteX9" fmla="*/ 42506 w 56048"/>
                <a:gd name="connsiteY9" fmla="*/ 52031 h 55753"/>
                <a:gd name="connsiteX10" fmla="*/ 28600 w 56048"/>
                <a:gd name="connsiteY10" fmla="*/ 55746 h 55753"/>
                <a:gd name="connsiteX11" fmla="*/ 28600 w 56048"/>
                <a:gd name="connsiteY11" fmla="*/ 55746 h 55753"/>
                <a:gd name="connsiteX12" fmla="*/ 3930 w 56048"/>
                <a:gd name="connsiteY12" fmla="*/ 42030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 h="55753">
                  <a:moveTo>
                    <a:pt x="3930" y="42030"/>
                  </a:moveTo>
                  <a:cubicBezTo>
                    <a:pt x="-3895" y="28995"/>
                    <a:pt x="329" y="12085"/>
                    <a:pt x="13364" y="4261"/>
                  </a:cubicBezTo>
                  <a:cubicBezTo>
                    <a:pt x="13552" y="4148"/>
                    <a:pt x="13741" y="4038"/>
                    <a:pt x="13931" y="3930"/>
                  </a:cubicBezTo>
                  <a:lnTo>
                    <a:pt x="13931" y="3930"/>
                  </a:lnTo>
                  <a:cubicBezTo>
                    <a:pt x="26966" y="-3895"/>
                    <a:pt x="43876" y="329"/>
                    <a:pt x="51700" y="13364"/>
                  </a:cubicBezTo>
                  <a:cubicBezTo>
                    <a:pt x="51813" y="13552"/>
                    <a:pt x="51923" y="13741"/>
                    <a:pt x="52031" y="13931"/>
                  </a:cubicBezTo>
                  <a:lnTo>
                    <a:pt x="52031" y="13931"/>
                  </a:lnTo>
                  <a:cubicBezTo>
                    <a:pt x="59950" y="26971"/>
                    <a:pt x="55799" y="43961"/>
                    <a:pt x="42760" y="51879"/>
                  </a:cubicBezTo>
                  <a:cubicBezTo>
                    <a:pt x="42676" y="51930"/>
                    <a:pt x="42591" y="51981"/>
                    <a:pt x="42506" y="52031"/>
                  </a:cubicBezTo>
                  <a:lnTo>
                    <a:pt x="42506" y="52031"/>
                  </a:lnTo>
                  <a:cubicBezTo>
                    <a:pt x="38284" y="54485"/>
                    <a:pt x="33483" y="55768"/>
                    <a:pt x="28600" y="55746"/>
                  </a:cubicBezTo>
                  <a:lnTo>
                    <a:pt x="28600" y="55746"/>
                  </a:lnTo>
                  <a:cubicBezTo>
                    <a:pt x="18500" y="55975"/>
                    <a:pt x="9065" y="50730"/>
                    <a:pt x="3930" y="42030"/>
                  </a:cubicBezTo>
                  <a:close/>
                </a:path>
              </a:pathLst>
            </a:custGeom>
            <a:solidFill>
              <a:srgbClr val="1DB5EF"/>
            </a:solidFill>
            <a:ln w="9525" cap="flat">
              <a:noFill/>
              <a:prstDash val="solid"/>
              <a:miter/>
            </a:ln>
            <a:effectLst/>
          </p:spPr>
          <p:txBody>
            <a:bodyPr rtlCol="0" anchor="ctr"/>
            <a:lstStyle/>
            <a:p>
              <a:endParaRPr lang="en-US" sz="1800"/>
            </a:p>
          </p:txBody>
        </p:sp>
        <p:sp>
          <p:nvSpPr>
            <p:cNvPr id="49" name="Freeform: Shape 48">
              <a:extLst>
                <a:ext uri="{FF2B5EF4-FFF2-40B4-BE49-F238E27FC236}">
                  <a16:creationId xmlns:a16="http://schemas.microsoft.com/office/drawing/2014/main" id="{06AE41F8-82AD-4545-977B-422B7ADA0D78}"/>
                </a:ext>
              </a:extLst>
            </p:cNvPr>
            <p:cNvSpPr/>
            <p:nvPr/>
          </p:nvSpPr>
          <p:spPr>
            <a:xfrm rot="10800000" flipH="1">
              <a:off x="2041019" y="3718157"/>
              <a:ext cx="159219" cy="161095"/>
            </a:xfrm>
            <a:custGeom>
              <a:avLst/>
              <a:gdLst>
                <a:gd name="connsiteX0" fmla="*/ 17 w 55072"/>
                <a:gd name="connsiteY0" fmla="*/ 28575 h 55721"/>
                <a:gd name="connsiteX1" fmla="*/ 26671 w 55072"/>
                <a:gd name="connsiteY1" fmla="*/ 16 h 55721"/>
                <a:gd name="connsiteX2" fmla="*/ 27544 w 55072"/>
                <a:gd name="connsiteY2" fmla="*/ 0 h 55721"/>
                <a:gd name="connsiteX3" fmla="*/ 27544 w 55072"/>
                <a:gd name="connsiteY3" fmla="*/ 0 h 55721"/>
                <a:gd name="connsiteX4" fmla="*/ 55072 w 55072"/>
                <a:gd name="connsiteY4" fmla="*/ 27906 h 55721"/>
                <a:gd name="connsiteX5" fmla="*/ 55071 w 55072"/>
                <a:gd name="connsiteY5" fmla="*/ 28003 h 55721"/>
                <a:gd name="connsiteX6" fmla="*/ 55071 w 55072"/>
                <a:gd name="connsiteY6" fmla="*/ 28003 h 55721"/>
                <a:gd name="connsiteX7" fmla="*/ 27449 w 55072"/>
                <a:gd name="connsiteY7" fmla="*/ 55721 h 55721"/>
                <a:gd name="connsiteX8" fmla="*/ 27449 w 55072"/>
                <a:gd name="connsiteY8" fmla="*/ 55721 h 55721"/>
                <a:gd name="connsiteX9" fmla="*/ 17 w 55072"/>
                <a:gd name="connsiteY9" fmla="*/ 28575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2" h="55721">
                  <a:moveTo>
                    <a:pt x="17" y="28575"/>
                  </a:moveTo>
                  <a:cubicBezTo>
                    <a:pt x="-509" y="13328"/>
                    <a:pt x="11424" y="542"/>
                    <a:pt x="26671" y="16"/>
                  </a:cubicBezTo>
                  <a:cubicBezTo>
                    <a:pt x="26961" y="7"/>
                    <a:pt x="27252" y="1"/>
                    <a:pt x="27544" y="0"/>
                  </a:cubicBezTo>
                  <a:lnTo>
                    <a:pt x="27544" y="0"/>
                  </a:lnTo>
                  <a:cubicBezTo>
                    <a:pt x="42852" y="105"/>
                    <a:pt x="55176" y="12599"/>
                    <a:pt x="55072" y="27906"/>
                  </a:cubicBezTo>
                  <a:cubicBezTo>
                    <a:pt x="55072" y="27939"/>
                    <a:pt x="55071" y="27971"/>
                    <a:pt x="55071" y="28003"/>
                  </a:cubicBezTo>
                  <a:lnTo>
                    <a:pt x="55071" y="28003"/>
                  </a:lnTo>
                  <a:cubicBezTo>
                    <a:pt x="55071" y="43275"/>
                    <a:pt x="42719" y="55669"/>
                    <a:pt x="27449" y="55721"/>
                  </a:cubicBezTo>
                  <a:lnTo>
                    <a:pt x="27449" y="55721"/>
                  </a:lnTo>
                  <a:cubicBezTo>
                    <a:pt x="12452" y="55620"/>
                    <a:pt x="275" y="43570"/>
                    <a:pt x="17" y="28575"/>
                  </a:cubicBezTo>
                  <a:close/>
                </a:path>
              </a:pathLst>
            </a:custGeom>
            <a:solidFill>
              <a:srgbClr val="1DB5EF"/>
            </a:solidFill>
            <a:ln w="9525" cap="flat">
              <a:noFill/>
              <a:prstDash val="solid"/>
              <a:miter/>
            </a:ln>
            <a:effectLst/>
          </p:spPr>
          <p:txBody>
            <a:bodyPr rtlCol="0" anchor="ctr"/>
            <a:lstStyle/>
            <a:p>
              <a:endParaRPr lang="en-US" sz="1800"/>
            </a:p>
          </p:txBody>
        </p:sp>
        <p:sp>
          <p:nvSpPr>
            <p:cNvPr id="50" name="Freeform: Shape 49">
              <a:extLst>
                <a:ext uri="{FF2B5EF4-FFF2-40B4-BE49-F238E27FC236}">
                  <a16:creationId xmlns:a16="http://schemas.microsoft.com/office/drawing/2014/main" id="{A4AF7E4D-CBD5-421C-8D8E-964C6C36CD30}"/>
                </a:ext>
              </a:extLst>
            </p:cNvPr>
            <p:cNvSpPr/>
            <p:nvPr/>
          </p:nvSpPr>
          <p:spPr>
            <a:xfrm rot="10800000" flipH="1">
              <a:off x="2059793" y="2133914"/>
              <a:ext cx="128050" cy="128050"/>
            </a:xfrm>
            <a:custGeom>
              <a:avLst/>
              <a:gdLst>
                <a:gd name="connsiteX0" fmla="*/ 0 w 44291"/>
                <a:gd name="connsiteY0" fmla="*/ 22193 h 44291"/>
                <a:gd name="connsiteX1" fmla="*/ 22098 w 44291"/>
                <a:gd name="connsiteY1" fmla="*/ 0 h 44291"/>
                <a:gd name="connsiteX2" fmla="*/ 22098 w 44291"/>
                <a:gd name="connsiteY2" fmla="*/ 0 h 44291"/>
                <a:gd name="connsiteX3" fmla="*/ 44291 w 44291"/>
                <a:gd name="connsiteY3" fmla="*/ 22193 h 44291"/>
                <a:gd name="connsiteX4" fmla="*/ 44291 w 44291"/>
                <a:gd name="connsiteY4" fmla="*/ 22193 h 44291"/>
                <a:gd name="connsiteX5" fmla="*/ 22193 w 44291"/>
                <a:gd name="connsiteY5" fmla="*/ 44291 h 44291"/>
                <a:gd name="connsiteX6" fmla="*/ 22193 w 44291"/>
                <a:gd name="connsiteY6" fmla="*/ 44291 h 44291"/>
                <a:gd name="connsiteX7" fmla="*/ 0 w 44291"/>
                <a:gd name="connsiteY7" fmla="*/ 22288 h 44291"/>
                <a:gd name="connsiteX8" fmla="*/ 0 w 44291"/>
                <a:gd name="connsiteY8" fmla="*/ 22193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193"/>
                  </a:moveTo>
                  <a:cubicBezTo>
                    <a:pt x="0" y="9974"/>
                    <a:pt x="9878" y="52"/>
                    <a:pt x="22098" y="0"/>
                  </a:cubicBezTo>
                  <a:lnTo>
                    <a:pt x="22098" y="0"/>
                  </a:lnTo>
                  <a:cubicBezTo>
                    <a:pt x="34355" y="0"/>
                    <a:pt x="44291" y="9936"/>
                    <a:pt x="44291" y="22193"/>
                  </a:cubicBezTo>
                  <a:lnTo>
                    <a:pt x="44291" y="22193"/>
                  </a:lnTo>
                  <a:cubicBezTo>
                    <a:pt x="44291" y="34398"/>
                    <a:pt x="34398" y="44291"/>
                    <a:pt x="22193" y="44291"/>
                  </a:cubicBezTo>
                  <a:lnTo>
                    <a:pt x="22193" y="44291"/>
                  </a:lnTo>
                  <a:cubicBezTo>
                    <a:pt x="9989" y="44344"/>
                    <a:pt x="52" y="34493"/>
                    <a:pt x="0" y="22288"/>
                  </a:cubicBezTo>
                  <a:cubicBezTo>
                    <a:pt x="0" y="22257"/>
                    <a:pt x="0" y="22225"/>
                    <a:pt x="0" y="22193"/>
                  </a:cubicBezTo>
                  <a:close/>
                </a:path>
              </a:pathLst>
            </a:custGeom>
            <a:solidFill>
              <a:srgbClr val="A4E7F9"/>
            </a:solidFill>
            <a:ln w="9525" cap="flat">
              <a:noFill/>
              <a:prstDash val="solid"/>
              <a:miter/>
            </a:ln>
            <a:effectLst/>
          </p:spPr>
          <p:txBody>
            <a:bodyPr rtlCol="0" anchor="ctr"/>
            <a:lstStyle/>
            <a:p>
              <a:endParaRPr lang="en-US" sz="1800"/>
            </a:p>
          </p:txBody>
        </p:sp>
        <p:sp>
          <p:nvSpPr>
            <p:cNvPr id="51" name="Freeform: Shape 50">
              <a:extLst>
                <a:ext uri="{FF2B5EF4-FFF2-40B4-BE49-F238E27FC236}">
                  <a16:creationId xmlns:a16="http://schemas.microsoft.com/office/drawing/2014/main" id="{74FE3952-2BBC-4E6E-982C-55A5C9AE763B}"/>
                </a:ext>
              </a:extLst>
            </p:cNvPr>
            <p:cNvSpPr/>
            <p:nvPr/>
          </p:nvSpPr>
          <p:spPr>
            <a:xfrm rot="10800000" flipH="1">
              <a:off x="1763053" y="2180177"/>
              <a:ext cx="128073" cy="128109"/>
            </a:xfrm>
            <a:custGeom>
              <a:avLst/>
              <a:gdLst>
                <a:gd name="connsiteX0" fmla="*/ 15295 w 44299"/>
                <a:gd name="connsiteY0" fmla="*/ 43169 h 44312"/>
                <a:gd name="connsiteX1" fmla="*/ 15295 w 44299"/>
                <a:gd name="connsiteY1" fmla="*/ 43169 h 44312"/>
                <a:gd name="connsiteX2" fmla="*/ 1055 w 44299"/>
                <a:gd name="connsiteY2" fmla="*/ 15502 h 44312"/>
                <a:gd name="connsiteX3" fmla="*/ 1103 w 44299"/>
                <a:gd name="connsiteY3" fmla="*/ 15356 h 44312"/>
                <a:gd name="connsiteX4" fmla="*/ 1103 w 44299"/>
                <a:gd name="connsiteY4" fmla="*/ 15356 h 44312"/>
                <a:gd name="connsiteX5" fmla="*/ 28893 w 44299"/>
                <a:gd name="connsiteY5" fmla="*/ 1061 h 44312"/>
                <a:gd name="connsiteX6" fmla="*/ 28916 w 44299"/>
                <a:gd name="connsiteY6" fmla="*/ 1069 h 44312"/>
                <a:gd name="connsiteX7" fmla="*/ 28916 w 44299"/>
                <a:gd name="connsiteY7" fmla="*/ 1069 h 44312"/>
                <a:gd name="connsiteX8" fmla="*/ 43247 w 44299"/>
                <a:gd name="connsiteY8" fmla="*/ 28840 h 44312"/>
                <a:gd name="connsiteX9" fmla="*/ 43203 w 44299"/>
                <a:gd name="connsiteY9" fmla="*/ 28977 h 44312"/>
                <a:gd name="connsiteX10" fmla="*/ 43203 w 44299"/>
                <a:gd name="connsiteY10" fmla="*/ 28977 h 44312"/>
                <a:gd name="connsiteX11" fmla="*/ 22153 w 44299"/>
                <a:gd name="connsiteY11" fmla="*/ 44312 h 44312"/>
                <a:gd name="connsiteX12" fmla="*/ 22153 w 44299"/>
                <a:gd name="connsiteY12" fmla="*/ 44312 h 44312"/>
                <a:gd name="connsiteX13" fmla="*/ 15295 w 44299"/>
                <a:gd name="connsiteY13"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99" h="44312">
                  <a:moveTo>
                    <a:pt x="15295" y="43169"/>
                  </a:moveTo>
                  <a:lnTo>
                    <a:pt x="15295" y="43169"/>
                  </a:lnTo>
                  <a:cubicBezTo>
                    <a:pt x="3723" y="39461"/>
                    <a:pt x="-2653" y="27074"/>
                    <a:pt x="1055" y="15502"/>
                  </a:cubicBezTo>
                  <a:cubicBezTo>
                    <a:pt x="1071" y="15453"/>
                    <a:pt x="1087" y="15405"/>
                    <a:pt x="1103" y="15356"/>
                  </a:cubicBezTo>
                  <a:lnTo>
                    <a:pt x="1103" y="15356"/>
                  </a:lnTo>
                  <a:cubicBezTo>
                    <a:pt x="4830" y="3735"/>
                    <a:pt x="17272" y="-2665"/>
                    <a:pt x="28893" y="1061"/>
                  </a:cubicBezTo>
                  <a:cubicBezTo>
                    <a:pt x="28901" y="1064"/>
                    <a:pt x="28908" y="1067"/>
                    <a:pt x="28916" y="1069"/>
                  </a:cubicBezTo>
                  <a:lnTo>
                    <a:pt x="28916" y="1069"/>
                  </a:lnTo>
                  <a:cubicBezTo>
                    <a:pt x="40542" y="4780"/>
                    <a:pt x="46959" y="17214"/>
                    <a:pt x="43247" y="28840"/>
                  </a:cubicBezTo>
                  <a:cubicBezTo>
                    <a:pt x="43233" y="28886"/>
                    <a:pt x="43219" y="28931"/>
                    <a:pt x="43203" y="28977"/>
                  </a:cubicBezTo>
                  <a:lnTo>
                    <a:pt x="43203" y="28977"/>
                  </a:lnTo>
                  <a:cubicBezTo>
                    <a:pt x="40239" y="38101"/>
                    <a:pt x="31747" y="44288"/>
                    <a:pt x="22153" y="44312"/>
                  </a:cubicBezTo>
                  <a:lnTo>
                    <a:pt x="22153" y="44312"/>
                  </a:lnTo>
                  <a:cubicBezTo>
                    <a:pt x="19821" y="44297"/>
                    <a:pt x="17506" y="43911"/>
                    <a:pt x="15295" y="43169"/>
                  </a:cubicBezTo>
                  <a:close/>
                </a:path>
              </a:pathLst>
            </a:custGeom>
            <a:solidFill>
              <a:srgbClr val="A4E7F9"/>
            </a:solidFill>
            <a:ln w="9525" cap="flat">
              <a:noFill/>
              <a:prstDash val="solid"/>
              <a:miter/>
            </a:ln>
            <a:effectLst/>
          </p:spPr>
          <p:txBody>
            <a:bodyPr rtlCol="0" anchor="ctr"/>
            <a:lstStyle/>
            <a:p>
              <a:endParaRPr lang="en-US" sz="1800"/>
            </a:p>
          </p:txBody>
        </p:sp>
        <p:sp>
          <p:nvSpPr>
            <p:cNvPr id="52" name="Freeform: Shape 51">
              <a:extLst>
                <a:ext uri="{FF2B5EF4-FFF2-40B4-BE49-F238E27FC236}">
                  <a16:creationId xmlns:a16="http://schemas.microsoft.com/office/drawing/2014/main" id="{FAB8D3A7-420D-49AD-AAD0-8069038A579E}"/>
                </a:ext>
              </a:extLst>
            </p:cNvPr>
            <p:cNvSpPr/>
            <p:nvPr/>
          </p:nvSpPr>
          <p:spPr>
            <a:xfrm rot="10800000" flipH="1">
              <a:off x="1495282" y="2315666"/>
              <a:ext cx="128148" cy="128914"/>
            </a:xfrm>
            <a:custGeom>
              <a:avLst/>
              <a:gdLst>
                <a:gd name="connsiteX0" fmla="*/ 9234 w 44325"/>
                <a:gd name="connsiteY0" fmla="*/ 40114 h 44590"/>
                <a:gd name="connsiteX1" fmla="*/ 9234 w 44325"/>
                <a:gd name="connsiteY1" fmla="*/ 40114 h 44590"/>
                <a:gd name="connsiteX2" fmla="*/ 4087 w 44325"/>
                <a:gd name="connsiteY2" fmla="*/ 9426 h 44590"/>
                <a:gd name="connsiteX3" fmla="*/ 4281 w 44325"/>
                <a:gd name="connsiteY3" fmla="*/ 9158 h 44590"/>
                <a:gd name="connsiteX4" fmla="*/ 4281 w 44325"/>
                <a:gd name="connsiteY4" fmla="*/ 9158 h 44590"/>
                <a:gd name="connsiteX5" fmla="*/ 35238 w 44325"/>
                <a:gd name="connsiteY5" fmla="*/ 4205 h 44590"/>
                <a:gd name="connsiteX6" fmla="*/ 35238 w 44325"/>
                <a:gd name="connsiteY6" fmla="*/ 4205 h 44590"/>
                <a:gd name="connsiteX7" fmla="*/ 40095 w 44325"/>
                <a:gd name="connsiteY7" fmla="*/ 35066 h 44590"/>
                <a:gd name="connsiteX8" fmla="*/ 40095 w 44325"/>
                <a:gd name="connsiteY8" fmla="*/ 35066 h 44590"/>
                <a:gd name="connsiteX9" fmla="*/ 22188 w 44325"/>
                <a:gd name="connsiteY9" fmla="*/ 44591 h 44590"/>
                <a:gd name="connsiteX10" fmla="*/ 22188 w 44325"/>
                <a:gd name="connsiteY10" fmla="*/ 44591 h 44590"/>
                <a:gd name="connsiteX11" fmla="*/ 9234 w 44325"/>
                <a:gd name="connsiteY11" fmla="*/ 40114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5" h="44590">
                  <a:moveTo>
                    <a:pt x="9234" y="40114"/>
                  </a:moveTo>
                  <a:lnTo>
                    <a:pt x="9234" y="40114"/>
                  </a:lnTo>
                  <a:cubicBezTo>
                    <a:pt x="-661" y="33061"/>
                    <a:pt x="-2966" y="19322"/>
                    <a:pt x="4087" y="9426"/>
                  </a:cubicBezTo>
                  <a:cubicBezTo>
                    <a:pt x="4151" y="9336"/>
                    <a:pt x="4216" y="9246"/>
                    <a:pt x="4281" y="9158"/>
                  </a:cubicBezTo>
                  <a:lnTo>
                    <a:pt x="4281" y="9158"/>
                  </a:lnTo>
                  <a:cubicBezTo>
                    <a:pt x="11470" y="-746"/>
                    <a:pt x="25318" y="-2961"/>
                    <a:pt x="35238" y="4205"/>
                  </a:cubicBezTo>
                  <a:lnTo>
                    <a:pt x="35238" y="4205"/>
                  </a:lnTo>
                  <a:cubicBezTo>
                    <a:pt x="45097" y="11387"/>
                    <a:pt x="47271" y="25202"/>
                    <a:pt x="40095" y="35066"/>
                  </a:cubicBezTo>
                  <a:lnTo>
                    <a:pt x="40095" y="35066"/>
                  </a:lnTo>
                  <a:cubicBezTo>
                    <a:pt x="36044" y="40979"/>
                    <a:pt x="29356" y="44536"/>
                    <a:pt x="22188" y="44591"/>
                  </a:cubicBezTo>
                  <a:lnTo>
                    <a:pt x="22188" y="44591"/>
                  </a:lnTo>
                  <a:cubicBezTo>
                    <a:pt x="17509" y="44490"/>
                    <a:pt x="12978" y="42924"/>
                    <a:pt x="9234" y="40114"/>
                  </a:cubicBezTo>
                  <a:close/>
                </a:path>
              </a:pathLst>
            </a:custGeom>
            <a:solidFill>
              <a:srgbClr val="A4E7F9"/>
            </a:solidFill>
            <a:ln w="9525" cap="flat">
              <a:noFill/>
              <a:prstDash val="solid"/>
              <a:miter/>
            </a:ln>
            <a:effectLst/>
          </p:spPr>
          <p:txBody>
            <a:bodyPr rtlCol="0" anchor="ctr"/>
            <a:lstStyle/>
            <a:p>
              <a:endParaRPr lang="en-US" sz="1800"/>
            </a:p>
          </p:txBody>
        </p:sp>
        <p:sp>
          <p:nvSpPr>
            <p:cNvPr id="53" name="Freeform: Shape 52">
              <a:extLst>
                <a:ext uri="{FF2B5EF4-FFF2-40B4-BE49-F238E27FC236}">
                  <a16:creationId xmlns:a16="http://schemas.microsoft.com/office/drawing/2014/main" id="{492E60FB-DB1D-4DA9-9443-4B64E1086940}"/>
                </a:ext>
              </a:extLst>
            </p:cNvPr>
            <p:cNvSpPr/>
            <p:nvPr/>
          </p:nvSpPr>
          <p:spPr>
            <a:xfrm rot="10800000" flipH="1">
              <a:off x="1282817" y="2528528"/>
              <a:ext cx="128085" cy="127983"/>
            </a:xfrm>
            <a:custGeom>
              <a:avLst/>
              <a:gdLst>
                <a:gd name="connsiteX0" fmla="*/ 4238 w 44303"/>
                <a:gd name="connsiteY0" fmla="*/ 35219 h 44268"/>
                <a:gd name="connsiteX1" fmla="*/ 9095 w 44303"/>
                <a:gd name="connsiteY1" fmla="*/ 4263 h 44268"/>
                <a:gd name="connsiteX2" fmla="*/ 9095 w 44303"/>
                <a:gd name="connsiteY2" fmla="*/ 4263 h 44268"/>
                <a:gd name="connsiteX3" fmla="*/ 39956 w 44303"/>
                <a:gd name="connsiteY3" fmla="*/ 9026 h 44268"/>
                <a:gd name="connsiteX4" fmla="*/ 39956 w 44303"/>
                <a:gd name="connsiteY4" fmla="*/ 9026 h 44268"/>
                <a:gd name="connsiteX5" fmla="*/ 35427 w 44303"/>
                <a:gd name="connsiteY5" fmla="*/ 39811 h 44268"/>
                <a:gd name="connsiteX6" fmla="*/ 35194 w 44303"/>
                <a:gd name="connsiteY6" fmla="*/ 39982 h 44268"/>
                <a:gd name="connsiteX7" fmla="*/ 35194 w 44303"/>
                <a:gd name="connsiteY7" fmla="*/ 39982 h 44268"/>
                <a:gd name="connsiteX8" fmla="*/ 22049 w 44303"/>
                <a:gd name="connsiteY8" fmla="*/ 44268 h 44268"/>
                <a:gd name="connsiteX9" fmla="*/ 22049 w 44303"/>
                <a:gd name="connsiteY9" fmla="*/ 44268 h 44268"/>
                <a:gd name="connsiteX10" fmla="*/ 4238 w 44303"/>
                <a:gd name="connsiteY10" fmla="*/ 35219 h 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03" h="44268">
                  <a:moveTo>
                    <a:pt x="4238" y="35219"/>
                  </a:moveTo>
                  <a:cubicBezTo>
                    <a:pt x="-2949" y="25325"/>
                    <a:pt x="-776" y="11481"/>
                    <a:pt x="9095" y="4263"/>
                  </a:cubicBezTo>
                  <a:lnTo>
                    <a:pt x="9095" y="4263"/>
                  </a:lnTo>
                  <a:cubicBezTo>
                    <a:pt x="18935" y="-2934"/>
                    <a:pt x="32744" y="-802"/>
                    <a:pt x="39956" y="9026"/>
                  </a:cubicBezTo>
                  <a:lnTo>
                    <a:pt x="39956" y="9026"/>
                  </a:lnTo>
                  <a:cubicBezTo>
                    <a:pt x="47207" y="18777"/>
                    <a:pt x="45179" y="32560"/>
                    <a:pt x="35427" y="39811"/>
                  </a:cubicBezTo>
                  <a:cubicBezTo>
                    <a:pt x="35350" y="39869"/>
                    <a:pt x="35272" y="39926"/>
                    <a:pt x="35194" y="39982"/>
                  </a:cubicBezTo>
                  <a:lnTo>
                    <a:pt x="35194" y="39982"/>
                  </a:lnTo>
                  <a:cubicBezTo>
                    <a:pt x="31377" y="42768"/>
                    <a:pt x="26774" y="44269"/>
                    <a:pt x="22049" y="44268"/>
                  </a:cubicBezTo>
                  <a:lnTo>
                    <a:pt x="22049" y="44268"/>
                  </a:lnTo>
                  <a:cubicBezTo>
                    <a:pt x="15013" y="44246"/>
                    <a:pt x="8405" y="40889"/>
                    <a:pt x="4238" y="35219"/>
                  </a:cubicBezTo>
                  <a:close/>
                </a:path>
              </a:pathLst>
            </a:custGeom>
            <a:solidFill>
              <a:srgbClr val="A4E7F9"/>
            </a:solidFill>
            <a:ln w="9525" cap="flat">
              <a:noFill/>
              <a:prstDash val="solid"/>
              <a:miter/>
            </a:ln>
            <a:effectLst/>
          </p:spPr>
          <p:txBody>
            <a:bodyPr rtlCol="0" anchor="ctr"/>
            <a:lstStyle/>
            <a:p>
              <a:endParaRPr lang="en-US" sz="1800"/>
            </a:p>
          </p:txBody>
        </p:sp>
        <p:sp>
          <p:nvSpPr>
            <p:cNvPr id="54" name="Freeform: Shape 53">
              <a:extLst>
                <a:ext uri="{FF2B5EF4-FFF2-40B4-BE49-F238E27FC236}">
                  <a16:creationId xmlns:a16="http://schemas.microsoft.com/office/drawing/2014/main" id="{7D98269C-9810-4B9D-98B3-D0CC67FB466D}"/>
                </a:ext>
              </a:extLst>
            </p:cNvPr>
            <p:cNvSpPr/>
            <p:nvPr/>
          </p:nvSpPr>
          <p:spPr>
            <a:xfrm rot="10800000" flipH="1">
              <a:off x="1145923" y="2795922"/>
              <a:ext cx="128038" cy="127943"/>
            </a:xfrm>
            <a:custGeom>
              <a:avLst/>
              <a:gdLst>
                <a:gd name="connsiteX0" fmla="*/ 1106 w 44287"/>
                <a:gd name="connsiteY0" fmla="*/ 29014 h 44254"/>
                <a:gd name="connsiteX1" fmla="*/ 15220 w 44287"/>
                <a:gd name="connsiteY1" fmla="*/ 1132 h 44254"/>
                <a:gd name="connsiteX2" fmla="*/ 15298 w 44287"/>
                <a:gd name="connsiteY2" fmla="*/ 1106 h 44254"/>
                <a:gd name="connsiteX3" fmla="*/ 15298 w 44287"/>
                <a:gd name="connsiteY3" fmla="*/ 1106 h 44254"/>
                <a:gd name="connsiteX4" fmla="*/ 43181 w 44287"/>
                <a:gd name="connsiteY4" fmla="*/ 15220 h 44254"/>
                <a:gd name="connsiteX5" fmla="*/ 43206 w 44287"/>
                <a:gd name="connsiteY5" fmla="*/ 15298 h 44254"/>
                <a:gd name="connsiteX6" fmla="*/ 43206 w 44287"/>
                <a:gd name="connsiteY6" fmla="*/ 15298 h 44254"/>
                <a:gd name="connsiteX7" fmla="*/ 29014 w 44287"/>
                <a:gd name="connsiteY7" fmla="*/ 43206 h 44254"/>
                <a:gd name="connsiteX8" fmla="*/ 29014 w 44287"/>
                <a:gd name="connsiteY8" fmla="*/ 43206 h 44254"/>
                <a:gd name="connsiteX9" fmla="*/ 22156 w 44287"/>
                <a:gd name="connsiteY9" fmla="*/ 44254 h 44254"/>
                <a:gd name="connsiteX10" fmla="*/ 21775 w 44287"/>
                <a:gd name="connsiteY10" fmla="*/ 44254 h 44254"/>
                <a:gd name="connsiteX11" fmla="*/ 1106 w 44287"/>
                <a:gd name="connsiteY11" fmla="*/ 29014 h 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87" h="44254">
                  <a:moveTo>
                    <a:pt x="1106" y="29014"/>
                  </a:moveTo>
                  <a:cubicBezTo>
                    <a:pt x="-2696" y="17417"/>
                    <a:pt x="3623" y="4934"/>
                    <a:pt x="15220" y="1132"/>
                  </a:cubicBezTo>
                  <a:cubicBezTo>
                    <a:pt x="15246" y="1123"/>
                    <a:pt x="15272" y="1114"/>
                    <a:pt x="15298" y="1106"/>
                  </a:cubicBezTo>
                  <a:lnTo>
                    <a:pt x="15298" y="1106"/>
                  </a:lnTo>
                  <a:cubicBezTo>
                    <a:pt x="26895" y="-2697"/>
                    <a:pt x="39379" y="3622"/>
                    <a:pt x="43181" y="15220"/>
                  </a:cubicBezTo>
                  <a:cubicBezTo>
                    <a:pt x="43189" y="15246"/>
                    <a:pt x="43198" y="15272"/>
                    <a:pt x="43206" y="15298"/>
                  </a:cubicBezTo>
                  <a:lnTo>
                    <a:pt x="43206" y="15298"/>
                  </a:lnTo>
                  <a:cubicBezTo>
                    <a:pt x="46962" y="26921"/>
                    <a:pt x="40619" y="39394"/>
                    <a:pt x="29014" y="43206"/>
                  </a:cubicBezTo>
                  <a:lnTo>
                    <a:pt x="29014" y="43206"/>
                  </a:lnTo>
                  <a:cubicBezTo>
                    <a:pt x="26789" y="43880"/>
                    <a:pt x="24480" y="44232"/>
                    <a:pt x="22156" y="44254"/>
                  </a:cubicBezTo>
                  <a:lnTo>
                    <a:pt x="21775" y="44254"/>
                  </a:lnTo>
                  <a:cubicBezTo>
                    <a:pt x="12338" y="44109"/>
                    <a:pt x="4034" y="37987"/>
                    <a:pt x="1106" y="29014"/>
                  </a:cubicBezTo>
                  <a:close/>
                </a:path>
              </a:pathLst>
            </a:custGeom>
            <a:solidFill>
              <a:srgbClr val="A4E7F9"/>
            </a:solidFill>
            <a:ln w="9525" cap="flat">
              <a:noFill/>
              <a:prstDash val="solid"/>
              <a:miter/>
            </a:ln>
            <a:effectLst/>
          </p:spPr>
          <p:txBody>
            <a:bodyPr rtlCol="0" anchor="ctr"/>
            <a:lstStyle/>
            <a:p>
              <a:endParaRPr lang="en-US" sz="1800"/>
            </a:p>
          </p:txBody>
        </p:sp>
        <p:sp>
          <p:nvSpPr>
            <p:cNvPr id="55" name="Freeform: Shape 54">
              <a:extLst>
                <a:ext uri="{FF2B5EF4-FFF2-40B4-BE49-F238E27FC236}">
                  <a16:creationId xmlns:a16="http://schemas.microsoft.com/office/drawing/2014/main" id="{1CF8F764-BCB7-4A02-9BEF-D632C2125B89}"/>
                </a:ext>
              </a:extLst>
            </p:cNvPr>
            <p:cNvSpPr/>
            <p:nvPr/>
          </p:nvSpPr>
          <p:spPr>
            <a:xfrm rot="10800000" flipH="1">
              <a:off x="1098723" y="3092226"/>
              <a:ext cx="128050" cy="128050"/>
            </a:xfrm>
            <a:custGeom>
              <a:avLst/>
              <a:gdLst>
                <a:gd name="connsiteX0" fmla="*/ 0 w 44291"/>
                <a:gd name="connsiteY0" fmla="*/ 22098 h 44291"/>
                <a:gd name="connsiteX1" fmla="*/ 22098 w 44291"/>
                <a:gd name="connsiteY1" fmla="*/ 0 h 44291"/>
                <a:gd name="connsiteX2" fmla="*/ 22098 w 44291"/>
                <a:gd name="connsiteY2" fmla="*/ 0 h 44291"/>
                <a:gd name="connsiteX3" fmla="*/ 44291 w 44291"/>
                <a:gd name="connsiteY3" fmla="*/ 22003 h 44291"/>
                <a:gd name="connsiteX4" fmla="*/ 44291 w 44291"/>
                <a:gd name="connsiteY4" fmla="*/ 22098 h 44291"/>
                <a:gd name="connsiteX5" fmla="*/ 44291 w 44291"/>
                <a:gd name="connsiteY5" fmla="*/ 22098 h 44291"/>
                <a:gd name="connsiteX6" fmla="*/ 22193 w 44291"/>
                <a:gd name="connsiteY6" fmla="*/ 44291 h 44291"/>
                <a:gd name="connsiteX7" fmla="*/ 22193 w 44291"/>
                <a:gd name="connsiteY7" fmla="*/ 44291 h 44291"/>
                <a:gd name="connsiteX8" fmla="*/ 0 w 44291"/>
                <a:gd name="connsiteY8" fmla="*/ 22098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098"/>
                  </a:moveTo>
                  <a:cubicBezTo>
                    <a:pt x="0" y="9894"/>
                    <a:pt x="9894" y="0"/>
                    <a:pt x="22098" y="0"/>
                  </a:cubicBezTo>
                  <a:lnTo>
                    <a:pt x="22098" y="0"/>
                  </a:lnTo>
                  <a:cubicBezTo>
                    <a:pt x="34302" y="-52"/>
                    <a:pt x="44238" y="9799"/>
                    <a:pt x="44291" y="22003"/>
                  </a:cubicBezTo>
                  <a:cubicBezTo>
                    <a:pt x="44291" y="22034"/>
                    <a:pt x="44291" y="22067"/>
                    <a:pt x="44291" y="22098"/>
                  </a:cubicBezTo>
                  <a:lnTo>
                    <a:pt x="44291" y="22098"/>
                  </a:lnTo>
                  <a:cubicBezTo>
                    <a:pt x="44240" y="34297"/>
                    <a:pt x="34391" y="44188"/>
                    <a:pt x="22193" y="44291"/>
                  </a:cubicBezTo>
                  <a:lnTo>
                    <a:pt x="22193" y="44291"/>
                  </a:lnTo>
                  <a:cubicBezTo>
                    <a:pt x="9936" y="44291"/>
                    <a:pt x="0" y="34355"/>
                    <a:pt x="0" y="22098"/>
                  </a:cubicBezTo>
                  <a:close/>
                </a:path>
              </a:pathLst>
            </a:custGeom>
            <a:solidFill>
              <a:srgbClr val="A4E7F9"/>
            </a:solidFill>
            <a:ln w="9525" cap="flat">
              <a:noFill/>
              <a:prstDash val="solid"/>
              <a:miter/>
            </a:ln>
            <a:effectLst/>
          </p:spPr>
          <p:txBody>
            <a:bodyPr rtlCol="0" anchor="ctr"/>
            <a:lstStyle/>
            <a:p>
              <a:endParaRPr lang="en-US" sz="1800"/>
            </a:p>
          </p:txBody>
        </p:sp>
        <p:sp>
          <p:nvSpPr>
            <p:cNvPr id="56" name="Freeform: Shape 55">
              <a:extLst>
                <a:ext uri="{FF2B5EF4-FFF2-40B4-BE49-F238E27FC236}">
                  <a16:creationId xmlns:a16="http://schemas.microsoft.com/office/drawing/2014/main" id="{630DDA71-6648-4494-9D1D-0F1824BA40F2}"/>
                </a:ext>
              </a:extLst>
            </p:cNvPr>
            <p:cNvSpPr/>
            <p:nvPr/>
          </p:nvSpPr>
          <p:spPr>
            <a:xfrm rot="10800000" flipH="1">
              <a:off x="1144857" y="3389083"/>
              <a:ext cx="128047" cy="128109"/>
            </a:xfrm>
            <a:custGeom>
              <a:avLst/>
              <a:gdLst>
                <a:gd name="connsiteX0" fmla="*/ 15381 w 44290"/>
                <a:gd name="connsiteY0" fmla="*/ 43169 h 44312"/>
                <a:gd name="connsiteX1" fmla="*/ 1028 w 44290"/>
                <a:gd name="connsiteY1" fmla="*/ 15561 h 44312"/>
                <a:gd name="connsiteX2" fmla="*/ 1094 w 44290"/>
                <a:gd name="connsiteY2" fmla="*/ 15356 h 44312"/>
                <a:gd name="connsiteX3" fmla="*/ 1094 w 44290"/>
                <a:gd name="connsiteY3" fmla="*/ 15356 h 44312"/>
                <a:gd name="connsiteX4" fmla="*/ 28884 w 44290"/>
                <a:gd name="connsiteY4" fmla="*/ 1061 h 44312"/>
                <a:gd name="connsiteX5" fmla="*/ 28907 w 44290"/>
                <a:gd name="connsiteY5" fmla="*/ 1069 h 44312"/>
                <a:gd name="connsiteX6" fmla="*/ 28907 w 44290"/>
                <a:gd name="connsiteY6" fmla="*/ 1069 h 44312"/>
                <a:gd name="connsiteX7" fmla="*/ 43238 w 44290"/>
                <a:gd name="connsiteY7" fmla="*/ 28840 h 44312"/>
                <a:gd name="connsiteX8" fmla="*/ 43194 w 44290"/>
                <a:gd name="connsiteY8" fmla="*/ 28977 h 44312"/>
                <a:gd name="connsiteX9" fmla="*/ 43194 w 44290"/>
                <a:gd name="connsiteY9" fmla="*/ 28977 h 44312"/>
                <a:gd name="connsiteX10" fmla="*/ 22144 w 44290"/>
                <a:gd name="connsiteY10" fmla="*/ 44312 h 44312"/>
                <a:gd name="connsiteX11" fmla="*/ 22144 w 44290"/>
                <a:gd name="connsiteY11" fmla="*/ 44312 h 44312"/>
                <a:gd name="connsiteX12" fmla="*/ 15381 w 44290"/>
                <a:gd name="connsiteY12"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90" h="44312">
                  <a:moveTo>
                    <a:pt x="15381" y="43169"/>
                  </a:moveTo>
                  <a:cubicBezTo>
                    <a:pt x="3794" y="39509"/>
                    <a:pt x="-2633" y="27148"/>
                    <a:pt x="1028" y="15561"/>
                  </a:cubicBezTo>
                  <a:cubicBezTo>
                    <a:pt x="1049" y="15492"/>
                    <a:pt x="1071" y="15424"/>
                    <a:pt x="1094" y="15356"/>
                  </a:cubicBezTo>
                  <a:lnTo>
                    <a:pt x="1094" y="15356"/>
                  </a:lnTo>
                  <a:cubicBezTo>
                    <a:pt x="4820" y="3735"/>
                    <a:pt x="17262" y="-2665"/>
                    <a:pt x="28884" y="1061"/>
                  </a:cubicBezTo>
                  <a:cubicBezTo>
                    <a:pt x="28891" y="1064"/>
                    <a:pt x="28899" y="1066"/>
                    <a:pt x="28907" y="1069"/>
                  </a:cubicBezTo>
                  <a:lnTo>
                    <a:pt x="28907" y="1069"/>
                  </a:lnTo>
                  <a:cubicBezTo>
                    <a:pt x="40533" y="4780"/>
                    <a:pt x="46949" y="17214"/>
                    <a:pt x="43238" y="28840"/>
                  </a:cubicBezTo>
                  <a:cubicBezTo>
                    <a:pt x="43224" y="28886"/>
                    <a:pt x="43209" y="28931"/>
                    <a:pt x="43194" y="28977"/>
                  </a:cubicBezTo>
                  <a:lnTo>
                    <a:pt x="43194" y="28977"/>
                  </a:lnTo>
                  <a:cubicBezTo>
                    <a:pt x="40281" y="38138"/>
                    <a:pt x="31757" y="44348"/>
                    <a:pt x="22144" y="44312"/>
                  </a:cubicBezTo>
                  <a:lnTo>
                    <a:pt x="22144" y="44312"/>
                  </a:lnTo>
                  <a:cubicBezTo>
                    <a:pt x="19843" y="44297"/>
                    <a:pt x="17559" y="43911"/>
                    <a:pt x="15381" y="43169"/>
                  </a:cubicBezTo>
                  <a:close/>
                </a:path>
              </a:pathLst>
            </a:custGeom>
            <a:solidFill>
              <a:srgbClr val="A4E7F9"/>
            </a:solidFill>
            <a:ln w="9525" cap="flat">
              <a:noFill/>
              <a:prstDash val="solid"/>
              <a:miter/>
            </a:ln>
            <a:effectLst/>
          </p:spPr>
          <p:txBody>
            <a:bodyPr rtlCol="0" anchor="ctr"/>
            <a:lstStyle/>
            <a:p>
              <a:endParaRPr lang="en-US" sz="1800"/>
            </a:p>
          </p:txBody>
        </p:sp>
        <p:sp>
          <p:nvSpPr>
            <p:cNvPr id="57" name="Freeform: Shape 56">
              <a:extLst>
                <a:ext uri="{FF2B5EF4-FFF2-40B4-BE49-F238E27FC236}">
                  <a16:creationId xmlns:a16="http://schemas.microsoft.com/office/drawing/2014/main" id="{87AB479F-ADD3-4378-9FFA-E32AD558DB21}"/>
                </a:ext>
              </a:extLst>
            </p:cNvPr>
            <p:cNvSpPr/>
            <p:nvPr/>
          </p:nvSpPr>
          <p:spPr>
            <a:xfrm rot="10800000" flipH="1">
              <a:off x="1280936" y="3655924"/>
              <a:ext cx="127992" cy="128914"/>
            </a:xfrm>
            <a:custGeom>
              <a:avLst/>
              <a:gdLst>
                <a:gd name="connsiteX0" fmla="*/ 9175 w 44271"/>
                <a:gd name="connsiteY0" fmla="*/ 40019 h 44590"/>
                <a:gd name="connsiteX1" fmla="*/ 4127 w 44271"/>
                <a:gd name="connsiteY1" fmla="*/ 9158 h 44590"/>
                <a:gd name="connsiteX2" fmla="*/ 4127 w 44271"/>
                <a:gd name="connsiteY2" fmla="*/ 9158 h 44590"/>
                <a:gd name="connsiteX3" fmla="*/ 35083 w 44271"/>
                <a:gd name="connsiteY3" fmla="*/ 4205 h 44590"/>
                <a:gd name="connsiteX4" fmla="*/ 35083 w 44271"/>
                <a:gd name="connsiteY4" fmla="*/ 4205 h 44590"/>
                <a:gd name="connsiteX5" fmla="*/ 40153 w 44271"/>
                <a:gd name="connsiteY5" fmla="*/ 34906 h 44590"/>
                <a:gd name="connsiteX6" fmla="*/ 40036 w 44271"/>
                <a:gd name="connsiteY6" fmla="*/ 35066 h 44590"/>
                <a:gd name="connsiteX7" fmla="*/ 40036 w 44271"/>
                <a:gd name="connsiteY7" fmla="*/ 35066 h 44590"/>
                <a:gd name="connsiteX8" fmla="*/ 22129 w 44271"/>
                <a:gd name="connsiteY8" fmla="*/ 44591 h 44590"/>
                <a:gd name="connsiteX9" fmla="*/ 22129 w 44271"/>
                <a:gd name="connsiteY9" fmla="*/ 44591 h 44590"/>
                <a:gd name="connsiteX10" fmla="*/ 9175 w 44271"/>
                <a:gd name="connsiteY10" fmla="*/ 40019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1" h="44590">
                  <a:moveTo>
                    <a:pt x="9175" y="40019"/>
                  </a:moveTo>
                  <a:cubicBezTo>
                    <a:pt x="-700" y="32865"/>
                    <a:pt x="-2954" y="19085"/>
                    <a:pt x="4127" y="9158"/>
                  </a:cubicBezTo>
                  <a:lnTo>
                    <a:pt x="4127" y="9158"/>
                  </a:lnTo>
                  <a:cubicBezTo>
                    <a:pt x="11316" y="-746"/>
                    <a:pt x="25164" y="-2961"/>
                    <a:pt x="35083" y="4205"/>
                  </a:cubicBezTo>
                  <a:lnTo>
                    <a:pt x="35083" y="4205"/>
                  </a:lnTo>
                  <a:cubicBezTo>
                    <a:pt x="44961" y="11283"/>
                    <a:pt x="47231" y="25028"/>
                    <a:pt x="40153" y="34906"/>
                  </a:cubicBezTo>
                  <a:cubicBezTo>
                    <a:pt x="40114" y="34959"/>
                    <a:pt x="40075" y="35012"/>
                    <a:pt x="40036" y="35066"/>
                  </a:cubicBezTo>
                  <a:lnTo>
                    <a:pt x="40036" y="35066"/>
                  </a:lnTo>
                  <a:cubicBezTo>
                    <a:pt x="35985" y="40979"/>
                    <a:pt x="29297" y="44536"/>
                    <a:pt x="22129" y="44591"/>
                  </a:cubicBezTo>
                  <a:lnTo>
                    <a:pt x="22129" y="44591"/>
                  </a:lnTo>
                  <a:cubicBezTo>
                    <a:pt x="17433" y="44494"/>
                    <a:pt x="12892" y="42892"/>
                    <a:pt x="9175" y="40019"/>
                  </a:cubicBezTo>
                  <a:close/>
                </a:path>
              </a:pathLst>
            </a:custGeom>
            <a:solidFill>
              <a:srgbClr val="A4E7F9"/>
            </a:solidFill>
            <a:ln w="9525" cap="flat">
              <a:noFill/>
              <a:prstDash val="solid"/>
              <a:miter/>
            </a:ln>
            <a:effectLst/>
          </p:spPr>
          <p:txBody>
            <a:bodyPr rtlCol="0" anchor="ctr"/>
            <a:lstStyle/>
            <a:p>
              <a:endParaRPr lang="en-US" sz="1800"/>
            </a:p>
          </p:txBody>
        </p:sp>
        <p:sp>
          <p:nvSpPr>
            <p:cNvPr id="58" name="Freeform: Shape 57">
              <a:extLst>
                <a:ext uri="{FF2B5EF4-FFF2-40B4-BE49-F238E27FC236}">
                  <a16:creationId xmlns:a16="http://schemas.microsoft.com/office/drawing/2014/main" id="{D7EE8C89-9F1B-4914-A937-CE7854F1C3F0}"/>
                </a:ext>
              </a:extLst>
            </p:cNvPr>
            <p:cNvSpPr/>
            <p:nvPr/>
          </p:nvSpPr>
          <p:spPr>
            <a:xfrm rot="10800000" flipH="1">
              <a:off x="1492836" y="3869617"/>
              <a:ext cx="127793" cy="128092"/>
            </a:xfrm>
            <a:custGeom>
              <a:avLst/>
              <a:gdLst>
                <a:gd name="connsiteX0" fmla="*/ 4271 w 44202"/>
                <a:gd name="connsiteY0" fmla="*/ 35257 h 44306"/>
                <a:gd name="connsiteX1" fmla="*/ 9033 w 44202"/>
                <a:gd name="connsiteY1" fmla="*/ 4301 h 44306"/>
                <a:gd name="connsiteX2" fmla="*/ 9033 w 44202"/>
                <a:gd name="connsiteY2" fmla="*/ 4301 h 44306"/>
                <a:gd name="connsiteX3" fmla="*/ 39803 w 44202"/>
                <a:gd name="connsiteY3" fmla="*/ 8938 h 44306"/>
                <a:gd name="connsiteX4" fmla="*/ 39894 w 44202"/>
                <a:gd name="connsiteY4" fmla="*/ 9064 h 44306"/>
                <a:gd name="connsiteX5" fmla="*/ 39894 w 44202"/>
                <a:gd name="connsiteY5" fmla="*/ 9064 h 44306"/>
                <a:gd name="connsiteX6" fmla="*/ 35211 w 44202"/>
                <a:gd name="connsiteY6" fmla="*/ 39962 h 44306"/>
                <a:gd name="connsiteX7" fmla="*/ 35132 w 44202"/>
                <a:gd name="connsiteY7" fmla="*/ 40020 h 44306"/>
                <a:gd name="connsiteX8" fmla="*/ 35132 w 44202"/>
                <a:gd name="connsiteY8" fmla="*/ 40020 h 44306"/>
                <a:gd name="connsiteX9" fmla="*/ 22083 w 44202"/>
                <a:gd name="connsiteY9" fmla="*/ 44306 h 44306"/>
                <a:gd name="connsiteX10" fmla="*/ 22083 w 44202"/>
                <a:gd name="connsiteY10" fmla="*/ 44306 h 44306"/>
                <a:gd name="connsiteX11" fmla="*/ 4271 w 44202"/>
                <a:gd name="connsiteY11" fmla="*/ 35257 h 4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44306">
                  <a:moveTo>
                    <a:pt x="4271" y="35257"/>
                  </a:moveTo>
                  <a:cubicBezTo>
                    <a:pt x="-2936" y="25387"/>
                    <a:pt x="-807" y="11549"/>
                    <a:pt x="9033" y="4301"/>
                  </a:cubicBezTo>
                  <a:lnTo>
                    <a:pt x="9033" y="4301"/>
                  </a:lnTo>
                  <a:cubicBezTo>
                    <a:pt x="18811" y="-2915"/>
                    <a:pt x="32587" y="-839"/>
                    <a:pt x="39803" y="8938"/>
                  </a:cubicBezTo>
                  <a:cubicBezTo>
                    <a:pt x="39833" y="8980"/>
                    <a:pt x="39864" y="9022"/>
                    <a:pt x="39894" y="9064"/>
                  </a:cubicBezTo>
                  <a:lnTo>
                    <a:pt x="39894" y="9064"/>
                  </a:lnTo>
                  <a:cubicBezTo>
                    <a:pt x="47133" y="18889"/>
                    <a:pt x="45037" y="32723"/>
                    <a:pt x="35211" y="39962"/>
                  </a:cubicBezTo>
                  <a:cubicBezTo>
                    <a:pt x="35184" y="39982"/>
                    <a:pt x="35159" y="40001"/>
                    <a:pt x="35132" y="40020"/>
                  </a:cubicBezTo>
                  <a:lnTo>
                    <a:pt x="35132" y="40020"/>
                  </a:lnTo>
                  <a:cubicBezTo>
                    <a:pt x="31336" y="42775"/>
                    <a:pt x="26773" y="44274"/>
                    <a:pt x="22083" y="44306"/>
                  </a:cubicBezTo>
                  <a:lnTo>
                    <a:pt x="22083" y="44306"/>
                  </a:lnTo>
                  <a:cubicBezTo>
                    <a:pt x="15043" y="44299"/>
                    <a:pt x="8428" y="40938"/>
                    <a:pt x="4271" y="35257"/>
                  </a:cubicBezTo>
                  <a:close/>
                </a:path>
              </a:pathLst>
            </a:custGeom>
            <a:solidFill>
              <a:srgbClr val="A4E7F9"/>
            </a:solidFill>
            <a:ln w="9525" cap="flat">
              <a:noFill/>
              <a:prstDash val="solid"/>
              <a:miter/>
            </a:ln>
            <a:effectLst/>
          </p:spPr>
          <p:txBody>
            <a:bodyPr rtlCol="0" anchor="ctr"/>
            <a:lstStyle/>
            <a:p>
              <a:endParaRPr lang="en-US" sz="1800"/>
            </a:p>
          </p:txBody>
        </p:sp>
        <p:sp>
          <p:nvSpPr>
            <p:cNvPr id="59" name="Freeform: Shape 58">
              <a:extLst>
                <a:ext uri="{FF2B5EF4-FFF2-40B4-BE49-F238E27FC236}">
                  <a16:creationId xmlns:a16="http://schemas.microsoft.com/office/drawing/2014/main" id="{FF43A6CC-18C2-4D2A-9CBA-4E9B457EC933}"/>
                </a:ext>
              </a:extLst>
            </p:cNvPr>
            <p:cNvSpPr/>
            <p:nvPr/>
          </p:nvSpPr>
          <p:spPr>
            <a:xfrm rot="10800000" flipH="1">
              <a:off x="1759988" y="4006756"/>
              <a:ext cx="128136" cy="127977"/>
            </a:xfrm>
            <a:custGeom>
              <a:avLst/>
              <a:gdLst>
                <a:gd name="connsiteX0" fmla="*/ 1115 w 44321"/>
                <a:gd name="connsiteY0" fmla="*/ 29026 h 44266"/>
                <a:gd name="connsiteX1" fmla="*/ 15191 w 44321"/>
                <a:gd name="connsiteY1" fmla="*/ 1125 h 44266"/>
                <a:gd name="connsiteX2" fmla="*/ 15212 w 44321"/>
                <a:gd name="connsiteY2" fmla="*/ 1118 h 44266"/>
                <a:gd name="connsiteX3" fmla="*/ 15212 w 44321"/>
                <a:gd name="connsiteY3" fmla="*/ 1118 h 44266"/>
                <a:gd name="connsiteX4" fmla="*/ 43215 w 44321"/>
                <a:gd name="connsiteY4" fmla="*/ 15215 h 44266"/>
                <a:gd name="connsiteX5" fmla="*/ 43215 w 44321"/>
                <a:gd name="connsiteY5" fmla="*/ 15215 h 44266"/>
                <a:gd name="connsiteX6" fmla="*/ 29101 w 44321"/>
                <a:gd name="connsiteY6" fmla="*/ 43098 h 44266"/>
                <a:gd name="connsiteX7" fmla="*/ 29023 w 44321"/>
                <a:gd name="connsiteY7" fmla="*/ 43123 h 44266"/>
                <a:gd name="connsiteX8" fmla="*/ 29023 w 44321"/>
                <a:gd name="connsiteY8" fmla="*/ 43123 h 44266"/>
                <a:gd name="connsiteX9" fmla="*/ 22165 w 44321"/>
                <a:gd name="connsiteY9" fmla="*/ 44266 h 44266"/>
                <a:gd name="connsiteX10" fmla="*/ 22165 w 44321"/>
                <a:gd name="connsiteY10" fmla="*/ 44266 h 44266"/>
                <a:gd name="connsiteX11" fmla="*/ 1115 w 44321"/>
                <a:gd name="connsiteY11" fmla="*/ 29026 h 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1" h="44266">
                  <a:moveTo>
                    <a:pt x="1115" y="29026"/>
                  </a:moveTo>
                  <a:cubicBezTo>
                    <a:pt x="-2703" y="17435"/>
                    <a:pt x="3600" y="4943"/>
                    <a:pt x="15191" y="1125"/>
                  </a:cubicBezTo>
                  <a:cubicBezTo>
                    <a:pt x="15199" y="1123"/>
                    <a:pt x="15205" y="1121"/>
                    <a:pt x="15212" y="1118"/>
                  </a:cubicBezTo>
                  <a:lnTo>
                    <a:pt x="15212" y="1118"/>
                  </a:lnTo>
                  <a:cubicBezTo>
                    <a:pt x="26836" y="-2707"/>
                    <a:pt x="39364" y="3599"/>
                    <a:pt x="43215" y="15215"/>
                  </a:cubicBezTo>
                  <a:lnTo>
                    <a:pt x="43215" y="15215"/>
                  </a:lnTo>
                  <a:cubicBezTo>
                    <a:pt x="47018" y="26812"/>
                    <a:pt x="40699" y="39296"/>
                    <a:pt x="29101" y="43098"/>
                  </a:cubicBezTo>
                  <a:cubicBezTo>
                    <a:pt x="29076" y="43107"/>
                    <a:pt x="29049" y="43115"/>
                    <a:pt x="29023" y="43123"/>
                  </a:cubicBezTo>
                  <a:lnTo>
                    <a:pt x="29023" y="43123"/>
                  </a:lnTo>
                  <a:cubicBezTo>
                    <a:pt x="26813" y="43872"/>
                    <a:pt x="24498" y="44258"/>
                    <a:pt x="22165" y="44266"/>
                  </a:cubicBezTo>
                  <a:lnTo>
                    <a:pt x="22165" y="44266"/>
                  </a:lnTo>
                  <a:cubicBezTo>
                    <a:pt x="12587" y="44285"/>
                    <a:pt x="4088" y="38132"/>
                    <a:pt x="1115" y="29026"/>
                  </a:cubicBezTo>
                  <a:close/>
                </a:path>
              </a:pathLst>
            </a:custGeom>
            <a:solidFill>
              <a:srgbClr val="A4E7F9"/>
            </a:solidFill>
            <a:ln w="9525" cap="flat">
              <a:noFill/>
              <a:prstDash val="solid"/>
              <a:miter/>
            </a:ln>
            <a:effectLst/>
          </p:spPr>
          <p:txBody>
            <a:bodyPr rtlCol="0" anchor="ctr"/>
            <a:lstStyle/>
            <a:p>
              <a:endParaRPr lang="en-US" sz="1800"/>
            </a:p>
          </p:txBody>
        </p:sp>
        <p:sp>
          <p:nvSpPr>
            <p:cNvPr id="60" name="Freeform: Shape 59">
              <a:extLst>
                <a:ext uri="{FF2B5EF4-FFF2-40B4-BE49-F238E27FC236}">
                  <a16:creationId xmlns:a16="http://schemas.microsoft.com/office/drawing/2014/main" id="{E510B87B-DED2-4D2B-ADC0-204A5E6B9AB6}"/>
                </a:ext>
              </a:extLst>
            </p:cNvPr>
            <p:cNvSpPr/>
            <p:nvPr/>
          </p:nvSpPr>
          <p:spPr>
            <a:xfrm rot="10800000" flipH="1">
              <a:off x="2056489" y="4054392"/>
              <a:ext cx="128050" cy="127778"/>
            </a:xfrm>
            <a:custGeom>
              <a:avLst/>
              <a:gdLst>
                <a:gd name="connsiteX0" fmla="*/ 0 w 44291"/>
                <a:gd name="connsiteY0" fmla="*/ 22193 h 44197"/>
                <a:gd name="connsiteX1" fmla="*/ 22098 w 44291"/>
                <a:gd name="connsiteY1" fmla="*/ 0 h 44197"/>
                <a:gd name="connsiteX2" fmla="*/ 22098 w 44291"/>
                <a:gd name="connsiteY2" fmla="*/ 0 h 44197"/>
                <a:gd name="connsiteX3" fmla="*/ 44291 w 44291"/>
                <a:gd name="connsiteY3" fmla="*/ 22003 h 44197"/>
                <a:gd name="connsiteX4" fmla="*/ 44291 w 44291"/>
                <a:gd name="connsiteY4" fmla="*/ 22098 h 44197"/>
                <a:gd name="connsiteX5" fmla="*/ 44291 w 44291"/>
                <a:gd name="connsiteY5" fmla="*/ 22098 h 44197"/>
                <a:gd name="connsiteX6" fmla="*/ 22193 w 44291"/>
                <a:gd name="connsiteY6" fmla="*/ 44196 h 44197"/>
                <a:gd name="connsiteX7" fmla="*/ 22193 w 44291"/>
                <a:gd name="connsiteY7" fmla="*/ 44196 h 44197"/>
                <a:gd name="connsiteX8" fmla="*/ 1 w 44291"/>
                <a:gd name="connsiteY8" fmla="*/ 22385 h 44197"/>
                <a:gd name="connsiteX9" fmla="*/ 0 w 44291"/>
                <a:gd name="connsiteY9" fmla="*/ 22193 h 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 h="44197">
                  <a:moveTo>
                    <a:pt x="0" y="22193"/>
                  </a:moveTo>
                  <a:cubicBezTo>
                    <a:pt x="0" y="9974"/>
                    <a:pt x="9878" y="53"/>
                    <a:pt x="22098" y="0"/>
                  </a:cubicBezTo>
                  <a:lnTo>
                    <a:pt x="22098" y="0"/>
                  </a:lnTo>
                  <a:cubicBezTo>
                    <a:pt x="34302" y="-52"/>
                    <a:pt x="44239" y="9798"/>
                    <a:pt x="44291" y="22003"/>
                  </a:cubicBezTo>
                  <a:cubicBezTo>
                    <a:pt x="44291" y="22035"/>
                    <a:pt x="44291" y="22066"/>
                    <a:pt x="44291" y="22098"/>
                  </a:cubicBezTo>
                  <a:lnTo>
                    <a:pt x="44291" y="22098"/>
                  </a:lnTo>
                  <a:cubicBezTo>
                    <a:pt x="44291" y="34303"/>
                    <a:pt x="34398" y="44196"/>
                    <a:pt x="22193" y="44196"/>
                  </a:cubicBezTo>
                  <a:lnTo>
                    <a:pt x="22193" y="44196"/>
                  </a:lnTo>
                  <a:cubicBezTo>
                    <a:pt x="10042" y="44301"/>
                    <a:pt x="106" y="34536"/>
                    <a:pt x="1" y="22385"/>
                  </a:cubicBezTo>
                  <a:cubicBezTo>
                    <a:pt x="0" y="22321"/>
                    <a:pt x="0" y="22257"/>
                    <a:pt x="0" y="22193"/>
                  </a:cubicBezTo>
                  <a:close/>
                </a:path>
              </a:pathLst>
            </a:custGeom>
            <a:solidFill>
              <a:srgbClr val="A4E7F9"/>
            </a:solidFill>
            <a:ln w="9525" cap="flat">
              <a:noFill/>
              <a:prstDash val="solid"/>
              <a:miter/>
            </a:ln>
            <a:effectLst/>
          </p:spPr>
          <p:txBody>
            <a:bodyPr rtlCol="0" anchor="ctr"/>
            <a:lstStyle/>
            <a:p>
              <a:endParaRPr lang="en-US" sz="1800"/>
            </a:p>
          </p:txBody>
        </p:sp>
        <p:sp>
          <p:nvSpPr>
            <p:cNvPr id="61" name="Freeform: Shape 60">
              <a:extLst>
                <a:ext uri="{FF2B5EF4-FFF2-40B4-BE49-F238E27FC236}">
                  <a16:creationId xmlns:a16="http://schemas.microsoft.com/office/drawing/2014/main" id="{4207277D-6A58-4DBC-A642-D6BE80C80486}"/>
                </a:ext>
              </a:extLst>
            </p:cNvPr>
            <p:cNvSpPr/>
            <p:nvPr/>
          </p:nvSpPr>
          <p:spPr>
            <a:xfrm rot="10800000" flipH="1">
              <a:off x="1998797" y="3034787"/>
              <a:ext cx="243432" cy="243434"/>
            </a:xfrm>
            <a:custGeom>
              <a:avLst/>
              <a:gdLst>
                <a:gd name="connsiteX0" fmla="*/ 71866 w 84200"/>
                <a:gd name="connsiteY0" fmla="*/ 12327 h 84201"/>
                <a:gd name="connsiteX1" fmla="*/ 71874 w 84200"/>
                <a:gd name="connsiteY1" fmla="*/ 71866 h 84201"/>
                <a:gd name="connsiteX2" fmla="*/ 12335 w 84200"/>
                <a:gd name="connsiteY2" fmla="*/ 71874 h 84201"/>
                <a:gd name="connsiteX3" fmla="*/ 12327 w 84200"/>
                <a:gd name="connsiteY3" fmla="*/ 12335 h 84201"/>
                <a:gd name="connsiteX4" fmla="*/ 12335 w 84200"/>
                <a:gd name="connsiteY4" fmla="*/ 12327 h 84201"/>
                <a:gd name="connsiteX5" fmla="*/ 71866 w 84200"/>
                <a:gd name="connsiteY5" fmla="*/ 12327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0" h="84201">
                  <a:moveTo>
                    <a:pt x="71866" y="12327"/>
                  </a:moveTo>
                  <a:cubicBezTo>
                    <a:pt x="88309" y="28766"/>
                    <a:pt x="88313" y="55423"/>
                    <a:pt x="71874" y="71866"/>
                  </a:cubicBezTo>
                  <a:cubicBezTo>
                    <a:pt x="55434" y="88310"/>
                    <a:pt x="28778" y="88313"/>
                    <a:pt x="12335" y="71874"/>
                  </a:cubicBezTo>
                  <a:cubicBezTo>
                    <a:pt x="-4108" y="55436"/>
                    <a:pt x="-4112" y="28779"/>
                    <a:pt x="12327" y="12335"/>
                  </a:cubicBezTo>
                  <a:cubicBezTo>
                    <a:pt x="12330" y="12332"/>
                    <a:pt x="12332" y="12330"/>
                    <a:pt x="12335" y="12327"/>
                  </a:cubicBezTo>
                  <a:cubicBezTo>
                    <a:pt x="28775" y="-4109"/>
                    <a:pt x="55426" y="-4109"/>
                    <a:pt x="71866" y="12327"/>
                  </a:cubicBezTo>
                </a:path>
              </a:pathLst>
            </a:custGeom>
            <a:solidFill>
              <a:srgbClr val="FFBF00"/>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grpSp>
    </p:spTree>
    <p:extLst>
      <p:ext uri="{BB962C8B-B14F-4D97-AF65-F5344CB8AC3E}">
        <p14:creationId xmlns:p14="http://schemas.microsoft.com/office/powerpoint/2010/main" val="228710541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Blue">
    <p:spTree>
      <p:nvGrpSpPr>
        <p:cNvPr id="1" name=""/>
        <p:cNvGrpSpPr/>
        <p:nvPr/>
      </p:nvGrpSpPr>
      <p:grpSpPr>
        <a:xfrm>
          <a:off x="0" y="0"/>
          <a:ext cx="0" cy="0"/>
          <a:chOff x="0" y="0"/>
          <a:chExt cx="0" cy="0"/>
        </a:xfrm>
      </p:grpSpPr>
      <p:sp>
        <p:nvSpPr>
          <p:cNvPr id="4" name="Slide Number Placeholder 7">
            <a:extLst>
              <a:ext uri="{FF2B5EF4-FFF2-40B4-BE49-F238E27FC236}">
                <a16:creationId xmlns:a16="http://schemas.microsoft.com/office/drawing/2014/main" id="{A7606BF4-B15A-4E0E-891F-CDC82ADFFF0E}"/>
              </a:ext>
            </a:extLst>
          </p:cNvPr>
          <p:cNvSpPr txBox="1">
            <a:spLocks/>
          </p:cNvSpPr>
          <p:nvPr/>
        </p:nvSpPr>
        <p:spPr>
          <a:xfrm>
            <a:off x="6457950" y="6356350"/>
            <a:ext cx="2057400" cy="365125"/>
          </a:xfrm>
          <a:prstGeom prst="rect">
            <a:avLst/>
          </a:prstGeom>
        </p:spPr>
        <p:txBody>
          <a:bodyPr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BE47FC7-6DDC-4EEC-8F74-36358B410EC9}" type="slidenum">
              <a:rPr lang="en-US" smtClean="0"/>
              <a:pPr fontAlgn="auto">
                <a:spcBef>
                  <a:spcPts val="0"/>
                </a:spcBef>
                <a:spcAft>
                  <a:spcPts val="0"/>
                </a:spcAft>
                <a:defRPr/>
              </a:pPr>
              <a:t>‹#›</a:t>
            </a:fld>
            <a:endParaRPr lang="en-US" dirty="0"/>
          </a:p>
        </p:txBody>
      </p:sp>
      <p:sp>
        <p:nvSpPr>
          <p:cNvPr id="5" name="Rectangle 4">
            <a:extLst>
              <a:ext uri="{FF2B5EF4-FFF2-40B4-BE49-F238E27FC236}">
                <a16:creationId xmlns:a16="http://schemas.microsoft.com/office/drawing/2014/main" id="{72844C0C-C5E8-4F26-9566-5DC3A2DCD0DA}"/>
              </a:ext>
            </a:extLst>
          </p:cNvPr>
          <p:cNvSpPr/>
          <p:nvPr/>
        </p:nvSpPr>
        <p:spPr>
          <a:xfrm>
            <a:off x="0" y="594360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10">
            <a:extLst>
              <a:ext uri="{FF2B5EF4-FFF2-40B4-BE49-F238E27FC236}">
                <a16:creationId xmlns:a16="http://schemas.microsoft.com/office/drawing/2014/main" id="{5126E1F1-B4A9-4B5C-9E83-882AC0902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863" y="6165850"/>
            <a:ext cx="1379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1325563"/>
          </a:xfrm>
          <a:prstGeom prst="rect">
            <a:avLst/>
          </a:prstGeom>
        </p:spPr>
        <p:txBody>
          <a:bodyPr>
            <a:normAutofit/>
          </a:bodyPr>
          <a:lstStyle>
            <a:lvl1pPr>
              <a:defRPr sz="3200">
                <a:solidFill>
                  <a:schemeClr val="tx2"/>
                </a:solidFill>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628650" y="1825625"/>
            <a:ext cx="7886700" cy="2177663"/>
          </a:xfrm>
        </p:spPr>
        <p:txBody>
          <a:bodyPr>
            <a:noAutofit/>
          </a:bodyPr>
          <a:lstStyle>
            <a:lvl1pPr>
              <a:defRPr sz="2400">
                <a:solidFill>
                  <a:schemeClr val="accent3"/>
                </a:solidFill>
              </a:defRPr>
            </a:lvl1pPr>
            <a:lvl2pPr>
              <a:defRPr sz="2400">
                <a:solidFill>
                  <a:schemeClr val="accent3"/>
                </a:solidFill>
              </a:defRPr>
            </a:lvl2pPr>
            <a:lvl3pPr>
              <a:defRPr sz="2400">
                <a:solidFill>
                  <a:schemeClr val="accent3"/>
                </a:solidFill>
              </a:defRPr>
            </a:lvl3pPr>
            <a:lvl4pPr>
              <a:defRPr sz="2400">
                <a:solidFill>
                  <a:schemeClr val="accent3"/>
                </a:solidFill>
              </a:defRPr>
            </a:lvl4pPr>
            <a:lvl5pPr>
              <a:defRPr sz="24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0F53BA17-50AF-42FD-AEBA-D1D6C6CCC69F}"/>
              </a:ext>
            </a:extLst>
          </p:cNvPr>
          <p:cNvSpPr>
            <a:spLocks noGrp="1"/>
          </p:cNvSpPr>
          <p:nvPr>
            <p:ph type="ftr" sz="quarter" idx="10"/>
          </p:nvPr>
        </p:nvSpPr>
        <p:spPr>
          <a:xfrm>
            <a:off x="531813" y="6299200"/>
            <a:ext cx="3086100" cy="365125"/>
          </a:xfrm>
          <a:prstGeom prst="rect">
            <a:avLst/>
          </a:prstGeom>
        </p:spPr>
        <p:txBody>
          <a:bodyPr/>
          <a:lstStyle>
            <a:lvl1pPr algn="l" eaLnBrk="1" fontAlgn="auto" hangingPunct="1">
              <a:spcBef>
                <a:spcPts val="0"/>
              </a:spcBef>
              <a:spcAft>
                <a:spcPts val="0"/>
              </a:spcAft>
              <a:defRPr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r>
              <a:rPr lang="en-US" dirty="0"/>
              <a:t>Footer Text</a:t>
            </a:r>
          </a:p>
        </p:txBody>
      </p:sp>
    </p:spTree>
    <p:extLst>
      <p:ext uri="{BB962C8B-B14F-4D97-AF65-F5344CB8AC3E}">
        <p14:creationId xmlns:p14="http://schemas.microsoft.com/office/powerpoint/2010/main" val="38956760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C665-3616-4D25-B78E-DAEA85CBC2C9}"/>
              </a:ext>
            </a:extLst>
          </p:cNvPr>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DB6AC9-B520-46D4-9AD3-D426E5F722B2}"/>
              </a:ext>
            </a:extLst>
          </p:cNvPr>
          <p:cNvSpPr>
            <a:spLocks noGrp="1"/>
          </p:cNvSpPr>
          <p:nvPr>
            <p:ph idx="1"/>
          </p:nvPr>
        </p:nvSpPr>
        <p:spPr/>
        <p:txBody>
          <a:bodyPr/>
          <a:lstStyle>
            <a:lvl1pPr>
              <a:spcAft>
                <a:spcPts val="450"/>
              </a:spcAft>
              <a:defRPr sz="2400"/>
            </a:lvl1pPr>
            <a:lvl2pPr>
              <a:spcAft>
                <a:spcPts val="300"/>
              </a:spcAft>
              <a:defRPr/>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4DCDA2-C203-4619-A146-C368716726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4C6CA-D1BE-4142-A1A7-655EEC0555C5}"/>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308080143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Agenda">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C665-3616-4D25-B78E-DAEA85CBC2C9}"/>
              </a:ext>
            </a:extLst>
          </p:cNvPr>
          <p:cNvSpPr>
            <a:spLocks noGrp="1"/>
          </p:cNvSpPr>
          <p:nvPr>
            <p:ph type="title"/>
          </p:nvPr>
        </p:nvSpPr>
        <p:spPr>
          <a:xfrm>
            <a:off x="228609" y="365129"/>
            <a:ext cx="8229600" cy="914400"/>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DB6AC9-B520-46D4-9AD3-D426E5F722B2}"/>
              </a:ext>
            </a:extLst>
          </p:cNvPr>
          <p:cNvSpPr>
            <a:spLocks noGrp="1"/>
          </p:cNvSpPr>
          <p:nvPr>
            <p:ph idx="1"/>
          </p:nvPr>
        </p:nvSpPr>
        <p:spPr>
          <a:xfrm>
            <a:off x="228609" y="1469293"/>
            <a:ext cx="8229600" cy="4390734"/>
          </a:xfrm>
          <a:prstGeom prst="roundRect">
            <a:avLst>
              <a:gd name="adj" fmla="val 2484"/>
            </a:avLst>
          </a:prstGeom>
          <a:solidFill>
            <a:schemeClr val="bg1">
              <a:lumMod val="95000"/>
            </a:schemeClr>
          </a:solidFill>
        </p:spPr>
        <p:txBody>
          <a:bodyPr vert="horz" lIns="182880" tIns="182880" rIns="182880" bIns="91440" rtlCol="0">
            <a:noAutofit/>
          </a:bodyPr>
          <a:lstStyle>
            <a:lvl1pPr>
              <a:defRPr lang="en-US" sz="2400" spc="-50" baseline="0" smtClean="0"/>
            </a:lvl1pPr>
            <a:lvl2pPr>
              <a:defRPr lang="en-US" spc="-50" baseline="0" smtClean="0"/>
            </a:lvl2pPr>
            <a:lvl3pPr>
              <a:defRPr lang="en-US" spc="-50" baseline="0" smtClean="0"/>
            </a:lvl3pPr>
            <a:lvl4pPr>
              <a:defRPr lang="en-US" spc="-50" baseline="0" smtClean="0"/>
            </a:lvl4pPr>
            <a:lvl5pPr>
              <a:defRPr lang="en-US" spc="-50" baseline="0" dirty="0"/>
            </a:lvl5pPr>
          </a:lstStyle>
          <a:p>
            <a:pPr marL="233363" lvl="0" indent="-233363">
              <a:spcBef>
                <a:spcPts val="1200"/>
              </a:spcBef>
              <a:spcAft>
                <a:spcPts val="1200"/>
              </a:spcAft>
            </a:pPr>
            <a:r>
              <a:rPr lang="en-US"/>
              <a:t>Click to edit Master text styles</a:t>
            </a:r>
          </a:p>
          <a:p>
            <a:pPr marL="233363" lvl="1" indent="-233363">
              <a:spcBef>
                <a:spcPts val="1200"/>
              </a:spcBef>
              <a:spcAft>
                <a:spcPts val="1200"/>
              </a:spcAft>
            </a:pPr>
            <a:r>
              <a:rPr lang="en-US"/>
              <a:t>Second level</a:t>
            </a:r>
          </a:p>
          <a:p>
            <a:pPr marL="233363" lvl="2" indent="-233363">
              <a:spcBef>
                <a:spcPts val="1200"/>
              </a:spcBef>
              <a:spcAft>
                <a:spcPts val="1200"/>
              </a:spcAft>
            </a:pPr>
            <a:r>
              <a:rPr lang="en-US"/>
              <a:t>Third level</a:t>
            </a:r>
          </a:p>
          <a:p>
            <a:pPr marL="233363" lvl="3" indent="-233363">
              <a:spcBef>
                <a:spcPts val="1200"/>
              </a:spcBef>
              <a:spcAft>
                <a:spcPts val="1200"/>
              </a:spcAft>
            </a:pPr>
            <a:r>
              <a:rPr lang="en-US"/>
              <a:t>Fourth level</a:t>
            </a:r>
          </a:p>
          <a:p>
            <a:pPr marL="233363" lvl="4" indent="-233363">
              <a:spcBef>
                <a:spcPts val="1200"/>
              </a:spcBef>
              <a:spcAft>
                <a:spcPts val="1200"/>
              </a:spcAft>
            </a:pPr>
            <a:r>
              <a:rPr lang="en-US"/>
              <a:t>Fifth level</a:t>
            </a:r>
            <a:endParaRPr lang="en-US" dirty="0"/>
          </a:p>
        </p:txBody>
      </p:sp>
      <p:sp>
        <p:nvSpPr>
          <p:cNvPr id="5" name="Footer Placeholder 4">
            <a:extLst>
              <a:ext uri="{FF2B5EF4-FFF2-40B4-BE49-F238E27FC236}">
                <a16:creationId xmlns:a16="http://schemas.microsoft.com/office/drawing/2014/main" id="{E04DCDA2-C203-4619-A146-C368716726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4C6CA-D1BE-4142-A1A7-655EEC0555C5}"/>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10161297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B9E5-5AF9-470A-90E5-1B217543889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78D7D81-AFEF-4722-A85E-0262B1C664FC}"/>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08EB943-C9D4-491A-A48B-CEBBCF92B4EA}"/>
              </a:ext>
            </a:extLst>
          </p:cNvPr>
          <p:cNvSpPr>
            <a:spLocks noGrp="1"/>
          </p:cNvSpPr>
          <p:nvPr>
            <p:ph type="sldNum" sz="quarter" idx="11"/>
          </p:nvPr>
        </p:nvSpPr>
        <p:spPr/>
        <p:txBody>
          <a:bodyPr/>
          <a:lstStyle/>
          <a:p>
            <a:fld id="{DA520EEF-7E75-4E82-8A01-B57B62EF14E1}" type="slidenum">
              <a:rPr lang="en-US" smtClean="0"/>
              <a:pPr/>
              <a:t>‹#›</a:t>
            </a:fld>
            <a:endParaRPr lang="en-US" dirty="0"/>
          </a:p>
        </p:txBody>
      </p:sp>
      <p:sp>
        <p:nvSpPr>
          <p:cNvPr id="5" name="Picture Placeholder 5">
            <a:extLst>
              <a:ext uri="{FF2B5EF4-FFF2-40B4-BE49-F238E27FC236}">
                <a16:creationId xmlns:a16="http://schemas.microsoft.com/office/drawing/2014/main" id="{DEE93906-6E2F-4FF6-8B5E-4FE86A98F93D}"/>
              </a:ext>
            </a:extLst>
          </p:cNvPr>
          <p:cNvSpPr>
            <a:spLocks noGrp="1"/>
          </p:cNvSpPr>
          <p:nvPr>
            <p:ph type="pic" sz="quarter" idx="13" hasCustomPrompt="1"/>
          </p:nvPr>
        </p:nvSpPr>
        <p:spPr bwMode="gray">
          <a:xfrm>
            <a:off x="345280" y="1499603"/>
            <a:ext cx="118872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a:normAutofit/>
          </a:bodyPr>
          <a:lstStyle>
            <a:lvl1pPr marL="0" indent="0">
              <a:lnSpc>
                <a:spcPct val="90000"/>
              </a:lnSpc>
              <a:buNone/>
              <a:defRPr sz="1050" baseline="0"/>
            </a:lvl1pPr>
          </a:lstStyle>
          <a:p>
            <a:r>
              <a:rPr lang="en-US" dirty="0"/>
              <a:t>Double-click to add photo</a:t>
            </a:r>
          </a:p>
        </p:txBody>
      </p:sp>
      <p:sp>
        <p:nvSpPr>
          <p:cNvPr id="6" name="Picture Placeholder 5">
            <a:extLst>
              <a:ext uri="{FF2B5EF4-FFF2-40B4-BE49-F238E27FC236}">
                <a16:creationId xmlns:a16="http://schemas.microsoft.com/office/drawing/2014/main" id="{BC96C2DD-37FD-4C89-9757-9666783C1730}"/>
              </a:ext>
            </a:extLst>
          </p:cNvPr>
          <p:cNvSpPr>
            <a:spLocks noGrp="1"/>
          </p:cNvSpPr>
          <p:nvPr>
            <p:ph type="pic" sz="quarter" idx="14" hasCustomPrompt="1"/>
          </p:nvPr>
        </p:nvSpPr>
        <p:spPr bwMode="gray">
          <a:xfrm>
            <a:off x="345280" y="3004553"/>
            <a:ext cx="118872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7" name="Picture Placeholder 5">
            <a:extLst>
              <a:ext uri="{FF2B5EF4-FFF2-40B4-BE49-F238E27FC236}">
                <a16:creationId xmlns:a16="http://schemas.microsoft.com/office/drawing/2014/main" id="{B2E0AF7F-F2D2-4C9F-936D-F8FF7C9FA215}"/>
              </a:ext>
            </a:extLst>
          </p:cNvPr>
          <p:cNvSpPr>
            <a:spLocks noGrp="1"/>
          </p:cNvSpPr>
          <p:nvPr>
            <p:ph type="pic" sz="quarter" idx="15" hasCustomPrompt="1"/>
          </p:nvPr>
        </p:nvSpPr>
        <p:spPr bwMode="gray">
          <a:xfrm>
            <a:off x="345280" y="4509503"/>
            <a:ext cx="118872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8" name="Picture Placeholder 5">
            <a:extLst>
              <a:ext uri="{FF2B5EF4-FFF2-40B4-BE49-F238E27FC236}">
                <a16:creationId xmlns:a16="http://schemas.microsoft.com/office/drawing/2014/main" id="{1CE0AD01-CE66-4750-9CE9-69418039BF6E}"/>
              </a:ext>
            </a:extLst>
          </p:cNvPr>
          <p:cNvSpPr>
            <a:spLocks noGrp="1"/>
          </p:cNvSpPr>
          <p:nvPr>
            <p:ph type="pic" sz="quarter" idx="16" hasCustomPrompt="1"/>
          </p:nvPr>
        </p:nvSpPr>
        <p:spPr bwMode="gray">
          <a:xfrm>
            <a:off x="4437808" y="1501001"/>
            <a:ext cx="118872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9" name="Picture Placeholder 5">
            <a:extLst>
              <a:ext uri="{FF2B5EF4-FFF2-40B4-BE49-F238E27FC236}">
                <a16:creationId xmlns:a16="http://schemas.microsoft.com/office/drawing/2014/main" id="{579583E4-004B-4A08-B42D-E61BB9828599}"/>
              </a:ext>
            </a:extLst>
          </p:cNvPr>
          <p:cNvSpPr>
            <a:spLocks noGrp="1"/>
          </p:cNvSpPr>
          <p:nvPr>
            <p:ph type="pic" sz="quarter" idx="17" hasCustomPrompt="1"/>
          </p:nvPr>
        </p:nvSpPr>
        <p:spPr bwMode="gray">
          <a:xfrm>
            <a:off x="4437808" y="3005951"/>
            <a:ext cx="118872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10" name="Picture Placeholder 5">
            <a:extLst>
              <a:ext uri="{FF2B5EF4-FFF2-40B4-BE49-F238E27FC236}">
                <a16:creationId xmlns:a16="http://schemas.microsoft.com/office/drawing/2014/main" id="{C498A214-9D06-44C2-83F3-657BE042464F}"/>
              </a:ext>
            </a:extLst>
          </p:cNvPr>
          <p:cNvSpPr>
            <a:spLocks noGrp="1"/>
          </p:cNvSpPr>
          <p:nvPr>
            <p:ph type="pic" sz="quarter" idx="18" hasCustomPrompt="1"/>
          </p:nvPr>
        </p:nvSpPr>
        <p:spPr bwMode="gray">
          <a:xfrm>
            <a:off x="4437808" y="4510901"/>
            <a:ext cx="1188720" cy="1188720"/>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050" baseline="0" dirty="0"/>
            </a:lvl1pPr>
          </a:lstStyle>
          <a:p>
            <a:pPr marL="0" lvl="0" indent="0">
              <a:buNone/>
            </a:pPr>
            <a:r>
              <a:rPr lang="en-US" dirty="0"/>
              <a:t>Double-click to add photo</a:t>
            </a:r>
          </a:p>
        </p:txBody>
      </p:sp>
      <p:sp>
        <p:nvSpPr>
          <p:cNvPr id="11" name="Text Placeholder 7">
            <a:extLst>
              <a:ext uri="{FF2B5EF4-FFF2-40B4-BE49-F238E27FC236}">
                <a16:creationId xmlns:a16="http://schemas.microsoft.com/office/drawing/2014/main" id="{2F031A01-BAD1-462A-9F4A-BB4F2519E0A2}"/>
              </a:ext>
            </a:extLst>
          </p:cNvPr>
          <p:cNvSpPr>
            <a:spLocks noGrp="1"/>
          </p:cNvSpPr>
          <p:nvPr>
            <p:ph type="body" sz="quarter" idx="19" hasCustomPrompt="1"/>
          </p:nvPr>
        </p:nvSpPr>
        <p:spPr>
          <a:xfrm>
            <a:off x="1651969" y="1522520"/>
            <a:ext cx="2651760" cy="1193789"/>
          </a:xfrm>
        </p:spPr>
        <p:txBody>
          <a:bodyPr>
            <a:normAutofit/>
          </a:bodyPr>
          <a:lstStyle>
            <a:lvl1pPr marL="0" indent="0">
              <a:spcBef>
                <a:spcPts val="0"/>
              </a:spcBef>
              <a:spcAft>
                <a:spcPts val="0"/>
              </a:spcAft>
              <a:buNone/>
              <a:defRPr sz="1200" b="0" baseline="0"/>
            </a:lvl1pPr>
          </a:lstStyle>
          <a:p>
            <a:pPr lvl="0"/>
            <a:r>
              <a:rPr lang="en-US" dirty="0"/>
              <a:t>Name, Title, Organization</a:t>
            </a:r>
          </a:p>
        </p:txBody>
      </p:sp>
      <p:sp>
        <p:nvSpPr>
          <p:cNvPr id="12" name="Text Placeholder 7">
            <a:extLst>
              <a:ext uri="{FF2B5EF4-FFF2-40B4-BE49-F238E27FC236}">
                <a16:creationId xmlns:a16="http://schemas.microsoft.com/office/drawing/2014/main" id="{271F0B86-AC00-43A7-BC5A-ED77DDB6B10D}"/>
              </a:ext>
            </a:extLst>
          </p:cNvPr>
          <p:cNvSpPr>
            <a:spLocks noGrp="1"/>
          </p:cNvSpPr>
          <p:nvPr>
            <p:ph type="body" sz="quarter" idx="20" hasCustomPrompt="1"/>
          </p:nvPr>
        </p:nvSpPr>
        <p:spPr>
          <a:xfrm>
            <a:off x="1649689" y="3016272"/>
            <a:ext cx="2651760" cy="1193789"/>
          </a:xfrm>
        </p:spPr>
        <p:txBody>
          <a:bodyPr>
            <a:normAutofit/>
          </a:bodyPr>
          <a:lstStyle>
            <a:lvl1pPr marL="0" indent="0">
              <a:spcBef>
                <a:spcPts val="0"/>
              </a:spcBef>
              <a:spcAft>
                <a:spcPts val="0"/>
              </a:spcAft>
              <a:buNone/>
              <a:defRPr sz="1200" b="0"/>
            </a:lvl1pPr>
          </a:lstStyle>
          <a:p>
            <a:pPr lvl="0"/>
            <a:r>
              <a:rPr lang="en-US" dirty="0"/>
              <a:t>Name, Title, Organization</a:t>
            </a:r>
          </a:p>
        </p:txBody>
      </p:sp>
      <p:sp>
        <p:nvSpPr>
          <p:cNvPr id="13" name="Text Placeholder 7">
            <a:extLst>
              <a:ext uri="{FF2B5EF4-FFF2-40B4-BE49-F238E27FC236}">
                <a16:creationId xmlns:a16="http://schemas.microsoft.com/office/drawing/2014/main" id="{1B35C613-4368-4E7E-BEA1-22FB895339DD}"/>
              </a:ext>
            </a:extLst>
          </p:cNvPr>
          <p:cNvSpPr>
            <a:spLocks noGrp="1"/>
          </p:cNvSpPr>
          <p:nvPr>
            <p:ph type="body" sz="quarter" idx="21" hasCustomPrompt="1"/>
          </p:nvPr>
        </p:nvSpPr>
        <p:spPr>
          <a:xfrm>
            <a:off x="1647409" y="4510056"/>
            <a:ext cx="2651760" cy="1193789"/>
          </a:xfrm>
        </p:spPr>
        <p:txBody>
          <a:bodyPr>
            <a:normAutofit/>
          </a:bodyPr>
          <a:lstStyle>
            <a:lvl1pPr marL="0" indent="0">
              <a:spcBef>
                <a:spcPts val="0"/>
              </a:spcBef>
              <a:spcAft>
                <a:spcPts val="0"/>
              </a:spcAft>
              <a:buNone/>
              <a:defRPr sz="1200" b="0"/>
            </a:lvl1pPr>
          </a:lstStyle>
          <a:p>
            <a:pPr lvl="0"/>
            <a:r>
              <a:rPr lang="en-US" dirty="0"/>
              <a:t>Name, Title, Organization</a:t>
            </a:r>
          </a:p>
        </p:txBody>
      </p:sp>
      <p:sp>
        <p:nvSpPr>
          <p:cNvPr id="14" name="Text Placeholder 7">
            <a:extLst>
              <a:ext uri="{FF2B5EF4-FFF2-40B4-BE49-F238E27FC236}">
                <a16:creationId xmlns:a16="http://schemas.microsoft.com/office/drawing/2014/main" id="{27653D0D-8A69-48FA-A9FD-DD3B1FA0CBEA}"/>
              </a:ext>
            </a:extLst>
          </p:cNvPr>
          <p:cNvSpPr>
            <a:spLocks noGrp="1"/>
          </p:cNvSpPr>
          <p:nvPr>
            <p:ph type="body" sz="quarter" idx="22" hasCustomPrompt="1"/>
          </p:nvPr>
        </p:nvSpPr>
        <p:spPr>
          <a:xfrm>
            <a:off x="5740435" y="1526714"/>
            <a:ext cx="2651760" cy="1193789"/>
          </a:xfrm>
        </p:spPr>
        <p:txBody>
          <a:bodyPr>
            <a:normAutofit/>
          </a:bodyPr>
          <a:lstStyle>
            <a:lvl1pPr marL="0" indent="0">
              <a:spcBef>
                <a:spcPts val="0"/>
              </a:spcBef>
              <a:spcAft>
                <a:spcPts val="0"/>
              </a:spcAft>
              <a:buNone/>
              <a:defRPr sz="1200" b="0"/>
            </a:lvl1pPr>
          </a:lstStyle>
          <a:p>
            <a:pPr lvl="0"/>
            <a:r>
              <a:rPr lang="en-US" dirty="0"/>
              <a:t>Name, Title, Organization</a:t>
            </a:r>
          </a:p>
        </p:txBody>
      </p:sp>
      <p:sp>
        <p:nvSpPr>
          <p:cNvPr id="15" name="Text Placeholder 7">
            <a:extLst>
              <a:ext uri="{FF2B5EF4-FFF2-40B4-BE49-F238E27FC236}">
                <a16:creationId xmlns:a16="http://schemas.microsoft.com/office/drawing/2014/main" id="{C15DFFAF-313C-4C92-9F76-ECFCF672E15B}"/>
              </a:ext>
            </a:extLst>
          </p:cNvPr>
          <p:cNvSpPr>
            <a:spLocks noGrp="1"/>
          </p:cNvSpPr>
          <p:nvPr>
            <p:ph type="body" sz="quarter" idx="23" hasCustomPrompt="1"/>
          </p:nvPr>
        </p:nvSpPr>
        <p:spPr>
          <a:xfrm>
            <a:off x="5740435" y="3020466"/>
            <a:ext cx="2651760" cy="1193789"/>
          </a:xfrm>
        </p:spPr>
        <p:txBody>
          <a:bodyPr>
            <a:normAutofit/>
          </a:bodyPr>
          <a:lstStyle>
            <a:lvl1pPr marL="0" indent="0">
              <a:spcBef>
                <a:spcPts val="0"/>
              </a:spcBef>
              <a:spcAft>
                <a:spcPts val="0"/>
              </a:spcAft>
              <a:buNone/>
              <a:defRPr sz="1200" b="0"/>
            </a:lvl1pPr>
          </a:lstStyle>
          <a:p>
            <a:pPr lvl="0"/>
            <a:r>
              <a:rPr lang="en-US" dirty="0"/>
              <a:t>Name, Title, Organization</a:t>
            </a:r>
          </a:p>
        </p:txBody>
      </p:sp>
      <p:sp>
        <p:nvSpPr>
          <p:cNvPr id="16" name="Text Placeholder 7">
            <a:extLst>
              <a:ext uri="{FF2B5EF4-FFF2-40B4-BE49-F238E27FC236}">
                <a16:creationId xmlns:a16="http://schemas.microsoft.com/office/drawing/2014/main" id="{389B50D2-A902-4177-8949-67FFFCA63BBF}"/>
              </a:ext>
            </a:extLst>
          </p:cNvPr>
          <p:cNvSpPr>
            <a:spLocks noGrp="1"/>
          </p:cNvSpPr>
          <p:nvPr>
            <p:ph type="body" sz="quarter" idx="24" hasCustomPrompt="1"/>
          </p:nvPr>
        </p:nvSpPr>
        <p:spPr>
          <a:xfrm>
            <a:off x="5740435" y="4514248"/>
            <a:ext cx="2651760" cy="1193789"/>
          </a:xfrm>
        </p:spPr>
        <p:txBody>
          <a:bodyPr>
            <a:normAutofit/>
          </a:bodyPr>
          <a:lstStyle>
            <a:lvl1pPr marL="0" indent="0">
              <a:spcBef>
                <a:spcPts val="0"/>
              </a:spcBef>
              <a:spcAft>
                <a:spcPts val="0"/>
              </a:spcAft>
              <a:buNone/>
              <a:defRPr sz="1200" b="0"/>
            </a:lvl1pPr>
          </a:lstStyle>
          <a:p>
            <a:pPr lvl="0"/>
            <a:r>
              <a:rPr lang="en-US" dirty="0"/>
              <a:t>Name, Title, Organization</a:t>
            </a:r>
          </a:p>
        </p:txBody>
      </p:sp>
    </p:spTree>
    <p:extLst>
      <p:ext uri="{BB962C8B-B14F-4D97-AF65-F5344CB8AC3E}">
        <p14:creationId xmlns:p14="http://schemas.microsoft.com/office/powerpoint/2010/main" val="42113154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 Turquois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84E566-26F0-4419-907B-CF9EE8DB36D9}"/>
              </a:ext>
            </a:extLst>
          </p:cNvPr>
          <p:cNvSpPr/>
          <p:nvPr userDrawn="1"/>
        </p:nvSpPr>
        <p:spPr>
          <a:xfrm>
            <a:off x="-14288" y="0"/>
            <a:ext cx="9158288"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p>
        </p:txBody>
      </p:sp>
      <p:pic>
        <p:nvPicPr>
          <p:cNvPr id="33" name="Graphic 159">
            <a:extLst>
              <a:ext uri="{FF2B5EF4-FFF2-40B4-BE49-F238E27FC236}">
                <a16:creationId xmlns:a16="http://schemas.microsoft.com/office/drawing/2014/main" id="{7EB808A5-10A8-4B88-9962-50D91E84433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920" r="1"/>
          <a:stretch/>
        </p:blipFill>
        <p:spPr>
          <a:xfrm>
            <a:off x="-14288" y="1143000"/>
            <a:ext cx="3252108" cy="4572000"/>
          </a:xfrm>
          <a:prstGeom prst="rect">
            <a:avLst/>
          </a:prstGeom>
        </p:spPr>
      </p:pic>
      <p:sp>
        <p:nvSpPr>
          <p:cNvPr id="2" name="Title 1">
            <a:extLst>
              <a:ext uri="{FF2B5EF4-FFF2-40B4-BE49-F238E27FC236}">
                <a16:creationId xmlns:a16="http://schemas.microsoft.com/office/drawing/2014/main" id="{BB0BC457-AD66-440B-81F8-AF0CB847742A}"/>
              </a:ext>
            </a:extLst>
          </p:cNvPr>
          <p:cNvSpPr>
            <a:spLocks noGrp="1"/>
          </p:cNvSpPr>
          <p:nvPr>
            <p:ph type="title"/>
          </p:nvPr>
        </p:nvSpPr>
        <p:spPr>
          <a:xfrm>
            <a:off x="1303021" y="657226"/>
            <a:ext cx="6690836" cy="3020694"/>
          </a:xfrm>
        </p:spPr>
        <p:txBody>
          <a:bodyPr anchor="b">
            <a:normAutofit/>
          </a:bodyPr>
          <a:lstStyle>
            <a:lvl1pPr>
              <a:defRPr sz="3600" spc="-75"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CE51D7E-857E-45F6-8B62-1EE51A05B38A}"/>
              </a:ext>
            </a:extLst>
          </p:cNvPr>
          <p:cNvSpPr>
            <a:spLocks noGrp="1"/>
          </p:cNvSpPr>
          <p:nvPr>
            <p:ph type="body" idx="1"/>
          </p:nvPr>
        </p:nvSpPr>
        <p:spPr>
          <a:xfrm>
            <a:off x="1303028" y="3830320"/>
            <a:ext cx="6697981" cy="1264326"/>
          </a:xfrm>
        </p:spPr>
        <p:txBody>
          <a:bodyPr>
            <a:normAutofit/>
          </a:bodyPr>
          <a:lstStyle>
            <a:lvl1pPr marL="0" indent="0">
              <a:buNone/>
              <a:defRPr sz="2000">
                <a:solidFill>
                  <a:schemeClr val="bg1"/>
                </a:solidFill>
              </a:defRPr>
            </a:lvl1pPr>
            <a:lvl2pPr marL="342866" indent="0">
              <a:buNone/>
              <a:defRPr sz="1500">
                <a:solidFill>
                  <a:schemeClr val="tx1">
                    <a:tint val="75000"/>
                  </a:schemeClr>
                </a:solidFill>
              </a:defRPr>
            </a:lvl2pPr>
            <a:lvl3pPr marL="685732" indent="0">
              <a:buNone/>
              <a:defRPr sz="135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331" indent="0">
              <a:buNone/>
              <a:defRPr sz="1200">
                <a:solidFill>
                  <a:schemeClr val="tx1">
                    <a:tint val="75000"/>
                  </a:schemeClr>
                </a:solidFill>
              </a:defRPr>
            </a:lvl6pPr>
            <a:lvl7pPr marL="2057195" indent="0">
              <a:buNone/>
              <a:defRPr sz="1200">
                <a:solidFill>
                  <a:schemeClr val="tx1">
                    <a:tint val="75000"/>
                  </a:schemeClr>
                </a:solidFill>
              </a:defRPr>
            </a:lvl7pPr>
            <a:lvl8pPr marL="2400060" indent="0">
              <a:buNone/>
              <a:defRPr sz="1200">
                <a:solidFill>
                  <a:schemeClr val="tx1">
                    <a:tint val="75000"/>
                  </a:schemeClr>
                </a:solidFill>
              </a:defRPr>
            </a:lvl8pPr>
            <a:lvl9pPr marL="2742926"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D8FD1E0-4287-43FB-808A-5E1614668768}"/>
              </a:ext>
            </a:extLst>
          </p:cNvPr>
          <p:cNvSpPr>
            <a:spLocks noGrp="1"/>
          </p:cNvSpPr>
          <p:nvPr>
            <p:ph type="sldNum" sz="quarter" idx="12"/>
          </p:nvPr>
        </p:nvSpPr>
        <p:spPr>
          <a:xfrm>
            <a:off x="228600" y="6345973"/>
            <a:ext cx="457200" cy="276813"/>
          </a:xfrm>
        </p:spPr>
        <p:txBody>
          <a:bodyPr/>
          <a:lstStyle>
            <a:lvl1pPr>
              <a:defRPr>
                <a:solidFill>
                  <a:schemeClr val="bg1"/>
                </a:solidFill>
              </a:defRPr>
            </a:lvl1pPr>
          </a:lstStyle>
          <a:p>
            <a:fld id="{DA520EEF-7E75-4E82-8A01-B57B62EF14E1}" type="slidenum">
              <a:rPr lang="en-US" smtClean="0"/>
              <a:pPr/>
              <a:t>‹#›</a:t>
            </a:fld>
            <a:endParaRPr lang="en-US" dirty="0"/>
          </a:p>
        </p:txBody>
      </p:sp>
      <p:grpSp>
        <p:nvGrpSpPr>
          <p:cNvPr id="36" name="Group 35">
            <a:extLst>
              <a:ext uri="{FF2B5EF4-FFF2-40B4-BE49-F238E27FC236}">
                <a16:creationId xmlns:a16="http://schemas.microsoft.com/office/drawing/2014/main" id="{9E488DC0-E863-437D-A6C0-DD58835FCCC9}"/>
              </a:ext>
            </a:extLst>
          </p:cNvPr>
          <p:cNvGrpSpPr>
            <a:grpSpLocks/>
          </p:cNvGrpSpPr>
          <p:nvPr userDrawn="1"/>
        </p:nvGrpSpPr>
        <p:grpSpPr>
          <a:xfrm>
            <a:off x="6437376" y="6119866"/>
            <a:ext cx="2478024" cy="502920"/>
            <a:chOff x="1098723" y="2133914"/>
            <a:chExt cx="9994528" cy="2048256"/>
          </a:xfrm>
        </p:grpSpPr>
        <p:pic>
          <p:nvPicPr>
            <p:cNvPr id="37" name="Graphic 36">
              <a:extLst>
                <a:ext uri="{FF2B5EF4-FFF2-40B4-BE49-F238E27FC236}">
                  <a16:creationId xmlns:a16="http://schemas.microsoft.com/office/drawing/2014/main" id="{39F9E85D-DAD2-428A-9355-89DD8C3EBB7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549"/>
            <a:stretch/>
          </p:blipFill>
          <p:spPr>
            <a:xfrm>
              <a:off x="2352901" y="2133914"/>
              <a:ext cx="8740350" cy="2048256"/>
            </a:xfrm>
            <a:prstGeom prst="rect">
              <a:avLst/>
            </a:prstGeom>
            <a:effectLst>
              <a:outerShdw blurRad="127000" algn="ctr" rotWithShape="0">
                <a:schemeClr val="accent1">
                  <a:alpha val="40000"/>
                </a:schemeClr>
              </a:outerShdw>
            </a:effectLst>
          </p:spPr>
        </p:pic>
        <p:sp>
          <p:nvSpPr>
            <p:cNvPr id="38" name="Freeform: Shape 37">
              <a:extLst>
                <a:ext uri="{FF2B5EF4-FFF2-40B4-BE49-F238E27FC236}">
                  <a16:creationId xmlns:a16="http://schemas.microsoft.com/office/drawing/2014/main" id="{08EF3585-AB8A-4F7E-A934-2166DD52CA1C}"/>
                </a:ext>
              </a:extLst>
            </p:cNvPr>
            <p:cNvSpPr/>
            <p:nvPr/>
          </p:nvSpPr>
          <p:spPr>
            <a:xfrm rot="10800000" flipH="1">
              <a:off x="2026196" y="2741951"/>
              <a:ext cx="192212" cy="192210"/>
            </a:xfrm>
            <a:custGeom>
              <a:avLst/>
              <a:gdLst>
                <a:gd name="connsiteX0" fmla="*/ 33147 w 66484"/>
                <a:gd name="connsiteY0" fmla="*/ 66484 h 66484"/>
                <a:gd name="connsiteX1" fmla="*/ 33147 w 66484"/>
                <a:gd name="connsiteY1" fmla="*/ 66484 h 66484"/>
                <a:gd name="connsiteX2" fmla="*/ 0 w 66484"/>
                <a:gd name="connsiteY2" fmla="*/ 33147 h 66484"/>
                <a:gd name="connsiteX3" fmla="*/ 0 w 66484"/>
                <a:gd name="connsiteY3" fmla="*/ 33147 h 66484"/>
                <a:gd name="connsiteX4" fmla="*/ 33338 w 66484"/>
                <a:gd name="connsiteY4" fmla="*/ 0 h 66484"/>
                <a:gd name="connsiteX5" fmla="*/ 33338 w 66484"/>
                <a:gd name="connsiteY5" fmla="*/ 0 h 66484"/>
                <a:gd name="connsiteX6" fmla="*/ 66485 w 66484"/>
                <a:gd name="connsiteY6" fmla="*/ 33338 h 66484"/>
                <a:gd name="connsiteX7" fmla="*/ 66485 w 66484"/>
                <a:gd name="connsiteY7" fmla="*/ 33338 h 66484"/>
                <a:gd name="connsiteX8" fmla="*/ 33242 w 66484"/>
                <a:gd name="connsiteY8" fmla="*/ 66484 h 66484"/>
                <a:gd name="connsiteX9" fmla="*/ 33242 w 66484"/>
                <a:gd name="connsiteY9" fmla="*/ 66484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4" h="66484">
                  <a:moveTo>
                    <a:pt x="33147" y="66484"/>
                  </a:moveTo>
                  <a:lnTo>
                    <a:pt x="33147" y="66484"/>
                  </a:lnTo>
                  <a:cubicBezTo>
                    <a:pt x="14788" y="66432"/>
                    <a:pt x="-52" y="51506"/>
                    <a:pt x="0" y="33147"/>
                  </a:cubicBezTo>
                  <a:lnTo>
                    <a:pt x="0" y="33147"/>
                  </a:lnTo>
                  <a:cubicBezTo>
                    <a:pt x="105" y="14809"/>
                    <a:pt x="15000" y="0"/>
                    <a:pt x="33338" y="0"/>
                  </a:cubicBezTo>
                  <a:lnTo>
                    <a:pt x="33338" y="0"/>
                  </a:lnTo>
                  <a:cubicBezTo>
                    <a:pt x="51697" y="52"/>
                    <a:pt x="66537" y="14978"/>
                    <a:pt x="66485" y="33338"/>
                  </a:cubicBezTo>
                  <a:lnTo>
                    <a:pt x="66485" y="33338"/>
                  </a:lnTo>
                  <a:cubicBezTo>
                    <a:pt x="66380" y="51638"/>
                    <a:pt x="51543" y="66432"/>
                    <a:pt x="33242" y="66484"/>
                  </a:cubicBezTo>
                  <a:lnTo>
                    <a:pt x="33242" y="66484"/>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a:p>
          </p:txBody>
        </p:sp>
        <p:sp>
          <p:nvSpPr>
            <p:cNvPr id="39" name="Freeform: Shape 38">
              <a:extLst>
                <a:ext uri="{FF2B5EF4-FFF2-40B4-BE49-F238E27FC236}">
                  <a16:creationId xmlns:a16="http://schemas.microsoft.com/office/drawing/2014/main" id="{FCF7243A-381B-4824-A402-23AAD545F527}"/>
                </a:ext>
              </a:extLst>
            </p:cNvPr>
            <p:cNvSpPr/>
            <p:nvPr/>
          </p:nvSpPr>
          <p:spPr>
            <a:xfrm rot="10800000" flipH="1">
              <a:off x="1749856" y="2902768"/>
              <a:ext cx="191075" cy="190779"/>
            </a:xfrm>
            <a:custGeom>
              <a:avLst/>
              <a:gdLst>
                <a:gd name="connsiteX0" fmla="*/ 4334 w 66091"/>
                <a:gd name="connsiteY0" fmla="*/ 49511 h 65989"/>
                <a:gd name="connsiteX1" fmla="*/ 4334 w 66091"/>
                <a:gd name="connsiteY1" fmla="*/ 49511 h 65989"/>
                <a:gd name="connsiteX2" fmla="*/ 16526 w 66091"/>
                <a:gd name="connsiteY2" fmla="*/ 4457 h 65989"/>
                <a:gd name="connsiteX3" fmla="*/ 16526 w 66091"/>
                <a:gd name="connsiteY3" fmla="*/ 4457 h 65989"/>
                <a:gd name="connsiteX4" fmla="*/ 61814 w 66091"/>
                <a:gd name="connsiteY4" fmla="*/ 16560 h 65989"/>
                <a:gd name="connsiteX5" fmla="*/ 61865 w 66091"/>
                <a:gd name="connsiteY5" fmla="*/ 16649 h 65989"/>
                <a:gd name="connsiteX6" fmla="*/ 61865 w 66091"/>
                <a:gd name="connsiteY6" fmla="*/ 16649 h 65989"/>
                <a:gd name="connsiteX7" fmla="*/ 49673 w 66091"/>
                <a:gd name="connsiteY7" fmla="*/ 61607 h 65989"/>
                <a:gd name="connsiteX8" fmla="*/ 49673 w 66091"/>
                <a:gd name="connsiteY8" fmla="*/ 61607 h 65989"/>
                <a:gd name="connsiteX9" fmla="*/ 33100 w 66091"/>
                <a:gd name="connsiteY9" fmla="*/ 65989 h 65989"/>
                <a:gd name="connsiteX10" fmla="*/ 33100 w 66091"/>
                <a:gd name="connsiteY10" fmla="*/ 65989 h 65989"/>
                <a:gd name="connsiteX11" fmla="*/ 4334 w 66091"/>
                <a:gd name="connsiteY11" fmla="*/ 49511 h 6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91" h="65989">
                  <a:moveTo>
                    <a:pt x="4334" y="49511"/>
                  </a:moveTo>
                  <a:lnTo>
                    <a:pt x="4334" y="49511"/>
                  </a:lnTo>
                  <a:cubicBezTo>
                    <a:pt x="-4656" y="33692"/>
                    <a:pt x="786" y="13583"/>
                    <a:pt x="16526" y="4457"/>
                  </a:cubicBezTo>
                  <a:lnTo>
                    <a:pt x="16526" y="4457"/>
                  </a:lnTo>
                  <a:cubicBezTo>
                    <a:pt x="32374" y="-4707"/>
                    <a:pt x="52650" y="712"/>
                    <a:pt x="61814" y="16560"/>
                  </a:cubicBezTo>
                  <a:cubicBezTo>
                    <a:pt x="61831" y="16590"/>
                    <a:pt x="61848" y="16620"/>
                    <a:pt x="61865" y="16649"/>
                  </a:cubicBezTo>
                  <a:lnTo>
                    <a:pt x="61865" y="16649"/>
                  </a:lnTo>
                  <a:cubicBezTo>
                    <a:pt x="70681" y="32460"/>
                    <a:pt x="65269" y="52417"/>
                    <a:pt x="49673" y="61607"/>
                  </a:cubicBezTo>
                  <a:lnTo>
                    <a:pt x="49673" y="61607"/>
                  </a:lnTo>
                  <a:cubicBezTo>
                    <a:pt x="44618" y="64472"/>
                    <a:pt x="38909" y="65980"/>
                    <a:pt x="33100" y="65989"/>
                  </a:cubicBezTo>
                  <a:lnTo>
                    <a:pt x="33100" y="65989"/>
                  </a:lnTo>
                  <a:cubicBezTo>
                    <a:pt x="21250" y="66050"/>
                    <a:pt x="10276" y="59762"/>
                    <a:pt x="4334" y="49511"/>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a:p>
          </p:txBody>
        </p:sp>
        <p:sp>
          <p:nvSpPr>
            <p:cNvPr id="40" name="Freeform: Shape 39">
              <a:extLst>
                <a:ext uri="{FF2B5EF4-FFF2-40B4-BE49-F238E27FC236}">
                  <a16:creationId xmlns:a16="http://schemas.microsoft.com/office/drawing/2014/main" id="{F05290E6-43EE-457D-97F2-2236A2DF1E30}"/>
                </a:ext>
              </a:extLst>
            </p:cNvPr>
            <p:cNvSpPr/>
            <p:nvPr/>
          </p:nvSpPr>
          <p:spPr>
            <a:xfrm rot="10800000" flipH="1">
              <a:off x="1749789" y="3222203"/>
              <a:ext cx="192074" cy="192044"/>
            </a:xfrm>
            <a:custGeom>
              <a:avLst/>
              <a:gdLst>
                <a:gd name="connsiteX0" fmla="*/ 16549 w 66436"/>
                <a:gd name="connsiteY0" fmla="*/ 61949 h 66426"/>
                <a:gd name="connsiteX1" fmla="*/ 4453 w 66436"/>
                <a:gd name="connsiteY1" fmla="*/ 16515 h 66426"/>
                <a:gd name="connsiteX2" fmla="*/ 4453 w 66436"/>
                <a:gd name="connsiteY2" fmla="*/ 16515 h 66426"/>
                <a:gd name="connsiteX3" fmla="*/ 49887 w 66436"/>
                <a:gd name="connsiteY3" fmla="*/ 4418 h 66426"/>
                <a:gd name="connsiteX4" fmla="*/ 49887 w 66436"/>
                <a:gd name="connsiteY4" fmla="*/ 4418 h 66426"/>
                <a:gd name="connsiteX5" fmla="*/ 61984 w 66436"/>
                <a:gd name="connsiteY5" fmla="*/ 49852 h 66426"/>
                <a:gd name="connsiteX6" fmla="*/ 61984 w 66436"/>
                <a:gd name="connsiteY6" fmla="*/ 49852 h 66426"/>
                <a:gd name="connsiteX7" fmla="*/ 33409 w 66436"/>
                <a:gd name="connsiteY7" fmla="*/ 66426 h 66426"/>
                <a:gd name="connsiteX8" fmla="*/ 33409 w 66436"/>
                <a:gd name="connsiteY8" fmla="*/ 66426 h 66426"/>
                <a:gd name="connsiteX9" fmla="*/ 16549 w 66436"/>
                <a:gd name="connsiteY9" fmla="*/ 61949 h 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36" h="66426">
                  <a:moveTo>
                    <a:pt x="16549" y="61949"/>
                  </a:moveTo>
                  <a:cubicBezTo>
                    <a:pt x="705" y="52710"/>
                    <a:pt x="-4699" y="32409"/>
                    <a:pt x="4453" y="16515"/>
                  </a:cubicBezTo>
                  <a:lnTo>
                    <a:pt x="4453" y="16515"/>
                  </a:lnTo>
                  <a:cubicBezTo>
                    <a:pt x="13725" y="716"/>
                    <a:pt x="33986" y="-4678"/>
                    <a:pt x="49887" y="4418"/>
                  </a:cubicBezTo>
                  <a:lnTo>
                    <a:pt x="49887" y="4418"/>
                  </a:lnTo>
                  <a:cubicBezTo>
                    <a:pt x="65731" y="13657"/>
                    <a:pt x="71135" y="33958"/>
                    <a:pt x="61984" y="49852"/>
                  </a:cubicBezTo>
                  <a:lnTo>
                    <a:pt x="61984" y="49852"/>
                  </a:lnTo>
                  <a:cubicBezTo>
                    <a:pt x="56086" y="60068"/>
                    <a:pt x="45204" y="66379"/>
                    <a:pt x="33409" y="66426"/>
                  </a:cubicBezTo>
                  <a:lnTo>
                    <a:pt x="33409" y="66426"/>
                  </a:lnTo>
                  <a:cubicBezTo>
                    <a:pt x="27491" y="66461"/>
                    <a:pt x="21670" y="64915"/>
                    <a:pt x="16549" y="61949"/>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a:p>
          </p:txBody>
        </p:sp>
        <p:sp>
          <p:nvSpPr>
            <p:cNvPr id="41" name="Freeform: Shape 40">
              <a:extLst>
                <a:ext uri="{FF2B5EF4-FFF2-40B4-BE49-F238E27FC236}">
                  <a16:creationId xmlns:a16="http://schemas.microsoft.com/office/drawing/2014/main" id="{98C4C4CA-84B5-452C-8F4A-D92AA1C44355}"/>
                </a:ext>
              </a:extLst>
            </p:cNvPr>
            <p:cNvSpPr/>
            <p:nvPr/>
          </p:nvSpPr>
          <p:spPr>
            <a:xfrm rot="10800000" flipH="1">
              <a:off x="2028126" y="3382200"/>
              <a:ext cx="193314" cy="191936"/>
            </a:xfrm>
            <a:custGeom>
              <a:avLst/>
              <a:gdLst>
                <a:gd name="connsiteX0" fmla="*/ 33147 w 66865"/>
                <a:gd name="connsiteY0" fmla="*/ 66389 h 66389"/>
                <a:gd name="connsiteX1" fmla="*/ 33147 w 66865"/>
                <a:gd name="connsiteY1" fmla="*/ 66389 h 66389"/>
                <a:gd name="connsiteX2" fmla="*/ 0 w 66865"/>
                <a:gd name="connsiteY2" fmla="*/ 33242 h 66389"/>
                <a:gd name="connsiteX3" fmla="*/ 0 w 66865"/>
                <a:gd name="connsiteY3" fmla="*/ 33147 h 66389"/>
                <a:gd name="connsiteX4" fmla="*/ 0 w 66865"/>
                <a:gd name="connsiteY4" fmla="*/ 33147 h 66389"/>
                <a:gd name="connsiteX5" fmla="*/ 33147 w 66865"/>
                <a:gd name="connsiteY5" fmla="*/ 0 h 66389"/>
                <a:gd name="connsiteX6" fmla="*/ 33814 w 66865"/>
                <a:gd name="connsiteY6" fmla="*/ 0 h 66389"/>
                <a:gd name="connsiteX7" fmla="*/ 66866 w 66865"/>
                <a:gd name="connsiteY7" fmla="*/ 33241 h 66389"/>
                <a:gd name="connsiteX8" fmla="*/ 66866 w 66865"/>
                <a:gd name="connsiteY8" fmla="*/ 33338 h 66389"/>
                <a:gd name="connsiteX9" fmla="*/ 66866 w 66865"/>
                <a:gd name="connsiteY9" fmla="*/ 33338 h 66389"/>
                <a:gd name="connsiteX10" fmla="*/ 33719 w 66865"/>
                <a:gd name="connsiteY10" fmla="*/ 66389 h 66389"/>
                <a:gd name="connsiteX11" fmla="*/ 33719 w 66865"/>
                <a:gd name="connsiteY11" fmla="*/ 66389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865" h="66389">
                  <a:moveTo>
                    <a:pt x="33147" y="66389"/>
                  </a:moveTo>
                  <a:lnTo>
                    <a:pt x="33147" y="66389"/>
                  </a:lnTo>
                  <a:cubicBezTo>
                    <a:pt x="14840" y="66389"/>
                    <a:pt x="0" y="51549"/>
                    <a:pt x="0" y="33242"/>
                  </a:cubicBezTo>
                  <a:cubicBezTo>
                    <a:pt x="0" y="33211"/>
                    <a:pt x="0" y="33178"/>
                    <a:pt x="0" y="33147"/>
                  </a:cubicBezTo>
                  <a:lnTo>
                    <a:pt x="0" y="33147"/>
                  </a:lnTo>
                  <a:cubicBezTo>
                    <a:pt x="0" y="14840"/>
                    <a:pt x="14840" y="0"/>
                    <a:pt x="33147" y="0"/>
                  </a:cubicBezTo>
                  <a:lnTo>
                    <a:pt x="33814" y="0"/>
                  </a:lnTo>
                  <a:cubicBezTo>
                    <a:pt x="52120" y="52"/>
                    <a:pt x="66918" y="14935"/>
                    <a:pt x="66866" y="33241"/>
                  </a:cubicBezTo>
                  <a:cubicBezTo>
                    <a:pt x="66866" y="33274"/>
                    <a:pt x="66866" y="33305"/>
                    <a:pt x="66866" y="33338"/>
                  </a:cubicBezTo>
                  <a:lnTo>
                    <a:pt x="66866" y="33338"/>
                  </a:lnTo>
                  <a:cubicBezTo>
                    <a:pt x="66813" y="51606"/>
                    <a:pt x="51988" y="66389"/>
                    <a:pt x="33719" y="66389"/>
                  </a:cubicBezTo>
                  <a:lnTo>
                    <a:pt x="33719" y="66389"/>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350"/>
            </a:p>
          </p:txBody>
        </p:sp>
        <p:sp>
          <p:nvSpPr>
            <p:cNvPr id="42" name="Freeform: Shape 41">
              <a:extLst>
                <a:ext uri="{FF2B5EF4-FFF2-40B4-BE49-F238E27FC236}">
                  <a16:creationId xmlns:a16="http://schemas.microsoft.com/office/drawing/2014/main" id="{8436B7E3-8DF7-420A-8FDC-4802429B0478}"/>
                </a:ext>
              </a:extLst>
            </p:cNvPr>
            <p:cNvSpPr/>
            <p:nvPr/>
          </p:nvSpPr>
          <p:spPr>
            <a:xfrm rot="10800000" flipH="1">
              <a:off x="2043546" y="2437929"/>
              <a:ext cx="159993" cy="159992"/>
            </a:xfrm>
            <a:custGeom>
              <a:avLst/>
              <a:gdLst>
                <a:gd name="connsiteX0" fmla="*/ 27718 w 55340"/>
                <a:gd name="connsiteY0" fmla="*/ 55340 h 55340"/>
                <a:gd name="connsiteX1" fmla="*/ 0 w 55340"/>
                <a:gd name="connsiteY1" fmla="*/ 27718 h 55340"/>
                <a:gd name="connsiteX2" fmla="*/ 0 w 55340"/>
                <a:gd name="connsiteY2" fmla="*/ 27718 h 55340"/>
                <a:gd name="connsiteX3" fmla="*/ 27718 w 55340"/>
                <a:gd name="connsiteY3" fmla="*/ 0 h 55340"/>
                <a:gd name="connsiteX4" fmla="*/ 27718 w 55340"/>
                <a:gd name="connsiteY4" fmla="*/ 0 h 55340"/>
                <a:gd name="connsiteX5" fmla="*/ 55340 w 55340"/>
                <a:gd name="connsiteY5" fmla="*/ 27623 h 55340"/>
                <a:gd name="connsiteX6" fmla="*/ 55340 w 55340"/>
                <a:gd name="connsiteY6" fmla="*/ 27623 h 55340"/>
                <a:gd name="connsiteX7" fmla="*/ 28004 w 55340"/>
                <a:gd name="connsiteY7" fmla="*/ 55339 h 55340"/>
                <a:gd name="connsiteX8" fmla="*/ 27718 w 55340"/>
                <a:gd name="connsiteY8" fmla="*/ 55340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0" h="55340">
                  <a:moveTo>
                    <a:pt x="27718" y="55340"/>
                  </a:moveTo>
                  <a:cubicBezTo>
                    <a:pt x="12468" y="55289"/>
                    <a:pt x="105" y="42967"/>
                    <a:pt x="0" y="27718"/>
                  </a:cubicBezTo>
                  <a:lnTo>
                    <a:pt x="0" y="27718"/>
                  </a:lnTo>
                  <a:cubicBezTo>
                    <a:pt x="0" y="12410"/>
                    <a:pt x="12410" y="0"/>
                    <a:pt x="27718" y="0"/>
                  </a:cubicBezTo>
                  <a:lnTo>
                    <a:pt x="27718" y="0"/>
                  </a:lnTo>
                  <a:cubicBezTo>
                    <a:pt x="42973" y="0"/>
                    <a:pt x="55340" y="12367"/>
                    <a:pt x="55340" y="27623"/>
                  </a:cubicBezTo>
                  <a:lnTo>
                    <a:pt x="55340" y="27623"/>
                  </a:lnTo>
                  <a:cubicBezTo>
                    <a:pt x="55446" y="42825"/>
                    <a:pt x="43206" y="55235"/>
                    <a:pt x="28004" y="55339"/>
                  </a:cubicBezTo>
                  <a:cubicBezTo>
                    <a:pt x="27909" y="55340"/>
                    <a:pt x="27813" y="55340"/>
                    <a:pt x="27718" y="55340"/>
                  </a:cubicBezTo>
                  <a:close/>
                </a:path>
              </a:pathLst>
            </a:custGeom>
            <a:solidFill>
              <a:srgbClr val="1DB5EF"/>
            </a:solidFill>
            <a:ln w="9525" cap="flat">
              <a:noFill/>
              <a:prstDash val="solid"/>
              <a:miter/>
            </a:ln>
            <a:effectLst/>
          </p:spPr>
          <p:txBody>
            <a:bodyPr rtlCol="0" anchor="ctr"/>
            <a:lstStyle/>
            <a:p>
              <a:endParaRPr lang="en-US" sz="1350"/>
            </a:p>
          </p:txBody>
        </p:sp>
        <p:sp>
          <p:nvSpPr>
            <p:cNvPr id="43" name="Freeform: Shape 42">
              <a:extLst>
                <a:ext uri="{FF2B5EF4-FFF2-40B4-BE49-F238E27FC236}">
                  <a16:creationId xmlns:a16="http://schemas.microsoft.com/office/drawing/2014/main" id="{F126EAE8-EA69-4EA2-B638-0F7B513CC967}"/>
                </a:ext>
              </a:extLst>
            </p:cNvPr>
            <p:cNvSpPr/>
            <p:nvPr/>
          </p:nvSpPr>
          <p:spPr>
            <a:xfrm rot="10800000" flipH="1">
              <a:off x="1723282" y="2522746"/>
              <a:ext cx="161748" cy="161543"/>
            </a:xfrm>
            <a:custGeom>
              <a:avLst/>
              <a:gdLst>
                <a:gd name="connsiteX0" fmla="*/ 14001 w 55947"/>
                <a:gd name="connsiteY0" fmla="*/ 52066 h 55876"/>
                <a:gd name="connsiteX1" fmla="*/ 3639 w 55947"/>
                <a:gd name="connsiteY1" fmla="*/ 14262 h 55876"/>
                <a:gd name="connsiteX2" fmla="*/ 3810 w 55947"/>
                <a:gd name="connsiteY2" fmla="*/ 13966 h 55876"/>
                <a:gd name="connsiteX3" fmla="*/ 3810 w 55947"/>
                <a:gd name="connsiteY3" fmla="*/ 13966 h 55876"/>
                <a:gd name="connsiteX4" fmla="*/ 41478 w 55947"/>
                <a:gd name="connsiteY4" fmla="*/ 3619 h 55876"/>
                <a:gd name="connsiteX5" fmla="*/ 41910 w 55947"/>
                <a:gd name="connsiteY5" fmla="*/ 3870 h 55876"/>
                <a:gd name="connsiteX6" fmla="*/ 41910 w 55947"/>
                <a:gd name="connsiteY6" fmla="*/ 3870 h 55876"/>
                <a:gd name="connsiteX7" fmla="*/ 52368 w 55947"/>
                <a:gd name="connsiteY7" fmla="*/ 41508 h 55876"/>
                <a:gd name="connsiteX8" fmla="*/ 52101 w 55947"/>
                <a:gd name="connsiteY8" fmla="*/ 41970 h 55876"/>
                <a:gd name="connsiteX9" fmla="*/ 52101 w 55947"/>
                <a:gd name="connsiteY9" fmla="*/ 41970 h 55876"/>
                <a:gd name="connsiteX10" fmla="*/ 28003 w 55947"/>
                <a:gd name="connsiteY10" fmla="*/ 55876 h 55876"/>
                <a:gd name="connsiteX11" fmla="*/ 28003 w 55947"/>
                <a:gd name="connsiteY11" fmla="*/ 55876 h 55876"/>
                <a:gd name="connsiteX12" fmla="*/ 14001 w 55947"/>
                <a:gd name="connsiteY12" fmla="*/ 52066 h 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7" h="55876">
                  <a:moveTo>
                    <a:pt x="14001" y="52066"/>
                  </a:moveTo>
                  <a:cubicBezTo>
                    <a:pt x="701" y="44488"/>
                    <a:pt x="-3939" y="27563"/>
                    <a:pt x="3639" y="14262"/>
                  </a:cubicBezTo>
                  <a:cubicBezTo>
                    <a:pt x="3695" y="14163"/>
                    <a:pt x="3753" y="14064"/>
                    <a:pt x="3810" y="13966"/>
                  </a:cubicBezTo>
                  <a:lnTo>
                    <a:pt x="3810" y="13966"/>
                  </a:lnTo>
                  <a:cubicBezTo>
                    <a:pt x="11355" y="707"/>
                    <a:pt x="28219" y="-3925"/>
                    <a:pt x="41478" y="3619"/>
                  </a:cubicBezTo>
                  <a:cubicBezTo>
                    <a:pt x="41623" y="3701"/>
                    <a:pt x="41767" y="3785"/>
                    <a:pt x="41910" y="3870"/>
                  </a:cubicBezTo>
                  <a:lnTo>
                    <a:pt x="41910" y="3870"/>
                  </a:lnTo>
                  <a:cubicBezTo>
                    <a:pt x="55191" y="11375"/>
                    <a:pt x="59874" y="28226"/>
                    <a:pt x="52368" y="41508"/>
                  </a:cubicBezTo>
                  <a:cubicBezTo>
                    <a:pt x="52281" y="41663"/>
                    <a:pt x="52192" y="41816"/>
                    <a:pt x="52101" y="41970"/>
                  </a:cubicBezTo>
                  <a:lnTo>
                    <a:pt x="52101" y="41970"/>
                  </a:lnTo>
                  <a:cubicBezTo>
                    <a:pt x="47117" y="50564"/>
                    <a:pt x="37939" y="55861"/>
                    <a:pt x="28003" y="55876"/>
                  </a:cubicBezTo>
                  <a:lnTo>
                    <a:pt x="28003" y="55876"/>
                  </a:lnTo>
                  <a:cubicBezTo>
                    <a:pt x="23081" y="55872"/>
                    <a:pt x="18248" y="54557"/>
                    <a:pt x="14001" y="52066"/>
                  </a:cubicBezTo>
                  <a:close/>
                </a:path>
              </a:pathLst>
            </a:custGeom>
            <a:solidFill>
              <a:srgbClr val="1DB5EF"/>
            </a:solidFill>
            <a:ln w="9525" cap="flat">
              <a:noFill/>
              <a:prstDash val="solid"/>
              <a:miter/>
            </a:ln>
            <a:effectLst/>
          </p:spPr>
          <p:txBody>
            <a:bodyPr rtlCol="0" anchor="ctr"/>
            <a:lstStyle/>
            <a:p>
              <a:endParaRPr lang="en-US" sz="1350"/>
            </a:p>
          </p:txBody>
        </p:sp>
        <p:sp>
          <p:nvSpPr>
            <p:cNvPr id="44" name="Freeform: Shape 43">
              <a:extLst>
                <a:ext uri="{FF2B5EF4-FFF2-40B4-BE49-F238E27FC236}">
                  <a16:creationId xmlns:a16="http://schemas.microsoft.com/office/drawing/2014/main" id="{F3563A56-6B0F-4419-A04A-9EE0A95619BB}"/>
                </a:ext>
              </a:extLst>
            </p:cNvPr>
            <p:cNvSpPr/>
            <p:nvPr/>
          </p:nvSpPr>
          <p:spPr>
            <a:xfrm rot="10800000" flipH="1">
              <a:off x="1488968" y="2756536"/>
              <a:ext cx="161578" cy="161444"/>
            </a:xfrm>
            <a:custGeom>
              <a:avLst/>
              <a:gdLst>
                <a:gd name="connsiteX0" fmla="*/ 3798 w 55888"/>
                <a:gd name="connsiteY0" fmla="*/ 41934 h 55842"/>
                <a:gd name="connsiteX1" fmla="*/ 3798 w 55888"/>
                <a:gd name="connsiteY1" fmla="*/ 41934 h 55842"/>
                <a:gd name="connsiteX2" fmla="*/ 13795 w 55888"/>
                <a:gd name="connsiteY2" fmla="*/ 3892 h 55842"/>
                <a:gd name="connsiteX3" fmla="*/ 13895 w 55888"/>
                <a:gd name="connsiteY3" fmla="*/ 3834 h 55842"/>
                <a:gd name="connsiteX4" fmla="*/ 13895 w 55888"/>
                <a:gd name="connsiteY4" fmla="*/ 3834 h 55842"/>
                <a:gd name="connsiteX5" fmla="*/ 51841 w 55888"/>
                <a:gd name="connsiteY5" fmla="*/ 13665 h 55842"/>
                <a:gd name="connsiteX6" fmla="*/ 51995 w 55888"/>
                <a:gd name="connsiteY6" fmla="*/ 13930 h 55842"/>
                <a:gd name="connsiteX7" fmla="*/ 51995 w 55888"/>
                <a:gd name="connsiteY7" fmla="*/ 13930 h 55842"/>
                <a:gd name="connsiteX8" fmla="*/ 42395 w 55888"/>
                <a:gd name="connsiteY8" fmla="*/ 51796 h 55842"/>
                <a:gd name="connsiteX9" fmla="*/ 41994 w 55888"/>
                <a:gd name="connsiteY9" fmla="*/ 52030 h 55842"/>
                <a:gd name="connsiteX10" fmla="*/ 41994 w 55888"/>
                <a:gd name="connsiteY10" fmla="*/ 52030 h 55842"/>
                <a:gd name="connsiteX11" fmla="*/ 28087 w 55888"/>
                <a:gd name="connsiteY11" fmla="*/ 55840 h 55842"/>
                <a:gd name="connsiteX12" fmla="*/ 28087 w 55888"/>
                <a:gd name="connsiteY12" fmla="*/ 55840 h 55842"/>
                <a:gd name="connsiteX13" fmla="*/ 3798 w 55888"/>
                <a:gd name="connsiteY13" fmla="*/ 41934 h 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8" h="55842">
                  <a:moveTo>
                    <a:pt x="3798" y="41934"/>
                  </a:moveTo>
                  <a:lnTo>
                    <a:pt x="3798" y="41934"/>
                  </a:lnTo>
                  <a:cubicBezTo>
                    <a:pt x="-3946" y="28668"/>
                    <a:pt x="529" y="11637"/>
                    <a:pt x="13795" y="3892"/>
                  </a:cubicBezTo>
                  <a:cubicBezTo>
                    <a:pt x="13828" y="3873"/>
                    <a:pt x="13862" y="3853"/>
                    <a:pt x="13895" y="3834"/>
                  </a:cubicBezTo>
                  <a:lnTo>
                    <a:pt x="13895" y="3834"/>
                  </a:lnTo>
                  <a:cubicBezTo>
                    <a:pt x="27088" y="-3930"/>
                    <a:pt x="44077" y="471"/>
                    <a:pt x="51841" y="13665"/>
                  </a:cubicBezTo>
                  <a:cubicBezTo>
                    <a:pt x="51893" y="13753"/>
                    <a:pt x="51944" y="13842"/>
                    <a:pt x="51995" y="13930"/>
                  </a:cubicBezTo>
                  <a:lnTo>
                    <a:pt x="51995" y="13930"/>
                  </a:lnTo>
                  <a:cubicBezTo>
                    <a:pt x="59800" y="27038"/>
                    <a:pt x="55502" y="43991"/>
                    <a:pt x="42395" y="51796"/>
                  </a:cubicBezTo>
                  <a:cubicBezTo>
                    <a:pt x="42261" y="51875"/>
                    <a:pt x="42128" y="51953"/>
                    <a:pt x="41994" y="52030"/>
                  </a:cubicBezTo>
                  <a:lnTo>
                    <a:pt x="41994" y="52030"/>
                  </a:lnTo>
                  <a:cubicBezTo>
                    <a:pt x="37783" y="54522"/>
                    <a:pt x="32980" y="55837"/>
                    <a:pt x="28087" y="55840"/>
                  </a:cubicBezTo>
                  <a:lnTo>
                    <a:pt x="28087" y="55840"/>
                  </a:lnTo>
                  <a:cubicBezTo>
                    <a:pt x="18063" y="55974"/>
                    <a:pt x="8758" y="50646"/>
                    <a:pt x="3798" y="41934"/>
                  </a:cubicBezTo>
                  <a:close/>
                </a:path>
              </a:pathLst>
            </a:custGeom>
            <a:solidFill>
              <a:srgbClr val="1DB5EF"/>
            </a:solidFill>
            <a:ln w="9525" cap="flat">
              <a:noFill/>
              <a:prstDash val="solid"/>
              <a:miter/>
            </a:ln>
            <a:effectLst/>
          </p:spPr>
          <p:txBody>
            <a:bodyPr rtlCol="0" anchor="ctr"/>
            <a:lstStyle/>
            <a:p>
              <a:endParaRPr lang="en-US" sz="1350"/>
            </a:p>
          </p:txBody>
        </p:sp>
        <p:sp>
          <p:nvSpPr>
            <p:cNvPr id="45" name="Freeform: Shape 44">
              <a:extLst>
                <a:ext uri="{FF2B5EF4-FFF2-40B4-BE49-F238E27FC236}">
                  <a16:creationId xmlns:a16="http://schemas.microsoft.com/office/drawing/2014/main" id="{7E8F2092-5126-417F-AE3B-A96F7A6B6B56}"/>
                </a:ext>
              </a:extLst>
            </p:cNvPr>
            <p:cNvSpPr/>
            <p:nvPr/>
          </p:nvSpPr>
          <p:spPr>
            <a:xfrm rot="10800000" flipH="1">
              <a:off x="1401639" y="3076490"/>
              <a:ext cx="159993" cy="160309"/>
            </a:xfrm>
            <a:custGeom>
              <a:avLst/>
              <a:gdLst>
                <a:gd name="connsiteX0" fmla="*/ 0 w 55340"/>
                <a:gd name="connsiteY0" fmla="*/ 27813 h 55449"/>
                <a:gd name="connsiteX1" fmla="*/ 0 w 55340"/>
                <a:gd name="connsiteY1" fmla="*/ 27813 h 55449"/>
                <a:gd name="connsiteX2" fmla="*/ 27623 w 55340"/>
                <a:gd name="connsiteY2" fmla="*/ 0 h 55449"/>
                <a:gd name="connsiteX3" fmla="*/ 27623 w 55340"/>
                <a:gd name="connsiteY3" fmla="*/ 0 h 55449"/>
                <a:gd name="connsiteX4" fmla="*/ 27623 w 55340"/>
                <a:gd name="connsiteY4" fmla="*/ 0 h 55449"/>
                <a:gd name="connsiteX5" fmla="*/ 55340 w 55340"/>
                <a:gd name="connsiteY5" fmla="*/ 27527 h 55449"/>
                <a:gd name="connsiteX6" fmla="*/ 55340 w 55340"/>
                <a:gd name="connsiteY6" fmla="*/ 27623 h 55449"/>
                <a:gd name="connsiteX7" fmla="*/ 55340 w 55340"/>
                <a:gd name="connsiteY7" fmla="*/ 27623 h 55449"/>
                <a:gd name="connsiteX8" fmla="*/ 28575 w 55340"/>
                <a:gd name="connsiteY8" fmla="*/ 55436 h 55449"/>
                <a:gd name="connsiteX9" fmla="*/ 28575 w 55340"/>
                <a:gd name="connsiteY9" fmla="*/ 55436 h 55449"/>
                <a:gd name="connsiteX10" fmla="*/ 14 w 55340"/>
                <a:gd name="connsiteY10" fmla="*/ 28589 h 55449"/>
                <a:gd name="connsiteX11" fmla="*/ 0 w 55340"/>
                <a:gd name="connsiteY11" fmla="*/ 27813 h 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55449">
                  <a:moveTo>
                    <a:pt x="0" y="27813"/>
                  </a:moveTo>
                  <a:lnTo>
                    <a:pt x="0" y="27813"/>
                  </a:lnTo>
                  <a:cubicBezTo>
                    <a:pt x="-52" y="12506"/>
                    <a:pt x="12314" y="53"/>
                    <a:pt x="27623" y="0"/>
                  </a:cubicBezTo>
                  <a:cubicBezTo>
                    <a:pt x="27623" y="0"/>
                    <a:pt x="27623" y="0"/>
                    <a:pt x="27623" y="0"/>
                  </a:cubicBezTo>
                  <a:lnTo>
                    <a:pt x="27623" y="0"/>
                  </a:lnTo>
                  <a:cubicBezTo>
                    <a:pt x="42878" y="-52"/>
                    <a:pt x="55288" y="12272"/>
                    <a:pt x="55340" y="27527"/>
                  </a:cubicBezTo>
                  <a:cubicBezTo>
                    <a:pt x="55340" y="27559"/>
                    <a:pt x="55340" y="27591"/>
                    <a:pt x="55340" y="27623"/>
                  </a:cubicBezTo>
                  <a:lnTo>
                    <a:pt x="55340" y="27623"/>
                  </a:lnTo>
                  <a:cubicBezTo>
                    <a:pt x="55400" y="42604"/>
                    <a:pt x="43548" y="54921"/>
                    <a:pt x="28575" y="55436"/>
                  </a:cubicBezTo>
                  <a:lnTo>
                    <a:pt x="28575" y="55436"/>
                  </a:lnTo>
                  <a:cubicBezTo>
                    <a:pt x="13274" y="55909"/>
                    <a:pt x="487" y="43889"/>
                    <a:pt x="14" y="28589"/>
                  </a:cubicBezTo>
                  <a:cubicBezTo>
                    <a:pt x="5" y="28330"/>
                    <a:pt x="1" y="28071"/>
                    <a:pt x="0" y="27813"/>
                  </a:cubicBezTo>
                  <a:close/>
                </a:path>
              </a:pathLst>
            </a:custGeom>
            <a:solidFill>
              <a:srgbClr val="1DB5EF"/>
            </a:solidFill>
            <a:ln w="9525" cap="flat">
              <a:noFill/>
              <a:prstDash val="solid"/>
              <a:miter/>
            </a:ln>
            <a:effectLst/>
          </p:spPr>
          <p:txBody>
            <a:bodyPr rtlCol="0" anchor="ctr"/>
            <a:lstStyle/>
            <a:p>
              <a:endParaRPr lang="en-US" sz="1350"/>
            </a:p>
          </p:txBody>
        </p:sp>
        <p:sp>
          <p:nvSpPr>
            <p:cNvPr id="46" name="Freeform: Shape 45">
              <a:extLst>
                <a:ext uri="{FF2B5EF4-FFF2-40B4-BE49-F238E27FC236}">
                  <a16:creationId xmlns:a16="http://schemas.microsoft.com/office/drawing/2014/main" id="{3DECD33A-CDE3-48D8-BBD9-5095A595C9F7}"/>
                </a:ext>
              </a:extLst>
            </p:cNvPr>
            <p:cNvSpPr/>
            <p:nvPr/>
          </p:nvSpPr>
          <p:spPr>
            <a:xfrm rot="10800000" flipH="1">
              <a:off x="1487285" y="3396779"/>
              <a:ext cx="161643" cy="161387"/>
            </a:xfrm>
            <a:custGeom>
              <a:avLst/>
              <a:gdLst>
                <a:gd name="connsiteX0" fmla="*/ 14001 w 55911"/>
                <a:gd name="connsiteY0" fmla="*/ 52101 h 55822"/>
                <a:gd name="connsiteX1" fmla="*/ 3639 w 55911"/>
                <a:gd name="connsiteY1" fmla="*/ 14297 h 55822"/>
                <a:gd name="connsiteX2" fmla="*/ 3810 w 55911"/>
                <a:gd name="connsiteY2" fmla="*/ 14001 h 55822"/>
                <a:gd name="connsiteX3" fmla="*/ 3810 w 55911"/>
                <a:gd name="connsiteY3" fmla="*/ 14001 h 55822"/>
                <a:gd name="connsiteX4" fmla="*/ 41614 w 55911"/>
                <a:gd name="connsiteY4" fmla="*/ 3639 h 55822"/>
                <a:gd name="connsiteX5" fmla="*/ 41910 w 55911"/>
                <a:gd name="connsiteY5" fmla="*/ 3810 h 55822"/>
                <a:gd name="connsiteX6" fmla="*/ 41910 w 55911"/>
                <a:gd name="connsiteY6" fmla="*/ 3810 h 55822"/>
                <a:gd name="connsiteX7" fmla="*/ 52272 w 55911"/>
                <a:gd name="connsiteY7" fmla="*/ 41614 h 55822"/>
                <a:gd name="connsiteX8" fmla="*/ 52102 w 55911"/>
                <a:gd name="connsiteY8" fmla="*/ 41910 h 55822"/>
                <a:gd name="connsiteX9" fmla="*/ 52102 w 55911"/>
                <a:gd name="connsiteY9" fmla="*/ 41910 h 55822"/>
                <a:gd name="connsiteX10" fmla="*/ 27527 w 55911"/>
                <a:gd name="connsiteY10" fmla="*/ 55816 h 55822"/>
                <a:gd name="connsiteX11" fmla="*/ 27527 w 55911"/>
                <a:gd name="connsiteY11" fmla="*/ 55816 h 55822"/>
                <a:gd name="connsiteX12" fmla="*/ 14001 w 55911"/>
                <a:gd name="connsiteY12" fmla="*/ 52101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11" h="55822">
                  <a:moveTo>
                    <a:pt x="14001" y="52101"/>
                  </a:moveTo>
                  <a:cubicBezTo>
                    <a:pt x="701" y="44523"/>
                    <a:pt x="-3939" y="27598"/>
                    <a:pt x="3639" y="14297"/>
                  </a:cubicBezTo>
                  <a:cubicBezTo>
                    <a:pt x="3695" y="14199"/>
                    <a:pt x="3753" y="14100"/>
                    <a:pt x="3810" y="14001"/>
                  </a:cubicBezTo>
                  <a:lnTo>
                    <a:pt x="3810" y="14001"/>
                  </a:lnTo>
                  <a:cubicBezTo>
                    <a:pt x="11388" y="701"/>
                    <a:pt x="28313" y="-3939"/>
                    <a:pt x="41614" y="3639"/>
                  </a:cubicBezTo>
                  <a:cubicBezTo>
                    <a:pt x="41713" y="3695"/>
                    <a:pt x="41812" y="3753"/>
                    <a:pt x="41910" y="3810"/>
                  </a:cubicBezTo>
                  <a:lnTo>
                    <a:pt x="41910" y="3810"/>
                  </a:lnTo>
                  <a:cubicBezTo>
                    <a:pt x="55210" y="11388"/>
                    <a:pt x="59850" y="28313"/>
                    <a:pt x="52272" y="41614"/>
                  </a:cubicBezTo>
                  <a:cubicBezTo>
                    <a:pt x="52216" y="41713"/>
                    <a:pt x="52159" y="41812"/>
                    <a:pt x="52102" y="41910"/>
                  </a:cubicBezTo>
                  <a:lnTo>
                    <a:pt x="52102" y="41910"/>
                  </a:lnTo>
                  <a:cubicBezTo>
                    <a:pt x="47077" y="50698"/>
                    <a:pt x="37648" y="56034"/>
                    <a:pt x="27527" y="55816"/>
                  </a:cubicBezTo>
                  <a:lnTo>
                    <a:pt x="27527" y="55816"/>
                  </a:lnTo>
                  <a:cubicBezTo>
                    <a:pt x="22780" y="55721"/>
                    <a:pt x="18132" y="54445"/>
                    <a:pt x="14001" y="52101"/>
                  </a:cubicBezTo>
                  <a:close/>
                </a:path>
              </a:pathLst>
            </a:custGeom>
            <a:solidFill>
              <a:srgbClr val="1DB5EF"/>
            </a:solidFill>
            <a:ln w="9525" cap="flat">
              <a:noFill/>
              <a:prstDash val="solid"/>
              <a:miter/>
            </a:ln>
            <a:effectLst/>
          </p:spPr>
          <p:txBody>
            <a:bodyPr rtlCol="0" anchor="ctr"/>
            <a:lstStyle/>
            <a:p>
              <a:endParaRPr lang="en-US" sz="1350"/>
            </a:p>
          </p:txBody>
        </p:sp>
        <p:sp>
          <p:nvSpPr>
            <p:cNvPr id="47" name="Freeform: Shape 46">
              <a:extLst>
                <a:ext uri="{FF2B5EF4-FFF2-40B4-BE49-F238E27FC236}">
                  <a16:creationId xmlns:a16="http://schemas.microsoft.com/office/drawing/2014/main" id="{372E1461-6DB6-44D3-B47E-8DDFB18F6BCA}"/>
                </a:ext>
              </a:extLst>
            </p:cNvPr>
            <p:cNvSpPr/>
            <p:nvPr/>
          </p:nvSpPr>
          <p:spPr>
            <a:xfrm rot="10800000" flipH="1">
              <a:off x="1720734" y="3631671"/>
              <a:ext cx="162040" cy="161187"/>
            </a:xfrm>
            <a:custGeom>
              <a:avLst/>
              <a:gdLst>
                <a:gd name="connsiteX0" fmla="*/ 3930 w 56048"/>
                <a:gd name="connsiteY0" fmla="*/ 42030 h 55753"/>
                <a:gd name="connsiteX1" fmla="*/ 13364 w 56048"/>
                <a:gd name="connsiteY1" fmla="*/ 4261 h 55753"/>
                <a:gd name="connsiteX2" fmla="*/ 13931 w 56048"/>
                <a:gd name="connsiteY2" fmla="*/ 3930 h 55753"/>
                <a:gd name="connsiteX3" fmla="*/ 13931 w 56048"/>
                <a:gd name="connsiteY3" fmla="*/ 3930 h 55753"/>
                <a:gd name="connsiteX4" fmla="*/ 51700 w 56048"/>
                <a:gd name="connsiteY4" fmla="*/ 13364 h 55753"/>
                <a:gd name="connsiteX5" fmla="*/ 52031 w 56048"/>
                <a:gd name="connsiteY5" fmla="*/ 13931 h 55753"/>
                <a:gd name="connsiteX6" fmla="*/ 52031 w 56048"/>
                <a:gd name="connsiteY6" fmla="*/ 13931 h 55753"/>
                <a:gd name="connsiteX7" fmla="*/ 42760 w 56048"/>
                <a:gd name="connsiteY7" fmla="*/ 51879 h 55753"/>
                <a:gd name="connsiteX8" fmla="*/ 42506 w 56048"/>
                <a:gd name="connsiteY8" fmla="*/ 52031 h 55753"/>
                <a:gd name="connsiteX9" fmla="*/ 42506 w 56048"/>
                <a:gd name="connsiteY9" fmla="*/ 52031 h 55753"/>
                <a:gd name="connsiteX10" fmla="*/ 28600 w 56048"/>
                <a:gd name="connsiteY10" fmla="*/ 55746 h 55753"/>
                <a:gd name="connsiteX11" fmla="*/ 28600 w 56048"/>
                <a:gd name="connsiteY11" fmla="*/ 55746 h 55753"/>
                <a:gd name="connsiteX12" fmla="*/ 3930 w 56048"/>
                <a:gd name="connsiteY12" fmla="*/ 42030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 h="55753">
                  <a:moveTo>
                    <a:pt x="3930" y="42030"/>
                  </a:moveTo>
                  <a:cubicBezTo>
                    <a:pt x="-3895" y="28995"/>
                    <a:pt x="329" y="12085"/>
                    <a:pt x="13364" y="4261"/>
                  </a:cubicBezTo>
                  <a:cubicBezTo>
                    <a:pt x="13552" y="4148"/>
                    <a:pt x="13741" y="4038"/>
                    <a:pt x="13931" y="3930"/>
                  </a:cubicBezTo>
                  <a:lnTo>
                    <a:pt x="13931" y="3930"/>
                  </a:lnTo>
                  <a:cubicBezTo>
                    <a:pt x="26966" y="-3895"/>
                    <a:pt x="43876" y="329"/>
                    <a:pt x="51700" y="13364"/>
                  </a:cubicBezTo>
                  <a:cubicBezTo>
                    <a:pt x="51813" y="13552"/>
                    <a:pt x="51923" y="13741"/>
                    <a:pt x="52031" y="13931"/>
                  </a:cubicBezTo>
                  <a:lnTo>
                    <a:pt x="52031" y="13931"/>
                  </a:lnTo>
                  <a:cubicBezTo>
                    <a:pt x="59950" y="26971"/>
                    <a:pt x="55799" y="43961"/>
                    <a:pt x="42760" y="51879"/>
                  </a:cubicBezTo>
                  <a:cubicBezTo>
                    <a:pt x="42676" y="51930"/>
                    <a:pt x="42591" y="51981"/>
                    <a:pt x="42506" y="52031"/>
                  </a:cubicBezTo>
                  <a:lnTo>
                    <a:pt x="42506" y="52031"/>
                  </a:lnTo>
                  <a:cubicBezTo>
                    <a:pt x="38284" y="54485"/>
                    <a:pt x="33483" y="55768"/>
                    <a:pt x="28600" y="55746"/>
                  </a:cubicBezTo>
                  <a:lnTo>
                    <a:pt x="28600" y="55746"/>
                  </a:lnTo>
                  <a:cubicBezTo>
                    <a:pt x="18500" y="55975"/>
                    <a:pt x="9065" y="50730"/>
                    <a:pt x="3930" y="42030"/>
                  </a:cubicBezTo>
                  <a:close/>
                </a:path>
              </a:pathLst>
            </a:custGeom>
            <a:solidFill>
              <a:srgbClr val="1DB5EF"/>
            </a:solidFill>
            <a:ln w="9525" cap="flat">
              <a:noFill/>
              <a:prstDash val="solid"/>
              <a:miter/>
            </a:ln>
            <a:effectLst/>
          </p:spPr>
          <p:txBody>
            <a:bodyPr rtlCol="0" anchor="ctr"/>
            <a:lstStyle/>
            <a:p>
              <a:endParaRPr lang="en-US" sz="1350"/>
            </a:p>
          </p:txBody>
        </p:sp>
        <p:sp>
          <p:nvSpPr>
            <p:cNvPr id="48" name="Freeform: Shape 47">
              <a:extLst>
                <a:ext uri="{FF2B5EF4-FFF2-40B4-BE49-F238E27FC236}">
                  <a16:creationId xmlns:a16="http://schemas.microsoft.com/office/drawing/2014/main" id="{B36743F5-2BEA-4160-B29E-7D5CC542E884}"/>
                </a:ext>
              </a:extLst>
            </p:cNvPr>
            <p:cNvSpPr/>
            <p:nvPr/>
          </p:nvSpPr>
          <p:spPr>
            <a:xfrm rot="10800000" flipH="1">
              <a:off x="2041019" y="3718157"/>
              <a:ext cx="159219" cy="161095"/>
            </a:xfrm>
            <a:custGeom>
              <a:avLst/>
              <a:gdLst>
                <a:gd name="connsiteX0" fmla="*/ 17 w 55072"/>
                <a:gd name="connsiteY0" fmla="*/ 28575 h 55721"/>
                <a:gd name="connsiteX1" fmla="*/ 26671 w 55072"/>
                <a:gd name="connsiteY1" fmla="*/ 16 h 55721"/>
                <a:gd name="connsiteX2" fmla="*/ 27544 w 55072"/>
                <a:gd name="connsiteY2" fmla="*/ 0 h 55721"/>
                <a:gd name="connsiteX3" fmla="*/ 27544 w 55072"/>
                <a:gd name="connsiteY3" fmla="*/ 0 h 55721"/>
                <a:gd name="connsiteX4" fmla="*/ 55072 w 55072"/>
                <a:gd name="connsiteY4" fmla="*/ 27906 h 55721"/>
                <a:gd name="connsiteX5" fmla="*/ 55071 w 55072"/>
                <a:gd name="connsiteY5" fmla="*/ 28003 h 55721"/>
                <a:gd name="connsiteX6" fmla="*/ 55071 w 55072"/>
                <a:gd name="connsiteY6" fmla="*/ 28003 h 55721"/>
                <a:gd name="connsiteX7" fmla="*/ 27449 w 55072"/>
                <a:gd name="connsiteY7" fmla="*/ 55721 h 55721"/>
                <a:gd name="connsiteX8" fmla="*/ 27449 w 55072"/>
                <a:gd name="connsiteY8" fmla="*/ 55721 h 55721"/>
                <a:gd name="connsiteX9" fmla="*/ 17 w 55072"/>
                <a:gd name="connsiteY9" fmla="*/ 28575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2" h="55721">
                  <a:moveTo>
                    <a:pt x="17" y="28575"/>
                  </a:moveTo>
                  <a:cubicBezTo>
                    <a:pt x="-509" y="13328"/>
                    <a:pt x="11424" y="542"/>
                    <a:pt x="26671" y="16"/>
                  </a:cubicBezTo>
                  <a:cubicBezTo>
                    <a:pt x="26961" y="7"/>
                    <a:pt x="27252" y="1"/>
                    <a:pt x="27544" y="0"/>
                  </a:cubicBezTo>
                  <a:lnTo>
                    <a:pt x="27544" y="0"/>
                  </a:lnTo>
                  <a:cubicBezTo>
                    <a:pt x="42852" y="105"/>
                    <a:pt x="55176" y="12599"/>
                    <a:pt x="55072" y="27906"/>
                  </a:cubicBezTo>
                  <a:cubicBezTo>
                    <a:pt x="55072" y="27939"/>
                    <a:pt x="55071" y="27971"/>
                    <a:pt x="55071" y="28003"/>
                  </a:cubicBezTo>
                  <a:lnTo>
                    <a:pt x="55071" y="28003"/>
                  </a:lnTo>
                  <a:cubicBezTo>
                    <a:pt x="55071" y="43275"/>
                    <a:pt x="42719" y="55669"/>
                    <a:pt x="27449" y="55721"/>
                  </a:cubicBezTo>
                  <a:lnTo>
                    <a:pt x="27449" y="55721"/>
                  </a:lnTo>
                  <a:cubicBezTo>
                    <a:pt x="12452" y="55620"/>
                    <a:pt x="275" y="43570"/>
                    <a:pt x="17" y="28575"/>
                  </a:cubicBezTo>
                  <a:close/>
                </a:path>
              </a:pathLst>
            </a:custGeom>
            <a:solidFill>
              <a:srgbClr val="1DB5EF"/>
            </a:solidFill>
            <a:ln w="9525" cap="flat">
              <a:noFill/>
              <a:prstDash val="solid"/>
              <a:miter/>
            </a:ln>
            <a:effectLst/>
          </p:spPr>
          <p:txBody>
            <a:bodyPr rtlCol="0" anchor="ctr"/>
            <a:lstStyle/>
            <a:p>
              <a:endParaRPr lang="en-US" sz="1350"/>
            </a:p>
          </p:txBody>
        </p:sp>
        <p:sp>
          <p:nvSpPr>
            <p:cNvPr id="49" name="Freeform: Shape 48">
              <a:extLst>
                <a:ext uri="{FF2B5EF4-FFF2-40B4-BE49-F238E27FC236}">
                  <a16:creationId xmlns:a16="http://schemas.microsoft.com/office/drawing/2014/main" id="{38982FC1-D159-404D-BA16-59FC0917C67E}"/>
                </a:ext>
              </a:extLst>
            </p:cNvPr>
            <p:cNvSpPr/>
            <p:nvPr/>
          </p:nvSpPr>
          <p:spPr>
            <a:xfrm rot="10800000" flipH="1">
              <a:off x="2059793" y="2133914"/>
              <a:ext cx="128050" cy="128050"/>
            </a:xfrm>
            <a:custGeom>
              <a:avLst/>
              <a:gdLst>
                <a:gd name="connsiteX0" fmla="*/ 0 w 44291"/>
                <a:gd name="connsiteY0" fmla="*/ 22193 h 44291"/>
                <a:gd name="connsiteX1" fmla="*/ 22098 w 44291"/>
                <a:gd name="connsiteY1" fmla="*/ 0 h 44291"/>
                <a:gd name="connsiteX2" fmla="*/ 22098 w 44291"/>
                <a:gd name="connsiteY2" fmla="*/ 0 h 44291"/>
                <a:gd name="connsiteX3" fmla="*/ 44291 w 44291"/>
                <a:gd name="connsiteY3" fmla="*/ 22193 h 44291"/>
                <a:gd name="connsiteX4" fmla="*/ 44291 w 44291"/>
                <a:gd name="connsiteY4" fmla="*/ 22193 h 44291"/>
                <a:gd name="connsiteX5" fmla="*/ 22193 w 44291"/>
                <a:gd name="connsiteY5" fmla="*/ 44291 h 44291"/>
                <a:gd name="connsiteX6" fmla="*/ 22193 w 44291"/>
                <a:gd name="connsiteY6" fmla="*/ 44291 h 44291"/>
                <a:gd name="connsiteX7" fmla="*/ 0 w 44291"/>
                <a:gd name="connsiteY7" fmla="*/ 22288 h 44291"/>
                <a:gd name="connsiteX8" fmla="*/ 0 w 44291"/>
                <a:gd name="connsiteY8" fmla="*/ 22193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193"/>
                  </a:moveTo>
                  <a:cubicBezTo>
                    <a:pt x="0" y="9974"/>
                    <a:pt x="9878" y="52"/>
                    <a:pt x="22098" y="0"/>
                  </a:cubicBezTo>
                  <a:lnTo>
                    <a:pt x="22098" y="0"/>
                  </a:lnTo>
                  <a:cubicBezTo>
                    <a:pt x="34355" y="0"/>
                    <a:pt x="44291" y="9936"/>
                    <a:pt x="44291" y="22193"/>
                  </a:cubicBezTo>
                  <a:lnTo>
                    <a:pt x="44291" y="22193"/>
                  </a:lnTo>
                  <a:cubicBezTo>
                    <a:pt x="44291" y="34398"/>
                    <a:pt x="34398" y="44291"/>
                    <a:pt x="22193" y="44291"/>
                  </a:cubicBezTo>
                  <a:lnTo>
                    <a:pt x="22193" y="44291"/>
                  </a:lnTo>
                  <a:cubicBezTo>
                    <a:pt x="9989" y="44344"/>
                    <a:pt x="52" y="34493"/>
                    <a:pt x="0" y="22288"/>
                  </a:cubicBezTo>
                  <a:cubicBezTo>
                    <a:pt x="0" y="22257"/>
                    <a:pt x="0" y="22225"/>
                    <a:pt x="0" y="22193"/>
                  </a:cubicBezTo>
                  <a:close/>
                </a:path>
              </a:pathLst>
            </a:custGeom>
            <a:solidFill>
              <a:srgbClr val="A4E7F9"/>
            </a:solidFill>
            <a:ln w="9525" cap="flat">
              <a:noFill/>
              <a:prstDash val="solid"/>
              <a:miter/>
            </a:ln>
            <a:effectLst/>
          </p:spPr>
          <p:txBody>
            <a:bodyPr rtlCol="0" anchor="ctr"/>
            <a:lstStyle/>
            <a:p>
              <a:endParaRPr lang="en-US" sz="1350"/>
            </a:p>
          </p:txBody>
        </p:sp>
        <p:sp>
          <p:nvSpPr>
            <p:cNvPr id="50" name="Freeform: Shape 49">
              <a:extLst>
                <a:ext uri="{FF2B5EF4-FFF2-40B4-BE49-F238E27FC236}">
                  <a16:creationId xmlns:a16="http://schemas.microsoft.com/office/drawing/2014/main" id="{FC3418D9-2B0C-4CB4-9E3A-6E718F63ACF4}"/>
                </a:ext>
              </a:extLst>
            </p:cNvPr>
            <p:cNvSpPr/>
            <p:nvPr/>
          </p:nvSpPr>
          <p:spPr>
            <a:xfrm rot="10800000" flipH="1">
              <a:off x="1763053" y="2180177"/>
              <a:ext cx="128073" cy="128109"/>
            </a:xfrm>
            <a:custGeom>
              <a:avLst/>
              <a:gdLst>
                <a:gd name="connsiteX0" fmla="*/ 15295 w 44299"/>
                <a:gd name="connsiteY0" fmla="*/ 43169 h 44312"/>
                <a:gd name="connsiteX1" fmla="*/ 15295 w 44299"/>
                <a:gd name="connsiteY1" fmla="*/ 43169 h 44312"/>
                <a:gd name="connsiteX2" fmla="*/ 1055 w 44299"/>
                <a:gd name="connsiteY2" fmla="*/ 15502 h 44312"/>
                <a:gd name="connsiteX3" fmla="*/ 1103 w 44299"/>
                <a:gd name="connsiteY3" fmla="*/ 15356 h 44312"/>
                <a:gd name="connsiteX4" fmla="*/ 1103 w 44299"/>
                <a:gd name="connsiteY4" fmla="*/ 15356 h 44312"/>
                <a:gd name="connsiteX5" fmla="*/ 28893 w 44299"/>
                <a:gd name="connsiteY5" fmla="*/ 1061 h 44312"/>
                <a:gd name="connsiteX6" fmla="*/ 28916 w 44299"/>
                <a:gd name="connsiteY6" fmla="*/ 1069 h 44312"/>
                <a:gd name="connsiteX7" fmla="*/ 28916 w 44299"/>
                <a:gd name="connsiteY7" fmla="*/ 1069 h 44312"/>
                <a:gd name="connsiteX8" fmla="*/ 43247 w 44299"/>
                <a:gd name="connsiteY8" fmla="*/ 28840 h 44312"/>
                <a:gd name="connsiteX9" fmla="*/ 43203 w 44299"/>
                <a:gd name="connsiteY9" fmla="*/ 28977 h 44312"/>
                <a:gd name="connsiteX10" fmla="*/ 43203 w 44299"/>
                <a:gd name="connsiteY10" fmla="*/ 28977 h 44312"/>
                <a:gd name="connsiteX11" fmla="*/ 22153 w 44299"/>
                <a:gd name="connsiteY11" fmla="*/ 44312 h 44312"/>
                <a:gd name="connsiteX12" fmla="*/ 22153 w 44299"/>
                <a:gd name="connsiteY12" fmla="*/ 44312 h 44312"/>
                <a:gd name="connsiteX13" fmla="*/ 15295 w 44299"/>
                <a:gd name="connsiteY13"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99" h="44312">
                  <a:moveTo>
                    <a:pt x="15295" y="43169"/>
                  </a:moveTo>
                  <a:lnTo>
                    <a:pt x="15295" y="43169"/>
                  </a:lnTo>
                  <a:cubicBezTo>
                    <a:pt x="3723" y="39461"/>
                    <a:pt x="-2653" y="27074"/>
                    <a:pt x="1055" y="15502"/>
                  </a:cubicBezTo>
                  <a:cubicBezTo>
                    <a:pt x="1071" y="15453"/>
                    <a:pt x="1087" y="15405"/>
                    <a:pt x="1103" y="15356"/>
                  </a:cubicBezTo>
                  <a:lnTo>
                    <a:pt x="1103" y="15356"/>
                  </a:lnTo>
                  <a:cubicBezTo>
                    <a:pt x="4830" y="3735"/>
                    <a:pt x="17272" y="-2665"/>
                    <a:pt x="28893" y="1061"/>
                  </a:cubicBezTo>
                  <a:cubicBezTo>
                    <a:pt x="28901" y="1064"/>
                    <a:pt x="28908" y="1067"/>
                    <a:pt x="28916" y="1069"/>
                  </a:cubicBezTo>
                  <a:lnTo>
                    <a:pt x="28916" y="1069"/>
                  </a:lnTo>
                  <a:cubicBezTo>
                    <a:pt x="40542" y="4780"/>
                    <a:pt x="46959" y="17214"/>
                    <a:pt x="43247" y="28840"/>
                  </a:cubicBezTo>
                  <a:cubicBezTo>
                    <a:pt x="43233" y="28886"/>
                    <a:pt x="43219" y="28931"/>
                    <a:pt x="43203" y="28977"/>
                  </a:cubicBezTo>
                  <a:lnTo>
                    <a:pt x="43203" y="28977"/>
                  </a:lnTo>
                  <a:cubicBezTo>
                    <a:pt x="40239" y="38101"/>
                    <a:pt x="31747" y="44288"/>
                    <a:pt x="22153" y="44312"/>
                  </a:cubicBezTo>
                  <a:lnTo>
                    <a:pt x="22153" y="44312"/>
                  </a:lnTo>
                  <a:cubicBezTo>
                    <a:pt x="19821" y="44297"/>
                    <a:pt x="17506" y="43911"/>
                    <a:pt x="15295" y="43169"/>
                  </a:cubicBezTo>
                  <a:close/>
                </a:path>
              </a:pathLst>
            </a:custGeom>
            <a:solidFill>
              <a:srgbClr val="A4E7F9"/>
            </a:solidFill>
            <a:ln w="9525" cap="flat">
              <a:noFill/>
              <a:prstDash val="solid"/>
              <a:miter/>
            </a:ln>
            <a:effectLst/>
          </p:spPr>
          <p:txBody>
            <a:bodyPr rtlCol="0" anchor="ctr"/>
            <a:lstStyle/>
            <a:p>
              <a:endParaRPr lang="en-US" sz="1350"/>
            </a:p>
          </p:txBody>
        </p:sp>
        <p:sp>
          <p:nvSpPr>
            <p:cNvPr id="51" name="Freeform: Shape 50">
              <a:extLst>
                <a:ext uri="{FF2B5EF4-FFF2-40B4-BE49-F238E27FC236}">
                  <a16:creationId xmlns:a16="http://schemas.microsoft.com/office/drawing/2014/main" id="{027B3877-3EE2-41F2-BCF5-FC2D9FBDCC9F}"/>
                </a:ext>
              </a:extLst>
            </p:cNvPr>
            <p:cNvSpPr/>
            <p:nvPr/>
          </p:nvSpPr>
          <p:spPr>
            <a:xfrm rot="10800000" flipH="1">
              <a:off x="1495282" y="2315666"/>
              <a:ext cx="128148" cy="128914"/>
            </a:xfrm>
            <a:custGeom>
              <a:avLst/>
              <a:gdLst>
                <a:gd name="connsiteX0" fmla="*/ 9234 w 44325"/>
                <a:gd name="connsiteY0" fmla="*/ 40114 h 44590"/>
                <a:gd name="connsiteX1" fmla="*/ 9234 w 44325"/>
                <a:gd name="connsiteY1" fmla="*/ 40114 h 44590"/>
                <a:gd name="connsiteX2" fmla="*/ 4087 w 44325"/>
                <a:gd name="connsiteY2" fmla="*/ 9426 h 44590"/>
                <a:gd name="connsiteX3" fmla="*/ 4281 w 44325"/>
                <a:gd name="connsiteY3" fmla="*/ 9158 h 44590"/>
                <a:gd name="connsiteX4" fmla="*/ 4281 w 44325"/>
                <a:gd name="connsiteY4" fmla="*/ 9158 h 44590"/>
                <a:gd name="connsiteX5" fmla="*/ 35238 w 44325"/>
                <a:gd name="connsiteY5" fmla="*/ 4205 h 44590"/>
                <a:gd name="connsiteX6" fmla="*/ 35238 w 44325"/>
                <a:gd name="connsiteY6" fmla="*/ 4205 h 44590"/>
                <a:gd name="connsiteX7" fmla="*/ 40095 w 44325"/>
                <a:gd name="connsiteY7" fmla="*/ 35066 h 44590"/>
                <a:gd name="connsiteX8" fmla="*/ 40095 w 44325"/>
                <a:gd name="connsiteY8" fmla="*/ 35066 h 44590"/>
                <a:gd name="connsiteX9" fmla="*/ 22188 w 44325"/>
                <a:gd name="connsiteY9" fmla="*/ 44591 h 44590"/>
                <a:gd name="connsiteX10" fmla="*/ 22188 w 44325"/>
                <a:gd name="connsiteY10" fmla="*/ 44591 h 44590"/>
                <a:gd name="connsiteX11" fmla="*/ 9234 w 44325"/>
                <a:gd name="connsiteY11" fmla="*/ 40114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5" h="44590">
                  <a:moveTo>
                    <a:pt x="9234" y="40114"/>
                  </a:moveTo>
                  <a:lnTo>
                    <a:pt x="9234" y="40114"/>
                  </a:lnTo>
                  <a:cubicBezTo>
                    <a:pt x="-661" y="33061"/>
                    <a:pt x="-2966" y="19322"/>
                    <a:pt x="4087" y="9426"/>
                  </a:cubicBezTo>
                  <a:cubicBezTo>
                    <a:pt x="4151" y="9336"/>
                    <a:pt x="4216" y="9246"/>
                    <a:pt x="4281" y="9158"/>
                  </a:cubicBezTo>
                  <a:lnTo>
                    <a:pt x="4281" y="9158"/>
                  </a:lnTo>
                  <a:cubicBezTo>
                    <a:pt x="11470" y="-746"/>
                    <a:pt x="25318" y="-2961"/>
                    <a:pt x="35238" y="4205"/>
                  </a:cubicBezTo>
                  <a:lnTo>
                    <a:pt x="35238" y="4205"/>
                  </a:lnTo>
                  <a:cubicBezTo>
                    <a:pt x="45097" y="11387"/>
                    <a:pt x="47271" y="25202"/>
                    <a:pt x="40095" y="35066"/>
                  </a:cubicBezTo>
                  <a:lnTo>
                    <a:pt x="40095" y="35066"/>
                  </a:lnTo>
                  <a:cubicBezTo>
                    <a:pt x="36044" y="40979"/>
                    <a:pt x="29356" y="44536"/>
                    <a:pt x="22188" y="44591"/>
                  </a:cubicBezTo>
                  <a:lnTo>
                    <a:pt x="22188" y="44591"/>
                  </a:lnTo>
                  <a:cubicBezTo>
                    <a:pt x="17509" y="44490"/>
                    <a:pt x="12978" y="42924"/>
                    <a:pt x="9234" y="40114"/>
                  </a:cubicBezTo>
                  <a:close/>
                </a:path>
              </a:pathLst>
            </a:custGeom>
            <a:solidFill>
              <a:srgbClr val="A4E7F9"/>
            </a:solidFill>
            <a:ln w="9525" cap="flat">
              <a:noFill/>
              <a:prstDash val="solid"/>
              <a:miter/>
            </a:ln>
            <a:effectLst/>
          </p:spPr>
          <p:txBody>
            <a:bodyPr rtlCol="0" anchor="ctr"/>
            <a:lstStyle/>
            <a:p>
              <a:endParaRPr lang="en-US" sz="1350"/>
            </a:p>
          </p:txBody>
        </p:sp>
        <p:sp>
          <p:nvSpPr>
            <p:cNvPr id="52" name="Freeform: Shape 51">
              <a:extLst>
                <a:ext uri="{FF2B5EF4-FFF2-40B4-BE49-F238E27FC236}">
                  <a16:creationId xmlns:a16="http://schemas.microsoft.com/office/drawing/2014/main" id="{701767FB-E0DE-4035-989A-6EBCD8CE893A}"/>
                </a:ext>
              </a:extLst>
            </p:cNvPr>
            <p:cNvSpPr/>
            <p:nvPr/>
          </p:nvSpPr>
          <p:spPr>
            <a:xfrm rot="10800000" flipH="1">
              <a:off x="1282817" y="2528528"/>
              <a:ext cx="128085" cy="127983"/>
            </a:xfrm>
            <a:custGeom>
              <a:avLst/>
              <a:gdLst>
                <a:gd name="connsiteX0" fmla="*/ 4238 w 44303"/>
                <a:gd name="connsiteY0" fmla="*/ 35219 h 44268"/>
                <a:gd name="connsiteX1" fmla="*/ 9095 w 44303"/>
                <a:gd name="connsiteY1" fmla="*/ 4263 h 44268"/>
                <a:gd name="connsiteX2" fmla="*/ 9095 w 44303"/>
                <a:gd name="connsiteY2" fmla="*/ 4263 h 44268"/>
                <a:gd name="connsiteX3" fmla="*/ 39956 w 44303"/>
                <a:gd name="connsiteY3" fmla="*/ 9026 h 44268"/>
                <a:gd name="connsiteX4" fmla="*/ 39956 w 44303"/>
                <a:gd name="connsiteY4" fmla="*/ 9026 h 44268"/>
                <a:gd name="connsiteX5" fmla="*/ 35427 w 44303"/>
                <a:gd name="connsiteY5" fmla="*/ 39811 h 44268"/>
                <a:gd name="connsiteX6" fmla="*/ 35194 w 44303"/>
                <a:gd name="connsiteY6" fmla="*/ 39982 h 44268"/>
                <a:gd name="connsiteX7" fmla="*/ 35194 w 44303"/>
                <a:gd name="connsiteY7" fmla="*/ 39982 h 44268"/>
                <a:gd name="connsiteX8" fmla="*/ 22049 w 44303"/>
                <a:gd name="connsiteY8" fmla="*/ 44268 h 44268"/>
                <a:gd name="connsiteX9" fmla="*/ 22049 w 44303"/>
                <a:gd name="connsiteY9" fmla="*/ 44268 h 44268"/>
                <a:gd name="connsiteX10" fmla="*/ 4238 w 44303"/>
                <a:gd name="connsiteY10" fmla="*/ 35219 h 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03" h="44268">
                  <a:moveTo>
                    <a:pt x="4238" y="35219"/>
                  </a:moveTo>
                  <a:cubicBezTo>
                    <a:pt x="-2949" y="25325"/>
                    <a:pt x="-776" y="11481"/>
                    <a:pt x="9095" y="4263"/>
                  </a:cubicBezTo>
                  <a:lnTo>
                    <a:pt x="9095" y="4263"/>
                  </a:lnTo>
                  <a:cubicBezTo>
                    <a:pt x="18935" y="-2934"/>
                    <a:pt x="32744" y="-802"/>
                    <a:pt x="39956" y="9026"/>
                  </a:cubicBezTo>
                  <a:lnTo>
                    <a:pt x="39956" y="9026"/>
                  </a:lnTo>
                  <a:cubicBezTo>
                    <a:pt x="47207" y="18777"/>
                    <a:pt x="45179" y="32560"/>
                    <a:pt x="35427" y="39811"/>
                  </a:cubicBezTo>
                  <a:cubicBezTo>
                    <a:pt x="35350" y="39869"/>
                    <a:pt x="35272" y="39926"/>
                    <a:pt x="35194" y="39982"/>
                  </a:cubicBezTo>
                  <a:lnTo>
                    <a:pt x="35194" y="39982"/>
                  </a:lnTo>
                  <a:cubicBezTo>
                    <a:pt x="31377" y="42768"/>
                    <a:pt x="26774" y="44269"/>
                    <a:pt x="22049" y="44268"/>
                  </a:cubicBezTo>
                  <a:lnTo>
                    <a:pt x="22049" y="44268"/>
                  </a:lnTo>
                  <a:cubicBezTo>
                    <a:pt x="15013" y="44246"/>
                    <a:pt x="8405" y="40889"/>
                    <a:pt x="4238" y="35219"/>
                  </a:cubicBezTo>
                  <a:close/>
                </a:path>
              </a:pathLst>
            </a:custGeom>
            <a:solidFill>
              <a:srgbClr val="A4E7F9"/>
            </a:solidFill>
            <a:ln w="9525" cap="flat">
              <a:noFill/>
              <a:prstDash val="solid"/>
              <a:miter/>
            </a:ln>
            <a:effectLst/>
          </p:spPr>
          <p:txBody>
            <a:bodyPr rtlCol="0" anchor="ctr"/>
            <a:lstStyle/>
            <a:p>
              <a:endParaRPr lang="en-US" sz="1350"/>
            </a:p>
          </p:txBody>
        </p:sp>
        <p:sp>
          <p:nvSpPr>
            <p:cNvPr id="53" name="Freeform: Shape 52">
              <a:extLst>
                <a:ext uri="{FF2B5EF4-FFF2-40B4-BE49-F238E27FC236}">
                  <a16:creationId xmlns:a16="http://schemas.microsoft.com/office/drawing/2014/main" id="{DD204A62-67A1-4031-80F7-7C46DBE58611}"/>
                </a:ext>
              </a:extLst>
            </p:cNvPr>
            <p:cNvSpPr/>
            <p:nvPr/>
          </p:nvSpPr>
          <p:spPr>
            <a:xfrm rot="10800000" flipH="1">
              <a:off x="1145923" y="2795922"/>
              <a:ext cx="128038" cy="127943"/>
            </a:xfrm>
            <a:custGeom>
              <a:avLst/>
              <a:gdLst>
                <a:gd name="connsiteX0" fmla="*/ 1106 w 44287"/>
                <a:gd name="connsiteY0" fmla="*/ 29014 h 44254"/>
                <a:gd name="connsiteX1" fmla="*/ 15220 w 44287"/>
                <a:gd name="connsiteY1" fmla="*/ 1132 h 44254"/>
                <a:gd name="connsiteX2" fmla="*/ 15298 w 44287"/>
                <a:gd name="connsiteY2" fmla="*/ 1106 h 44254"/>
                <a:gd name="connsiteX3" fmla="*/ 15298 w 44287"/>
                <a:gd name="connsiteY3" fmla="*/ 1106 h 44254"/>
                <a:gd name="connsiteX4" fmla="*/ 43181 w 44287"/>
                <a:gd name="connsiteY4" fmla="*/ 15220 h 44254"/>
                <a:gd name="connsiteX5" fmla="*/ 43206 w 44287"/>
                <a:gd name="connsiteY5" fmla="*/ 15298 h 44254"/>
                <a:gd name="connsiteX6" fmla="*/ 43206 w 44287"/>
                <a:gd name="connsiteY6" fmla="*/ 15298 h 44254"/>
                <a:gd name="connsiteX7" fmla="*/ 29014 w 44287"/>
                <a:gd name="connsiteY7" fmla="*/ 43206 h 44254"/>
                <a:gd name="connsiteX8" fmla="*/ 29014 w 44287"/>
                <a:gd name="connsiteY8" fmla="*/ 43206 h 44254"/>
                <a:gd name="connsiteX9" fmla="*/ 22156 w 44287"/>
                <a:gd name="connsiteY9" fmla="*/ 44254 h 44254"/>
                <a:gd name="connsiteX10" fmla="*/ 21775 w 44287"/>
                <a:gd name="connsiteY10" fmla="*/ 44254 h 44254"/>
                <a:gd name="connsiteX11" fmla="*/ 1106 w 44287"/>
                <a:gd name="connsiteY11" fmla="*/ 29014 h 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87" h="44254">
                  <a:moveTo>
                    <a:pt x="1106" y="29014"/>
                  </a:moveTo>
                  <a:cubicBezTo>
                    <a:pt x="-2696" y="17417"/>
                    <a:pt x="3623" y="4934"/>
                    <a:pt x="15220" y="1132"/>
                  </a:cubicBezTo>
                  <a:cubicBezTo>
                    <a:pt x="15246" y="1123"/>
                    <a:pt x="15272" y="1114"/>
                    <a:pt x="15298" y="1106"/>
                  </a:cubicBezTo>
                  <a:lnTo>
                    <a:pt x="15298" y="1106"/>
                  </a:lnTo>
                  <a:cubicBezTo>
                    <a:pt x="26895" y="-2697"/>
                    <a:pt x="39379" y="3622"/>
                    <a:pt x="43181" y="15220"/>
                  </a:cubicBezTo>
                  <a:cubicBezTo>
                    <a:pt x="43189" y="15246"/>
                    <a:pt x="43198" y="15272"/>
                    <a:pt x="43206" y="15298"/>
                  </a:cubicBezTo>
                  <a:lnTo>
                    <a:pt x="43206" y="15298"/>
                  </a:lnTo>
                  <a:cubicBezTo>
                    <a:pt x="46962" y="26921"/>
                    <a:pt x="40619" y="39394"/>
                    <a:pt x="29014" y="43206"/>
                  </a:cubicBezTo>
                  <a:lnTo>
                    <a:pt x="29014" y="43206"/>
                  </a:lnTo>
                  <a:cubicBezTo>
                    <a:pt x="26789" y="43880"/>
                    <a:pt x="24480" y="44232"/>
                    <a:pt x="22156" y="44254"/>
                  </a:cubicBezTo>
                  <a:lnTo>
                    <a:pt x="21775" y="44254"/>
                  </a:lnTo>
                  <a:cubicBezTo>
                    <a:pt x="12338" y="44109"/>
                    <a:pt x="4034" y="37987"/>
                    <a:pt x="1106" y="29014"/>
                  </a:cubicBezTo>
                  <a:close/>
                </a:path>
              </a:pathLst>
            </a:custGeom>
            <a:solidFill>
              <a:srgbClr val="A4E7F9"/>
            </a:solidFill>
            <a:ln w="9525" cap="flat">
              <a:noFill/>
              <a:prstDash val="solid"/>
              <a:miter/>
            </a:ln>
            <a:effectLst/>
          </p:spPr>
          <p:txBody>
            <a:bodyPr rtlCol="0" anchor="ctr"/>
            <a:lstStyle/>
            <a:p>
              <a:endParaRPr lang="en-US" sz="1350"/>
            </a:p>
          </p:txBody>
        </p:sp>
        <p:sp>
          <p:nvSpPr>
            <p:cNvPr id="54" name="Freeform: Shape 53">
              <a:extLst>
                <a:ext uri="{FF2B5EF4-FFF2-40B4-BE49-F238E27FC236}">
                  <a16:creationId xmlns:a16="http://schemas.microsoft.com/office/drawing/2014/main" id="{CA2DD892-3117-4EE9-8C2E-F3B3365E2A49}"/>
                </a:ext>
              </a:extLst>
            </p:cNvPr>
            <p:cNvSpPr/>
            <p:nvPr/>
          </p:nvSpPr>
          <p:spPr>
            <a:xfrm rot="10800000" flipH="1">
              <a:off x="1098723" y="3092226"/>
              <a:ext cx="128050" cy="128050"/>
            </a:xfrm>
            <a:custGeom>
              <a:avLst/>
              <a:gdLst>
                <a:gd name="connsiteX0" fmla="*/ 0 w 44291"/>
                <a:gd name="connsiteY0" fmla="*/ 22098 h 44291"/>
                <a:gd name="connsiteX1" fmla="*/ 22098 w 44291"/>
                <a:gd name="connsiteY1" fmla="*/ 0 h 44291"/>
                <a:gd name="connsiteX2" fmla="*/ 22098 w 44291"/>
                <a:gd name="connsiteY2" fmla="*/ 0 h 44291"/>
                <a:gd name="connsiteX3" fmla="*/ 44291 w 44291"/>
                <a:gd name="connsiteY3" fmla="*/ 22003 h 44291"/>
                <a:gd name="connsiteX4" fmla="*/ 44291 w 44291"/>
                <a:gd name="connsiteY4" fmla="*/ 22098 h 44291"/>
                <a:gd name="connsiteX5" fmla="*/ 44291 w 44291"/>
                <a:gd name="connsiteY5" fmla="*/ 22098 h 44291"/>
                <a:gd name="connsiteX6" fmla="*/ 22193 w 44291"/>
                <a:gd name="connsiteY6" fmla="*/ 44291 h 44291"/>
                <a:gd name="connsiteX7" fmla="*/ 22193 w 44291"/>
                <a:gd name="connsiteY7" fmla="*/ 44291 h 44291"/>
                <a:gd name="connsiteX8" fmla="*/ 0 w 44291"/>
                <a:gd name="connsiteY8" fmla="*/ 22098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098"/>
                  </a:moveTo>
                  <a:cubicBezTo>
                    <a:pt x="0" y="9894"/>
                    <a:pt x="9894" y="0"/>
                    <a:pt x="22098" y="0"/>
                  </a:cubicBezTo>
                  <a:lnTo>
                    <a:pt x="22098" y="0"/>
                  </a:lnTo>
                  <a:cubicBezTo>
                    <a:pt x="34302" y="-52"/>
                    <a:pt x="44238" y="9799"/>
                    <a:pt x="44291" y="22003"/>
                  </a:cubicBezTo>
                  <a:cubicBezTo>
                    <a:pt x="44291" y="22034"/>
                    <a:pt x="44291" y="22067"/>
                    <a:pt x="44291" y="22098"/>
                  </a:cubicBezTo>
                  <a:lnTo>
                    <a:pt x="44291" y="22098"/>
                  </a:lnTo>
                  <a:cubicBezTo>
                    <a:pt x="44240" y="34297"/>
                    <a:pt x="34391" y="44188"/>
                    <a:pt x="22193" y="44291"/>
                  </a:cubicBezTo>
                  <a:lnTo>
                    <a:pt x="22193" y="44291"/>
                  </a:lnTo>
                  <a:cubicBezTo>
                    <a:pt x="9936" y="44291"/>
                    <a:pt x="0" y="34355"/>
                    <a:pt x="0" y="22098"/>
                  </a:cubicBezTo>
                  <a:close/>
                </a:path>
              </a:pathLst>
            </a:custGeom>
            <a:solidFill>
              <a:srgbClr val="A4E7F9"/>
            </a:solidFill>
            <a:ln w="9525" cap="flat">
              <a:noFill/>
              <a:prstDash val="solid"/>
              <a:miter/>
            </a:ln>
            <a:effectLst/>
          </p:spPr>
          <p:txBody>
            <a:bodyPr rtlCol="0" anchor="ctr"/>
            <a:lstStyle/>
            <a:p>
              <a:endParaRPr lang="en-US" sz="1350"/>
            </a:p>
          </p:txBody>
        </p:sp>
        <p:sp>
          <p:nvSpPr>
            <p:cNvPr id="55" name="Freeform: Shape 54">
              <a:extLst>
                <a:ext uri="{FF2B5EF4-FFF2-40B4-BE49-F238E27FC236}">
                  <a16:creationId xmlns:a16="http://schemas.microsoft.com/office/drawing/2014/main" id="{72C1BD7D-39E6-4737-85DE-EC0043E8EA5F}"/>
                </a:ext>
              </a:extLst>
            </p:cNvPr>
            <p:cNvSpPr/>
            <p:nvPr/>
          </p:nvSpPr>
          <p:spPr>
            <a:xfrm rot="10800000" flipH="1">
              <a:off x="1144857" y="3389083"/>
              <a:ext cx="128047" cy="128109"/>
            </a:xfrm>
            <a:custGeom>
              <a:avLst/>
              <a:gdLst>
                <a:gd name="connsiteX0" fmla="*/ 15381 w 44290"/>
                <a:gd name="connsiteY0" fmla="*/ 43169 h 44312"/>
                <a:gd name="connsiteX1" fmla="*/ 1028 w 44290"/>
                <a:gd name="connsiteY1" fmla="*/ 15561 h 44312"/>
                <a:gd name="connsiteX2" fmla="*/ 1094 w 44290"/>
                <a:gd name="connsiteY2" fmla="*/ 15356 h 44312"/>
                <a:gd name="connsiteX3" fmla="*/ 1094 w 44290"/>
                <a:gd name="connsiteY3" fmla="*/ 15356 h 44312"/>
                <a:gd name="connsiteX4" fmla="*/ 28884 w 44290"/>
                <a:gd name="connsiteY4" fmla="*/ 1061 h 44312"/>
                <a:gd name="connsiteX5" fmla="*/ 28907 w 44290"/>
                <a:gd name="connsiteY5" fmla="*/ 1069 h 44312"/>
                <a:gd name="connsiteX6" fmla="*/ 28907 w 44290"/>
                <a:gd name="connsiteY6" fmla="*/ 1069 h 44312"/>
                <a:gd name="connsiteX7" fmla="*/ 43238 w 44290"/>
                <a:gd name="connsiteY7" fmla="*/ 28840 h 44312"/>
                <a:gd name="connsiteX8" fmla="*/ 43194 w 44290"/>
                <a:gd name="connsiteY8" fmla="*/ 28977 h 44312"/>
                <a:gd name="connsiteX9" fmla="*/ 43194 w 44290"/>
                <a:gd name="connsiteY9" fmla="*/ 28977 h 44312"/>
                <a:gd name="connsiteX10" fmla="*/ 22144 w 44290"/>
                <a:gd name="connsiteY10" fmla="*/ 44312 h 44312"/>
                <a:gd name="connsiteX11" fmla="*/ 22144 w 44290"/>
                <a:gd name="connsiteY11" fmla="*/ 44312 h 44312"/>
                <a:gd name="connsiteX12" fmla="*/ 15381 w 44290"/>
                <a:gd name="connsiteY12"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90" h="44312">
                  <a:moveTo>
                    <a:pt x="15381" y="43169"/>
                  </a:moveTo>
                  <a:cubicBezTo>
                    <a:pt x="3794" y="39509"/>
                    <a:pt x="-2633" y="27148"/>
                    <a:pt x="1028" y="15561"/>
                  </a:cubicBezTo>
                  <a:cubicBezTo>
                    <a:pt x="1049" y="15492"/>
                    <a:pt x="1071" y="15424"/>
                    <a:pt x="1094" y="15356"/>
                  </a:cubicBezTo>
                  <a:lnTo>
                    <a:pt x="1094" y="15356"/>
                  </a:lnTo>
                  <a:cubicBezTo>
                    <a:pt x="4820" y="3735"/>
                    <a:pt x="17262" y="-2665"/>
                    <a:pt x="28884" y="1061"/>
                  </a:cubicBezTo>
                  <a:cubicBezTo>
                    <a:pt x="28891" y="1064"/>
                    <a:pt x="28899" y="1066"/>
                    <a:pt x="28907" y="1069"/>
                  </a:cubicBezTo>
                  <a:lnTo>
                    <a:pt x="28907" y="1069"/>
                  </a:lnTo>
                  <a:cubicBezTo>
                    <a:pt x="40533" y="4780"/>
                    <a:pt x="46949" y="17214"/>
                    <a:pt x="43238" y="28840"/>
                  </a:cubicBezTo>
                  <a:cubicBezTo>
                    <a:pt x="43224" y="28886"/>
                    <a:pt x="43209" y="28931"/>
                    <a:pt x="43194" y="28977"/>
                  </a:cubicBezTo>
                  <a:lnTo>
                    <a:pt x="43194" y="28977"/>
                  </a:lnTo>
                  <a:cubicBezTo>
                    <a:pt x="40281" y="38138"/>
                    <a:pt x="31757" y="44348"/>
                    <a:pt x="22144" y="44312"/>
                  </a:cubicBezTo>
                  <a:lnTo>
                    <a:pt x="22144" y="44312"/>
                  </a:lnTo>
                  <a:cubicBezTo>
                    <a:pt x="19843" y="44297"/>
                    <a:pt x="17559" y="43911"/>
                    <a:pt x="15381" y="43169"/>
                  </a:cubicBezTo>
                  <a:close/>
                </a:path>
              </a:pathLst>
            </a:custGeom>
            <a:solidFill>
              <a:srgbClr val="A4E7F9"/>
            </a:solidFill>
            <a:ln w="9525" cap="flat">
              <a:noFill/>
              <a:prstDash val="solid"/>
              <a:miter/>
            </a:ln>
            <a:effectLst/>
          </p:spPr>
          <p:txBody>
            <a:bodyPr rtlCol="0" anchor="ctr"/>
            <a:lstStyle/>
            <a:p>
              <a:endParaRPr lang="en-US" sz="1350"/>
            </a:p>
          </p:txBody>
        </p:sp>
        <p:sp>
          <p:nvSpPr>
            <p:cNvPr id="56" name="Freeform: Shape 55">
              <a:extLst>
                <a:ext uri="{FF2B5EF4-FFF2-40B4-BE49-F238E27FC236}">
                  <a16:creationId xmlns:a16="http://schemas.microsoft.com/office/drawing/2014/main" id="{F8743E6B-E398-4C2B-AB73-B74879E03E16}"/>
                </a:ext>
              </a:extLst>
            </p:cNvPr>
            <p:cNvSpPr/>
            <p:nvPr/>
          </p:nvSpPr>
          <p:spPr>
            <a:xfrm rot="10800000" flipH="1">
              <a:off x="1280936" y="3655924"/>
              <a:ext cx="127992" cy="128914"/>
            </a:xfrm>
            <a:custGeom>
              <a:avLst/>
              <a:gdLst>
                <a:gd name="connsiteX0" fmla="*/ 9175 w 44271"/>
                <a:gd name="connsiteY0" fmla="*/ 40019 h 44590"/>
                <a:gd name="connsiteX1" fmla="*/ 4127 w 44271"/>
                <a:gd name="connsiteY1" fmla="*/ 9158 h 44590"/>
                <a:gd name="connsiteX2" fmla="*/ 4127 w 44271"/>
                <a:gd name="connsiteY2" fmla="*/ 9158 h 44590"/>
                <a:gd name="connsiteX3" fmla="*/ 35083 w 44271"/>
                <a:gd name="connsiteY3" fmla="*/ 4205 h 44590"/>
                <a:gd name="connsiteX4" fmla="*/ 35083 w 44271"/>
                <a:gd name="connsiteY4" fmla="*/ 4205 h 44590"/>
                <a:gd name="connsiteX5" fmla="*/ 40153 w 44271"/>
                <a:gd name="connsiteY5" fmla="*/ 34906 h 44590"/>
                <a:gd name="connsiteX6" fmla="*/ 40036 w 44271"/>
                <a:gd name="connsiteY6" fmla="*/ 35066 h 44590"/>
                <a:gd name="connsiteX7" fmla="*/ 40036 w 44271"/>
                <a:gd name="connsiteY7" fmla="*/ 35066 h 44590"/>
                <a:gd name="connsiteX8" fmla="*/ 22129 w 44271"/>
                <a:gd name="connsiteY8" fmla="*/ 44591 h 44590"/>
                <a:gd name="connsiteX9" fmla="*/ 22129 w 44271"/>
                <a:gd name="connsiteY9" fmla="*/ 44591 h 44590"/>
                <a:gd name="connsiteX10" fmla="*/ 9175 w 44271"/>
                <a:gd name="connsiteY10" fmla="*/ 40019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1" h="44590">
                  <a:moveTo>
                    <a:pt x="9175" y="40019"/>
                  </a:moveTo>
                  <a:cubicBezTo>
                    <a:pt x="-700" y="32865"/>
                    <a:pt x="-2954" y="19085"/>
                    <a:pt x="4127" y="9158"/>
                  </a:cubicBezTo>
                  <a:lnTo>
                    <a:pt x="4127" y="9158"/>
                  </a:lnTo>
                  <a:cubicBezTo>
                    <a:pt x="11316" y="-746"/>
                    <a:pt x="25164" y="-2961"/>
                    <a:pt x="35083" y="4205"/>
                  </a:cubicBezTo>
                  <a:lnTo>
                    <a:pt x="35083" y="4205"/>
                  </a:lnTo>
                  <a:cubicBezTo>
                    <a:pt x="44961" y="11283"/>
                    <a:pt x="47231" y="25028"/>
                    <a:pt x="40153" y="34906"/>
                  </a:cubicBezTo>
                  <a:cubicBezTo>
                    <a:pt x="40114" y="34959"/>
                    <a:pt x="40075" y="35012"/>
                    <a:pt x="40036" y="35066"/>
                  </a:cubicBezTo>
                  <a:lnTo>
                    <a:pt x="40036" y="35066"/>
                  </a:lnTo>
                  <a:cubicBezTo>
                    <a:pt x="35985" y="40979"/>
                    <a:pt x="29297" y="44536"/>
                    <a:pt x="22129" y="44591"/>
                  </a:cubicBezTo>
                  <a:lnTo>
                    <a:pt x="22129" y="44591"/>
                  </a:lnTo>
                  <a:cubicBezTo>
                    <a:pt x="17433" y="44494"/>
                    <a:pt x="12892" y="42892"/>
                    <a:pt x="9175" y="40019"/>
                  </a:cubicBezTo>
                  <a:close/>
                </a:path>
              </a:pathLst>
            </a:custGeom>
            <a:solidFill>
              <a:srgbClr val="A4E7F9"/>
            </a:solidFill>
            <a:ln w="9525" cap="flat">
              <a:noFill/>
              <a:prstDash val="solid"/>
              <a:miter/>
            </a:ln>
            <a:effectLst/>
          </p:spPr>
          <p:txBody>
            <a:bodyPr rtlCol="0" anchor="ctr"/>
            <a:lstStyle/>
            <a:p>
              <a:endParaRPr lang="en-US" sz="1350"/>
            </a:p>
          </p:txBody>
        </p:sp>
        <p:sp>
          <p:nvSpPr>
            <p:cNvPr id="57" name="Freeform: Shape 56">
              <a:extLst>
                <a:ext uri="{FF2B5EF4-FFF2-40B4-BE49-F238E27FC236}">
                  <a16:creationId xmlns:a16="http://schemas.microsoft.com/office/drawing/2014/main" id="{E47D9A54-4305-4147-95A2-AD39E28DA449}"/>
                </a:ext>
              </a:extLst>
            </p:cNvPr>
            <p:cNvSpPr/>
            <p:nvPr/>
          </p:nvSpPr>
          <p:spPr>
            <a:xfrm rot="10800000" flipH="1">
              <a:off x="1492836" y="3869617"/>
              <a:ext cx="127793" cy="128092"/>
            </a:xfrm>
            <a:custGeom>
              <a:avLst/>
              <a:gdLst>
                <a:gd name="connsiteX0" fmla="*/ 4271 w 44202"/>
                <a:gd name="connsiteY0" fmla="*/ 35257 h 44306"/>
                <a:gd name="connsiteX1" fmla="*/ 9033 w 44202"/>
                <a:gd name="connsiteY1" fmla="*/ 4301 h 44306"/>
                <a:gd name="connsiteX2" fmla="*/ 9033 w 44202"/>
                <a:gd name="connsiteY2" fmla="*/ 4301 h 44306"/>
                <a:gd name="connsiteX3" fmla="*/ 39803 w 44202"/>
                <a:gd name="connsiteY3" fmla="*/ 8938 h 44306"/>
                <a:gd name="connsiteX4" fmla="*/ 39894 w 44202"/>
                <a:gd name="connsiteY4" fmla="*/ 9064 h 44306"/>
                <a:gd name="connsiteX5" fmla="*/ 39894 w 44202"/>
                <a:gd name="connsiteY5" fmla="*/ 9064 h 44306"/>
                <a:gd name="connsiteX6" fmla="*/ 35211 w 44202"/>
                <a:gd name="connsiteY6" fmla="*/ 39962 h 44306"/>
                <a:gd name="connsiteX7" fmla="*/ 35132 w 44202"/>
                <a:gd name="connsiteY7" fmla="*/ 40020 h 44306"/>
                <a:gd name="connsiteX8" fmla="*/ 35132 w 44202"/>
                <a:gd name="connsiteY8" fmla="*/ 40020 h 44306"/>
                <a:gd name="connsiteX9" fmla="*/ 22083 w 44202"/>
                <a:gd name="connsiteY9" fmla="*/ 44306 h 44306"/>
                <a:gd name="connsiteX10" fmla="*/ 22083 w 44202"/>
                <a:gd name="connsiteY10" fmla="*/ 44306 h 44306"/>
                <a:gd name="connsiteX11" fmla="*/ 4271 w 44202"/>
                <a:gd name="connsiteY11" fmla="*/ 35257 h 4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44306">
                  <a:moveTo>
                    <a:pt x="4271" y="35257"/>
                  </a:moveTo>
                  <a:cubicBezTo>
                    <a:pt x="-2936" y="25387"/>
                    <a:pt x="-807" y="11549"/>
                    <a:pt x="9033" y="4301"/>
                  </a:cubicBezTo>
                  <a:lnTo>
                    <a:pt x="9033" y="4301"/>
                  </a:lnTo>
                  <a:cubicBezTo>
                    <a:pt x="18811" y="-2915"/>
                    <a:pt x="32587" y="-839"/>
                    <a:pt x="39803" y="8938"/>
                  </a:cubicBezTo>
                  <a:cubicBezTo>
                    <a:pt x="39833" y="8980"/>
                    <a:pt x="39864" y="9022"/>
                    <a:pt x="39894" y="9064"/>
                  </a:cubicBezTo>
                  <a:lnTo>
                    <a:pt x="39894" y="9064"/>
                  </a:lnTo>
                  <a:cubicBezTo>
                    <a:pt x="47133" y="18889"/>
                    <a:pt x="45037" y="32723"/>
                    <a:pt x="35211" y="39962"/>
                  </a:cubicBezTo>
                  <a:cubicBezTo>
                    <a:pt x="35184" y="39982"/>
                    <a:pt x="35159" y="40001"/>
                    <a:pt x="35132" y="40020"/>
                  </a:cubicBezTo>
                  <a:lnTo>
                    <a:pt x="35132" y="40020"/>
                  </a:lnTo>
                  <a:cubicBezTo>
                    <a:pt x="31336" y="42775"/>
                    <a:pt x="26773" y="44274"/>
                    <a:pt x="22083" y="44306"/>
                  </a:cubicBezTo>
                  <a:lnTo>
                    <a:pt x="22083" y="44306"/>
                  </a:lnTo>
                  <a:cubicBezTo>
                    <a:pt x="15043" y="44299"/>
                    <a:pt x="8428" y="40938"/>
                    <a:pt x="4271" y="35257"/>
                  </a:cubicBezTo>
                  <a:close/>
                </a:path>
              </a:pathLst>
            </a:custGeom>
            <a:solidFill>
              <a:srgbClr val="A4E7F9"/>
            </a:solidFill>
            <a:ln w="9525" cap="flat">
              <a:noFill/>
              <a:prstDash val="solid"/>
              <a:miter/>
            </a:ln>
            <a:effectLst/>
          </p:spPr>
          <p:txBody>
            <a:bodyPr rtlCol="0" anchor="ctr"/>
            <a:lstStyle/>
            <a:p>
              <a:endParaRPr lang="en-US" sz="1350"/>
            </a:p>
          </p:txBody>
        </p:sp>
        <p:sp>
          <p:nvSpPr>
            <p:cNvPr id="58" name="Freeform: Shape 57">
              <a:extLst>
                <a:ext uri="{FF2B5EF4-FFF2-40B4-BE49-F238E27FC236}">
                  <a16:creationId xmlns:a16="http://schemas.microsoft.com/office/drawing/2014/main" id="{B6F61C33-77EF-419A-AB4A-7A2D020EA8E8}"/>
                </a:ext>
              </a:extLst>
            </p:cNvPr>
            <p:cNvSpPr/>
            <p:nvPr/>
          </p:nvSpPr>
          <p:spPr>
            <a:xfrm rot="10800000" flipH="1">
              <a:off x="1759988" y="4006756"/>
              <a:ext cx="128136" cy="127977"/>
            </a:xfrm>
            <a:custGeom>
              <a:avLst/>
              <a:gdLst>
                <a:gd name="connsiteX0" fmla="*/ 1115 w 44321"/>
                <a:gd name="connsiteY0" fmla="*/ 29026 h 44266"/>
                <a:gd name="connsiteX1" fmla="*/ 15191 w 44321"/>
                <a:gd name="connsiteY1" fmla="*/ 1125 h 44266"/>
                <a:gd name="connsiteX2" fmla="*/ 15212 w 44321"/>
                <a:gd name="connsiteY2" fmla="*/ 1118 h 44266"/>
                <a:gd name="connsiteX3" fmla="*/ 15212 w 44321"/>
                <a:gd name="connsiteY3" fmla="*/ 1118 h 44266"/>
                <a:gd name="connsiteX4" fmla="*/ 43215 w 44321"/>
                <a:gd name="connsiteY4" fmla="*/ 15215 h 44266"/>
                <a:gd name="connsiteX5" fmla="*/ 43215 w 44321"/>
                <a:gd name="connsiteY5" fmla="*/ 15215 h 44266"/>
                <a:gd name="connsiteX6" fmla="*/ 29101 w 44321"/>
                <a:gd name="connsiteY6" fmla="*/ 43098 h 44266"/>
                <a:gd name="connsiteX7" fmla="*/ 29023 w 44321"/>
                <a:gd name="connsiteY7" fmla="*/ 43123 h 44266"/>
                <a:gd name="connsiteX8" fmla="*/ 29023 w 44321"/>
                <a:gd name="connsiteY8" fmla="*/ 43123 h 44266"/>
                <a:gd name="connsiteX9" fmla="*/ 22165 w 44321"/>
                <a:gd name="connsiteY9" fmla="*/ 44266 h 44266"/>
                <a:gd name="connsiteX10" fmla="*/ 22165 w 44321"/>
                <a:gd name="connsiteY10" fmla="*/ 44266 h 44266"/>
                <a:gd name="connsiteX11" fmla="*/ 1115 w 44321"/>
                <a:gd name="connsiteY11" fmla="*/ 29026 h 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1" h="44266">
                  <a:moveTo>
                    <a:pt x="1115" y="29026"/>
                  </a:moveTo>
                  <a:cubicBezTo>
                    <a:pt x="-2703" y="17435"/>
                    <a:pt x="3600" y="4943"/>
                    <a:pt x="15191" y="1125"/>
                  </a:cubicBezTo>
                  <a:cubicBezTo>
                    <a:pt x="15199" y="1123"/>
                    <a:pt x="15205" y="1121"/>
                    <a:pt x="15212" y="1118"/>
                  </a:cubicBezTo>
                  <a:lnTo>
                    <a:pt x="15212" y="1118"/>
                  </a:lnTo>
                  <a:cubicBezTo>
                    <a:pt x="26836" y="-2707"/>
                    <a:pt x="39364" y="3599"/>
                    <a:pt x="43215" y="15215"/>
                  </a:cubicBezTo>
                  <a:lnTo>
                    <a:pt x="43215" y="15215"/>
                  </a:lnTo>
                  <a:cubicBezTo>
                    <a:pt x="47018" y="26812"/>
                    <a:pt x="40699" y="39296"/>
                    <a:pt x="29101" y="43098"/>
                  </a:cubicBezTo>
                  <a:cubicBezTo>
                    <a:pt x="29076" y="43107"/>
                    <a:pt x="29049" y="43115"/>
                    <a:pt x="29023" y="43123"/>
                  </a:cubicBezTo>
                  <a:lnTo>
                    <a:pt x="29023" y="43123"/>
                  </a:lnTo>
                  <a:cubicBezTo>
                    <a:pt x="26813" y="43872"/>
                    <a:pt x="24498" y="44258"/>
                    <a:pt x="22165" y="44266"/>
                  </a:cubicBezTo>
                  <a:lnTo>
                    <a:pt x="22165" y="44266"/>
                  </a:lnTo>
                  <a:cubicBezTo>
                    <a:pt x="12587" y="44285"/>
                    <a:pt x="4088" y="38132"/>
                    <a:pt x="1115" y="29026"/>
                  </a:cubicBezTo>
                  <a:close/>
                </a:path>
              </a:pathLst>
            </a:custGeom>
            <a:solidFill>
              <a:srgbClr val="A4E7F9"/>
            </a:solidFill>
            <a:ln w="9525" cap="flat">
              <a:noFill/>
              <a:prstDash val="solid"/>
              <a:miter/>
            </a:ln>
            <a:effectLst/>
          </p:spPr>
          <p:txBody>
            <a:bodyPr rtlCol="0" anchor="ctr"/>
            <a:lstStyle/>
            <a:p>
              <a:endParaRPr lang="en-US" sz="1350"/>
            </a:p>
          </p:txBody>
        </p:sp>
        <p:sp>
          <p:nvSpPr>
            <p:cNvPr id="59" name="Freeform: Shape 58">
              <a:extLst>
                <a:ext uri="{FF2B5EF4-FFF2-40B4-BE49-F238E27FC236}">
                  <a16:creationId xmlns:a16="http://schemas.microsoft.com/office/drawing/2014/main" id="{DF6635FA-CD47-42F3-AFAE-260C146A3496}"/>
                </a:ext>
              </a:extLst>
            </p:cNvPr>
            <p:cNvSpPr/>
            <p:nvPr/>
          </p:nvSpPr>
          <p:spPr>
            <a:xfrm rot="10800000" flipH="1">
              <a:off x="2056489" y="4054392"/>
              <a:ext cx="128050" cy="127778"/>
            </a:xfrm>
            <a:custGeom>
              <a:avLst/>
              <a:gdLst>
                <a:gd name="connsiteX0" fmla="*/ 0 w 44291"/>
                <a:gd name="connsiteY0" fmla="*/ 22193 h 44197"/>
                <a:gd name="connsiteX1" fmla="*/ 22098 w 44291"/>
                <a:gd name="connsiteY1" fmla="*/ 0 h 44197"/>
                <a:gd name="connsiteX2" fmla="*/ 22098 w 44291"/>
                <a:gd name="connsiteY2" fmla="*/ 0 h 44197"/>
                <a:gd name="connsiteX3" fmla="*/ 44291 w 44291"/>
                <a:gd name="connsiteY3" fmla="*/ 22003 h 44197"/>
                <a:gd name="connsiteX4" fmla="*/ 44291 w 44291"/>
                <a:gd name="connsiteY4" fmla="*/ 22098 h 44197"/>
                <a:gd name="connsiteX5" fmla="*/ 44291 w 44291"/>
                <a:gd name="connsiteY5" fmla="*/ 22098 h 44197"/>
                <a:gd name="connsiteX6" fmla="*/ 22193 w 44291"/>
                <a:gd name="connsiteY6" fmla="*/ 44196 h 44197"/>
                <a:gd name="connsiteX7" fmla="*/ 22193 w 44291"/>
                <a:gd name="connsiteY7" fmla="*/ 44196 h 44197"/>
                <a:gd name="connsiteX8" fmla="*/ 1 w 44291"/>
                <a:gd name="connsiteY8" fmla="*/ 22385 h 44197"/>
                <a:gd name="connsiteX9" fmla="*/ 0 w 44291"/>
                <a:gd name="connsiteY9" fmla="*/ 22193 h 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 h="44197">
                  <a:moveTo>
                    <a:pt x="0" y="22193"/>
                  </a:moveTo>
                  <a:cubicBezTo>
                    <a:pt x="0" y="9974"/>
                    <a:pt x="9878" y="53"/>
                    <a:pt x="22098" y="0"/>
                  </a:cubicBezTo>
                  <a:lnTo>
                    <a:pt x="22098" y="0"/>
                  </a:lnTo>
                  <a:cubicBezTo>
                    <a:pt x="34302" y="-52"/>
                    <a:pt x="44239" y="9798"/>
                    <a:pt x="44291" y="22003"/>
                  </a:cubicBezTo>
                  <a:cubicBezTo>
                    <a:pt x="44291" y="22035"/>
                    <a:pt x="44291" y="22066"/>
                    <a:pt x="44291" y="22098"/>
                  </a:cubicBezTo>
                  <a:lnTo>
                    <a:pt x="44291" y="22098"/>
                  </a:lnTo>
                  <a:cubicBezTo>
                    <a:pt x="44291" y="34303"/>
                    <a:pt x="34398" y="44196"/>
                    <a:pt x="22193" y="44196"/>
                  </a:cubicBezTo>
                  <a:lnTo>
                    <a:pt x="22193" y="44196"/>
                  </a:lnTo>
                  <a:cubicBezTo>
                    <a:pt x="10042" y="44301"/>
                    <a:pt x="106" y="34536"/>
                    <a:pt x="1" y="22385"/>
                  </a:cubicBezTo>
                  <a:cubicBezTo>
                    <a:pt x="0" y="22321"/>
                    <a:pt x="0" y="22257"/>
                    <a:pt x="0" y="22193"/>
                  </a:cubicBezTo>
                  <a:close/>
                </a:path>
              </a:pathLst>
            </a:custGeom>
            <a:solidFill>
              <a:srgbClr val="A4E7F9"/>
            </a:solidFill>
            <a:ln w="9525" cap="flat">
              <a:noFill/>
              <a:prstDash val="solid"/>
              <a:miter/>
            </a:ln>
            <a:effectLst/>
          </p:spPr>
          <p:txBody>
            <a:bodyPr rtlCol="0" anchor="ctr"/>
            <a:lstStyle/>
            <a:p>
              <a:endParaRPr lang="en-US" sz="1350"/>
            </a:p>
          </p:txBody>
        </p:sp>
        <p:sp>
          <p:nvSpPr>
            <p:cNvPr id="60" name="Freeform: Shape 59">
              <a:extLst>
                <a:ext uri="{FF2B5EF4-FFF2-40B4-BE49-F238E27FC236}">
                  <a16:creationId xmlns:a16="http://schemas.microsoft.com/office/drawing/2014/main" id="{D7583D0B-EBC2-495C-B7C7-CE3E181B724D}"/>
                </a:ext>
              </a:extLst>
            </p:cNvPr>
            <p:cNvSpPr/>
            <p:nvPr/>
          </p:nvSpPr>
          <p:spPr>
            <a:xfrm rot="10800000" flipH="1">
              <a:off x="1998797" y="3034787"/>
              <a:ext cx="243432" cy="243434"/>
            </a:xfrm>
            <a:custGeom>
              <a:avLst/>
              <a:gdLst>
                <a:gd name="connsiteX0" fmla="*/ 71866 w 84200"/>
                <a:gd name="connsiteY0" fmla="*/ 12327 h 84201"/>
                <a:gd name="connsiteX1" fmla="*/ 71874 w 84200"/>
                <a:gd name="connsiteY1" fmla="*/ 71866 h 84201"/>
                <a:gd name="connsiteX2" fmla="*/ 12335 w 84200"/>
                <a:gd name="connsiteY2" fmla="*/ 71874 h 84201"/>
                <a:gd name="connsiteX3" fmla="*/ 12327 w 84200"/>
                <a:gd name="connsiteY3" fmla="*/ 12335 h 84201"/>
                <a:gd name="connsiteX4" fmla="*/ 12335 w 84200"/>
                <a:gd name="connsiteY4" fmla="*/ 12327 h 84201"/>
                <a:gd name="connsiteX5" fmla="*/ 71866 w 84200"/>
                <a:gd name="connsiteY5" fmla="*/ 12327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0" h="84201">
                  <a:moveTo>
                    <a:pt x="71866" y="12327"/>
                  </a:moveTo>
                  <a:cubicBezTo>
                    <a:pt x="88309" y="28766"/>
                    <a:pt x="88313" y="55423"/>
                    <a:pt x="71874" y="71866"/>
                  </a:cubicBezTo>
                  <a:cubicBezTo>
                    <a:pt x="55434" y="88310"/>
                    <a:pt x="28778" y="88313"/>
                    <a:pt x="12335" y="71874"/>
                  </a:cubicBezTo>
                  <a:cubicBezTo>
                    <a:pt x="-4108" y="55436"/>
                    <a:pt x="-4112" y="28779"/>
                    <a:pt x="12327" y="12335"/>
                  </a:cubicBezTo>
                  <a:cubicBezTo>
                    <a:pt x="12330" y="12332"/>
                    <a:pt x="12332" y="12330"/>
                    <a:pt x="12335" y="12327"/>
                  </a:cubicBezTo>
                  <a:cubicBezTo>
                    <a:pt x="28775" y="-4109"/>
                    <a:pt x="55426" y="-4109"/>
                    <a:pt x="71866" y="12327"/>
                  </a:cubicBezTo>
                </a:path>
              </a:pathLst>
            </a:custGeom>
            <a:solidFill>
              <a:srgbClr val="FFBF00"/>
            </a:solidFill>
            <a:ln w="9525" cap="flat">
              <a:noFill/>
              <a:prstDash val="solid"/>
              <a:miter/>
            </a:ln>
            <a:effectLst>
              <a:outerShdw blurRad="63500" algn="ctr" rotWithShape="0">
                <a:schemeClr val="accent1">
                  <a:alpha val="70000"/>
                </a:schemeClr>
              </a:outerShdw>
            </a:effectLst>
          </p:spPr>
          <p:txBody>
            <a:bodyPr rtlCol="0" anchor="ctr"/>
            <a:lstStyle/>
            <a:p>
              <a:endParaRPr lang="en-US" sz="1350"/>
            </a:p>
          </p:txBody>
        </p:sp>
      </p:grpSp>
    </p:spTree>
    <p:extLst>
      <p:ext uri="{BB962C8B-B14F-4D97-AF65-F5344CB8AC3E}">
        <p14:creationId xmlns:p14="http://schemas.microsoft.com/office/powerpoint/2010/main" val="74389670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2A50-CCAA-4148-8F27-8AD5C42398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6F72C9-51FC-45FF-8D24-648333857CD3}"/>
              </a:ext>
            </a:extLst>
          </p:cNvPr>
          <p:cNvSpPr>
            <a:spLocks noGrp="1"/>
          </p:cNvSpPr>
          <p:nvPr>
            <p:ph sz="half" idx="1"/>
          </p:nvPr>
        </p:nvSpPr>
        <p:spPr>
          <a:xfrm>
            <a:off x="228600" y="1414585"/>
            <a:ext cx="4046220" cy="4445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7E15D5-E498-4387-94CB-046B27F79F19}"/>
              </a:ext>
            </a:extLst>
          </p:cNvPr>
          <p:cNvSpPr>
            <a:spLocks noGrp="1"/>
          </p:cNvSpPr>
          <p:nvPr>
            <p:ph sz="half" idx="2"/>
          </p:nvPr>
        </p:nvSpPr>
        <p:spPr>
          <a:xfrm>
            <a:off x="4411980" y="1414585"/>
            <a:ext cx="4046220" cy="4445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BB2A56CF-36B5-4624-8509-FAB48C55D3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A92848-7A09-4081-B822-82AFA647296F}"/>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295428379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 2 Boxes Op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26D6-9BDB-4500-BCD5-42B8422FF2B6}"/>
              </a:ext>
            </a:extLst>
          </p:cNvPr>
          <p:cNvSpPr>
            <a:spLocks noGrp="1"/>
          </p:cNvSpPr>
          <p:nvPr>
            <p:ph type="title"/>
          </p:nvPr>
        </p:nvSpPr>
        <p:spPr>
          <a:xfrm>
            <a:off x="228600" y="365126"/>
            <a:ext cx="8229600"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1F250D7-288E-47B4-B66F-C56FBDC708EA}"/>
              </a:ext>
            </a:extLst>
          </p:cNvPr>
          <p:cNvSpPr>
            <a:spLocks noGrp="1"/>
          </p:cNvSpPr>
          <p:nvPr>
            <p:ph type="body" idx="1"/>
          </p:nvPr>
        </p:nvSpPr>
        <p:spPr>
          <a:xfrm>
            <a:off x="234244" y="1418133"/>
            <a:ext cx="4046220" cy="559044"/>
          </a:xfrm>
          <a:prstGeom prst="round2SameRect">
            <a:avLst/>
          </a:prstGeom>
          <a:solidFill>
            <a:schemeClr val="accent3">
              <a:lumMod val="75000"/>
            </a:schemeClr>
          </a:solidFill>
          <a:ln>
            <a:noFill/>
          </a:ln>
        </p:spPr>
        <p:txBody>
          <a:bodyPr anchor="b">
            <a:normAutofit/>
          </a:bodyPr>
          <a:lstStyle>
            <a:lvl1pPr marL="0" indent="0">
              <a:buNone/>
              <a:defRPr sz="1800" b="1">
                <a:solidFill>
                  <a:schemeClr val="bg1"/>
                </a:solidFill>
                <a:latin typeface="+mj-lt"/>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087E0-72EB-4F65-86FF-55DCD82A1631}"/>
              </a:ext>
            </a:extLst>
          </p:cNvPr>
          <p:cNvSpPr>
            <a:spLocks noGrp="1"/>
          </p:cNvSpPr>
          <p:nvPr>
            <p:ph sz="half" idx="2"/>
          </p:nvPr>
        </p:nvSpPr>
        <p:spPr>
          <a:xfrm>
            <a:off x="234244" y="1992807"/>
            <a:ext cx="4046220" cy="3867256"/>
          </a:xfrm>
          <a:prstGeom prst="round2SameRect">
            <a:avLst>
              <a:gd name="adj1" fmla="val 0"/>
              <a:gd name="adj2" fmla="val 2386"/>
            </a:avLst>
          </a:prstGeom>
          <a:solidFill>
            <a:schemeClr val="bg1">
              <a:lumMod val="95000"/>
            </a:schemeClr>
          </a:solidFill>
          <a:effectLst>
            <a:outerShdw blurRad="38100" dist="25400" dir="5400000" algn="t" rotWithShape="0">
              <a:prstClr val="black">
                <a:alpha val="20000"/>
              </a:prstClr>
            </a:outerShdw>
          </a:effectLst>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5D4208B-74A9-4ABB-A244-D239BB94440A}"/>
              </a:ext>
            </a:extLst>
          </p:cNvPr>
          <p:cNvSpPr>
            <a:spLocks noGrp="1"/>
          </p:cNvSpPr>
          <p:nvPr>
            <p:ph type="body" sz="quarter" idx="3"/>
          </p:nvPr>
        </p:nvSpPr>
        <p:spPr>
          <a:xfrm>
            <a:off x="4409598" y="1418133"/>
            <a:ext cx="4046220" cy="559044"/>
          </a:xfrm>
          <a:prstGeom prst="round2SameRect">
            <a:avLst/>
          </a:prstGeom>
          <a:solidFill>
            <a:schemeClr val="accent3">
              <a:lumMod val="75000"/>
            </a:schemeClr>
          </a:solidFill>
        </p:spPr>
        <p:txBody>
          <a:bodyPr anchor="b">
            <a:normAutofit/>
          </a:bodyPr>
          <a:lstStyle>
            <a:lvl1pPr marL="0" indent="0">
              <a:buNone/>
              <a:defRPr sz="1800" b="1">
                <a:solidFill>
                  <a:schemeClr val="bg1"/>
                </a:solidFill>
                <a:latin typeface="+mj-lt"/>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6352468-DD58-4729-AB45-321CAE86E342}"/>
              </a:ext>
            </a:extLst>
          </p:cNvPr>
          <p:cNvSpPr>
            <a:spLocks noGrp="1"/>
          </p:cNvSpPr>
          <p:nvPr>
            <p:ph sz="quarter" idx="4"/>
          </p:nvPr>
        </p:nvSpPr>
        <p:spPr>
          <a:xfrm>
            <a:off x="4411980" y="1992807"/>
            <a:ext cx="4046220" cy="3867256"/>
          </a:xfrm>
          <a:prstGeom prst="round2SameRect">
            <a:avLst>
              <a:gd name="adj1" fmla="val 0"/>
              <a:gd name="adj2" fmla="val 2359"/>
            </a:avLst>
          </a:prstGeom>
          <a:solidFill>
            <a:schemeClr val="bg1">
              <a:lumMod val="95000"/>
            </a:schemeClr>
          </a:solidFill>
          <a:effectLst>
            <a:outerShdw blurRad="38100" dist="25400" dir="5400000" algn="t" rotWithShape="0">
              <a:prstClr val="black">
                <a:alpha val="20000"/>
              </a:prstClr>
            </a:outerShdw>
          </a:effectLst>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62F09BA-0733-4459-BBE6-FCE9D2CDBF9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B5000C-E0DB-41AC-8E7D-0EC3AF9C78C6}"/>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346186065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ur-Square Op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bwMode="gray">
          <a:xfrm>
            <a:off x="228603" y="1383933"/>
            <a:ext cx="4164804"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500" b="1" smtClean="0">
                <a:solidFill>
                  <a:schemeClr val="bg1"/>
                </a:solidFill>
                <a:latin typeface="+mj-lt"/>
              </a:defRPr>
            </a:lvl1pPr>
          </a:lstStyle>
          <a:p>
            <a:pPr marL="0" lvl="0" indent="0">
              <a:buNone/>
            </a:pPr>
            <a:r>
              <a:rPr lang="en-US"/>
              <a:t>Click to edit Master text styles</a:t>
            </a:r>
          </a:p>
        </p:txBody>
      </p:sp>
      <p:sp>
        <p:nvSpPr>
          <p:cNvPr id="4" name="Content Placeholder 3"/>
          <p:cNvSpPr>
            <a:spLocks noGrp="1"/>
          </p:cNvSpPr>
          <p:nvPr>
            <p:ph sz="half" idx="2"/>
          </p:nvPr>
        </p:nvSpPr>
        <p:spPr bwMode="blackGray">
          <a:xfrm>
            <a:off x="228600" y="1795413"/>
            <a:ext cx="4164807"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350" smtClean="0"/>
            </a:lvl1pPr>
            <a:lvl2pPr>
              <a:defRPr lang="en-US" sz="1200" smtClean="0"/>
            </a:lvl2pPr>
            <a:lvl3pPr>
              <a:defRPr lang="en-US" sz="1050" smtClean="0"/>
            </a:lvl3pPr>
            <a:lvl4pPr>
              <a:defRPr lang="en-US" sz="900" smtClean="0"/>
            </a:lvl4pPr>
            <a:lvl5pPr>
              <a:defRPr lang="en-US" sz="9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4530531" y="1383933"/>
            <a:ext cx="4164801"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500" b="1" smtClean="0">
                <a:solidFill>
                  <a:schemeClr val="bg1"/>
                </a:solidFill>
                <a:latin typeface="+mj-lt"/>
              </a:defRPr>
            </a:lvl1pPr>
          </a:lstStyle>
          <a:p>
            <a:pPr marL="0" lvl="0" indent="0">
              <a:buNone/>
            </a:pPr>
            <a:r>
              <a:rPr lang="en-US"/>
              <a:t>Click to edit Master text styles</a:t>
            </a:r>
          </a:p>
        </p:txBody>
      </p:sp>
      <p:sp>
        <p:nvSpPr>
          <p:cNvPr id="8" name="Footer Placeholder 7"/>
          <p:cNvSpPr>
            <a:spLocks noGrp="1"/>
          </p:cNvSpPr>
          <p:nvPr userDrawn="1">
            <p:ph type="ftr" sz="quarter" idx="11"/>
          </p:nvPr>
        </p:nvSpPr>
        <p:spPr/>
        <p:txBody>
          <a:bodyPr/>
          <a:lstStyle/>
          <a:p>
            <a:endParaRPr lang="en-US" dirty="0"/>
          </a:p>
        </p:txBody>
      </p:sp>
      <p:sp>
        <p:nvSpPr>
          <p:cNvPr id="9" name="Slide Number Placeholder 8"/>
          <p:cNvSpPr>
            <a:spLocks noGrp="1"/>
          </p:cNvSpPr>
          <p:nvPr userDrawn="1">
            <p:ph type="sldNum" sz="quarter" idx="12"/>
          </p:nvPr>
        </p:nvSpPr>
        <p:spPr/>
        <p:txBody>
          <a:bodyPr/>
          <a:lstStyle/>
          <a:p>
            <a:fld id="{D57F1E4F-1CFF-5643-939E-217C01CDF565}" type="slidenum">
              <a:rPr lang="en-US" dirty="0"/>
              <a:pPr/>
              <a:t>‹#›</a:t>
            </a:fld>
            <a:endParaRPr lang="en-US" dirty="0"/>
          </a:p>
        </p:txBody>
      </p:sp>
      <p:sp>
        <p:nvSpPr>
          <p:cNvPr id="15" name="Text Placeholder 2"/>
          <p:cNvSpPr>
            <a:spLocks noGrp="1"/>
          </p:cNvSpPr>
          <p:nvPr userDrawn="1">
            <p:ph type="body" idx="13"/>
          </p:nvPr>
        </p:nvSpPr>
        <p:spPr bwMode="gray">
          <a:xfrm>
            <a:off x="228602" y="3679604"/>
            <a:ext cx="4164804"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500" b="1" smtClean="0">
                <a:solidFill>
                  <a:schemeClr val="bg1"/>
                </a:solidFill>
                <a:latin typeface="+mj-lt"/>
              </a:defRPr>
            </a:lvl1pPr>
          </a:lstStyle>
          <a:p>
            <a:pPr marL="0" lvl="0" indent="0">
              <a:buNone/>
            </a:pPr>
            <a:r>
              <a:rPr lang="en-US"/>
              <a:t>Click to edit Master text styles</a:t>
            </a:r>
          </a:p>
        </p:txBody>
      </p:sp>
      <p:sp>
        <p:nvSpPr>
          <p:cNvPr id="17" name="Text Placeholder 4"/>
          <p:cNvSpPr>
            <a:spLocks noGrp="1"/>
          </p:cNvSpPr>
          <p:nvPr userDrawn="1">
            <p:ph type="body" sz="quarter" idx="15"/>
          </p:nvPr>
        </p:nvSpPr>
        <p:spPr bwMode="gray">
          <a:xfrm>
            <a:off x="4530528" y="3679604"/>
            <a:ext cx="4164801"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500" b="1" smtClean="0">
                <a:solidFill>
                  <a:schemeClr val="bg1"/>
                </a:solidFill>
                <a:latin typeface="+mj-lt"/>
              </a:defRPr>
            </a:lvl1pPr>
          </a:lstStyle>
          <a:p>
            <a:pPr marL="0" lvl="0" indent="0">
              <a:buNone/>
            </a:pPr>
            <a:r>
              <a:rPr lang="en-US"/>
              <a:t>Click to edit Master text styles</a:t>
            </a:r>
          </a:p>
        </p:txBody>
      </p:sp>
      <p:sp>
        <p:nvSpPr>
          <p:cNvPr id="19" name="Content Placeholder 3"/>
          <p:cNvSpPr>
            <a:spLocks noGrp="1"/>
          </p:cNvSpPr>
          <p:nvPr>
            <p:ph sz="half" idx="16"/>
          </p:nvPr>
        </p:nvSpPr>
        <p:spPr bwMode="blackGray">
          <a:xfrm>
            <a:off x="4530522" y="1795413"/>
            <a:ext cx="4164807"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350" smtClean="0"/>
            </a:lvl1pPr>
            <a:lvl2pPr>
              <a:defRPr lang="en-US" sz="1200" smtClean="0"/>
            </a:lvl2pPr>
            <a:lvl3pPr>
              <a:defRPr lang="en-US" sz="1050" smtClean="0"/>
            </a:lvl3pPr>
            <a:lvl4pPr>
              <a:defRPr lang="en-US" sz="900" smtClean="0"/>
            </a:lvl4pPr>
            <a:lvl5pPr>
              <a:defRPr lang="en-US" sz="9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17"/>
          </p:nvPr>
        </p:nvSpPr>
        <p:spPr bwMode="blackGray">
          <a:xfrm>
            <a:off x="228600" y="4091104"/>
            <a:ext cx="4164807" cy="1738975"/>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350" smtClean="0"/>
            </a:lvl1pPr>
            <a:lvl2pPr>
              <a:defRPr lang="en-US" sz="1200" smtClean="0"/>
            </a:lvl2pPr>
            <a:lvl3pPr>
              <a:defRPr lang="en-US" sz="1050" smtClean="0"/>
            </a:lvl3pPr>
            <a:lvl4pPr>
              <a:defRPr lang="en-US" sz="900" smtClean="0"/>
            </a:lvl4pPr>
            <a:lvl5pPr>
              <a:defRPr lang="en-US" sz="9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18"/>
          </p:nvPr>
        </p:nvSpPr>
        <p:spPr bwMode="blackGray">
          <a:xfrm>
            <a:off x="4530522" y="4091085"/>
            <a:ext cx="4164807"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350" smtClean="0"/>
            </a:lvl1pPr>
            <a:lvl2pPr>
              <a:defRPr lang="en-US" sz="1200" smtClean="0"/>
            </a:lvl2pPr>
            <a:lvl3pPr>
              <a:defRPr lang="en-US" sz="1050" smtClean="0"/>
            </a:lvl3pPr>
            <a:lvl4pPr>
              <a:defRPr lang="en-US" sz="900" smtClean="0"/>
            </a:lvl4pPr>
            <a:lvl5pPr>
              <a:defRPr lang="en-US" sz="9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54121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 Option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5324-17F3-4189-AD18-3BEDAE323264}"/>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B160A73B-129B-469F-94BD-8CF4275E08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6DF45A0-2114-42FF-B3A4-D89C3CE823C4}"/>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272910019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A5A63C-E4FB-4E94-8573-6204827A2C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2D335D-376B-4C1F-82A2-B5D3B2922910}"/>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388051316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Gold">
    <p:spTree>
      <p:nvGrpSpPr>
        <p:cNvPr id="1" name=""/>
        <p:cNvGrpSpPr/>
        <p:nvPr/>
      </p:nvGrpSpPr>
      <p:grpSpPr>
        <a:xfrm>
          <a:off x="0" y="0"/>
          <a:ext cx="0" cy="0"/>
          <a:chOff x="0" y="0"/>
          <a:chExt cx="0" cy="0"/>
        </a:xfrm>
      </p:grpSpPr>
      <p:sp>
        <p:nvSpPr>
          <p:cNvPr id="4" name="Slide Number Placeholder 7">
            <a:extLst>
              <a:ext uri="{FF2B5EF4-FFF2-40B4-BE49-F238E27FC236}">
                <a16:creationId xmlns:a16="http://schemas.microsoft.com/office/drawing/2014/main" id="{57FF8373-5CD9-4B46-965D-1C405C6AF1B5}"/>
              </a:ext>
            </a:extLst>
          </p:cNvPr>
          <p:cNvSpPr txBox="1">
            <a:spLocks/>
          </p:cNvSpPr>
          <p:nvPr/>
        </p:nvSpPr>
        <p:spPr>
          <a:xfrm>
            <a:off x="6457950" y="6356350"/>
            <a:ext cx="2057400" cy="365125"/>
          </a:xfrm>
          <a:prstGeom prst="rect">
            <a:avLst/>
          </a:prstGeom>
        </p:spPr>
        <p:txBody>
          <a:bodyPr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7F12780-797D-4253-ABDA-37789687676C}" type="slidenum">
              <a:rPr lang="en-US" smtClean="0"/>
              <a:pPr fontAlgn="auto">
                <a:spcBef>
                  <a:spcPts val="0"/>
                </a:spcBef>
                <a:spcAft>
                  <a:spcPts val="0"/>
                </a:spcAft>
                <a:defRPr/>
              </a:pPr>
              <a:t>‹#›</a:t>
            </a:fld>
            <a:endParaRPr lang="en-US" dirty="0"/>
          </a:p>
        </p:txBody>
      </p:sp>
      <p:sp>
        <p:nvSpPr>
          <p:cNvPr id="5" name="Rectangle 4">
            <a:extLst>
              <a:ext uri="{FF2B5EF4-FFF2-40B4-BE49-F238E27FC236}">
                <a16:creationId xmlns:a16="http://schemas.microsoft.com/office/drawing/2014/main" id="{7227E52F-1C42-4523-9315-B33F9334A703}"/>
              </a:ext>
            </a:extLst>
          </p:cNvPr>
          <p:cNvSpPr/>
          <p:nvPr/>
        </p:nvSpPr>
        <p:spPr>
          <a:xfrm>
            <a:off x="0" y="5943600"/>
            <a:ext cx="91440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9">
            <a:extLst>
              <a:ext uri="{FF2B5EF4-FFF2-40B4-BE49-F238E27FC236}">
                <a16:creationId xmlns:a16="http://schemas.microsoft.com/office/drawing/2014/main" id="{7636F44B-F84B-489C-AD60-ED7385791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863" y="6165850"/>
            <a:ext cx="1379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1325563"/>
          </a:xfrm>
          <a:prstGeom prst="rect">
            <a:avLst/>
          </a:prstGeom>
        </p:spPr>
        <p:txBody>
          <a:bodyPr>
            <a:normAutofit/>
          </a:bodyPr>
          <a:lstStyle>
            <a:lvl1pPr>
              <a:defRPr sz="3200">
                <a:solidFill>
                  <a:schemeClr val="tx2"/>
                </a:solidFill>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628650" y="1825625"/>
            <a:ext cx="7886700" cy="2177663"/>
          </a:xfrm>
        </p:spPr>
        <p:txBody>
          <a:bodyPr>
            <a:normAutofit/>
          </a:bodyPr>
          <a:lstStyle>
            <a:lvl1pPr>
              <a:defRPr sz="2400">
                <a:solidFill>
                  <a:schemeClr val="accent3"/>
                </a:solidFill>
              </a:defRPr>
            </a:lvl1pPr>
            <a:lvl2pPr>
              <a:defRPr sz="2400">
                <a:solidFill>
                  <a:schemeClr val="accent3"/>
                </a:solidFill>
              </a:defRPr>
            </a:lvl2pPr>
            <a:lvl3pPr>
              <a:defRPr sz="2400">
                <a:solidFill>
                  <a:schemeClr val="accent3"/>
                </a:solidFill>
              </a:defRPr>
            </a:lvl3pPr>
            <a:lvl4pPr>
              <a:defRPr sz="2400">
                <a:solidFill>
                  <a:schemeClr val="accent3"/>
                </a:solidFill>
              </a:defRPr>
            </a:lvl4pPr>
            <a:lvl5pPr>
              <a:defRPr sz="24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9B887869-CA73-4B92-96D9-07C66D2A0516}"/>
              </a:ext>
            </a:extLst>
          </p:cNvPr>
          <p:cNvSpPr>
            <a:spLocks noGrp="1"/>
          </p:cNvSpPr>
          <p:nvPr>
            <p:ph type="ftr" sz="quarter" idx="10"/>
          </p:nvPr>
        </p:nvSpPr>
        <p:spPr>
          <a:xfrm>
            <a:off x="531813" y="6299200"/>
            <a:ext cx="3086100" cy="365125"/>
          </a:xfrm>
          <a:prstGeom prst="rect">
            <a:avLst/>
          </a:prstGeom>
        </p:spPr>
        <p:txBody>
          <a:bodyPr/>
          <a:lstStyle>
            <a:lvl1pPr algn="l" eaLnBrk="1" fontAlgn="auto" hangingPunct="1">
              <a:spcBef>
                <a:spcPts val="0"/>
              </a:spcBef>
              <a:spcAft>
                <a:spcPts val="0"/>
              </a:spcAft>
              <a:defRPr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r>
              <a:rPr lang="en-US" dirty="0"/>
              <a:t>Footer Text</a:t>
            </a:r>
          </a:p>
        </p:txBody>
      </p:sp>
    </p:spTree>
    <p:extLst>
      <p:ext uri="{BB962C8B-B14F-4D97-AF65-F5344CB8AC3E}">
        <p14:creationId xmlns:p14="http://schemas.microsoft.com/office/powerpoint/2010/main" val="425247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F19BD6-2F6C-453B-A292-0B1F4381EAA4}"/>
              </a:ext>
            </a:extLst>
          </p:cNvPr>
          <p:cNvSpPr/>
          <p:nvPr/>
        </p:nvSpPr>
        <p:spPr bwMode="auto">
          <a:xfrm>
            <a:off x="0" y="5934075"/>
            <a:ext cx="9144000" cy="923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9">
            <a:extLst>
              <a:ext uri="{FF2B5EF4-FFF2-40B4-BE49-F238E27FC236}">
                <a16:creationId xmlns:a16="http://schemas.microsoft.com/office/drawing/2014/main" id="{BE194947-6EA0-49CD-8CD5-71C3EF59E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0" y="6118225"/>
            <a:ext cx="1381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1325563"/>
          </a:xfrm>
          <a:prstGeom prst="rect">
            <a:avLst/>
          </a:prstGeom>
        </p:spPr>
        <p:txBody>
          <a:bodyPr/>
          <a:lstStyle>
            <a:lvl1pPr>
              <a:defRPr>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3971713"/>
          </a:xfrm>
        </p:spPr>
        <p:txBody>
          <a:bodyPr>
            <a:normAutofit/>
          </a:bodyPr>
          <a:lstStyle>
            <a:lvl1pPr>
              <a:defRPr sz="2000">
                <a:solidFill>
                  <a:schemeClr val="accent3"/>
                </a:solidFill>
              </a:defRPr>
            </a:lvl1pPr>
            <a:lvl2pPr>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3971713"/>
          </a:xfrm>
        </p:spPr>
        <p:txBody>
          <a:bodyPr>
            <a:normAutofit/>
          </a:bodyPr>
          <a:lstStyle>
            <a:lvl1pPr>
              <a:defRPr sz="2000">
                <a:solidFill>
                  <a:schemeClr val="accent3"/>
                </a:solidFill>
              </a:defRPr>
            </a:lvl1pPr>
            <a:lvl2pPr>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679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Go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FABFD8-0A8A-4A95-97B5-09C5AF00A395}"/>
              </a:ext>
            </a:extLst>
          </p:cNvPr>
          <p:cNvSpPr/>
          <p:nvPr/>
        </p:nvSpPr>
        <p:spPr>
          <a:xfrm>
            <a:off x="0" y="5943600"/>
            <a:ext cx="91440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7">
            <a:extLst>
              <a:ext uri="{FF2B5EF4-FFF2-40B4-BE49-F238E27FC236}">
                <a16:creationId xmlns:a16="http://schemas.microsoft.com/office/drawing/2014/main" id="{893F8C3B-FD75-4524-A867-577D679D2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863" y="6165850"/>
            <a:ext cx="1379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1325563"/>
          </a:xfrm>
          <a:prstGeom prst="rect">
            <a:avLst/>
          </a:prstGeom>
        </p:spPr>
        <p:txBody>
          <a:bodyPr/>
          <a:lstStyle>
            <a:lvl1pPr>
              <a:defRPr>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3988277"/>
          </a:xfrm>
        </p:spPr>
        <p:txBody>
          <a:bodyPr>
            <a:normAutofit/>
          </a:bodyPr>
          <a:lstStyle>
            <a:lvl1pPr>
              <a:defRPr sz="2000">
                <a:solidFill>
                  <a:schemeClr val="accent3"/>
                </a:solidFill>
              </a:defRPr>
            </a:lvl1pPr>
            <a:lvl2pPr>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3988277"/>
          </a:xfrm>
        </p:spPr>
        <p:txBody>
          <a:bodyPr>
            <a:normAutofit/>
          </a:bodyPr>
          <a:lstStyle>
            <a:lvl1pPr>
              <a:defRPr sz="2000">
                <a:solidFill>
                  <a:schemeClr val="accent3"/>
                </a:solidFill>
              </a:defRPr>
            </a:lvl1pPr>
            <a:lvl2pPr>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375026C5-F98B-4E71-87E8-F16C1C1C85E9}"/>
              </a:ext>
            </a:extLst>
          </p:cNvPr>
          <p:cNvSpPr>
            <a:spLocks noGrp="1"/>
          </p:cNvSpPr>
          <p:nvPr>
            <p:ph type="ftr" sz="quarter" idx="10"/>
          </p:nvPr>
        </p:nvSpPr>
        <p:spPr>
          <a:xfrm>
            <a:off x="531813" y="6299200"/>
            <a:ext cx="3086100" cy="365125"/>
          </a:xfrm>
          <a:prstGeom prst="rect">
            <a:avLst/>
          </a:prstGeom>
        </p:spPr>
        <p:txBody>
          <a:bodyPr/>
          <a:lstStyle>
            <a:lvl1pPr algn="l" eaLnBrk="1" fontAlgn="auto" hangingPunct="1">
              <a:spcBef>
                <a:spcPts val="0"/>
              </a:spcBef>
              <a:spcAft>
                <a:spcPts val="0"/>
              </a:spcAft>
              <a:defRPr sz="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r>
              <a:rPr lang="en-US" dirty="0"/>
              <a:t>Footer Text</a:t>
            </a:r>
          </a:p>
        </p:txBody>
      </p:sp>
    </p:spTree>
    <p:extLst>
      <p:ext uri="{BB962C8B-B14F-4D97-AF65-F5344CB8AC3E}">
        <p14:creationId xmlns:p14="http://schemas.microsoft.com/office/powerpoint/2010/main" val="8317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8B468C-C90A-43C7-8843-E30BA7037C50}"/>
              </a:ext>
            </a:extLst>
          </p:cNvPr>
          <p:cNvSpPr/>
          <p:nvPr/>
        </p:nvSpPr>
        <p:spPr>
          <a:xfrm>
            <a:off x="0" y="594360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9841" y="365126"/>
            <a:ext cx="7886700" cy="1325563"/>
          </a:xfrm>
          <a:prstGeom prst="rect">
            <a:avLst/>
          </a:prstGeom>
        </p:spPr>
        <p:txBody>
          <a:bodyPr/>
          <a:lstStyle>
            <a:lvl1pPr>
              <a:defRPr>
                <a:solidFill>
                  <a:schemeClr val="tx2"/>
                </a:solidFill>
                <a:latin typeface="+mj-lt"/>
              </a:defRPr>
            </a:lvl1pPr>
          </a:lstStyle>
          <a:p>
            <a:r>
              <a:rPr lang="en-US"/>
              <a:t>Click to edit Master title style</a:t>
            </a:r>
            <a:endParaRPr lang="en-US" dirty="0"/>
          </a:p>
        </p:txBody>
      </p:sp>
      <p:sp>
        <p:nvSpPr>
          <p:cNvPr id="4" name="Content Placeholder 3"/>
          <p:cNvSpPr>
            <a:spLocks noGrp="1"/>
          </p:cNvSpPr>
          <p:nvPr>
            <p:ph sz="half" idx="2"/>
          </p:nvPr>
        </p:nvSpPr>
        <p:spPr>
          <a:xfrm>
            <a:off x="628651" y="1974850"/>
            <a:ext cx="3868340" cy="3684588"/>
          </a:xfrm>
        </p:spPr>
        <p:txBody>
          <a:bodyPr>
            <a:normAutofit/>
          </a:bodyPr>
          <a:lstStyle>
            <a:lvl1pPr>
              <a:defRPr sz="2000">
                <a:solidFill>
                  <a:schemeClr val="accent3"/>
                </a:solidFill>
              </a:defRPr>
            </a:lvl1pPr>
            <a:lvl2pPr>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27959" y="1974850"/>
            <a:ext cx="3887391" cy="3684588"/>
          </a:xfrm>
        </p:spPr>
        <p:txBody>
          <a:bodyPr>
            <a:normAutofit/>
          </a:bodyPr>
          <a:lstStyle>
            <a:lvl1pPr>
              <a:defRPr sz="2000">
                <a:solidFill>
                  <a:schemeClr val="accent3"/>
                </a:solidFill>
              </a:defRPr>
            </a:lvl1pPr>
            <a:lvl2pPr>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6">
            <a:extLst>
              <a:ext uri="{FF2B5EF4-FFF2-40B4-BE49-F238E27FC236}">
                <a16:creationId xmlns:a16="http://schemas.microsoft.com/office/drawing/2014/main" id="{403316D5-6607-4867-971A-5B375072E0B5}"/>
              </a:ext>
            </a:extLst>
          </p:cNvPr>
          <p:cNvSpPr>
            <a:spLocks noGrp="1"/>
          </p:cNvSpPr>
          <p:nvPr>
            <p:ph type="ftr" sz="quarter" idx="10"/>
          </p:nvPr>
        </p:nvSpPr>
        <p:spPr>
          <a:xfrm>
            <a:off x="531813" y="6299200"/>
            <a:ext cx="3086100" cy="365125"/>
          </a:xfrm>
          <a:prstGeom prst="rect">
            <a:avLst/>
          </a:prstGeom>
        </p:spPr>
        <p:txBody>
          <a:bodyPr/>
          <a:lstStyle>
            <a:lvl1pPr algn="l" eaLnBrk="1" fontAlgn="auto" hangingPunct="1">
              <a:spcBef>
                <a:spcPts val="0"/>
              </a:spcBef>
              <a:spcAft>
                <a:spcPts val="0"/>
              </a:spcAft>
              <a:defRPr sz="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r>
              <a:rPr lang="en-US" dirty="0"/>
              <a:t>Footer Text</a:t>
            </a:r>
          </a:p>
        </p:txBody>
      </p:sp>
      <p:pic>
        <p:nvPicPr>
          <p:cNvPr id="9" name="Picture 10">
            <a:extLst>
              <a:ext uri="{FF2B5EF4-FFF2-40B4-BE49-F238E27FC236}">
                <a16:creationId xmlns:a16="http://schemas.microsoft.com/office/drawing/2014/main" id="{2C075445-05F2-5449-814F-B63C543B6D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863" y="6165850"/>
            <a:ext cx="1379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00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4.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4.sv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3.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5.xml"/><Relationship Id="rId5" Type="http://schemas.openxmlformats.org/officeDocument/2006/relationships/slideLayout" Target="../slideLayouts/slideLayout53.xml"/><Relationship Id="rId15" Type="http://schemas.openxmlformats.org/officeDocument/2006/relationships/image" Target="../media/image6.sv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2A2E1298-45F1-4B91-849D-AD105E28B1E2}"/>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6">
            <a:extLst>
              <a:ext uri="{FF2B5EF4-FFF2-40B4-BE49-F238E27FC236}">
                <a16:creationId xmlns:a16="http://schemas.microsoft.com/office/drawing/2014/main" id="{FB2BEF22-EDBE-429E-9063-D223B512001A}"/>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 name="Slide Number Placeholder 12">
            <a:extLst>
              <a:ext uri="{FF2B5EF4-FFF2-40B4-BE49-F238E27FC236}">
                <a16:creationId xmlns:a16="http://schemas.microsoft.com/office/drawing/2014/main" id="{DFE6B665-1CB2-9A47-97BE-81FFEDCB3FA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Helvetica" panose="020B0604020202020204" pitchFamily="34" charset="0"/>
              </a:defRPr>
            </a:lvl1pPr>
          </a:lstStyle>
          <a:p>
            <a:pPr>
              <a:defRPr/>
            </a:pPr>
            <a:fld id="{11527166-89BB-4F13-8392-02218ED96656}" type="slidenum">
              <a:rPr lang="en-US"/>
              <a:pPr>
                <a:defRPr/>
              </a:pPr>
              <a:t>‹#›</a:t>
            </a:fld>
            <a:endParaRPr lang="en-US" dirty="0"/>
          </a:p>
        </p:txBody>
      </p:sp>
      <p:sp>
        <p:nvSpPr>
          <p:cNvPr id="9" name="TextBox 8">
            <a:extLst>
              <a:ext uri="{FF2B5EF4-FFF2-40B4-BE49-F238E27FC236}">
                <a16:creationId xmlns:a16="http://schemas.microsoft.com/office/drawing/2014/main" id="{021C1118-F416-1E4A-A2BA-882403D29A72}"/>
              </a:ext>
            </a:extLst>
          </p:cNvPr>
          <p:cNvSpPr txBox="1"/>
          <p:nvPr/>
        </p:nvSpPr>
        <p:spPr>
          <a:xfrm>
            <a:off x="7321550" y="6523038"/>
            <a:ext cx="1619250" cy="230187"/>
          </a:xfrm>
          <a:prstGeom prst="rect">
            <a:avLst/>
          </a:prstGeom>
          <a:noFill/>
        </p:spPr>
        <p:txBody>
          <a:bodyPr>
            <a:spAutoFit/>
          </a:bodyPr>
          <a:lstStyle/>
          <a:p>
            <a:pPr eaLnBrk="1" fontAlgn="auto" hangingPunct="1">
              <a:spcBef>
                <a:spcPts val="0"/>
              </a:spcBef>
              <a:spcAft>
                <a:spcPts val="0"/>
              </a:spcAft>
              <a:defRPr/>
            </a:pPr>
            <a:r>
              <a:rPr lang="en-US" sz="900" spc="30" dirty="0">
                <a:solidFill>
                  <a:schemeClr val="bg1"/>
                </a:solidFill>
                <a:latin typeface="+mn-lt"/>
              </a:rPr>
              <a:t>WWW.MILBANK.ORG</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sldNum="0" hdr="0" dt="0"/>
  <p:txStyles>
    <p:titleStyle>
      <a:lvl1pPr algn="l" rtl="0" eaLnBrk="1" fontAlgn="base" hangingPunct="1">
        <a:lnSpc>
          <a:spcPct val="90000"/>
        </a:lnSpc>
        <a:spcBef>
          <a:spcPct val="0"/>
        </a:spcBef>
        <a:spcAft>
          <a:spcPct val="0"/>
        </a:spcAft>
        <a:defRPr sz="4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algn="l" rtl="0" eaLnBrk="1" fontAlgn="base" hangingPunct="1">
        <a:lnSpc>
          <a:spcPct val="90000"/>
        </a:lnSpc>
        <a:spcBef>
          <a:spcPct val="0"/>
        </a:spcBef>
        <a:spcAft>
          <a:spcPct val="0"/>
        </a:spcAft>
        <a:defRPr sz="4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algn="l" rtl="0" eaLnBrk="1" fontAlgn="base" hangingPunct="1">
        <a:lnSpc>
          <a:spcPct val="90000"/>
        </a:lnSpc>
        <a:spcBef>
          <a:spcPct val="0"/>
        </a:spcBef>
        <a:spcAft>
          <a:spcPct val="0"/>
        </a:spcAft>
        <a:defRPr sz="4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algn="l" rtl="0" eaLnBrk="1" fontAlgn="base" hangingPunct="1">
        <a:lnSpc>
          <a:spcPct val="90000"/>
        </a:lnSpc>
        <a:spcBef>
          <a:spcPct val="0"/>
        </a:spcBef>
        <a:spcAft>
          <a:spcPct val="0"/>
        </a:spcAft>
        <a:defRPr sz="4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algn="l" rtl="0" eaLnBrk="1" fontAlgn="base" hangingPunct="1">
        <a:lnSpc>
          <a:spcPct val="90000"/>
        </a:lnSpc>
        <a:spcBef>
          <a:spcPct val="0"/>
        </a:spcBef>
        <a:spcAft>
          <a:spcPct val="0"/>
        </a:spcAft>
        <a:defRPr sz="4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457200" algn="l" rtl="0" eaLnBrk="1" fontAlgn="base" hangingPunct="1">
        <a:lnSpc>
          <a:spcPct val="90000"/>
        </a:lnSpc>
        <a:spcBef>
          <a:spcPct val="0"/>
        </a:spcBef>
        <a:spcAft>
          <a:spcPct val="0"/>
        </a:spcAft>
        <a:defRPr sz="4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6pPr>
      <a:lvl7pPr marL="914400" algn="l" rtl="0" eaLnBrk="1" fontAlgn="base" hangingPunct="1">
        <a:lnSpc>
          <a:spcPct val="90000"/>
        </a:lnSpc>
        <a:spcBef>
          <a:spcPct val="0"/>
        </a:spcBef>
        <a:spcAft>
          <a:spcPct val="0"/>
        </a:spcAft>
        <a:defRPr sz="4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7pPr>
      <a:lvl8pPr marL="1371600" algn="l" rtl="0" eaLnBrk="1" fontAlgn="base" hangingPunct="1">
        <a:lnSpc>
          <a:spcPct val="90000"/>
        </a:lnSpc>
        <a:spcBef>
          <a:spcPct val="0"/>
        </a:spcBef>
        <a:spcAft>
          <a:spcPct val="0"/>
        </a:spcAft>
        <a:defRPr sz="4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8pPr>
      <a:lvl9pPr marL="1828800" algn="l" rtl="0" eaLnBrk="1" fontAlgn="base" hangingPunct="1">
        <a:lnSpc>
          <a:spcPct val="90000"/>
        </a:lnSpc>
        <a:spcBef>
          <a:spcPct val="0"/>
        </a:spcBef>
        <a:spcAft>
          <a:spcPct val="0"/>
        </a:spcAft>
        <a:defRPr sz="4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8825952-93A1-43BA-8AD6-E42B867EBE78}"/>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E17D3E8-A288-4906-869D-B11BD10D3DAB}"/>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27D63C2-397B-FD48-A49B-ACB03B8CF7E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0438D063-4393-EC49-9798-1D308314605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dirty="0"/>
              <a:t>Footer Text</a:t>
            </a:r>
          </a:p>
        </p:txBody>
      </p:sp>
      <p:sp>
        <p:nvSpPr>
          <p:cNvPr id="6" name="Slide Number Placeholder 5">
            <a:extLst>
              <a:ext uri="{FF2B5EF4-FFF2-40B4-BE49-F238E27FC236}">
                <a16:creationId xmlns:a16="http://schemas.microsoft.com/office/drawing/2014/main" id="{F52F37A8-410A-6945-8EC1-246F87B32F7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AD6599C-11E4-47FD-8DAE-C2E005A93498}" type="slidenum">
              <a:rPr lang="en-US"/>
              <a:pPr>
                <a:defRPr/>
              </a:pPr>
              <a:t>‹#›</a:t>
            </a:fld>
            <a:endParaRPr lang="en-US" dirty="0"/>
          </a:p>
        </p:txBody>
      </p:sp>
      <p:sp>
        <p:nvSpPr>
          <p:cNvPr id="7" name="Rectangle 6">
            <a:extLst>
              <a:ext uri="{FF2B5EF4-FFF2-40B4-BE49-F238E27FC236}">
                <a16:creationId xmlns:a16="http://schemas.microsoft.com/office/drawing/2014/main" id="{A737BD12-8FAA-994A-91E9-4DA84A280C51}"/>
              </a:ext>
            </a:extLst>
          </p:cNvPr>
          <p:cNvSpPr/>
          <p:nvPr/>
        </p:nvSpPr>
        <p:spPr>
          <a:xfrm>
            <a:off x="-144463" y="0"/>
            <a:ext cx="9667876" cy="69357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Helvetica" panose="020B0604020202020204" pitchFamily="34" charset="0"/>
            </a:endParaRPr>
          </a:p>
        </p:txBody>
      </p:sp>
      <p:sp>
        <p:nvSpPr>
          <p:cNvPr id="8" name="Title 1">
            <a:extLst>
              <a:ext uri="{FF2B5EF4-FFF2-40B4-BE49-F238E27FC236}">
                <a16:creationId xmlns:a16="http://schemas.microsoft.com/office/drawing/2014/main" id="{C241C160-959B-3A4D-8D13-9ABEC0960620}"/>
              </a:ext>
            </a:extLst>
          </p:cNvPr>
          <p:cNvSpPr txBox="1">
            <a:spLocks/>
          </p:cNvSpPr>
          <p:nvPr/>
        </p:nvSpPr>
        <p:spPr>
          <a:xfrm>
            <a:off x="328613" y="3106738"/>
            <a:ext cx="77724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a:solidFill>
                  <a:schemeClr val="bg1"/>
                </a:solidFill>
                <a:latin typeface="Georgia" panose="02040502050405020303" pitchFamily="18" charset="0"/>
              </a:rPr>
              <a:t>Milbank Communications Agenda</a:t>
            </a:r>
            <a:endParaRPr lang="en-US" sz="3200" dirty="0">
              <a:solidFill>
                <a:schemeClr val="bg1"/>
              </a:solidFill>
              <a:latin typeface="Georgia" panose="02040502050405020303" pitchFamily="18" charset="0"/>
            </a:endParaRPr>
          </a:p>
        </p:txBody>
      </p:sp>
      <p:sp>
        <p:nvSpPr>
          <p:cNvPr id="9" name="Subtitle 9">
            <a:extLst>
              <a:ext uri="{FF2B5EF4-FFF2-40B4-BE49-F238E27FC236}">
                <a16:creationId xmlns:a16="http://schemas.microsoft.com/office/drawing/2014/main" id="{3BBD5529-72A9-7445-9C79-3F8BB07EC603}"/>
              </a:ext>
            </a:extLst>
          </p:cNvPr>
          <p:cNvSpPr txBox="1">
            <a:spLocks/>
          </p:cNvSpPr>
          <p:nvPr/>
        </p:nvSpPr>
        <p:spPr>
          <a:xfrm>
            <a:off x="328613" y="4473575"/>
            <a:ext cx="6005512" cy="165576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150000"/>
              </a:lnSpc>
              <a:spcAft>
                <a:spcPts val="0"/>
              </a:spcAft>
              <a:defRPr/>
            </a:pPr>
            <a:r>
              <a:rPr lang="en-US" dirty="0">
                <a:latin typeface="Helvetica" pitchFamily="2" charset="0"/>
              </a:rPr>
              <a:t>Publications Committee</a:t>
            </a:r>
          </a:p>
          <a:p>
            <a:pPr fontAlgn="auto">
              <a:lnSpc>
                <a:spcPct val="150000"/>
              </a:lnSpc>
              <a:spcAft>
                <a:spcPts val="0"/>
              </a:spcAft>
              <a:defRPr/>
            </a:pPr>
            <a:r>
              <a:rPr lang="en-US" sz="1600" dirty="0">
                <a:latin typeface="Helvetica" pitchFamily="2" charset="0"/>
              </a:rPr>
              <a:t>Christine Haran</a:t>
            </a:r>
          </a:p>
        </p:txBody>
      </p:sp>
      <p:pic>
        <p:nvPicPr>
          <p:cNvPr id="2058" name="Picture 9">
            <a:extLst>
              <a:ext uri="{FF2B5EF4-FFF2-40B4-BE49-F238E27FC236}">
                <a16:creationId xmlns:a16="http://schemas.microsoft.com/office/drawing/2014/main" id="{0DBE5016-0474-44D7-911F-36A71D8A4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217488"/>
            <a:ext cx="24526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7" r:id="rId1"/>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47A766-4095-4127-BA03-49E0679E8E06}" type="datetime1">
              <a:rPr lang="en-US" smtClean="0"/>
              <a:t>5/19/22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5B5530-6880-443F-A8BF-2EFE1D16CE3D}" type="slidenum">
              <a:rPr lang="en-US" smtClean="0"/>
              <a:t>‹#›</a:t>
            </a:fld>
            <a:endParaRPr lang="en-US"/>
          </a:p>
        </p:txBody>
      </p:sp>
    </p:spTree>
    <p:extLst>
      <p:ext uri="{BB962C8B-B14F-4D97-AF65-F5344CB8AC3E}">
        <p14:creationId xmlns:p14="http://schemas.microsoft.com/office/powerpoint/2010/main" val="198085627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8B8115-9170-457D-A50E-7E98ED24C12C}" type="datetimeFigureOut">
              <a:rPr lang="en-US" smtClean="0"/>
              <a:t>5/19/22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F45F3B1-4206-4B6A-A941-041FDE4A63C3}" type="slidenum">
              <a:rPr lang="en-US" smtClean="0"/>
              <a:t>‹#›</a:t>
            </a:fld>
            <a:endParaRPr lang="en-US"/>
          </a:p>
        </p:txBody>
      </p:sp>
    </p:spTree>
    <p:extLst>
      <p:ext uri="{BB962C8B-B14F-4D97-AF65-F5344CB8AC3E}">
        <p14:creationId xmlns:p14="http://schemas.microsoft.com/office/powerpoint/2010/main" val="78575658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C8D2B-68AD-4771-B73A-24185A800074}"/>
              </a:ext>
            </a:extLst>
          </p:cNvPr>
          <p:cNvSpPr>
            <a:spLocks noGrp="1"/>
          </p:cNvSpPr>
          <p:nvPr>
            <p:ph type="title"/>
          </p:nvPr>
        </p:nvSpPr>
        <p:spPr>
          <a:xfrm>
            <a:off x="228600" y="365129"/>
            <a:ext cx="8229600" cy="914400"/>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FFFBCB-7A54-4BF9-B63C-C2293AD3870E}"/>
              </a:ext>
            </a:extLst>
          </p:cNvPr>
          <p:cNvSpPr>
            <a:spLocks noGrp="1"/>
          </p:cNvSpPr>
          <p:nvPr>
            <p:ph type="body" idx="1"/>
          </p:nvPr>
        </p:nvSpPr>
        <p:spPr>
          <a:xfrm>
            <a:off x="228600" y="1430215"/>
            <a:ext cx="8229600" cy="4429812"/>
          </a:xfrm>
          <a:prstGeom prst="rect">
            <a:avLst/>
          </a:prstGeom>
        </p:spPr>
        <p:txBody>
          <a:bodyPr vert="horz" lIns="91440" tIns="45720" rIns="91440" bIns="45720" rtlCol="0">
            <a:noAutofit/>
          </a:bodyPr>
          <a:lstStyle/>
          <a:p>
            <a:pPr lvl="0">
              <a:spcAft>
                <a:spcPts val="450"/>
              </a:spcAft>
            </a:pPr>
            <a:r>
              <a:rPr lang="en-US"/>
              <a:t>Click to edit Master text styles</a:t>
            </a:r>
          </a:p>
          <a:p>
            <a:pPr lvl="1">
              <a:spcAft>
                <a:spcPts val="450"/>
              </a:spcAft>
            </a:pPr>
            <a:r>
              <a:rPr lang="en-US"/>
              <a:t>Second level</a:t>
            </a:r>
          </a:p>
          <a:p>
            <a:pPr lvl="2">
              <a:spcAft>
                <a:spcPts val="450"/>
              </a:spcAft>
            </a:pPr>
            <a:r>
              <a:rPr lang="en-US"/>
              <a:t>Third level</a:t>
            </a:r>
          </a:p>
          <a:p>
            <a:pPr lvl="3">
              <a:spcAft>
                <a:spcPts val="450"/>
              </a:spcAft>
            </a:pPr>
            <a:r>
              <a:rPr lang="en-US"/>
              <a:t>Fourth level</a:t>
            </a:r>
          </a:p>
          <a:p>
            <a:pPr lvl="4">
              <a:spcAft>
                <a:spcPts val="450"/>
              </a:spcAft>
            </a:pPr>
            <a:r>
              <a:rPr lang="en-US"/>
              <a:t>Fifth level</a:t>
            </a:r>
            <a:endParaRPr lang="en-US" dirty="0"/>
          </a:p>
        </p:txBody>
      </p:sp>
      <p:sp>
        <p:nvSpPr>
          <p:cNvPr id="5" name="Footer Placeholder 4">
            <a:extLst>
              <a:ext uri="{FF2B5EF4-FFF2-40B4-BE49-F238E27FC236}">
                <a16:creationId xmlns:a16="http://schemas.microsoft.com/office/drawing/2014/main" id="{3A8A37DD-ACC6-4F19-A210-D573D14C69D9}"/>
              </a:ext>
            </a:extLst>
          </p:cNvPr>
          <p:cNvSpPr>
            <a:spLocks noGrp="1"/>
          </p:cNvSpPr>
          <p:nvPr>
            <p:ph type="ftr" sz="quarter" idx="3"/>
          </p:nvPr>
        </p:nvSpPr>
        <p:spPr>
          <a:xfrm>
            <a:off x="228610" y="5920446"/>
            <a:ext cx="6212957" cy="365125"/>
          </a:xfrm>
          <a:prstGeom prst="rect">
            <a:avLst/>
          </a:prstGeom>
        </p:spPr>
        <p:txBody>
          <a:bodyPr vert="horz" lIns="91440" tIns="45720" rIns="91440" bIns="45720" rtlCol="0" anchor="ctr"/>
          <a:lstStyle>
            <a:lvl1pPr algn="l">
              <a:defRPr sz="825">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11E588C-EA6C-4B04-BFAF-8D20908FAE23}"/>
              </a:ext>
            </a:extLst>
          </p:cNvPr>
          <p:cNvSpPr>
            <a:spLocks noGrp="1"/>
          </p:cNvSpPr>
          <p:nvPr>
            <p:ph type="sldNum" sz="quarter" idx="4"/>
          </p:nvPr>
        </p:nvSpPr>
        <p:spPr>
          <a:xfrm>
            <a:off x="228600" y="6345954"/>
            <a:ext cx="515566" cy="287704"/>
          </a:xfrm>
          <a:prstGeom prst="rect">
            <a:avLst/>
          </a:prstGeom>
        </p:spPr>
        <p:txBody>
          <a:bodyPr vert="horz" lIns="91440" tIns="45720" rIns="91440" bIns="45720" rtlCol="0" anchor="ctr"/>
          <a:lstStyle>
            <a:lvl1pPr algn="l">
              <a:defRPr sz="1050" b="1">
                <a:solidFill>
                  <a:srgbClr val="0D96BA"/>
                </a:solidFill>
              </a:defRPr>
            </a:lvl1pPr>
          </a:lstStyle>
          <a:p>
            <a:fld id="{DA520EEF-7E75-4E82-8A01-B57B62EF14E1}" type="slidenum">
              <a:rPr lang="en-US" smtClean="0"/>
              <a:pPr/>
              <a:t>‹#›</a:t>
            </a:fld>
            <a:endParaRPr lang="en-US" dirty="0"/>
          </a:p>
        </p:txBody>
      </p:sp>
      <p:pic>
        <p:nvPicPr>
          <p:cNvPr id="9" name="Graphic 8">
            <a:extLst>
              <a:ext uri="{FF2B5EF4-FFF2-40B4-BE49-F238E27FC236}">
                <a16:creationId xmlns:a16="http://schemas.microsoft.com/office/drawing/2014/main" id="{AA0F60D0-732D-4E58-8CE7-EDA1B3D7C3C6}"/>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41567" y="6130738"/>
            <a:ext cx="2473823" cy="502920"/>
          </a:xfrm>
          <a:prstGeom prst="rect">
            <a:avLst/>
          </a:prstGeom>
        </p:spPr>
      </p:pic>
      <p:pic>
        <p:nvPicPr>
          <p:cNvPr id="10" name="Graphic 159">
            <a:extLst>
              <a:ext uri="{FF2B5EF4-FFF2-40B4-BE49-F238E27FC236}">
                <a16:creationId xmlns:a16="http://schemas.microsoft.com/office/drawing/2014/main" id="{9FC4A8F4-284D-465B-B118-30662CF4EFCA}"/>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34611" t="35175"/>
          <a:stretch/>
        </p:blipFill>
        <p:spPr>
          <a:xfrm rot="5400000">
            <a:off x="6848056" y="9946"/>
            <a:ext cx="2305889" cy="2286000"/>
          </a:xfrm>
          <a:prstGeom prst="rect">
            <a:avLst/>
          </a:prstGeom>
        </p:spPr>
      </p:pic>
    </p:spTree>
    <p:extLst>
      <p:ext uri="{BB962C8B-B14F-4D97-AF65-F5344CB8AC3E}">
        <p14:creationId xmlns:p14="http://schemas.microsoft.com/office/powerpoint/2010/main" val="179333018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Lst>
  <p:transition>
    <p:fade/>
  </p:transition>
  <p:hf hdr="0" ftr="0" dt="0"/>
  <p:txStyles>
    <p:titleStyle>
      <a:lvl1pPr algn="l" defTabSz="685732" rtl="0" eaLnBrk="1" latinLnBrk="0" hangingPunct="1">
        <a:lnSpc>
          <a:spcPct val="80000"/>
        </a:lnSpc>
        <a:spcBef>
          <a:spcPct val="0"/>
        </a:spcBef>
        <a:buNone/>
        <a:defRPr sz="3200" b="1" kern="1200" spc="-50" baseline="0">
          <a:solidFill>
            <a:schemeClr val="accent1"/>
          </a:solidFill>
          <a:latin typeface="+mj-lt"/>
          <a:ea typeface="+mj-ea"/>
          <a:cs typeface="+mj-cs"/>
        </a:defRPr>
      </a:lvl1pPr>
    </p:titleStyle>
    <p:bodyStyle>
      <a:lvl1pPr marL="128576" indent="-128576" algn="l" defTabSz="685732" rtl="0" eaLnBrk="1" latinLnBrk="0" hangingPunct="1">
        <a:lnSpc>
          <a:spcPct val="90000"/>
        </a:lnSpc>
        <a:spcBef>
          <a:spcPts val="750"/>
        </a:spcBef>
        <a:buClr>
          <a:schemeClr val="accent2"/>
        </a:buClr>
        <a:buFont typeface="Arial" panose="020B0604020202020204" pitchFamily="34" charset="0"/>
        <a:buChar char="•"/>
        <a:defRPr lang="en-US" sz="2400" kern="1200" spc="-50" baseline="0" dirty="0">
          <a:solidFill>
            <a:schemeClr val="tx1"/>
          </a:solidFill>
          <a:latin typeface="+mn-lt"/>
          <a:ea typeface="+mn-ea"/>
          <a:cs typeface="+mn-cs"/>
        </a:defRPr>
      </a:lvl1pPr>
      <a:lvl2pPr marL="342866" indent="-169053" algn="l" defTabSz="685732" rtl="0" eaLnBrk="1" latinLnBrk="0" hangingPunct="1">
        <a:lnSpc>
          <a:spcPct val="90000"/>
        </a:lnSpc>
        <a:spcBef>
          <a:spcPts val="375"/>
        </a:spcBef>
        <a:buClr>
          <a:srgbClr val="0D96BA"/>
        </a:buClr>
        <a:buFont typeface="Source Sans Pro" panose="020B0503030403020204" pitchFamily="34" charset="0"/>
        <a:buChar char="→"/>
        <a:defRPr lang="en-US" sz="2000" kern="1200" spc="-50" baseline="0" dirty="0">
          <a:solidFill>
            <a:schemeClr val="tx1"/>
          </a:solidFill>
          <a:latin typeface="+mn-lt"/>
          <a:ea typeface="+mn-ea"/>
          <a:cs typeface="+mn-cs"/>
        </a:defRPr>
      </a:lvl2pPr>
      <a:lvl3pPr marL="469058" indent="-125004" algn="l" defTabSz="685732" rtl="0" eaLnBrk="1" latinLnBrk="0" hangingPunct="1">
        <a:lnSpc>
          <a:spcPct val="90000"/>
        </a:lnSpc>
        <a:spcBef>
          <a:spcPts val="375"/>
        </a:spcBef>
        <a:buClr>
          <a:schemeClr val="accent2"/>
        </a:buClr>
        <a:buFont typeface="Arial" panose="020B0604020202020204" pitchFamily="34" charset="0"/>
        <a:buChar char="•"/>
        <a:defRPr lang="en-US" sz="1800" kern="1200" spc="-50" baseline="0" dirty="0">
          <a:solidFill>
            <a:schemeClr val="tx1"/>
          </a:solidFill>
          <a:latin typeface="+mn-lt"/>
          <a:ea typeface="+mn-ea"/>
          <a:cs typeface="+mn-cs"/>
        </a:defRPr>
      </a:lvl3pPr>
      <a:lvl4pPr marL="685732" indent="-171434" algn="l" defTabSz="685732" rtl="0" eaLnBrk="1" latinLnBrk="0" hangingPunct="1">
        <a:lnSpc>
          <a:spcPct val="90000"/>
        </a:lnSpc>
        <a:spcBef>
          <a:spcPts val="375"/>
        </a:spcBef>
        <a:buClr>
          <a:srgbClr val="0D96BA"/>
        </a:buClr>
        <a:buFont typeface="Source Sans Pro" panose="020B0503030403020204" pitchFamily="34" charset="0"/>
        <a:buChar char="→"/>
        <a:defRPr lang="en-US" sz="1600" kern="1200" spc="-50" baseline="0" dirty="0">
          <a:solidFill>
            <a:schemeClr val="tx1"/>
          </a:solidFill>
          <a:latin typeface="+mn-lt"/>
          <a:ea typeface="+mn-ea"/>
          <a:cs typeface="+mn-cs"/>
        </a:defRPr>
      </a:lvl4pPr>
      <a:lvl5pPr marL="814308" indent="-129767" algn="l" defTabSz="685732" rtl="0" eaLnBrk="1" latinLnBrk="0" hangingPunct="1">
        <a:lnSpc>
          <a:spcPct val="90000"/>
        </a:lnSpc>
        <a:spcBef>
          <a:spcPts val="375"/>
        </a:spcBef>
        <a:buClr>
          <a:schemeClr val="accent2"/>
        </a:buClr>
        <a:buFont typeface="Arial" panose="020B0604020202020204" pitchFamily="34" charset="0"/>
        <a:buChar char="•"/>
        <a:defRPr lang="en-US" sz="1400" kern="1200" spc="-50" baseline="0" dirty="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hyperlink" Target="mailto:luz@msu.edu" TargetMode="External"/><Relationship Id="rId7"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4.xml"/><Relationship Id="rId6" Type="http://schemas.openxmlformats.org/officeDocument/2006/relationships/image" Target="../media/image34.jpeg"/><Relationship Id="rId5" Type="http://schemas.openxmlformats.org/officeDocument/2006/relationships/hyperlink" Target="mailto:impart@msu.edu" TargetMode="External"/><Relationship Id="rId4" Type="http://schemas.openxmlformats.org/officeDocument/2006/relationships/hyperlink" Target="http://www.impartallianc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a:extLst>
              <a:ext uri="{FF2B5EF4-FFF2-40B4-BE49-F238E27FC236}">
                <a16:creationId xmlns:a16="http://schemas.microsoft.com/office/drawing/2014/main" id="{31720FBC-BA8C-43A8-A0CC-CBB67AABCC3C}"/>
              </a:ext>
            </a:extLst>
          </p:cNvPr>
          <p:cNvPicPr>
            <a:picLocks noChangeAspect="1" noChangeArrowheads="1"/>
          </p:cNvPicPr>
          <p:nvPr/>
        </p:nvPicPr>
        <p:blipFill>
          <a:blip r:embed="rId2"/>
          <a:srcRect/>
          <a:stretch/>
        </p:blipFill>
        <p:spPr bwMode="auto">
          <a:xfrm>
            <a:off x="0" y="-266225"/>
            <a:ext cx="9144000" cy="465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88C2511-D44F-0A4E-B3FC-2368CE76E55A}"/>
              </a:ext>
            </a:extLst>
          </p:cNvPr>
          <p:cNvSpPr/>
          <p:nvPr/>
        </p:nvSpPr>
        <p:spPr>
          <a:xfrm>
            <a:off x="0" y="3295650"/>
            <a:ext cx="9144000" cy="356234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411" name="Title 1">
            <a:extLst>
              <a:ext uri="{FF2B5EF4-FFF2-40B4-BE49-F238E27FC236}">
                <a16:creationId xmlns:a16="http://schemas.microsoft.com/office/drawing/2014/main" id="{CC1C4EF4-5309-49A2-A0EB-B36E1138F86E}"/>
              </a:ext>
            </a:extLst>
          </p:cNvPr>
          <p:cNvSpPr>
            <a:spLocks noGrp="1" noChangeArrowheads="1"/>
          </p:cNvSpPr>
          <p:nvPr>
            <p:ph type="ctrTitle"/>
          </p:nvPr>
        </p:nvSpPr>
        <p:spPr>
          <a:xfrm>
            <a:off x="299954" y="3511625"/>
            <a:ext cx="8688388" cy="1606550"/>
          </a:xfrm>
        </p:spPr>
        <p:txBody>
          <a:bodyPr>
            <a:normAutofit fontScale="90000"/>
          </a:bodyPr>
          <a:lstStyle/>
          <a:p>
            <a:r>
              <a:rPr lang="en-US" altLang="en-US" dirty="0">
                <a:solidFill>
                  <a:schemeClr val="bg1"/>
                </a:solidFill>
                <a:cs typeface="Calibri" panose="020F0502020204030204" pitchFamily="34" charset="0"/>
              </a:rPr>
              <a:t>Strengthening the Direct Care Workforce in Your State: A Profile of The </a:t>
            </a:r>
            <a:r>
              <a:rPr lang="en-US" dirty="0">
                <a:solidFill>
                  <a:schemeClr val="bg1"/>
                </a:solidFill>
                <a:ea typeface="Calibri" panose="020F0502020204030204" pitchFamily="34" charset="0"/>
              </a:rPr>
              <a:t>Direct Care Workforce Policy and Action Guide</a:t>
            </a:r>
            <a:br>
              <a:rPr lang="en-US" dirty="0">
                <a:solidFill>
                  <a:schemeClr val="bg1"/>
                </a:solidFill>
                <a:ea typeface="Calibri" panose="020F0502020204030204" pitchFamily="34" charset="0"/>
              </a:rPr>
            </a:br>
            <a:br>
              <a:rPr lang="en-US" sz="2000" b="1" dirty="0">
                <a:solidFill>
                  <a:srgbClr val="808080"/>
                </a:solidFill>
                <a:ea typeface="Calibri" panose="020F0502020204030204" pitchFamily="34" charset="0"/>
              </a:rPr>
            </a:br>
            <a:endParaRPr lang="en-US" altLang="en-US" b="1" dirty="0">
              <a:solidFill>
                <a:schemeClr val="bg1"/>
              </a:solidFill>
            </a:endParaRPr>
          </a:p>
        </p:txBody>
      </p:sp>
      <p:pic>
        <p:nvPicPr>
          <p:cNvPr id="17412" name="Picture 7">
            <a:extLst>
              <a:ext uri="{FF2B5EF4-FFF2-40B4-BE49-F238E27FC236}">
                <a16:creationId xmlns:a16="http://schemas.microsoft.com/office/drawing/2014/main" id="{65A21595-9245-4084-A994-F453478F0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567" y="5118175"/>
            <a:ext cx="21367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Subtitle 9">
            <a:extLst>
              <a:ext uri="{FF2B5EF4-FFF2-40B4-BE49-F238E27FC236}">
                <a16:creationId xmlns:a16="http://schemas.microsoft.com/office/drawing/2014/main" id="{795C2004-38D7-47C2-B2C0-A03D0F9E99AD}"/>
              </a:ext>
            </a:extLst>
          </p:cNvPr>
          <p:cNvSpPr>
            <a:spLocks noGrp="1" noChangeArrowheads="1"/>
          </p:cNvSpPr>
          <p:nvPr>
            <p:ph type="subTitle" idx="1"/>
          </p:nvPr>
        </p:nvSpPr>
        <p:spPr>
          <a:xfrm>
            <a:off x="384175" y="5017335"/>
            <a:ext cx="5327650" cy="1655763"/>
          </a:xfrm>
        </p:spPr>
        <p:txBody>
          <a:bodyPr>
            <a:normAutofit fontScale="85000" lnSpcReduction="20000"/>
          </a:bodyPr>
          <a:lstStyle/>
          <a:p>
            <a:r>
              <a:rPr lang="en-US" altLang="en-US" sz="2800" dirty="0">
                <a:solidFill>
                  <a:schemeClr val="bg1"/>
                </a:solidFill>
                <a:latin typeface="Georgia" panose="02040502050405020303" pitchFamily="18" charset="0"/>
              </a:rPr>
              <a:t>Kate McEvoy</a:t>
            </a:r>
          </a:p>
          <a:p>
            <a:r>
              <a:rPr lang="en-US" altLang="en-US" sz="2800" dirty="0">
                <a:solidFill>
                  <a:schemeClr val="bg1"/>
                </a:solidFill>
                <a:latin typeface="Georgia" panose="02040502050405020303" pitchFamily="18" charset="0"/>
              </a:rPr>
              <a:t>Program Officer</a:t>
            </a:r>
          </a:p>
          <a:p>
            <a:r>
              <a:rPr lang="en-US" altLang="en-US" sz="2800" dirty="0">
                <a:solidFill>
                  <a:schemeClr val="bg1"/>
                </a:solidFill>
                <a:latin typeface="Georgia" panose="02040502050405020303" pitchFamily="18" charset="0"/>
              </a:rPr>
              <a:t>Milbank Memorial Fund</a:t>
            </a:r>
          </a:p>
          <a:p>
            <a:endParaRPr lang="en-US" altLang="en-US" sz="1200" dirty="0">
              <a:solidFill>
                <a:schemeClr val="bg1"/>
              </a:solidFill>
            </a:endParaRPr>
          </a:p>
          <a:p>
            <a:pPr>
              <a:lnSpc>
                <a:spcPts val="1425"/>
              </a:lnSpc>
            </a:pPr>
            <a:r>
              <a:rPr lang="en-US" altLang="en-US" sz="2000" dirty="0">
                <a:solidFill>
                  <a:schemeClr val="bg1"/>
                </a:solidFill>
              </a:rPr>
              <a:t>May 20,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C2F1-3ABD-4B98-96DD-E86FAE364F05}"/>
              </a:ext>
            </a:extLst>
          </p:cNvPr>
          <p:cNvSpPr>
            <a:spLocks noGrp="1"/>
          </p:cNvSpPr>
          <p:nvPr>
            <p:ph type="title"/>
          </p:nvPr>
        </p:nvSpPr>
        <p:spPr>
          <a:xfrm>
            <a:off x="228600" y="122113"/>
            <a:ext cx="8229600" cy="914400"/>
          </a:xfrm>
        </p:spPr>
        <p:txBody>
          <a:bodyPr/>
          <a:lstStyle/>
          <a:p>
            <a:r>
              <a:rPr lang="en-US" dirty="0"/>
              <a:t>The Direct Care Workforce Shortage </a:t>
            </a:r>
          </a:p>
        </p:txBody>
      </p:sp>
      <p:sp>
        <p:nvSpPr>
          <p:cNvPr id="3" name="Content Placeholder 2">
            <a:extLst>
              <a:ext uri="{FF2B5EF4-FFF2-40B4-BE49-F238E27FC236}">
                <a16:creationId xmlns:a16="http://schemas.microsoft.com/office/drawing/2014/main" id="{1B44DFC1-9B45-4F7B-81F9-D703493C6A93}"/>
              </a:ext>
            </a:extLst>
          </p:cNvPr>
          <p:cNvSpPr>
            <a:spLocks noGrp="1"/>
          </p:cNvSpPr>
          <p:nvPr>
            <p:ph idx="1"/>
          </p:nvPr>
        </p:nvSpPr>
        <p:spPr>
          <a:xfrm>
            <a:off x="228600" y="1295748"/>
            <a:ext cx="8621486" cy="4790971"/>
          </a:xfrm>
        </p:spPr>
        <p:txBody>
          <a:bodyPr/>
          <a:lstStyle/>
          <a:p>
            <a:r>
              <a:rPr lang="en-US" sz="2800" dirty="0"/>
              <a:t> </a:t>
            </a:r>
            <a:r>
              <a:rPr lang="en-US" sz="2800" dirty="0">
                <a:solidFill>
                  <a:prstClr val="black"/>
                </a:solidFill>
                <a:latin typeface="Calibri" panose="020F0502020204030204"/>
              </a:rPr>
              <a:t>An aging society and an extremely challenging and unsupported job have led to an unprecedented (though predicted) direct care workforce shortage in our country:</a:t>
            </a:r>
          </a:p>
          <a:p>
            <a:pPr lvl="1"/>
            <a:r>
              <a:rPr lang="en-US" altLang="en-US" sz="2800" dirty="0">
                <a:solidFill>
                  <a:prstClr val="black"/>
                </a:solidFill>
                <a:latin typeface="Calibri" panose="020F0502020204030204"/>
              </a:rPr>
              <a:t> Estimates suggest that the national turnover rate for DCWs is between 40-60%, home care agencies report in excess of 80%.</a:t>
            </a:r>
          </a:p>
          <a:p>
            <a:pPr lvl="1"/>
            <a:r>
              <a:rPr lang="en-US" altLang="en-US" sz="2800" dirty="0">
                <a:solidFill>
                  <a:prstClr val="black"/>
                </a:solidFill>
                <a:latin typeface="Calibri" panose="020F0502020204030204"/>
              </a:rPr>
              <a:t> Estimates suggest a shortage of 151,000 DCWs by 2030 and 355,000 by 2040.</a:t>
            </a:r>
          </a:p>
          <a:p>
            <a:pPr marL="0" indent="0">
              <a:buNone/>
            </a:pPr>
            <a:endParaRPr lang="en-US" altLang="en-US" dirty="0">
              <a:solidFill>
                <a:prstClr val="black"/>
              </a:solidFill>
              <a:latin typeface="Calibri" panose="020F0502020204030204"/>
            </a:endParaRPr>
          </a:p>
          <a:p>
            <a:pPr marL="173813" lvl="1"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5AD5AB1-FF52-4439-BDEE-1B119A7E7D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05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50" b="1" i="0" u="none" strike="noStrike" kern="1200" cap="none" spc="0" normalizeH="0" baseline="0" noProof="0" dirty="0">
              <a:ln>
                <a:noFill/>
              </a:ln>
              <a:solidFill>
                <a:srgbClr val="0D96BA"/>
              </a:solidFill>
              <a:effectLst/>
              <a:uLnTx/>
              <a:uFillTx/>
              <a:latin typeface="Calibri"/>
              <a:ea typeface="+mn-ea"/>
              <a:cs typeface="+mn-cs"/>
            </a:endParaRPr>
          </a:p>
        </p:txBody>
      </p:sp>
      <p:sp>
        <p:nvSpPr>
          <p:cNvPr id="5" name="TextBox 4">
            <a:extLst>
              <a:ext uri="{FF2B5EF4-FFF2-40B4-BE49-F238E27FC236}">
                <a16:creationId xmlns:a16="http://schemas.microsoft.com/office/drawing/2014/main" id="{DE91DD96-A3CB-42C3-85C5-457AAF82BE58}"/>
              </a:ext>
            </a:extLst>
          </p:cNvPr>
          <p:cNvSpPr txBox="1"/>
          <p:nvPr/>
        </p:nvSpPr>
        <p:spPr>
          <a:xfrm>
            <a:off x="333631" y="5745892"/>
            <a:ext cx="794539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B2421"/>
                </a:solidFill>
                <a:effectLst/>
                <a:uLnTx/>
                <a:uFillTx/>
                <a:latin typeface="Calibri"/>
                <a:ea typeface="+mn-ea"/>
                <a:cs typeface="+mn-cs"/>
              </a:rPr>
              <a:t>Source: PHI. Available at: http://phinational.org/policy-research/key-facts-faq/</a:t>
            </a:r>
          </a:p>
        </p:txBody>
      </p:sp>
    </p:spTree>
    <p:extLst>
      <p:ext uri="{BB962C8B-B14F-4D97-AF65-F5344CB8AC3E}">
        <p14:creationId xmlns:p14="http://schemas.microsoft.com/office/powerpoint/2010/main" val="29533944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A8F3-56B4-816D-D363-33F293D36A5B}"/>
              </a:ext>
            </a:extLst>
          </p:cNvPr>
          <p:cNvSpPr>
            <a:spLocks noGrp="1"/>
          </p:cNvSpPr>
          <p:nvPr>
            <p:ph type="title"/>
          </p:nvPr>
        </p:nvSpPr>
        <p:spPr/>
        <p:txBody>
          <a:bodyPr/>
          <a:lstStyle/>
          <a:p>
            <a:r>
              <a:rPr lang="en-US" dirty="0"/>
              <a:t>Direct Care Workforce Policy &amp; Action Guide </a:t>
            </a:r>
          </a:p>
        </p:txBody>
      </p:sp>
      <p:sp>
        <p:nvSpPr>
          <p:cNvPr id="4" name="Content Placeholder 3">
            <a:extLst>
              <a:ext uri="{FF2B5EF4-FFF2-40B4-BE49-F238E27FC236}">
                <a16:creationId xmlns:a16="http://schemas.microsoft.com/office/drawing/2014/main" id="{7172B35C-CBA9-745F-0460-D2D8CF495410}"/>
              </a:ext>
            </a:extLst>
          </p:cNvPr>
          <p:cNvSpPr>
            <a:spLocks noGrp="1"/>
          </p:cNvSpPr>
          <p:nvPr>
            <p:ph sz="half" idx="2"/>
          </p:nvPr>
        </p:nvSpPr>
        <p:spPr>
          <a:xfrm>
            <a:off x="4152900" y="1430137"/>
            <a:ext cx="4991100" cy="4931369"/>
          </a:xfrm>
        </p:spPr>
        <p:txBody>
          <a:bodyPr/>
          <a:lstStyle/>
          <a:p>
            <a:r>
              <a:rPr lang="en-US" sz="2000" dirty="0"/>
              <a:t> </a:t>
            </a:r>
            <a:r>
              <a:rPr lang="en-US" sz="1800" dirty="0"/>
              <a:t>Developed with support from the Milbank Memorial Fund and Michigan Health Endowment; authored by CHCS, IMPART Alliance, and Milbank: </a:t>
            </a:r>
          </a:p>
          <a:p>
            <a:r>
              <a:rPr lang="en-US" sz="1800" dirty="0"/>
              <a:t> The Guide includes: </a:t>
            </a:r>
          </a:p>
          <a:p>
            <a:pPr lvl="1">
              <a:lnSpc>
                <a:spcPct val="110000"/>
              </a:lnSpc>
              <a:spcBef>
                <a:spcPts val="0"/>
              </a:spcBef>
              <a:buClr>
                <a:srgbClr val="FFBF00"/>
              </a:buClr>
            </a:pPr>
            <a:r>
              <a:rPr lang="en-US" sz="1800" kern="1050" spc="-15" dirty="0">
                <a:cs typeface="Times New Roman" panose="02020603050405020304" pitchFamily="18" charset="0"/>
              </a:rPr>
              <a:t>O</a:t>
            </a:r>
            <a:r>
              <a:rPr lang="en-US" sz="1800" kern="1050" spc="-15" dirty="0">
                <a:effectLst/>
                <a:ea typeface="Calibri" panose="020F0502020204030204" pitchFamily="34" charset="0"/>
                <a:cs typeface="Times New Roman" panose="02020603050405020304" pitchFamily="18" charset="0"/>
              </a:rPr>
              <a:t>verview of the direct care workforce crisis;</a:t>
            </a:r>
          </a:p>
          <a:p>
            <a:pPr lvl="1">
              <a:lnSpc>
                <a:spcPct val="110000"/>
              </a:lnSpc>
              <a:spcBef>
                <a:spcPts val="0"/>
              </a:spcBef>
              <a:buClr>
                <a:srgbClr val="FFBF00"/>
              </a:buClr>
            </a:pPr>
            <a:r>
              <a:rPr lang="en-US" sz="1800" kern="1050" spc="-15" dirty="0">
                <a:ea typeface="Calibri" panose="020F0502020204030204" pitchFamily="34" charset="0"/>
                <a:cs typeface="Times New Roman" panose="02020603050405020304" pitchFamily="18" charset="0"/>
              </a:rPr>
              <a:t>Levers</a:t>
            </a:r>
            <a:r>
              <a:rPr lang="en-US" sz="1800" kern="1050" spc="-15" dirty="0">
                <a:effectLst/>
                <a:ea typeface="Calibri" panose="020F0502020204030204" pitchFamily="34" charset="0"/>
                <a:cs typeface="Times New Roman" panose="02020603050405020304" pitchFamily="18" charset="0"/>
              </a:rPr>
              <a:t> for state leaders to use to strengthen the direct care workforce;</a:t>
            </a:r>
          </a:p>
          <a:p>
            <a:pPr lvl="1">
              <a:lnSpc>
                <a:spcPct val="110000"/>
              </a:lnSpc>
              <a:spcBef>
                <a:spcPts val="0"/>
              </a:spcBef>
              <a:buClr>
                <a:srgbClr val="FFBF00"/>
              </a:buClr>
            </a:pPr>
            <a:r>
              <a:rPr lang="en-US" sz="1800" kern="1050" spc="-15" dirty="0">
                <a:ea typeface="Calibri" panose="020F0502020204030204" pitchFamily="34" charset="0"/>
                <a:cs typeface="Times New Roman" panose="02020603050405020304" pitchFamily="18" charset="0"/>
              </a:rPr>
              <a:t>Action steps</a:t>
            </a:r>
            <a:r>
              <a:rPr lang="en-US" sz="1800" kern="1050" spc="-15" dirty="0">
                <a:effectLst/>
                <a:ea typeface="Calibri" panose="020F0502020204030204" pitchFamily="34" charset="0"/>
                <a:cs typeface="Times New Roman" panose="02020603050405020304" pitchFamily="18" charset="0"/>
              </a:rPr>
              <a:t> to create meaningful change across sectors; </a:t>
            </a:r>
          </a:p>
          <a:p>
            <a:pPr lvl="1">
              <a:lnSpc>
                <a:spcPct val="110000"/>
              </a:lnSpc>
              <a:spcBef>
                <a:spcPts val="0"/>
              </a:spcBef>
              <a:buClr>
                <a:srgbClr val="FFBF00"/>
              </a:buClr>
            </a:pPr>
            <a:r>
              <a:rPr lang="en-US" sz="1800" kern="1050" spc="-15" dirty="0">
                <a:effectLst/>
                <a:ea typeface="Calibri" panose="020F0502020204030204" pitchFamily="34" charset="0"/>
                <a:cs typeface="Times New Roman" panose="02020603050405020304" pitchFamily="18" charset="0"/>
              </a:rPr>
              <a:t>Examples of state innovations and strategies to better support DCWs;</a:t>
            </a:r>
          </a:p>
          <a:p>
            <a:pPr lvl="1">
              <a:lnSpc>
                <a:spcPct val="110000"/>
              </a:lnSpc>
              <a:spcBef>
                <a:spcPts val="0"/>
              </a:spcBef>
              <a:buClr>
                <a:srgbClr val="FFBF00"/>
              </a:buClr>
            </a:pPr>
            <a:r>
              <a:rPr lang="en-US" sz="1800" kern="1050" spc="-15" dirty="0">
                <a:ea typeface="Calibri" panose="020F0502020204030204" pitchFamily="34" charset="0"/>
                <a:cs typeface="Times New Roman" panose="02020603050405020304" pitchFamily="18" charset="0"/>
              </a:rPr>
              <a:t>I</a:t>
            </a:r>
            <a:r>
              <a:rPr lang="en-US" sz="1800" kern="1050" spc="-15" dirty="0">
                <a:effectLst/>
                <a:ea typeface="Calibri" panose="020F0502020204030204" pitchFamily="34" charset="0"/>
                <a:cs typeface="Times New Roman" panose="02020603050405020304" pitchFamily="18" charset="0"/>
              </a:rPr>
              <a:t>deas to address racial/ethnic and income disparities experienced by DCWs. </a:t>
            </a:r>
            <a:endParaRPr lang="en-US" sz="1800" dirty="0"/>
          </a:p>
        </p:txBody>
      </p:sp>
      <p:sp>
        <p:nvSpPr>
          <p:cNvPr id="5" name="Slide Number Placeholder 4">
            <a:extLst>
              <a:ext uri="{FF2B5EF4-FFF2-40B4-BE49-F238E27FC236}">
                <a16:creationId xmlns:a16="http://schemas.microsoft.com/office/drawing/2014/main" id="{A80B5E3C-AED5-2B8D-65C6-950BE8B8C37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05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50" b="1" i="0" u="none" strike="noStrike" kern="1200" cap="none" spc="0" normalizeH="0" baseline="0" noProof="0" dirty="0">
              <a:ln>
                <a:noFill/>
              </a:ln>
              <a:solidFill>
                <a:srgbClr val="0D96BA"/>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C6F5FB8E-E50B-DEB8-02F5-99B22ED74AF1}"/>
              </a:ext>
            </a:extLst>
          </p:cNvPr>
          <p:cNvPicPr>
            <a:picLocks noChangeAspect="1"/>
          </p:cNvPicPr>
          <p:nvPr/>
        </p:nvPicPr>
        <p:blipFill>
          <a:blip r:embed="rId3"/>
          <a:stretch>
            <a:fillRect/>
          </a:stretch>
        </p:blipFill>
        <p:spPr>
          <a:xfrm>
            <a:off x="4338637" y="3419475"/>
            <a:ext cx="466725" cy="19050"/>
          </a:xfrm>
          <a:prstGeom prst="rect">
            <a:avLst/>
          </a:prstGeom>
        </p:spPr>
      </p:pic>
      <p:pic>
        <p:nvPicPr>
          <p:cNvPr id="29" name="Content Placeholder 28">
            <a:extLst>
              <a:ext uri="{FF2B5EF4-FFF2-40B4-BE49-F238E27FC236}">
                <a16:creationId xmlns:a16="http://schemas.microsoft.com/office/drawing/2014/main" id="{C4BD9FE6-F8D7-1EB9-2671-252800F532FD}"/>
              </a:ext>
            </a:extLst>
          </p:cNvPr>
          <p:cNvPicPr>
            <a:picLocks noGrp="1" noChangeAspect="1"/>
          </p:cNvPicPr>
          <p:nvPr>
            <p:ph sz="half" idx="1"/>
          </p:nvPr>
        </p:nvPicPr>
        <p:blipFill>
          <a:blip r:embed="rId4"/>
          <a:stretch>
            <a:fillRect/>
          </a:stretch>
        </p:blipFill>
        <p:spPr>
          <a:xfrm>
            <a:off x="106362" y="1512433"/>
            <a:ext cx="4046538" cy="4030338"/>
          </a:xfrm>
        </p:spPr>
      </p:pic>
    </p:spTree>
    <p:extLst>
      <p:ext uri="{BB962C8B-B14F-4D97-AF65-F5344CB8AC3E}">
        <p14:creationId xmlns:p14="http://schemas.microsoft.com/office/powerpoint/2010/main" val="3658471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E27C-6D06-4F3F-5022-07CAAB1D2D64}"/>
              </a:ext>
            </a:extLst>
          </p:cNvPr>
          <p:cNvSpPr>
            <a:spLocks noGrp="1"/>
          </p:cNvSpPr>
          <p:nvPr>
            <p:ph type="title"/>
          </p:nvPr>
        </p:nvSpPr>
        <p:spPr>
          <a:xfrm>
            <a:off x="228600" y="365126"/>
            <a:ext cx="8229600" cy="914400"/>
          </a:xfrm>
        </p:spPr>
        <p:txBody>
          <a:bodyPr anchor="b">
            <a:normAutofit/>
          </a:bodyPr>
          <a:lstStyle/>
          <a:p>
            <a:r>
              <a:rPr lang="en-US" dirty="0"/>
              <a:t>Direct Care Workforce through an Equity Lens</a:t>
            </a:r>
          </a:p>
        </p:txBody>
      </p:sp>
      <p:sp>
        <p:nvSpPr>
          <p:cNvPr id="9" name="Text Placeholder 2">
            <a:extLst>
              <a:ext uri="{FF2B5EF4-FFF2-40B4-BE49-F238E27FC236}">
                <a16:creationId xmlns:a16="http://schemas.microsoft.com/office/drawing/2014/main" id="{3F0692E6-33CB-F445-EE62-53B01DD8F475}"/>
              </a:ext>
            </a:extLst>
          </p:cNvPr>
          <p:cNvSpPr>
            <a:spLocks noGrp="1"/>
          </p:cNvSpPr>
          <p:nvPr>
            <p:ph type="body" idx="1"/>
          </p:nvPr>
        </p:nvSpPr>
        <p:spPr>
          <a:xfrm>
            <a:off x="234244" y="1418133"/>
            <a:ext cx="4046220" cy="559044"/>
          </a:xfrm>
        </p:spPr>
        <p:txBody>
          <a:bodyPr>
            <a:normAutofit/>
          </a:bodyPr>
          <a:lstStyle/>
          <a:p>
            <a:r>
              <a:rPr lang="en-US" dirty="0"/>
              <a:t>DIRECT CARE WORKFORCE REALITIES</a:t>
            </a:r>
          </a:p>
        </p:txBody>
      </p:sp>
      <p:sp>
        <p:nvSpPr>
          <p:cNvPr id="3" name="Content Placeholder 2">
            <a:extLst>
              <a:ext uri="{FF2B5EF4-FFF2-40B4-BE49-F238E27FC236}">
                <a16:creationId xmlns:a16="http://schemas.microsoft.com/office/drawing/2014/main" id="{D98EE2A9-3B58-9A4E-0783-FFF493F5F9FB}"/>
              </a:ext>
            </a:extLst>
          </p:cNvPr>
          <p:cNvSpPr>
            <a:spLocks noGrp="1"/>
          </p:cNvSpPr>
          <p:nvPr>
            <p:ph sz="half" idx="2"/>
          </p:nvPr>
        </p:nvSpPr>
        <p:spPr>
          <a:xfrm>
            <a:off x="234244" y="1992807"/>
            <a:ext cx="4046220" cy="3894646"/>
          </a:xfrm>
        </p:spPr>
        <p:txBody>
          <a:bodyPr>
            <a:normAutofit fontScale="47500" lnSpcReduction="20000"/>
          </a:bodyPr>
          <a:lstStyle/>
          <a:p>
            <a:r>
              <a:rPr lang="en-US" sz="4200" dirty="0">
                <a:latin typeface="+mj-lt"/>
              </a:rPr>
              <a:t> </a:t>
            </a:r>
            <a:r>
              <a:rPr lang="en-US" altLang="en-US" sz="4200" dirty="0">
                <a:solidFill>
                  <a:prstClr val="black"/>
                </a:solidFill>
                <a:latin typeface="+mj-lt"/>
              </a:rPr>
              <a:t>DCWs are mostly women, disproportionately women of color, and immigrants (</a:t>
            </a:r>
            <a:r>
              <a:rPr lang="en-US" altLang="en-US" sz="4200" b="1" dirty="0">
                <a:solidFill>
                  <a:prstClr val="black"/>
                </a:solidFill>
                <a:latin typeface="+mj-lt"/>
              </a:rPr>
              <a:t>2.8 million</a:t>
            </a:r>
            <a:r>
              <a:rPr lang="en-US" altLang="en-US" sz="4200" dirty="0">
                <a:solidFill>
                  <a:prstClr val="black"/>
                </a:solidFill>
                <a:latin typeface="+mj-lt"/>
              </a:rPr>
              <a:t>)</a:t>
            </a:r>
          </a:p>
          <a:p>
            <a:r>
              <a:rPr lang="en-US" sz="4200" kern="1050" dirty="0">
                <a:solidFill>
                  <a:prstClr val="black"/>
                </a:solidFill>
                <a:effectLst/>
                <a:latin typeface="+mj-lt"/>
                <a:ea typeface="Calibri" panose="020F0502020204030204" pitchFamily="34" charset="0"/>
                <a:cs typeface="Times New Roman" panose="02020603050405020304" pitchFamily="18" charset="0"/>
              </a:rPr>
              <a:t> DCWs of color earn less than </a:t>
            </a:r>
            <a:r>
              <a:rPr lang="en-US" sz="4200" kern="1050" dirty="0">
                <a:solidFill>
                  <a:prstClr val="black"/>
                </a:solidFill>
                <a:latin typeface="+mj-lt"/>
                <a:ea typeface="Calibri" panose="020F0502020204030204" pitchFamily="34" charset="0"/>
                <a:cs typeface="Times New Roman" panose="02020603050405020304" pitchFamily="18" charset="0"/>
              </a:rPr>
              <a:t>white DCWs. </a:t>
            </a:r>
            <a:r>
              <a:rPr lang="en-US" sz="4200" kern="1050" dirty="0">
                <a:effectLst/>
                <a:latin typeface="+mj-lt"/>
                <a:ea typeface="Calibri" panose="020F0502020204030204" pitchFamily="34" charset="0"/>
                <a:cs typeface="Times New Roman" panose="02020603050405020304" pitchFamily="18" charset="0"/>
              </a:rPr>
              <a:t>Latina DCWs earn the lowest wages of any group of DCWs</a:t>
            </a:r>
            <a:endParaRPr lang="en-US" sz="4200" b="1" kern="1050" dirty="0">
              <a:effectLst/>
              <a:latin typeface="+mj-lt"/>
              <a:ea typeface="Calibri" panose="020F0502020204030204" pitchFamily="34" charset="0"/>
              <a:cs typeface="Times New Roman" panose="02020603050405020304" pitchFamily="18" charset="0"/>
            </a:endParaRPr>
          </a:p>
          <a:p>
            <a:pPr marL="0" marR="0">
              <a:lnSpc>
                <a:spcPct val="100000"/>
              </a:lnSpc>
            </a:pPr>
            <a:r>
              <a:rPr lang="en-US" sz="4200" b="1" kern="1050" dirty="0">
                <a:solidFill>
                  <a:prstClr val="black"/>
                </a:solidFill>
                <a:effectLst/>
                <a:latin typeface="+mj-lt"/>
                <a:ea typeface="Calibri" panose="020F0502020204030204" pitchFamily="34" charset="0"/>
                <a:cs typeface="Times New Roman" panose="02020603050405020304" pitchFamily="18" charset="0"/>
              </a:rPr>
              <a:t> </a:t>
            </a:r>
            <a:r>
              <a:rPr lang="en-US" sz="4200" b="1" kern="1050" dirty="0">
                <a:effectLst/>
                <a:latin typeface="+mj-lt"/>
                <a:ea typeface="Calibri" panose="020F0502020204030204" pitchFamily="34" charset="0"/>
                <a:cs typeface="Times New Roman" panose="02020603050405020304" pitchFamily="18" charset="0"/>
              </a:rPr>
              <a:t>47% </a:t>
            </a:r>
            <a:r>
              <a:rPr lang="en-US" sz="4200" kern="1050" dirty="0">
                <a:effectLst/>
                <a:latin typeface="+mj-lt"/>
                <a:ea typeface="Calibri" panose="020F0502020204030204" pitchFamily="34" charset="0"/>
                <a:cs typeface="Times New Roman" panose="02020603050405020304" pitchFamily="18" charset="0"/>
              </a:rPr>
              <a:t>qualify for publicly funded programs </a:t>
            </a:r>
            <a:r>
              <a:rPr lang="en-US" sz="4200" kern="1050" dirty="0">
                <a:latin typeface="+mj-lt"/>
                <a:ea typeface="Calibri" panose="020F0502020204030204" pitchFamily="34" charset="0"/>
                <a:cs typeface="Times New Roman" panose="02020603050405020304" pitchFamily="18" charset="0"/>
              </a:rPr>
              <a:t>(</a:t>
            </a:r>
            <a:r>
              <a:rPr lang="en-US" sz="4200" kern="1050" dirty="0">
                <a:effectLst/>
                <a:latin typeface="+mj-lt"/>
                <a:ea typeface="Calibri" panose="020F0502020204030204" pitchFamily="34" charset="0"/>
                <a:cs typeface="Times New Roman" panose="02020603050405020304" pitchFamily="18" charset="0"/>
              </a:rPr>
              <a:t>SNAP and Medicaid), but many still face economic insecurity </a:t>
            </a:r>
          </a:p>
          <a:p>
            <a:pPr marR="0">
              <a:lnSpc>
                <a:spcPct val="100000"/>
              </a:lnSpc>
            </a:pPr>
            <a:r>
              <a:rPr lang="en-US" sz="4200" b="1" kern="1050" dirty="0">
                <a:effectLst/>
                <a:latin typeface="+mj-lt"/>
                <a:ea typeface="Calibri" panose="020F0502020204030204" pitchFamily="34" charset="0"/>
                <a:cs typeface="Times New Roman" panose="02020603050405020304" pitchFamily="18" charset="0"/>
              </a:rPr>
              <a:t> 84% </a:t>
            </a:r>
            <a:r>
              <a:rPr lang="en-US" sz="4200" kern="1050" dirty="0">
                <a:effectLst/>
                <a:latin typeface="+mj-lt"/>
                <a:ea typeface="Calibri" panose="020F0502020204030204" pitchFamily="34" charset="0"/>
                <a:cs typeface="Times New Roman" panose="02020603050405020304" pitchFamily="18" charset="0"/>
              </a:rPr>
              <a:t>do not have access to an employer-sponsored retirement benefit</a:t>
            </a:r>
            <a:r>
              <a:rPr lang="en-US" sz="4200" dirty="0">
                <a:effectLst/>
                <a:latin typeface="+mj-lt"/>
              </a:rPr>
              <a:t> </a:t>
            </a:r>
            <a:endParaRPr lang="en-US" altLang="en-US" sz="4200" dirty="0">
              <a:solidFill>
                <a:prstClr val="black"/>
              </a:solidFill>
              <a:latin typeface="+mj-lt"/>
            </a:endParaRPr>
          </a:p>
          <a:p>
            <a:pPr marL="0" indent="0">
              <a:buNone/>
            </a:pPr>
            <a:endParaRPr lang="en-US" dirty="0"/>
          </a:p>
        </p:txBody>
      </p:sp>
      <p:sp>
        <p:nvSpPr>
          <p:cNvPr id="11" name="Text Placeholder 4">
            <a:extLst>
              <a:ext uri="{FF2B5EF4-FFF2-40B4-BE49-F238E27FC236}">
                <a16:creationId xmlns:a16="http://schemas.microsoft.com/office/drawing/2014/main" id="{1187469C-AF33-DE6C-EC76-D6F51C1394FD}"/>
              </a:ext>
            </a:extLst>
          </p:cNvPr>
          <p:cNvSpPr>
            <a:spLocks noGrp="1"/>
          </p:cNvSpPr>
          <p:nvPr>
            <p:ph type="body" sz="quarter" idx="3"/>
          </p:nvPr>
        </p:nvSpPr>
        <p:spPr>
          <a:xfrm>
            <a:off x="4409598" y="1418133"/>
            <a:ext cx="4046220" cy="559044"/>
          </a:xfrm>
        </p:spPr>
        <p:txBody>
          <a:bodyPr/>
          <a:lstStyle/>
          <a:p>
            <a:r>
              <a:rPr lang="en-US" dirty="0"/>
              <a:t>FOCUS IN THE GUIDE</a:t>
            </a:r>
          </a:p>
        </p:txBody>
      </p:sp>
      <p:sp>
        <p:nvSpPr>
          <p:cNvPr id="13" name="Content Placeholder 5">
            <a:extLst>
              <a:ext uri="{FF2B5EF4-FFF2-40B4-BE49-F238E27FC236}">
                <a16:creationId xmlns:a16="http://schemas.microsoft.com/office/drawing/2014/main" id="{5587C944-81F7-C560-9BAB-D20234D03663}"/>
              </a:ext>
            </a:extLst>
          </p:cNvPr>
          <p:cNvSpPr>
            <a:spLocks noGrp="1"/>
          </p:cNvSpPr>
          <p:nvPr>
            <p:ph sz="quarter" idx="4"/>
          </p:nvPr>
        </p:nvSpPr>
        <p:spPr>
          <a:xfrm>
            <a:off x="4411980" y="1992806"/>
            <a:ext cx="4046220" cy="3894645"/>
          </a:xfrm>
        </p:spPr>
        <p:txBody>
          <a:bodyPr/>
          <a:lstStyle/>
          <a:p>
            <a:r>
              <a:rPr lang="en-US" sz="2000" dirty="0"/>
              <a:t> Call out the inequities faced by the direct care workforce</a:t>
            </a:r>
          </a:p>
          <a:p>
            <a:r>
              <a:rPr lang="en-US" sz="2000" dirty="0"/>
              <a:t> Highlight states that are starting to address disparities </a:t>
            </a:r>
          </a:p>
          <a:p>
            <a:r>
              <a:rPr lang="en-US" sz="2000" dirty="0"/>
              <a:t> Illuminate a pathway for all states to do so</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3B7B7D3C-8672-1DF5-E83B-E09F35D034EF}"/>
              </a:ext>
            </a:extLst>
          </p:cNvPr>
          <p:cNvSpPr>
            <a:spLocks noGrp="1"/>
          </p:cNvSpPr>
          <p:nvPr>
            <p:ph type="sldNum" sz="quarter" idx="12"/>
          </p:nvPr>
        </p:nvSpPr>
        <p:spPr>
          <a:xfrm>
            <a:off x="228600" y="6345954"/>
            <a:ext cx="515566" cy="28770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A520EEF-7E75-4E82-8A01-B57B62EF14E1}" type="slidenum">
              <a:rPr kumimoji="0" lang="en-US" sz="105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a:t>
            </a:fld>
            <a:endParaRPr kumimoji="0" lang="en-US" sz="1050" b="1" i="0" u="none" strike="noStrike" kern="1200" cap="none" spc="0" normalizeH="0" baseline="0" noProof="0">
              <a:ln>
                <a:noFill/>
              </a:ln>
              <a:solidFill>
                <a:srgbClr val="0D96BA"/>
              </a:solidFill>
              <a:effectLst/>
              <a:uLnTx/>
              <a:uFillTx/>
              <a:latin typeface="Calibri"/>
              <a:ea typeface="+mn-ea"/>
              <a:cs typeface="+mn-cs"/>
            </a:endParaRPr>
          </a:p>
        </p:txBody>
      </p:sp>
    </p:spTree>
    <p:extLst>
      <p:ext uri="{BB962C8B-B14F-4D97-AF65-F5344CB8AC3E}">
        <p14:creationId xmlns:p14="http://schemas.microsoft.com/office/powerpoint/2010/main" val="10104929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B007F-4315-44BB-4042-9CFE81B362C7}"/>
              </a:ext>
            </a:extLst>
          </p:cNvPr>
          <p:cNvSpPr>
            <a:spLocks noGrp="1"/>
          </p:cNvSpPr>
          <p:nvPr>
            <p:ph type="title"/>
          </p:nvPr>
        </p:nvSpPr>
        <p:spPr/>
        <p:txBody>
          <a:bodyPr/>
          <a:lstStyle/>
          <a:p>
            <a:r>
              <a:rPr lang="en-US" dirty="0"/>
              <a:t>State Leadership is Essential to Strengthen the Direct Care Workforce </a:t>
            </a:r>
          </a:p>
        </p:txBody>
      </p:sp>
      <p:sp>
        <p:nvSpPr>
          <p:cNvPr id="4" name="Content Placeholder 3">
            <a:extLst>
              <a:ext uri="{FF2B5EF4-FFF2-40B4-BE49-F238E27FC236}">
                <a16:creationId xmlns:a16="http://schemas.microsoft.com/office/drawing/2014/main" id="{46260ADA-B2B7-D958-7F52-2B835C164628}"/>
              </a:ext>
            </a:extLst>
          </p:cNvPr>
          <p:cNvSpPr>
            <a:spLocks noGrp="1"/>
          </p:cNvSpPr>
          <p:nvPr>
            <p:ph idx="1"/>
          </p:nvPr>
        </p:nvSpPr>
        <p:spPr/>
        <p:txBody>
          <a:bodyPr/>
          <a:lstStyle/>
          <a:p>
            <a:r>
              <a:rPr lang="en-US" dirty="0"/>
              <a:t> Levers available to state leadership:</a:t>
            </a:r>
          </a:p>
        </p:txBody>
      </p:sp>
      <p:sp>
        <p:nvSpPr>
          <p:cNvPr id="3" name="Slide Number Placeholder 2">
            <a:extLst>
              <a:ext uri="{FF2B5EF4-FFF2-40B4-BE49-F238E27FC236}">
                <a16:creationId xmlns:a16="http://schemas.microsoft.com/office/drawing/2014/main" id="{510A3C6D-B265-FD39-B8E8-F61CD153DB1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05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50" b="1" i="0" u="none" strike="noStrike" kern="1200" cap="none" spc="0" normalizeH="0" baseline="0" noProof="0" dirty="0">
              <a:ln>
                <a:noFill/>
              </a:ln>
              <a:solidFill>
                <a:srgbClr val="0D96BA"/>
              </a:solidFill>
              <a:effectLst/>
              <a:uLnTx/>
              <a:uFillTx/>
              <a:latin typeface="Calibri"/>
              <a:ea typeface="+mn-ea"/>
              <a:cs typeface="+mn-cs"/>
            </a:endParaRPr>
          </a:p>
        </p:txBody>
      </p:sp>
      <p:graphicFrame>
        <p:nvGraphicFramePr>
          <p:cNvPr id="5" name="Table 5">
            <a:extLst>
              <a:ext uri="{FF2B5EF4-FFF2-40B4-BE49-F238E27FC236}">
                <a16:creationId xmlns:a16="http://schemas.microsoft.com/office/drawing/2014/main" id="{16C8D7C2-4EAD-5A7F-870B-5EFC7027B811}"/>
              </a:ext>
            </a:extLst>
          </p:cNvPr>
          <p:cNvGraphicFramePr>
            <a:graphicFrameLocks noGrp="1"/>
          </p:cNvGraphicFramePr>
          <p:nvPr/>
        </p:nvGraphicFramePr>
        <p:xfrm>
          <a:off x="430847" y="1966882"/>
          <a:ext cx="7825106" cy="4043831"/>
        </p:xfrm>
        <a:graphic>
          <a:graphicData uri="http://schemas.openxmlformats.org/drawingml/2006/table">
            <a:tbl>
              <a:tblPr firstRow="1" bandRow="1">
                <a:tableStyleId>{5C22544A-7EE6-4342-B048-85BDC9FD1C3A}</a:tableStyleId>
              </a:tblPr>
              <a:tblGrid>
                <a:gridCol w="3912553">
                  <a:extLst>
                    <a:ext uri="{9D8B030D-6E8A-4147-A177-3AD203B41FA5}">
                      <a16:colId xmlns:a16="http://schemas.microsoft.com/office/drawing/2014/main" val="4010070070"/>
                    </a:ext>
                  </a:extLst>
                </a:gridCol>
                <a:gridCol w="3912553">
                  <a:extLst>
                    <a:ext uri="{9D8B030D-6E8A-4147-A177-3AD203B41FA5}">
                      <a16:colId xmlns:a16="http://schemas.microsoft.com/office/drawing/2014/main" val="83620853"/>
                    </a:ext>
                  </a:extLst>
                </a:gridCol>
              </a:tblGrid>
              <a:tr h="477671">
                <a:tc>
                  <a:txBody>
                    <a:bodyPr/>
                    <a:lstStyle/>
                    <a:p>
                      <a:pPr algn="ctr"/>
                      <a:r>
                        <a:rPr lang="en-US" sz="2400" dirty="0"/>
                        <a:t>LEVER</a:t>
                      </a:r>
                    </a:p>
                  </a:txBody>
                  <a:tcPr/>
                </a:tc>
                <a:tc>
                  <a:txBody>
                    <a:bodyPr/>
                    <a:lstStyle/>
                    <a:p>
                      <a:pPr algn="ctr"/>
                      <a:r>
                        <a:rPr lang="en-US" sz="2400" dirty="0"/>
                        <a:t>EXAMPLES</a:t>
                      </a:r>
                    </a:p>
                  </a:txBody>
                  <a:tcPr/>
                </a:tc>
                <a:extLst>
                  <a:ext uri="{0D108BD9-81ED-4DB2-BD59-A6C34878D82A}">
                    <a16:rowId xmlns:a16="http://schemas.microsoft.com/office/drawing/2014/main" val="3662728871"/>
                  </a:ext>
                </a:extLst>
              </a:tr>
              <a:tr h="760139">
                <a:tc>
                  <a:txBody>
                    <a:bodyPr/>
                    <a:lstStyle/>
                    <a:p>
                      <a:r>
                        <a:rPr lang="en-US" sz="1800" b="1" dirty="0"/>
                        <a:t>Administrative </a:t>
                      </a:r>
                    </a:p>
                  </a:txBody>
                  <a:tcPr/>
                </a:tc>
                <a:tc>
                  <a:txBody>
                    <a:bodyPr/>
                    <a:lstStyle/>
                    <a:p>
                      <a:r>
                        <a:rPr lang="en-US" sz="1800" b="1" dirty="0"/>
                        <a:t>Oversight</a:t>
                      </a:r>
                    </a:p>
                    <a:p>
                      <a:r>
                        <a:rPr lang="en-US" sz="1800" b="1" dirty="0"/>
                        <a:t>Regulation</a:t>
                      </a:r>
                    </a:p>
                    <a:p>
                      <a:r>
                        <a:rPr lang="en-US" sz="1800" b="1" dirty="0"/>
                        <a:t>Executive Orders </a:t>
                      </a:r>
                    </a:p>
                  </a:txBody>
                  <a:tcPr/>
                </a:tc>
                <a:extLst>
                  <a:ext uri="{0D108BD9-81ED-4DB2-BD59-A6C34878D82A}">
                    <a16:rowId xmlns:a16="http://schemas.microsoft.com/office/drawing/2014/main" val="1283783804"/>
                  </a:ext>
                </a:extLst>
              </a:tr>
              <a:tr h="760139">
                <a:tc>
                  <a:txBody>
                    <a:bodyPr/>
                    <a:lstStyle/>
                    <a:p>
                      <a:r>
                        <a:rPr lang="en-US" sz="1800" b="1" dirty="0"/>
                        <a:t>Funding </a:t>
                      </a:r>
                    </a:p>
                  </a:txBody>
                  <a:tcPr/>
                </a:tc>
                <a:tc>
                  <a:txBody>
                    <a:bodyPr/>
                    <a:lstStyle/>
                    <a:p>
                      <a:r>
                        <a:rPr lang="en-US" sz="1800" b="1" dirty="0"/>
                        <a:t>Medicare</a:t>
                      </a:r>
                    </a:p>
                    <a:p>
                      <a:r>
                        <a:rPr lang="en-US" sz="1800" b="1" dirty="0"/>
                        <a:t>Medicaid </a:t>
                      </a:r>
                    </a:p>
                    <a:p>
                      <a:r>
                        <a:rPr lang="en-US" sz="1800" b="1" dirty="0"/>
                        <a:t>General Funds</a:t>
                      </a:r>
                    </a:p>
                    <a:p>
                      <a:r>
                        <a:rPr lang="en-US" sz="1800" b="1" dirty="0"/>
                        <a:t>American Rescue Plan Act funds</a:t>
                      </a:r>
                    </a:p>
                    <a:p>
                      <a:r>
                        <a:rPr lang="en-US" sz="1800" b="1" dirty="0"/>
                        <a:t>CARES Act funds </a:t>
                      </a:r>
                    </a:p>
                  </a:txBody>
                  <a:tcPr/>
                </a:tc>
                <a:extLst>
                  <a:ext uri="{0D108BD9-81ED-4DB2-BD59-A6C34878D82A}">
                    <a16:rowId xmlns:a16="http://schemas.microsoft.com/office/drawing/2014/main" val="511740604"/>
                  </a:ext>
                </a:extLst>
              </a:tr>
              <a:tr h="760139">
                <a:tc>
                  <a:txBody>
                    <a:bodyPr/>
                    <a:lstStyle/>
                    <a:p>
                      <a:r>
                        <a:rPr lang="en-US" sz="1800" b="1" dirty="0"/>
                        <a:t>Legislative</a:t>
                      </a:r>
                    </a:p>
                  </a:txBody>
                  <a:tcPr/>
                </a:tc>
                <a:tc>
                  <a:txBody>
                    <a:bodyPr/>
                    <a:lstStyle/>
                    <a:p>
                      <a:r>
                        <a:rPr lang="en-US" sz="1800" b="1" dirty="0"/>
                        <a:t>Passing laws that value and protect DCWs</a:t>
                      </a:r>
                    </a:p>
                    <a:p>
                      <a:r>
                        <a:rPr lang="en-US" sz="1800" b="1" dirty="0"/>
                        <a:t>Ensuring accountability for implementation of strategies </a:t>
                      </a:r>
                    </a:p>
                  </a:txBody>
                  <a:tcPr/>
                </a:tc>
                <a:extLst>
                  <a:ext uri="{0D108BD9-81ED-4DB2-BD59-A6C34878D82A}">
                    <a16:rowId xmlns:a16="http://schemas.microsoft.com/office/drawing/2014/main" val="3243304905"/>
                  </a:ext>
                </a:extLst>
              </a:tr>
            </a:tbl>
          </a:graphicData>
        </a:graphic>
      </p:graphicFrame>
    </p:spTree>
    <p:extLst>
      <p:ext uri="{BB962C8B-B14F-4D97-AF65-F5344CB8AC3E}">
        <p14:creationId xmlns:p14="http://schemas.microsoft.com/office/powerpoint/2010/main" val="41189445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9BA6-32BE-4C0B-C80C-E05851F18B44}"/>
              </a:ext>
            </a:extLst>
          </p:cNvPr>
          <p:cNvSpPr>
            <a:spLocks noGrp="1"/>
          </p:cNvSpPr>
          <p:nvPr>
            <p:ph type="title"/>
          </p:nvPr>
        </p:nvSpPr>
        <p:spPr>
          <a:xfrm>
            <a:off x="228600" y="365129"/>
            <a:ext cx="8229600" cy="914400"/>
          </a:xfrm>
        </p:spPr>
        <p:txBody>
          <a:bodyPr anchor="b">
            <a:normAutofit/>
          </a:bodyPr>
          <a:lstStyle/>
          <a:p>
            <a:r>
              <a:rPr lang="en-US" dirty="0"/>
              <a:t>Action Area: Increase Wages/Benefits/Supports  </a:t>
            </a:r>
          </a:p>
        </p:txBody>
      </p:sp>
      <p:sp>
        <p:nvSpPr>
          <p:cNvPr id="3" name="Slide Number Placeholder 2">
            <a:extLst>
              <a:ext uri="{FF2B5EF4-FFF2-40B4-BE49-F238E27FC236}">
                <a16:creationId xmlns:a16="http://schemas.microsoft.com/office/drawing/2014/main" id="{94D272FF-C09F-1688-0B83-1915BA83CD03}"/>
              </a:ext>
            </a:extLst>
          </p:cNvPr>
          <p:cNvSpPr>
            <a:spLocks noGrp="1"/>
          </p:cNvSpPr>
          <p:nvPr>
            <p:ph type="sldNum" sz="quarter" idx="12"/>
          </p:nvPr>
        </p:nvSpPr>
        <p:spPr>
          <a:xfrm>
            <a:off x="228600" y="6345954"/>
            <a:ext cx="515566" cy="28770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A520EEF-7E75-4E82-8A01-B57B62EF14E1}" type="slidenum">
              <a:rPr kumimoji="0" lang="en-US" sz="105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14</a:t>
            </a:fld>
            <a:endParaRPr kumimoji="0" lang="en-US" sz="1050" b="1" i="0" u="none" strike="noStrike" kern="1200" cap="none" spc="0" normalizeH="0" baseline="0" noProof="0">
              <a:ln>
                <a:noFill/>
              </a:ln>
              <a:solidFill>
                <a:srgbClr val="0D96BA"/>
              </a:solidFill>
              <a:effectLst/>
              <a:uLnTx/>
              <a:uFillTx/>
              <a:latin typeface="Calibri"/>
              <a:ea typeface="+mn-ea"/>
              <a:cs typeface="+mn-cs"/>
            </a:endParaRPr>
          </a:p>
        </p:txBody>
      </p:sp>
      <p:graphicFrame>
        <p:nvGraphicFramePr>
          <p:cNvPr id="6" name="Content Placeholder 3">
            <a:extLst>
              <a:ext uri="{FF2B5EF4-FFF2-40B4-BE49-F238E27FC236}">
                <a16:creationId xmlns:a16="http://schemas.microsoft.com/office/drawing/2014/main" id="{C705C8D4-53DD-3CC3-0170-07796D135595}"/>
              </a:ext>
            </a:extLst>
          </p:cNvPr>
          <p:cNvGraphicFramePr>
            <a:graphicFrameLocks noGrp="1"/>
          </p:cNvGraphicFramePr>
          <p:nvPr>
            <p:ph idx="1"/>
          </p:nvPr>
        </p:nvGraphicFramePr>
        <p:xfrm>
          <a:off x="228600" y="1430215"/>
          <a:ext cx="8229600" cy="442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a:extLst>
              <a:ext uri="{FF2B5EF4-FFF2-40B4-BE49-F238E27FC236}">
                <a16:creationId xmlns:a16="http://schemas.microsoft.com/office/drawing/2014/main" id="{16FE5241-D20A-340B-2314-3DAAB3B10EE5}"/>
              </a:ext>
            </a:extLst>
          </p:cNvPr>
          <p:cNvGrpSpPr>
            <a:grpSpLocks noChangeAspect="1"/>
          </p:cNvGrpSpPr>
          <p:nvPr/>
        </p:nvGrpSpPr>
        <p:grpSpPr>
          <a:xfrm>
            <a:off x="7020425" y="4122109"/>
            <a:ext cx="1894975" cy="1894975"/>
            <a:chOff x="649913" y="1433107"/>
            <a:chExt cx="2057400" cy="2057400"/>
          </a:xfrm>
        </p:grpSpPr>
        <p:sp>
          <p:nvSpPr>
            <p:cNvPr id="12" name="Oval 11">
              <a:extLst>
                <a:ext uri="{FF2B5EF4-FFF2-40B4-BE49-F238E27FC236}">
                  <a16:creationId xmlns:a16="http://schemas.microsoft.com/office/drawing/2014/main" id="{B5F47C63-9209-82FA-34A7-0C387947B47E}"/>
                </a:ext>
              </a:extLst>
            </p:cNvPr>
            <p:cNvSpPr/>
            <p:nvPr/>
          </p:nvSpPr>
          <p:spPr bwMode="gray">
            <a:xfrm>
              <a:off x="649913" y="1433107"/>
              <a:ext cx="2057400" cy="2057400"/>
            </a:xfrm>
            <a:prstGeom prst="ellipse">
              <a:avLst/>
            </a:prstGeom>
            <a:solidFill>
              <a:srgbClr val="0182A9"/>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20" normalizeH="0" baseline="0" noProof="0">
                <a:ln>
                  <a:noFill/>
                </a:ln>
                <a:solidFill>
                  <a:prstClr val="white"/>
                </a:solidFill>
                <a:effectLst/>
                <a:uLnTx/>
                <a:uFillTx/>
                <a:latin typeface="Calibri"/>
                <a:ea typeface="+mn-ea"/>
                <a:cs typeface="+mn-cs"/>
              </a:endParaRPr>
            </a:p>
          </p:txBody>
        </p:sp>
        <p:sp>
          <p:nvSpPr>
            <p:cNvPr id="13" name="Freeform 6">
              <a:extLst>
                <a:ext uri="{FF2B5EF4-FFF2-40B4-BE49-F238E27FC236}">
                  <a16:creationId xmlns:a16="http://schemas.microsoft.com/office/drawing/2014/main" id="{E60978A1-3B33-4C32-F6FF-C15B5DFC1FEA}"/>
                </a:ext>
              </a:extLst>
            </p:cNvPr>
            <p:cNvSpPr>
              <a:spLocks noChangeAspect="1"/>
            </p:cNvSpPr>
            <p:nvPr/>
          </p:nvSpPr>
          <p:spPr bwMode="auto">
            <a:xfrm>
              <a:off x="937250" y="1991669"/>
              <a:ext cx="1463040" cy="1076120"/>
            </a:xfrm>
            <a:custGeom>
              <a:avLst/>
              <a:gdLst>
                <a:gd name="T0" fmla="*/ 143307491 w 11169"/>
                <a:gd name="T1" fmla="*/ 0 h 12038"/>
                <a:gd name="T2" fmla="*/ 119055244 w 11169"/>
                <a:gd name="T3" fmla="*/ 370101257 h 12038"/>
                <a:gd name="T4" fmla="*/ 139281238 w 11169"/>
                <a:gd name="T5" fmla="*/ 424917896 h 12038"/>
                <a:gd name="T6" fmla="*/ 383556 w 11169"/>
                <a:gd name="T7" fmla="*/ 483484018 h 12038"/>
                <a:gd name="T8" fmla="*/ 41793968 w 11169"/>
                <a:gd name="T9" fmla="*/ 524284040 h 12038"/>
                <a:gd name="T10" fmla="*/ 38630793 w 11169"/>
                <a:gd name="T11" fmla="*/ 537363286 h 12038"/>
                <a:gd name="T12" fmla="*/ 78603258 w 11169"/>
                <a:gd name="T13" fmla="*/ 525310775 h 12038"/>
                <a:gd name="T14" fmla="*/ 303965080 w 11169"/>
                <a:gd name="T15" fmla="*/ 446389112 h 12038"/>
                <a:gd name="T16" fmla="*/ 334926923 w 11169"/>
                <a:gd name="T17" fmla="*/ 455674088 h 12038"/>
                <a:gd name="T18" fmla="*/ 375762465 w 11169"/>
                <a:gd name="T19" fmla="*/ 426837425 h 12038"/>
                <a:gd name="T20" fmla="*/ 396851227 w 11169"/>
                <a:gd name="T21" fmla="*/ 428221192 h 12038"/>
                <a:gd name="T22" fmla="*/ 448039063 w 11169"/>
                <a:gd name="T23" fmla="*/ 396572206 h 12038"/>
                <a:gd name="T24" fmla="*/ 501240335 w 11169"/>
                <a:gd name="T25" fmla="*/ 393001028 h 12038"/>
                <a:gd name="T26" fmla="*/ 467210665 w 11169"/>
                <a:gd name="T27" fmla="*/ 406392731 h 12038"/>
                <a:gd name="T28" fmla="*/ 538912394 w 11169"/>
                <a:gd name="T29" fmla="*/ 396259749 h 12038"/>
                <a:gd name="T30" fmla="*/ 568053042 w 11169"/>
                <a:gd name="T31" fmla="*/ 396795298 h 12038"/>
                <a:gd name="T32" fmla="*/ 607067082 w 11169"/>
                <a:gd name="T33" fmla="*/ 394652677 h 12038"/>
                <a:gd name="T34" fmla="*/ 659597209 w 11169"/>
                <a:gd name="T35" fmla="*/ 399518258 h 12038"/>
                <a:gd name="T36" fmla="*/ 683369933 w 11169"/>
                <a:gd name="T37" fmla="*/ 393001028 h 12038"/>
                <a:gd name="T38" fmla="*/ 719795976 w 11169"/>
                <a:gd name="T39" fmla="*/ 385367701 h 12038"/>
                <a:gd name="T40" fmla="*/ 749991017 w 11169"/>
                <a:gd name="T41" fmla="*/ 389117394 h 12038"/>
                <a:gd name="T42" fmla="*/ 804629927 w 11169"/>
                <a:gd name="T43" fmla="*/ 381573431 h 12038"/>
                <a:gd name="T44" fmla="*/ 841439526 w 11169"/>
                <a:gd name="T45" fmla="*/ 378002254 h 12038"/>
                <a:gd name="T46" fmla="*/ 865595496 w 11169"/>
                <a:gd name="T47" fmla="*/ 365190888 h 12038"/>
                <a:gd name="T48" fmla="*/ 886205046 w 11169"/>
                <a:gd name="T49" fmla="*/ 378002254 h 12038"/>
                <a:gd name="T50" fmla="*/ 907006218 w 11169"/>
                <a:gd name="T51" fmla="*/ 369297826 h 12038"/>
                <a:gd name="T52" fmla="*/ 906814595 w 11169"/>
                <a:gd name="T53" fmla="*/ 313365300 h 12038"/>
                <a:gd name="T54" fmla="*/ 932983692 w 11169"/>
                <a:gd name="T55" fmla="*/ 368494185 h 12038"/>
                <a:gd name="T56" fmla="*/ 980529140 w 11169"/>
                <a:gd name="T57" fmla="*/ 358673659 h 12038"/>
                <a:gd name="T58" fmla="*/ 1015037714 w 11169"/>
                <a:gd name="T59" fmla="*/ 358629082 h 12038"/>
                <a:gd name="T60" fmla="*/ 1036510032 w 11169"/>
                <a:gd name="T61" fmla="*/ 364923219 h 12038"/>
                <a:gd name="T62" fmla="*/ 1055681634 w 11169"/>
                <a:gd name="T63" fmla="*/ 340862772 h 12038"/>
                <a:gd name="T64" fmla="*/ 1059995167 w 11169"/>
                <a:gd name="T65" fmla="*/ 319927105 h 12038"/>
                <a:gd name="T66" fmla="*/ 1059419988 w 11169"/>
                <a:gd name="T67" fmla="*/ 11472174 h 12038"/>
                <a:gd name="T68" fmla="*/ 143307491 w 11169"/>
                <a:gd name="T69" fmla="*/ 0 h 120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169" h="12038">
                  <a:moveTo>
                    <a:pt x="1495" y="0"/>
                  </a:moveTo>
                  <a:cubicBezTo>
                    <a:pt x="1411" y="2764"/>
                    <a:pt x="1326" y="5527"/>
                    <a:pt x="1242" y="8291"/>
                  </a:cubicBezTo>
                  <a:cubicBezTo>
                    <a:pt x="1312" y="8700"/>
                    <a:pt x="1383" y="9110"/>
                    <a:pt x="1453" y="9519"/>
                  </a:cubicBezTo>
                  <a:cubicBezTo>
                    <a:pt x="1559" y="9753"/>
                    <a:pt x="-102" y="10597"/>
                    <a:pt x="4" y="10831"/>
                  </a:cubicBezTo>
                  <a:lnTo>
                    <a:pt x="436" y="11745"/>
                  </a:lnTo>
                  <a:cubicBezTo>
                    <a:pt x="425" y="11843"/>
                    <a:pt x="414" y="11940"/>
                    <a:pt x="403" y="12038"/>
                  </a:cubicBezTo>
                  <a:lnTo>
                    <a:pt x="820" y="11768"/>
                  </a:lnTo>
                  <a:cubicBezTo>
                    <a:pt x="1592" y="11228"/>
                    <a:pt x="2482" y="10760"/>
                    <a:pt x="3171" y="10000"/>
                  </a:cubicBezTo>
                  <a:lnTo>
                    <a:pt x="3494" y="10208"/>
                  </a:lnTo>
                  <a:lnTo>
                    <a:pt x="3920" y="9562"/>
                  </a:lnTo>
                  <a:lnTo>
                    <a:pt x="4140" y="9593"/>
                  </a:lnTo>
                  <a:lnTo>
                    <a:pt x="4674" y="8884"/>
                  </a:lnTo>
                  <a:lnTo>
                    <a:pt x="5229" y="8804"/>
                  </a:lnTo>
                  <a:cubicBezTo>
                    <a:pt x="5255" y="8798"/>
                    <a:pt x="4848" y="9110"/>
                    <a:pt x="4874" y="9104"/>
                  </a:cubicBezTo>
                  <a:lnTo>
                    <a:pt x="5622" y="8877"/>
                  </a:lnTo>
                  <a:lnTo>
                    <a:pt x="5926" y="8889"/>
                  </a:lnTo>
                  <a:cubicBezTo>
                    <a:pt x="5989" y="8718"/>
                    <a:pt x="6270" y="9012"/>
                    <a:pt x="6333" y="8841"/>
                  </a:cubicBezTo>
                  <a:lnTo>
                    <a:pt x="6881" y="8950"/>
                  </a:lnTo>
                  <a:cubicBezTo>
                    <a:pt x="6881" y="8950"/>
                    <a:pt x="7024" y="8857"/>
                    <a:pt x="7129" y="8804"/>
                  </a:cubicBezTo>
                  <a:cubicBezTo>
                    <a:pt x="7234" y="8751"/>
                    <a:pt x="7509" y="8633"/>
                    <a:pt x="7509" y="8633"/>
                  </a:cubicBezTo>
                  <a:cubicBezTo>
                    <a:pt x="7509" y="8633"/>
                    <a:pt x="7509" y="8717"/>
                    <a:pt x="7824" y="8717"/>
                  </a:cubicBezTo>
                  <a:cubicBezTo>
                    <a:pt x="8142" y="8717"/>
                    <a:pt x="8235" y="8589"/>
                    <a:pt x="8394" y="8548"/>
                  </a:cubicBezTo>
                  <a:cubicBezTo>
                    <a:pt x="8553" y="8507"/>
                    <a:pt x="8630" y="8668"/>
                    <a:pt x="8778" y="8468"/>
                  </a:cubicBezTo>
                  <a:cubicBezTo>
                    <a:pt x="8926" y="8268"/>
                    <a:pt x="8952" y="8181"/>
                    <a:pt x="9030" y="8181"/>
                  </a:cubicBezTo>
                  <a:cubicBezTo>
                    <a:pt x="9108" y="8181"/>
                    <a:pt x="9193" y="8522"/>
                    <a:pt x="9245" y="8468"/>
                  </a:cubicBezTo>
                  <a:cubicBezTo>
                    <a:pt x="9297" y="8414"/>
                    <a:pt x="9426" y="8514"/>
                    <a:pt x="9462" y="8273"/>
                  </a:cubicBezTo>
                  <a:cubicBezTo>
                    <a:pt x="9498" y="8032"/>
                    <a:pt x="9415" y="7023"/>
                    <a:pt x="9460" y="7020"/>
                  </a:cubicBezTo>
                  <a:cubicBezTo>
                    <a:pt x="9505" y="7017"/>
                    <a:pt x="9605" y="8086"/>
                    <a:pt x="9733" y="8255"/>
                  </a:cubicBezTo>
                  <a:cubicBezTo>
                    <a:pt x="9861" y="8424"/>
                    <a:pt x="10103" y="8035"/>
                    <a:pt x="10229" y="8035"/>
                  </a:cubicBezTo>
                  <a:lnTo>
                    <a:pt x="10589" y="8034"/>
                  </a:lnTo>
                  <a:lnTo>
                    <a:pt x="10813" y="8175"/>
                  </a:lnTo>
                  <a:lnTo>
                    <a:pt x="11013" y="7636"/>
                  </a:lnTo>
                  <a:cubicBezTo>
                    <a:pt x="11028" y="7480"/>
                    <a:pt x="11043" y="7323"/>
                    <a:pt x="11058" y="7167"/>
                  </a:cubicBezTo>
                  <a:cubicBezTo>
                    <a:pt x="11279" y="4660"/>
                    <a:pt x="11115" y="2764"/>
                    <a:pt x="11052" y="257"/>
                  </a:cubicBezTo>
                  <a:lnTo>
                    <a:pt x="1495" y="0"/>
                  </a:lnTo>
                  <a:close/>
                </a:path>
              </a:pathLst>
            </a:custGeom>
            <a:solidFill>
              <a:sysClr val="window" lastClr="FFFFFF"/>
            </a:solidFill>
            <a:ln w="19050" cap="flat" cmpd="sng" algn="ctr">
              <a:solidFill>
                <a:sysClr val="window" lastClr="FFFFFF"/>
              </a:solidFill>
              <a:prstDash val="solid"/>
            </a:ln>
            <a:effectLst>
              <a:outerShdw blurRad="38100" dist="25400" dir="5400000" algn="tl" rotWithShape="0">
                <a:prstClr val="black">
                  <a:alpha val="2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GB" sz="1800" b="0" i="0" u="none" strike="noStrike" kern="0" cap="none" spc="0" normalizeH="0" baseline="0" noProof="0">
                <a:ln>
                  <a:noFill/>
                </a:ln>
                <a:solidFill>
                  <a:srgbClr val="FFF1DD"/>
                </a:solidFill>
                <a:effectLst/>
                <a:uLnTx/>
                <a:uFillTx/>
                <a:latin typeface="Calibri" panose="020F0502020204030204" pitchFamily="34" charset="0"/>
                <a:ea typeface="ＭＳ Ｐゴシック" charset="-128"/>
                <a:cs typeface="+mn-cs"/>
              </a:endParaRPr>
            </a:p>
          </p:txBody>
        </p:sp>
      </p:grpSp>
      <p:grpSp>
        <p:nvGrpSpPr>
          <p:cNvPr id="20" name="Group 19">
            <a:extLst>
              <a:ext uri="{FF2B5EF4-FFF2-40B4-BE49-F238E27FC236}">
                <a16:creationId xmlns:a16="http://schemas.microsoft.com/office/drawing/2014/main" id="{EF8EEA6A-E6B6-D3AF-5B6F-932771EF1FE2}"/>
              </a:ext>
            </a:extLst>
          </p:cNvPr>
          <p:cNvGrpSpPr>
            <a:grpSpLocks noChangeAspect="1"/>
          </p:cNvGrpSpPr>
          <p:nvPr/>
        </p:nvGrpSpPr>
        <p:grpSpPr>
          <a:xfrm>
            <a:off x="6578639" y="1669904"/>
            <a:ext cx="1368963" cy="1368963"/>
            <a:chOff x="6747521" y="3907155"/>
            <a:chExt cx="2057400" cy="2057400"/>
          </a:xfrm>
        </p:grpSpPr>
        <p:sp>
          <p:nvSpPr>
            <p:cNvPr id="21" name="Oval 20">
              <a:extLst>
                <a:ext uri="{FF2B5EF4-FFF2-40B4-BE49-F238E27FC236}">
                  <a16:creationId xmlns:a16="http://schemas.microsoft.com/office/drawing/2014/main" id="{3FB7C7E8-5F01-381B-73CC-AFB73D199101}"/>
                </a:ext>
              </a:extLst>
            </p:cNvPr>
            <p:cNvSpPr/>
            <p:nvPr/>
          </p:nvSpPr>
          <p:spPr bwMode="gray">
            <a:xfrm>
              <a:off x="6747521" y="3907155"/>
              <a:ext cx="2057400" cy="2057400"/>
            </a:xfrm>
            <a:prstGeom prst="ellipse">
              <a:avLst/>
            </a:prstGeom>
            <a:solidFill>
              <a:srgbClr val="0182A9"/>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20" normalizeH="0" baseline="0" noProof="0">
                <a:ln>
                  <a:noFill/>
                </a:ln>
                <a:solidFill>
                  <a:prstClr val="white"/>
                </a:solidFill>
                <a:effectLst/>
                <a:uLnTx/>
                <a:uFillTx/>
                <a:latin typeface="Calibri"/>
                <a:ea typeface="+mn-ea"/>
                <a:cs typeface="+mn-cs"/>
              </a:endParaRPr>
            </a:p>
          </p:txBody>
        </p:sp>
        <p:sp>
          <p:nvSpPr>
            <p:cNvPr id="22" name="Freeform 2">
              <a:extLst>
                <a:ext uri="{FF2B5EF4-FFF2-40B4-BE49-F238E27FC236}">
                  <a16:creationId xmlns:a16="http://schemas.microsoft.com/office/drawing/2014/main" id="{0BF6FE66-EEE6-FA66-9986-4083F00648D2}"/>
                </a:ext>
              </a:extLst>
            </p:cNvPr>
            <p:cNvSpPr>
              <a:spLocks noChangeAspect="1" noChangeArrowheads="1"/>
            </p:cNvSpPr>
            <p:nvPr/>
          </p:nvSpPr>
          <p:spPr bwMode="auto">
            <a:xfrm rot="20880981">
              <a:off x="7387143" y="4223241"/>
              <a:ext cx="770514" cy="1463040"/>
            </a:xfrm>
            <a:custGeom>
              <a:avLst/>
              <a:gdLst>
                <a:gd name="T0" fmla="*/ 2147483646 w 7618"/>
                <a:gd name="T1" fmla="*/ 2147483646 h 17145"/>
                <a:gd name="T2" fmla="*/ 2147483646 w 7618"/>
                <a:gd name="T3" fmla="*/ 2147483646 h 17145"/>
                <a:gd name="T4" fmla="*/ 2147483646 w 7618"/>
                <a:gd name="T5" fmla="*/ 2147483646 h 17145"/>
                <a:gd name="T6" fmla="*/ 2147483646 w 7618"/>
                <a:gd name="T7" fmla="*/ 2147483646 h 17145"/>
                <a:gd name="T8" fmla="*/ 2147483646 w 7618"/>
                <a:gd name="T9" fmla="*/ 2147483646 h 17145"/>
                <a:gd name="T10" fmla="*/ 2147483646 w 7618"/>
                <a:gd name="T11" fmla="*/ 2147483646 h 17145"/>
                <a:gd name="T12" fmla="*/ 2147483646 w 7618"/>
                <a:gd name="T13" fmla="*/ 2147483646 h 17145"/>
                <a:gd name="T14" fmla="*/ 2147483646 w 7618"/>
                <a:gd name="T15" fmla="*/ 2147483646 h 17145"/>
                <a:gd name="T16" fmla="*/ 2147483646 w 7618"/>
                <a:gd name="T17" fmla="*/ 2147483646 h 17145"/>
                <a:gd name="T18" fmla="*/ 2147483646 w 7618"/>
                <a:gd name="T19" fmla="*/ 2147483646 h 17145"/>
                <a:gd name="T20" fmla="*/ 2147483646 w 7618"/>
                <a:gd name="T21" fmla="*/ 2147483646 h 17145"/>
                <a:gd name="T22" fmla="*/ 2147483646 w 7618"/>
                <a:gd name="T23" fmla="*/ 2147483646 h 17145"/>
                <a:gd name="T24" fmla="*/ 2147483646 w 7618"/>
                <a:gd name="T25" fmla="*/ 2147483646 h 17145"/>
                <a:gd name="T26" fmla="*/ 2147483646 w 7618"/>
                <a:gd name="T27" fmla="*/ 2147483646 h 17145"/>
                <a:gd name="T28" fmla="*/ 2147483646 w 7618"/>
                <a:gd name="T29" fmla="*/ 2147483646 h 17145"/>
                <a:gd name="T30" fmla="*/ 2147483646 w 7618"/>
                <a:gd name="T31" fmla="*/ 2147483646 h 17145"/>
                <a:gd name="T32" fmla="*/ 2147483646 w 7618"/>
                <a:gd name="T33" fmla="*/ 2147483646 h 17145"/>
                <a:gd name="T34" fmla="*/ 2147483646 w 7618"/>
                <a:gd name="T35" fmla="*/ 2147483646 h 17145"/>
                <a:gd name="T36" fmla="*/ 2147483646 w 7618"/>
                <a:gd name="T37" fmla="*/ 2147483646 h 17145"/>
                <a:gd name="T38" fmla="*/ 2147483646 w 7618"/>
                <a:gd name="T39" fmla="*/ 2147483646 h 17145"/>
                <a:gd name="T40" fmla="*/ 2147483646 w 7618"/>
                <a:gd name="T41" fmla="*/ 2147483646 h 17145"/>
                <a:gd name="T42" fmla="*/ 2147483646 w 7618"/>
                <a:gd name="T43" fmla="*/ 2147483646 h 17145"/>
                <a:gd name="T44" fmla="*/ 2147483646 w 7618"/>
                <a:gd name="T45" fmla="*/ 2147483646 h 17145"/>
                <a:gd name="T46" fmla="*/ 2147483646 w 7618"/>
                <a:gd name="T47" fmla="*/ 2147483646 h 17145"/>
                <a:gd name="T48" fmla="*/ 2147483646 w 7618"/>
                <a:gd name="T49" fmla="*/ 2147483646 h 17145"/>
                <a:gd name="T50" fmla="*/ 2147483646 w 7618"/>
                <a:gd name="T51" fmla="*/ 2147483646 h 17145"/>
                <a:gd name="T52" fmla="*/ 2147483646 w 7618"/>
                <a:gd name="T53" fmla="*/ 2147483646 h 17145"/>
                <a:gd name="T54" fmla="*/ 2147483646 w 7618"/>
                <a:gd name="T55" fmla="*/ 2147483646 h 17145"/>
                <a:gd name="T56" fmla="*/ 2147483646 w 7618"/>
                <a:gd name="T57" fmla="*/ 2147483646 h 17145"/>
                <a:gd name="T58" fmla="*/ 2147483646 w 7618"/>
                <a:gd name="T59" fmla="*/ 2147483646 h 17145"/>
                <a:gd name="T60" fmla="*/ 2147483646 w 7618"/>
                <a:gd name="T61" fmla="*/ 2147483646 h 17145"/>
                <a:gd name="T62" fmla="*/ 2147483646 w 7618"/>
                <a:gd name="T63" fmla="*/ 2147483646 h 17145"/>
                <a:gd name="T64" fmla="*/ 2147483646 w 7618"/>
                <a:gd name="T65" fmla="*/ 2147483646 h 17145"/>
                <a:gd name="T66" fmla="*/ 2147483646 w 7618"/>
                <a:gd name="T67" fmla="*/ 2147483646 h 17145"/>
                <a:gd name="T68" fmla="*/ 2147483646 w 7618"/>
                <a:gd name="T69" fmla="*/ 2147483646 h 17145"/>
                <a:gd name="T70" fmla="*/ 2147483646 w 7618"/>
                <a:gd name="T71" fmla="*/ 2147483646 h 17145"/>
                <a:gd name="T72" fmla="*/ 2147483646 w 7618"/>
                <a:gd name="T73" fmla="*/ 2147483646 h 17145"/>
                <a:gd name="T74" fmla="*/ 2147483646 w 7618"/>
                <a:gd name="T75" fmla="*/ 2147483646 h 17145"/>
                <a:gd name="T76" fmla="*/ 2147483646 w 7618"/>
                <a:gd name="T77" fmla="*/ 2147483646 h 17145"/>
                <a:gd name="T78" fmla="*/ 2147483646 w 7618"/>
                <a:gd name="T79" fmla="*/ 2147483646 h 17145"/>
                <a:gd name="T80" fmla="*/ 2147483646 w 7618"/>
                <a:gd name="T81" fmla="*/ 2147483646 h 17145"/>
                <a:gd name="T82" fmla="*/ 2147483646 w 7618"/>
                <a:gd name="T83" fmla="*/ 2147483646 h 17145"/>
                <a:gd name="T84" fmla="*/ 2147483646 w 7618"/>
                <a:gd name="T85" fmla="*/ 2147483646 h 17145"/>
                <a:gd name="T86" fmla="*/ 2147483646 w 7618"/>
                <a:gd name="T87" fmla="*/ 2147483646 h 17145"/>
                <a:gd name="T88" fmla="*/ 2147483646 w 7618"/>
                <a:gd name="T89" fmla="*/ 2147483646 h 17145"/>
                <a:gd name="T90" fmla="*/ 2147483646 w 7618"/>
                <a:gd name="T91" fmla="*/ 2147483646 h 17145"/>
                <a:gd name="T92" fmla="*/ 2147483646 w 7618"/>
                <a:gd name="T93" fmla="*/ 2147483646 h 17145"/>
                <a:gd name="T94" fmla="*/ 2147483646 w 7618"/>
                <a:gd name="T95" fmla="*/ 2147483646 h 17145"/>
                <a:gd name="T96" fmla="*/ 2147483646 w 7618"/>
                <a:gd name="T97" fmla="*/ 2147483646 h 17145"/>
                <a:gd name="T98" fmla="*/ 2147483646 w 7618"/>
                <a:gd name="T99" fmla="*/ 2147483646 h 17145"/>
                <a:gd name="T100" fmla="*/ 2147483646 w 7618"/>
                <a:gd name="T101" fmla="*/ 2147483646 h 17145"/>
                <a:gd name="T102" fmla="*/ 2147483646 w 7618"/>
                <a:gd name="T103" fmla="*/ 2147483646 h 17145"/>
                <a:gd name="T104" fmla="*/ 2147483646 w 7618"/>
                <a:gd name="T105" fmla="*/ 2147483646 h 17145"/>
                <a:gd name="T106" fmla="*/ 2147483646 w 7618"/>
                <a:gd name="T107" fmla="*/ 2147483646 h 17145"/>
                <a:gd name="T108" fmla="*/ 2147483646 w 7618"/>
                <a:gd name="T109" fmla="*/ 2147483646 h 17145"/>
                <a:gd name="T110" fmla="*/ 2147483646 w 7618"/>
                <a:gd name="T111" fmla="*/ 2147483646 h 17145"/>
                <a:gd name="T112" fmla="*/ 2147483646 w 7618"/>
                <a:gd name="T113" fmla="*/ 2147483646 h 17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18" h="17145">
                  <a:moveTo>
                    <a:pt x="3999" y="166"/>
                  </a:moveTo>
                  <a:lnTo>
                    <a:pt x="3745" y="0"/>
                  </a:lnTo>
                  <a:lnTo>
                    <a:pt x="3591" y="251"/>
                  </a:lnTo>
                  <a:lnTo>
                    <a:pt x="3542" y="391"/>
                  </a:lnTo>
                  <a:lnTo>
                    <a:pt x="3440" y="614"/>
                  </a:lnTo>
                  <a:lnTo>
                    <a:pt x="3235" y="865"/>
                  </a:lnTo>
                  <a:lnTo>
                    <a:pt x="3235" y="811"/>
                  </a:lnTo>
                  <a:lnTo>
                    <a:pt x="2929" y="1538"/>
                  </a:lnTo>
                  <a:lnTo>
                    <a:pt x="2801" y="1679"/>
                  </a:lnTo>
                  <a:lnTo>
                    <a:pt x="2624" y="2014"/>
                  </a:lnTo>
                  <a:lnTo>
                    <a:pt x="2445" y="2293"/>
                  </a:lnTo>
                  <a:lnTo>
                    <a:pt x="2216" y="2378"/>
                  </a:lnTo>
                  <a:lnTo>
                    <a:pt x="2037" y="2572"/>
                  </a:lnTo>
                  <a:lnTo>
                    <a:pt x="2139" y="3049"/>
                  </a:lnTo>
                  <a:lnTo>
                    <a:pt x="2242" y="3300"/>
                  </a:lnTo>
                  <a:lnTo>
                    <a:pt x="2319" y="3579"/>
                  </a:lnTo>
                  <a:lnTo>
                    <a:pt x="2139" y="3635"/>
                  </a:lnTo>
                  <a:lnTo>
                    <a:pt x="2190" y="3916"/>
                  </a:lnTo>
                  <a:lnTo>
                    <a:pt x="1911" y="4446"/>
                  </a:lnTo>
                  <a:lnTo>
                    <a:pt x="1834" y="4167"/>
                  </a:lnTo>
                  <a:cubicBezTo>
                    <a:pt x="1834" y="4167"/>
                    <a:pt x="1962" y="4055"/>
                    <a:pt x="1783" y="4280"/>
                  </a:cubicBezTo>
                  <a:cubicBezTo>
                    <a:pt x="1605" y="4503"/>
                    <a:pt x="1580" y="4613"/>
                    <a:pt x="1580" y="4613"/>
                  </a:cubicBezTo>
                  <a:cubicBezTo>
                    <a:pt x="1580" y="4613"/>
                    <a:pt x="1757" y="4643"/>
                    <a:pt x="1757" y="4838"/>
                  </a:cubicBezTo>
                  <a:cubicBezTo>
                    <a:pt x="1757" y="5035"/>
                    <a:pt x="1757" y="5481"/>
                    <a:pt x="1757" y="5481"/>
                  </a:cubicBezTo>
                  <a:lnTo>
                    <a:pt x="1783" y="5706"/>
                  </a:lnTo>
                  <a:lnTo>
                    <a:pt x="2011" y="5762"/>
                  </a:lnTo>
                  <a:lnTo>
                    <a:pt x="2216" y="5762"/>
                  </a:lnTo>
                  <a:lnTo>
                    <a:pt x="2267" y="6346"/>
                  </a:lnTo>
                  <a:lnTo>
                    <a:pt x="2344" y="6851"/>
                  </a:lnTo>
                  <a:lnTo>
                    <a:pt x="2675" y="6907"/>
                  </a:lnTo>
                  <a:lnTo>
                    <a:pt x="2801" y="7019"/>
                  </a:lnTo>
                  <a:lnTo>
                    <a:pt x="2853" y="7214"/>
                  </a:lnTo>
                  <a:lnTo>
                    <a:pt x="3057" y="7383"/>
                  </a:lnTo>
                  <a:lnTo>
                    <a:pt x="3184" y="7550"/>
                  </a:lnTo>
                  <a:lnTo>
                    <a:pt x="3414" y="7972"/>
                  </a:lnTo>
                  <a:lnTo>
                    <a:pt x="3643" y="8054"/>
                  </a:lnTo>
                  <a:lnTo>
                    <a:pt x="3846" y="8194"/>
                  </a:lnTo>
                  <a:lnTo>
                    <a:pt x="3489" y="8781"/>
                  </a:lnTo>
                  <a:lnTo>
                    <a:pt x="3158" y="9090"/>
                  </a:lnTo>
                  <a:lnTo>
                    <a:pt x="2904" y="9116"/>
                  </a:lnTo>
                  <a:cubicBezTo>
                    <a:pt x="2904" y="9116"/>
                    <a:pt x="2778" y="9229"/>
                    <a:pt x="2624" y="9367"/>
                  </a:cubicBezTo>
                  <a:cubicBezTo>
                    <a:pt x="2470" y="9508"/>
                    <a:pt x="2624" y="9367"/>
                    <a:pt x="2421" y="9564"/>
                  </a:cubicBezTo>
                  <a:cubicBezTo>
                    <a:pt x="2216" y="9759"/>
                    <a:pt x="2114" y="9787"/>
                    <a:pt x="2062" y="9956"/>
                  </a:cubicBezTo>
                  <a:cubicBezTo>
                    <a:pt x="2011" y="10122"/>
                    <a:pt x="1911" y="10430"/>
                    <a:pt x="1911" y="10430"/>
                  </a:cubicBezTo>
                  <a:lnTo>
                    <a:pt x="1657" y="10488"/>
                  </a:lnTo>
                  <a:lnTo>
                    <a:pt x="1400" y="10627"/>
                  </a:lnTo>
                  <a:lnTo>
                    <a:pt x="1197" y="10683"/>
                  </a:lnTo>
                  <a:lnTo>
                    <a:pt x="941" y="10711"/>
                  </a:lnTo>
                  <a:lnTo>
                    <a:pt x="790" y="10934"/>
                  </a:lnTo>
                  <a:lnTo>
                    <a:pt x="535" y="11297"/>
                  </a:lnTo>
                  <a:lnTo>
                    <a:pt x="382" y="11691"/>
                  </a:lnTo>
                  <a:lnTo>
                    <a:pt x="179" y="11858"/>
                  </a:lnTo>
                  <a:cubicBezTo>
                    <a:pt x="179" y="11858"/>
                    <a:pt x="179" y="11942"/>
                    <a:pt x="102" y="12083"/>
                  </a:cubicBezTo>
                  <a:cubicBezTo>
                    <a:pt x="25" y="12221"/>
                    <a:pt x="25" y="12390"/>
                    <a:pt x="25" y="12390"/>
                  </a:cubicBezTo>
                  <a:lnTo>
                    <a:pt x="204" y="12695"/>
                  </a:lnTo>
                  <a:lnTo>
                    <a:pt x="151" y="12949"/>
                  </a:lnTo>
                  <a:lnTo>
                    <a:pt x="151" y="13143"/>
                  </a:lnTo>
                  <a:lnTo>
                    <a:pt x="0" y="13115"/>
                  </a:lnTo>
                  <a:lnTo>
                    <a:pt x="76" y="13394"/>
                  </a:lnTo>
                  <a:cubicBezTo>
                    <a:pt x="76" y="13394"/>
                    <a:pt x="254" y="13507"/>
                    <a:pt x="356" y="13507"/>
                  </a:cubicBezTo>
                  <a:cubicBezTo>
                    <a:pt x="459" y="13507"/>
                    <a:pt x="561" y="13591"/>
                    <a:pt x="561" y="13591"/>
                  </a:cubicBezTo>
                  <a:cubicBezTo>
                    <a:pt x="561" y="13591"/>
                    <a:pt x="535" y="13704"/>
                    <a:pt x="636" y="13842"/>
                  </a:cubicBezTo>
                  <a:cubicBezTo>
                    <a:pt x="738" y="13983"/>
                    <a:pt x="815" y="14152"/>
                    <a:pt x="815" y="14152"/>
                  </a:cubicBezTo>
                  <a:cubicBezTo>
                    <a:pt x="815" y="14152"/>
                    <a:pt x="995" y="14206"/>
                    <a:pt x="1069" y="14318"/>
                  </a:cubicBezTo>
                  <a:cubicBezTo>
                    <a:pt x="1146" y="14431"/>
                    <a:pt x="1044" y="14487"/>
                    <a:pt x="1223" y="14543"/>
                  </a:cubicBezTo>
                  <a:cubicBezTo>
                    <a:pt x="1400" y="14597"/>
                    <a:pt x="1631" y="14710"/>
                    <a:pt x="1631" y="14710"/>
                  </a:cubicBezTo>
                  <a:lnTo>
                    <a:pt x="1885" y="15102"/>
                  </a:lnTo>
                  <a:lnTo>
                    <a:pt x="2090" y="15353"/>
                  </a:lnTo>
                  <a:cubicBezTo>
                    <a:pt x="2090" y="15353"/>
                    <a:pt x="2190" y="15465"/>
                    <a:pt x="2368" y="15353"/>
                  </a:cubicBezTo>
                  <a:cubicBezTo>
                    <a:pt x="2547" y="15242"/>
                    <a:pt x="2624" y="15158"/>
                    <a:pt x="2752" y="15186"/>
                  </a:cubicBezTo>
                  <a:cubicBezTo>
                    <a:pt x="2878" y="15214"/>
                    <a:pt x="2904" y="15299"/>
                    <a:pt x="2904" y="15299"/>
                  </a:cubicBezTo>
                  <a:lnTo>
                    <a:pt x="3030" y="15493"/>
                  </a:lnTo>
                  <a:lnTo>
                    <a:pt x="2981" y="16164"/>
                  </a:lnTo>
                  <a:cubicBezTo>
                    <a:pt x="2981" y="16164"/>
                    <a:pt x="2801" y="16277"/>
                    <a:pt x="2801" y="16387"/>
                  </a:cubicBezTo>
                  <a:cubicBezTo>
                    <a:pt x="2801" y="16500"/>
                    <a:pt x="2699" y="16781"/>
                    <a:pt x="2699" y="16919"/>
                  </a:cubicBezTo>
                  <a:cubicBezTo>
                    <a:pt x="2699" y="17060"/>
                    <a:pt x="3132" y="17144"/>
                    <a:pt x="3132" y="17144"/>
                  </a:cubicBezTo>
                  <a:lnTo>
                    <a:pt x="3337" y="16640"/>
                  </a:lnTo>
                  <a:lnTo>
                    <a:pt x="3668" y="16249"/>
                  </a:lnTo>
                  <a:cubicBezTo>
                    <a:pt x="3668" y="16249"/>
                    <a:pt x="3745" y="16080"/>
                    <a:pt x="3794" y="15941"/>
                  </a:cubicBezTo>
                  <a:cubicBezTo>
                    <a:pt x="3846" y="15801"/>
                    <a:pt x="3974" y="15578"/>
                    <a:pt x="3974" y="15578"/>
                  </a:cubicBezTo>
                  <a:lnTo>
                    <a:pt x="4025" y="15186"/>
                  </a:lnTo>
                  <a:lnTo>
                    <a:pt x="4356" y="14907"/>
                  </a:lnTo>
                  <a:lnTo>
                    <a:pt x="4559" y="14487"/>
                  </a:lnTo>
                  <a:lnTo>
                    <a:pt x="4866" y="14318"/>
                  </a:lnTo>
                  <a:lnTo>
                    <a:pt x="5300" y="14152"/>
                  </a:lnTo>
                  <a:lnTo>
                    <a:pt x="5349" y="13983"/>
                  </a:lnTo>
                  <a:lnTo>
                    <a:pt x="5631" y="13730"/>
                  </a:lnTo>
                  <a:lnTo>
                    <a:pt x="5782" y="13422"/>
                  </a:lnTo>
                  <a:lnTo>
                    <a:pt x="5859" y="13031"/>
                  </a:lnTo>
                  <a:lnTo>
                    <a:pt x="5705" y="12724"/>
                  </a:lnTo>
                  <a:lnTo>
                    <a:pt x="5705" y="12360"/>
                  </a:lnTo>
                  <a:lnTo>
                    <a:pt x="5934" y="12390"/>
                  </a:lnTo>
                  <a:lnTo>
                    <a:pt x="6062" y="12221"/>
                  </a:lnTo>
                  <a:lnTo>
                    <a:pt x="6293" y="12165"/>
                  </a:lnTo>
                  <a:cubicBezTo>
                    <a:pt x="6293" y="12165"/>
                    <a:pt x="6267" y="11914"/>
                    <a:pt x="6318" y="11802"/>
                  </a:cubicBezTo>
                  <a:cubicBezTo>
                    <a:pt x="6367" y="11691"/>
                    <a:pt x="6421" y="11661"/>
                    <a:pt x="6421" y="11661"/>
                  </a:cubicBezTo>
                  <a:lnTo>
                    <a:pt x="6367" y="11382"/>
                  </a:lnTo>
                  <a:lnTo>
                    <a:pt x="6318" y="10964"/>
                  </a:lnTo>
                  <a:lnTo>
                    <a:pt x="6598" y="10542"/>
                  </a:lnTo>
                  <a:lnTo>
                    <a:pt x="6547" y="10151"/>
                  </a:lnTo>
                  <a:cubicBezTo>
                    <a:pt x="6547" y="10151"/>
                    <a:pt x="6570" y="10038"/>
                    <a:pt x="6624" y="9928"/>
                  </a:cubicBezTo>
                  <a:cubicBezTo>
                    <a:pt x="6673" y="9815"/>
                    <a:pt x="6724" y="9703"/>
                    <a:pt x="6724" y="9703"/>
                  </a:cubicBezTo>
                  <a:lnTo>
                    <a:pt x="6496" y="9480"/>
                  </a:lnTo>
                  <a:lnTo>
                    <a:pt x="6752" y="9592"/>
                  </a:lnTo>
                  <a:lnTo>
                    <a:pt x="6598" y="9144"/>
                  </a:lnTo>
                  <a:lnTo>
                    <a:pt x="6955" y="9283"/>
                  </a:lnTo>
                  <a:lnTo>
                    <a:pt x="6752" y="9034"/>
                  </a:lnTo>
                  <a:lnTo>
                    <a:pt x="7004" y="9062"/>
                  </a:lnTo>
                  <a:lnTo>
                    <a:pt x="6827" y="8893"/>
                  </a:lnTo>
                  <a:lnTo>
                    <a:pt x="6852" y="8837"/>
                  </a:lnTo>
                  <a:lnTo>
                    <a:pt x="7055" y="8837"/>
                  </a:lnTo>
                  <a:lnTo>
                    <a:pt x="7209" y="8166"/>
                  </a:lnTo>
                  <a:lnTo>
                    <a:pt x="7209" y="7746"/>
                  </a:lnTo>
                  <a:cubicBezTo>
                    <a:pt x="7209" y="7746"/>
                    <a:pt x="7209" y="7859"/>
                    <a:pt x="7209" y="7746"/>
                  </a:cubicBezTo>
                  <a:cubicBezTo>
                    <a:pt x="7209" y="7634"/>
                    <a:pt x="7209" y="7327"/>
                    <a:pt x="7209" y="7327"/>
                  </a:cubicBezTo>
                  <a:lnTo>
                    <a:pt x="7004" y="7411"/>
                  </a:lnTo>
                  <a:lnTo>
                    <a:pt x="7234" y="7242"/>
                  </a:lnTo>
                  <a:lnTo>
                    <a:pt x="6980" y="7214"/>
                  </a:lnTo>
                  <a:lnTo>
                    <a:pt x="7260" y="7104"/>
                  </a:lnTo>
                  <a:lnTo>
                    <a:pt x="7055" y="6851"/>
                  </a:lnTo>
                  <a:lnTo>
                    <a:pt x="6827" y="7019"/>
                  </a:lnTo>
                  <a:lnTo>
                    <a:pt x="6903" y="6879"/>
                  </a:lnTo>
                  <a:lnTo>
                    <a:pt x="6801" y="6656"/>
                  </a:lnTo>
                  <a:lnTo>
                    <a:pt x="6598" y="6487"/>
                  </a:lnTo>
                  <a:lnTo>
                    <a:pt x="6267" y="6431"/>
                  </a:lnTo>
                  <a:lnTo>
                    <a:pt x="5987" y="6431"/>
                  </a:lnTo>
                  <a:lnTo>
                    <a:pt x="5885" y="6152"/>
                  </a:lnTo>
                  <a:cubicBezTo>
                    <a:pt x="5885" y="6152"/>
                    <a:pt x="5885" y="6041"/>
                    <a:pt x="5987" y="5983"/>
                  </a:cubicBezTo>
                  <a:cubicBezTo>
                    <a:pt x="6088" y="5929"/>
                    <a:pt x="6139" y="6041"/>
                    <a:pt x="6139" y="5875"/>
                  </a:cubicBezTo>
                  <a:cubicBezTo>
                    <a:pt x="6139" y="5706"/>
                    <a:pt x="6190" y="5481"/>
                    <a:pt x="6190" y="5481"/>
                  </a:cubicBezTo>
                  <a:lnTo>
                    <a:pt x="6216" y="4923"/>
                  </a:lnTo>
                  <a:lnTo>
                    <a:pt x="6827" y="5145"/>
                  </a:lnTo>
                  <a:lnTo>
                    <a:pt x="7234" y="4139"/>
                  </a:lnTo>
                  <a:lnTo>
                    <a:pt x="7591" y="2655"/>
                  </a:lnTo>
                  <a:lnTo>
                    <a:pt x="7617" y="2434"/>
                  </a:lnTo>
                  <a:lnTo>
                    <a:pt x="6367" y="1761"/>
                  </a:lnTo>
                  <a:lnTo>
                    <a:pt x="5757" y="1229"/>
                  </a:lnTo>
                  <a:lnTo>
                    <a:pt x="4841" y="727"/>
                  </a:lnTo>
                  <a:lnTo>
                    <a:pt x="3999" y="166"/>
                  </a:lnTo>
                </a:path>
              </a:pathLst>
            </a:custGeom>
            <a:solidFill>
              <a:sysClr val="window" lastClr="FFFFFF"/>
            </a:solidFill>
            <a:ln w="19050" cap="flat" cmpd="sng" algn="ctr">
              <a:solidFill>
                <a:sysClr val="window" lastClr="FFFFFF"/>
              </a:solidFill>
              <a:prstDash val="solid"/>
            </a:ln>
            <a:effectLst>
              <a:outerShdw blurRad="38100" dist="25400" dir="5400000" algn="tl" rotWithShape="0">
                <a:prstClr val="black">
                  <a:alpha val="2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GB" sz="1800" b="0" i="0" u="none" strike="noStrike" kern="0" cap="none" spc="0" normalizeH="0" baseline="0" noProof="0">
                <a:ln>
                  <a:noFill/>
                </a:ln>
                <a:solidFill>
                  <a:srgbClr val="FFF1DD"/>
                </a:solidFill>
                <a:effectLst/>
                <a:uLnTx/>
                <a:uFillTx/>
                <a:latin typeface="Calibri" panose="020F0502020204030204" pitchFamily="34" charset="0"/>
                <a:ea typeface="ＭＳ Ｐゴシック" charset="-128"/>
                <a:cs typeface="+mn-cs"/>
              </a:endParaRPr>
            </a:p>
          </p:txBody>
        </p:sp>
      </p:grpSp>
      <p:grpSp>
        <p:nvGrpSpPr>
          <p:cNvPr id="14" name="Group 13">
            <a:extLst>
              <a:ext uri="{FF2B5EF4-FFF2-40B4-BE49-F238E27FC236}">
                <a16:creationId xmlns:a16="http://schemas.microsoft.com/office/drawing/2014/main" id="{0F40CF0F-6264-0508-5B93-8074E4E77F15}"/>
              </a:ext>
            </a:extLst>
          </p:cNvPr>
          <p:cNvGrpSpPr>
            <a:grpSpLocks noChangeAspect="1"/>
          </p:cNvGrpSpPr>
          <p:nvPr/>
        </p:nvGrpSpPr>
        <p:grpSpPr>
          <a:xfrm>
            <a:off x="7399044" y="2415501"/>
            <a:ext cx="1389273" cy="1389273"/>
            <a:chOff x="3698717" y="3907155"/>
            <a:chExt cx="2057400" cy="2057400"/>
          </a:xfrm>
        </p:grpSpPr>
        <p:sp>
          <p:nvSpPr>
            <p:cNvPr id="15" name="Oval 14">
              <a:extLst>
                <a:ext uri="{FF2B5EF4-FFF2-40B4-BE49-F238E27FC236}">
                  <a16:creationId xmlns:a16="http://schemas.microsoft.com/office/drawing/2014/main" id="{13FA4043-4EC1-2206-CEB6-E2FCC765AAD3}"/>
                </a:ext>
              </a:extLst>
            </p:cNvPr>
            <p:cNvSpPr/>
            <p:nvPr/>
          </p:nvSpPr>
          <p:spPr bwMode="gray">
            <a:xfrm>
              <a:off x="3698717" y="3907155"/>
              <a:ext cx="2057400" cy="2057400"/>
            </a:xfrm>
            <a:prstGeom prst="ellipse">
              <a:avLst/>
            </a:prstGeom>
            <a:solidFill>
              <a:srgbClr val="0182A9"/>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20" normalizeH="0" baseline="0" noProof="0">
                <a:ln>
                  <a:noFill/>
                </a:ln>
                <a:solidFill>
                  <a:prstClr val="white"/>
                </a:solidFill>
                <a:effectLst/>
                <a:uLnTx/>
                <a:uFillTx/>
                <a:latin typeface="Calibri"/>
                <a:ea typeface="+mn-ea"/>
                <a:cs typeface="+mn-cs"/>
              </a:endParaRPr>
            </a:p>
          </p:txBody>
        </p:sp>
        <p:sp>
          <p:nvSpPr>
            <p:cNvPr id="16" name="Freeform 55">
              <a:extLst>
                <a:ext uri="{FF2B5EF4-FFF2-40B4-BE49-F238E27FC236}">
                  <a16:creationId xmlns:a16="http://schemas.microsoft.com/office/drawing/2014/main" id="{319A8D2C-14DC-1CD3-817A-652330803F87}"/>
                </a:ext>
              </a:extLst>
            </p:cNvPr>
            <p:cNvSpPr>
              <a:spLocks noChangeAspect="1"/>
            </p:cNvSpPr>
            <p:nvPr/>
          </p:nvSpPr>
          <p:spPr bwMode="gray">
            <a:xfrm>
              <a:off x="4210760" y="4092197"/>
              <a:ext cx="1033313" cy="1645920"/>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ysClr val="window" lastClr="FFFFFF"/>
            </a:solidFill>
            <a:ln w="19050" cap="flat" cmpd="sng" algn="ctr">
              <a:solidFill>
                <a:sysClr val="window" lastClr="FFFFFF"/>
              </a:solidFill>
              <a:prstDash val="solid"/>
            </a:ln>
            <a:effectLst>
              <a:outerShdw blurRad="38100" dist="25400" dir="5400000" algn="tl" rotWithShape="0">
                <a:prstClr val="black">
                  <a:alpha val="2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GB" sz="1800" b="0" i="0" u="none" strike="noStrike" kern="0" cap="none" spc="0" normalizeH="0" baseline="0" noProof="0">
                <a:ln>
                  <a:noFill/>
                </a:ln>
                <a:solidFill>
                  <a:srgbClr val="FFF1DD"/>
                </a:solidFill>
                <a:effectLst/>
                <a:uLnTx/>
                <a:uFillTx/>
                <a:latin typeface="Calibri" panose="020F0502020204030204" pitchFamily="34" charset="0"/>
                <a:ea typeface="ＭＳ Ｐゴシック" charset="-128"/>
                <a:cs typeface="+mn-cs"/>
              </a:endParaRPr>
            </a:p>
          </p:txBody>
        </p:sp>
      </p:grpSp>
    </p:spTree>
    <p:extLst>
      <p:ext uri="{BB962C8B-B14F-4D97-AF65-F5344CB8AC3E}">
        <p14:creationId xmlns:p14="http://schemas.microsoft.com/office/powerpoint/2010/main" val="19830839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9BA6-32BE-4C0B-C80C-E05851F18B44}"/>
              </a:ext>
            </a:extLst>
          </p:cNvPr>
          <p:cNvSpPr>
            <a:spLocks noGrp="1"/>
          </p:cNvSpPr>
          <p:nvPr>
            <p:ph type="title"/>
          </p:nvPr>
        </p:nvSpPr>
        <p:spPr>
          <a:xfrm>
            <a:off x="228600" y="365129"/>
            <a:ext cx="8229600" cy="914400"/>
          </a:xfrm>
        </p:spPr>
        <p:txBody>
          <a:bodyPr anchor="b">
            <a:normAutofit/>
          </a:bodyPr>
          <a:lstStyle/>
          <a:p>
            <a:r>
              <a:rPr lang="en-US" dirty="0"/>
              <a:t>Action Area: Support Professionalization of the Workforce  </a:t>
            </a:r>
          </a:p>
        </p:txBody>
      </p:sp>
      <p:sp>
        <p:nvSpPr>
          <p:cNvPr id="3" name="Slide Number Placeholder 2">
            <a:extLst>
              <a:ext uri="{FF2B5EF4-FFF2-40B4-BE49-F238E27FC236}">
                <a16:creationId xmlns:a16="http://schemas.microsoft.com/office/drawing/2014/main" id="{94D272FF-C09F-1688-0B83-1915BA83CD03}"/>
              </a:ext>
            </a:extLst>
          </p:cNvPr>
          <p:cNvSpPr>
            <a:spLocks noGrp="1"/>
          </p:cNvSpPr>
          <p:nvPr>
            <p:ph type="sldNum" sz="quarter" idx="12"/>
          </p:nvPr>
        </p:nvSpPr>
        <p:spPr>
          <a:xfrm>
            <a:off x="228600" y="6345954"/>
            <a:ext cx="515566" cy="287704"/>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A520EEF-7E75-4E82-8A01-B57B62EF14E1}" type="slidenum">
              <a:rPr kumimoji="0" lang="en-US" sz="105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15</a:t>
            </a:fld>
            <a:endParaRPr kumimoji="0" lang="en-US" sz="1050" b="1" i="0" u="none" strike="noStrike" kern="1200" cap="none" spc="0" normalizeH="0" baseline="0" noProof="0">
              <a:ln>
                <a:noFill/>
              </a:ln>
              <a:solidFill>
                <a:srgbClr val="0D96BA"/>
              </a:solidFill>
              <a:effectLst/>
              <a:uLnTx/>
              <a:uFillTx/>
              <a:latin typeface="Calibri"/>
              <a:ea typeface="+mn-ea"/>
              <a:cs typeface="+mn-cs"/>
            </a:endParaRPr>
          </a:p>
        </p:txBody>
      </p:sp>
      <p:graphicFrame>
        <p:nvGraphicFramePr>
          <p:cNvPr id="6" name="Content Placeholder 3">
            <a:extLst>
              <a:ext uri="{FF2B5EF4-FFF2-40B4-BE49-F238E27FC236}">
                <a16:creationId xmlns:a16="http://schemas.microsoft.com/office/drawing/2014/main" id="{C705C8D4-53DD-3CC3-0170-07796D135595}"/>
              </a:ext>
            </a:extLst>
          </p:cNvPr>
          <p:cNvGraphicFramePr>
            <a:graphicFrameLocks noGrp="1"/>
          </p:cNvGraphicFramePr>
          <p:nvPr>
            <p:ph idx="1"/>
          </p:nvPr>
        </p:nvGraphicFramePr>
        <p:xfrm>
          <a:off x="228600" y="1430215"/>
          <a:ext cx="8229600" cy="442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 name="Group 21">
            <a:extLst>
              <a:ext uri="{FF2B5EF4-FFF2-40B4-BE49-F238E27FC236}">
                <a16:creationId xmlns:a16="http://schemas.microsoft.com/office/drawing/2014/main" id="{D98AFBF1-DB57-9BE0-8604-32B7C238E6B2}"/>
              </a:ext>
            </a:extLst>
          </p:cNvPr>
          <p:cNvGrpSpPr>
            <a:grpSpLocks noChangeAspect="1"/>
          </p:cNvGrpSpPr>
          <p:nvPr/>
        </p:nvGrpSpPr>
        <p:grpSpPr>
          <a:xfrm>
            <a:off x="7065352" y="1870416"/>
            <a:ext cx="1850048" cy="1850048"/>
            <a:chOff x="6747521" y="1433107"/>
            <a:chExt cx="2057400" cy="2057400"/>
          </a:xfrm>
        </p:grpSpPr>
        <p:sp>
          <p:nvSpPr>
            <p:cNvPr id="23" name="Oval 22">
              <a:extLst>
                <a:ext uri="{FF2B5EF4-FFF2-40B4-BE49-F238E27FC236}">
                  <a16:creationId xmlns:a16="http://schemas.microsoft.com/office/drawing/2014/main" id="{FB28727E-7A0E-5DC9-CB00-94F9BF6AF780}"/>
                </a:ext>
              </a:extLst>
            </p:cNvPr>
            <p:cNvSpPr/>
            <p:nvPr/>
          </p:nvSpPr>
          <p:spPr bwMode="gray">
            <a:xfrm>
              <a:off x="6747521" y="1433107"/>
              <a:ext cx="2057400" cy="2057400"/>
            </a:xfrm>
            <a:prstGeom prst="ellipse">
              <a:avLst/>
            </a:prstGeom>
            <a:solidFill>
              <a:srgbClr val="0182A9"/>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20" normalizeH="0" baseline="0" noProof="0" dirty="0">
                <a:ln>
                  <a:noFill/>
                </a:ln>
                <a:solidFill>
                  <a:prstClr val="white"/>
                </a:solidFill>
                <a:effectLst/>
                <a:uLnTx/>
                <a:uFillTx/>
                <a:latin typeface="Calibri"/>
                <a:ea typeface="+mn-ea"/>
                <a:cs typeface="+mn-cs"/>
              </a:endParaRPr>
            </a:p>
          </p:txBody>
        </p:sp>
        <p:sp>
          <p:nvSpPr>
            <p:cNvPr id="24" name="Freeform 56">
              <a:extLst>
                <a:ext uri="{FF2B5EF4-FFF2-40B4-BE49-F238E27FC236}">
                  <a16:creationId xmlns:a16="http://schemas.microsoft.com/office/drawing/2014/main" id="{B156DA98-8F64-7492-10F9-51FF41E31D26}"/>
                </a:ext>
              </a:extLst>
            </p:cNvPr>
            <p:cNvSpPr>
              <a:spLocks noChangeAspect="1"/>
            </p:cNvSpPr>
            <p:nvPr/>
          </p:nvSpPr>
          <p:spPr bwMode="gray">
            <a:xfrm>
              <a:off x="7164242" y="1730287"/>
              <a:ext cx="1207926" cy="1463040"/>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ysClr val="window" lastClr="FFFFFF"/>
            </a:solidFill>
            <a:ln w="19050" cap="flat" cmpd="sng" algn="ctr">
              <a:solidFill>
                <a:sysClr val="window" lastClr="FFFFFF"/>
              </a:solidFill>
              <a:prstDash val="solid"/>
            </a:ln>
            <a:effectLst>
              <a:outerShdw blurRad="38100" dist="25400" dir="5400000" algn="tl" rotWithShape="0">
                <a:prstClr val="black">
                  <a:alpha val="2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GB" sz="1800" b="0" i="0" u="none" strike="noStrike" kern="0" cap="none" spc="0" normalizeH="0" baseline="0" noProof="0">
                <a:ln>
                  <a:noFill/>
                </a:ln>
                <a:solidFill>
                  <a:srgbClr val="FFF1DD"/>
                </a:solidFill>
                <a:effectLst/>
                <a:uLnTx/>
                <a:uFillTx/>
                <a:latin typeface="Calibri" panose="020F0502020204030204" pitchFamily="34" charset="0"/>
                <a:ea typeface="ＭＳ Ｐゴシック" charset="-128"/>
                <a:cs typeface="+mn-cs"/>
              </a:endParaRPr>
            </a:p>
          </p:txBody>
        </p:sp>
      </p:grpSp>
      <p:grpSp>
        <p:nvGrpSpPr>
          <p:cNvPr id="25" name="Group 24">
            <a:extLst>
              <a:ext uri="{FF2B5EF4-FFF2-40B4-BE49-F238E27FC236}">
                <a16:creationId xmlns:a16="http://schemas.microsoft.com/office/drawing/2014/main" id="{13C10A98-DBC3-FDD8-FCBF-C1D40160B864}"/>
              </a:ext>
            </a:extLst>
          </p:cNvPr>
          <p:cNvGrpSpPr>
            <a:grpSpLocks noChangeAspect="1"/>
          </p:cNvGrpSpPr>
          <p:nvPr/>
        </p:nvGrpSpPr>
        <p:grpSpPr>
          <a:xfrm>
            <a:off x="6540995" y="3824892"/>
            <a:ext cx="1400952" cy="1400952"/>
            <a:chOff x="6747521" y="1433107"/>
            <a:chExt cx="2057400" cy="2057400"/>
          </a:xfrm>
        </p:grpSpPr>
        <p:sp>
          <p:nvSpPr>
            <p:cNvPr id="26" name="Oval 25">
              <a:extLst>
                <a:ext uri="{FF2B5EF4-FFF2-40B4-BE49-F238E27FC236}">
                  <a16:creationId xmlns:a16="http://schemas.microsoft.com/office/drawing/2014/main" id="{37C5BBF5-33C5-9E29-623B-7B2BE01E0A86}"/>
                </a:ext>
              </a:extLst>
            </p:cNvPr>
            <p:cNvSpPr/>
            <p:nvPr/>
          </p:nvSpPr>
          <p:spPr bwMode="gray">
            <a:xfrm>
              <a:off x="6747521" y="1433107"/>
              <a:ext cx="2057400" cy="2057400"/>
            </a:xfrm>
            <a:prstGeom prst="ellipse">
              <a:avLst/>
            </a:prstGeom>
            <a:solidFill>
              <a:srgbClr val="0182A9"/>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20" normalizeH="0" baseline="0" noProof="0">
                <a:ln>
                  <a:noFill/>
                </a:ln>
                <a:solidFill>
                  <a:prstClr val="white"/>
                </a:solidFill>
                <a:effectLst/>
                <a:uLnTx/>
                <a:uFillTx/>
                <a:latin typeface="Calibri"/>
                <a:ea typeface="+mn-ea"/>
                <a:cs typeface="+mn-cs"/>
              </a:endParaRPr>
            </a:p>
          </p:txBody>
        </p:sp>
        <p:sp>
          <p:nvSpPr>
            <p:cNvPr id="27" name="Freeform 2">
              <a:extLst>
                <a:ext uri="{FF2B5EF4-FFF2-40B4-BE49-F238E27FC236}">
                  <a16:creationId xmlns:a16="http://schemas.microsoft.com/office/drawing/2014/main" id="{62206704-90DA-1272-2E8C-31482AD340E1}"/>
                </a:ext>
              </a:extLst>
            </p:cNvPr>
            <p:cNvSpPr>
              <a:spLocks noChangeAspect="1" noChangeArrowheads="1"/>
            </p:cNvSpPr>
            <p:nvPr/>
          </p:nvSpPr>
          <p:spPr bwMode="auto">
            <a:xfrm rot="20894550">
              <a:off x="7300419" y="1772460"/>
              <a:ext cx="1121238" cy="1371600"/>
            </a:xfrm>
            <a:custGeom>
              <a:avLst/>
              <a:gdLst>
                <a:gd name="T0" fmla="*/ 2147483646 w 8257"/>
                <a:gd name="T1" fmla="*/ 2147483646 h 10099"/>
                <a:gd name="T2" fmla="*/ 2147483646 w 8257"/>
                <a:gd name="T3" fmla="*/ 2147483646 h 10099"/>
                <a:gd name="T4" fmla="*/ 2147483646 w 8257"/>
                <a:gd name="T5" fmla="*/ 2147483646 h 10099"/>
                <a:gd name="T6" fmla="*/ 2147483646 w 8257"/>
                <a:gd name="T7" fmla="*/ 2147483646 h 10099"/>
                <a:gd name="T8" fmla="*/ 2147483646 w 8257"/>
                <a:gd name="T9" fmla="*/ 2147483646 h 10099"/>
                <a:gd name="T10" fmla="*/ 0 w 8257"/>
                <a:gd name="T11" fmla="*/ 2147483646 h 10099"/>
                <a:gd name="T12" fmla="*/ 2147483646 w 8257"/>
                <a:gd name="T13" fmla="*/ 2147483646 h 10099"/>
                <a:gd name="T14" fmla="*/ 2147483646 w 8257"/>
                <a:gd name="T15" fmla="*/ 2147483646 h 10099"/>
                <a:gd name="T16" fmla="*/ 2147483646 w 8257"/>
                <a:gd name="T17" fmla="*/ 2147483646 h 10099"/>
                <a:gd name="T18" fmla="*/ 2147483646 w 8257"/>
                <a:gd name="T19" fmla="*/ 2147483646 h 10099"/>
                <a:gd name="T20" fmla="*/ 2147483646 w 8257"/>
                <a:gd name="T21" fmla="*/ 2147483646 h 10099"/>
                <a:gd name="T22" fmla="*/ 2147483646 w 8257"/>
                <a:gd name="T23" fmla="*/ 2147483646 h 10099"/>
                <a:gd name="T24" fmla="*/ 2147483646 w 8257"/>
                <a:gd name="T25" fmla="*/ 2147483646 h 10099"/>
                <a:gd name="T26" fmla="*/ 2147483646 w 8257"/>
                <a:gd name="T27" fmla="*/ 2147483646 h 10099"/>
                <a:gd name="T28" fmla="*/ 2147483646 w 8257"/>
                <a:gd name="T29" fmla="*/ 2147483646 h 10099"/>
                <a:gd name="T30" fmla="*/ 2147483646 w 8257"/>
                <a:gd name="T31" fmla="*/ 2147483646 h 10099"/>
                <a:gd name="T32" fmla="*/ 2147483646 w 8257"/>
                <a:gd name="T33" fmla="*/ 2147483646 h 10099"/>
                <a:gd name="T34" fmla="*/ 2147483646 w 8257"/>
                <a:gd name="T35" fmla="*/ 2147483646 h 10099"/>
                <a:gd name="T36" fmla="*/ 2147483646 w 8257"/>
                <a:gd name="T37" fmla="*/ 2147483646 h 10099"/>
                <a:gd name="T38" fmla="*/ 2147483646 w 8257"/>
                <a:gd name="T39" fmla="*/ 2147483646 h 10099"/>
                <a:gd name="T40" fmla="*/ 2147483646 w 8257"/>
                <a:gd name="T41" fmla="*/ 2147483646 h 10099"/>
                <a:gd name="T42" fmla="*/ 2147483646 w 8257"/>
                <a:gd name="T43" fmla="*/ 2147483646 h 10099"/>
                <a:gd name="T44" fmla="*/ 2147483646 w 8257"/>
                <a:gd name="T45" fmla="*/ 2147483646 h 10099"/>
                <a:gd name="T46" fmla="*/ 2147483646 w 8257"/>
                <a:gd name="T47" fmla="*/ 2147483646 h 10099"/>
                <a:gd name="T48" fmla="*/ 2147483646 w 8257"/>
                <a:gd name="T49" fmla="*/ 2147483646 h 10099"/>
                <a:gd name="T50" fmla="*/ 2147483646 w 8257"/>
                <a:gd name="T51" fmla="*/ 2147483646 h 10099"/>
                <a:gd name="T52" fmla="*/ 2147483646 w 8257"/>
                <a:gd name="T53" fmla="*/ 2147483646 h 10099"/>
                <a:gd name="T54" fmla="*/ 2147483646 w 8257"/>
                <a:gd name="T55" fmla="*/ 2147483646 h 10099"/>
                <a:gd name="T56" fmla="*/ 2147483646 w 8257"/>
                <a:gd name="T57" fmla="*/ 2147483646 h 10099"/>
                <a:gd name="T58" fmla="*/ 2147483646 w 8257"/>
                <a:gd name="T59" fmla="*/ 2147483646 h 10099"/>
                <a:gd name="T60" fmla="*/ 2147483646 w 8257"/>
                <a:gd name="T61" fmla="*/ 2147483646 h 10099"/>
                <a:gd name="T62" fmla="*/ 2147483646 w 8257"/>
                <a:gd name="T63" fmla="*/ 2147483646 h 10099"/>
                <a:gd name="T64" fmla="*/ 2147483646 w 8257"/>
                <a:gd name="T65" fmla="*/ 2147483646 h 10099"/>
                <a:gd name="T66" fmla="*/ 2147483646 w 8257"/>
                <a:gd name="T67" fmla="*/ 2147483646 h 10099"/>
                <a:gd name="T68" fmla="*/ 2147483646 w 8257"/>
                <a:gd name="T69" fmla="*/ 2147483646 h 10099"/>
                <a:gd name="T70" fmla="*/ 2147483646 w 8257"/>
                <a:gd name="T71" fmla="*/ 2147483646 h 10099"/>
                <a:gd name="T72" fmla="*/ 2147483646 w 8257"/>
                <a:gd name="T73" fmla="*/ 2147483646 h 10099"/>
                <a:gd name="T74" fmla="*/ 2147483646 w 8257"/>
                <a:gd name="T75" fmla="*/ 2147483646 h 10099"/>
                <a:gd name="T76" fmla="*/ 2147483646 w 8257"/>
                <a:gd name="T77" fmla="*/ 2147483646 h 10099"/>
                <a:gd name="T78" fmla="*/ 2147483646 w 8257"/>
                <a:gd name="T79" fmla="*/ 2147483646 h 10099"/>
                <a:gd name="T80" fmla="*/ 2147483646 w 8257"/>
                <a:gd name="T81" fmla="*/ 2147483646 h 10099"/>
                <a:gd name="T82" fmla="*/ 2147483646 w 8257"/>
                <a:gd name="T83" fmla="*/ 2147483646 h 10099"/>
                <a:gd name="T84" fmla="*/ 2147483646 w 8257"/>
                <a:gd name="T85" fmla="*/ 2147483646 h 10099"/>
                <a:gd name="T86" fmla="*/ 2147483646 w 8257"/>
                <a:gd name="T87" fmla="*/ 2147483646 h 10099"/>
                <a:gd name="T88" fmla="*/ 2147483646 w 8257"/>
                <a:gd name="T89" fmla="*/ 2147483646 h 10099"/>
                <a:gd name="T90" fmla="*/ 2147483646 w 8257"/>
                <a:gd name="T91" fmla="*/ 2147483646 h 10099"/>
                <a:gd name="T92" fmla="*/ 2147483646 w 8257"/>
                <a:gd name="T93" fmla="*/ 2147483646 h 10099"/>
                <a:gd name="T94" fmla="*/ 2147483646 w 8257"/>
                <a:gd name="T95" fmla="*/ 2147483646 h 10099"/>
                <a:gd name="T96" fmla="*/ 2147483646 w 8257"/>
                <a:gd name="T97" fmla="*/ 2147483646 h 10099"/>
                <a:gd name="T98" fmla="*/ 2147483646 w 8257"/>
                <a:gd name="T99" fmla="*/ 2147483646 h 10099"/>
                <a:gd name="T100" fmla="*/ 2147483646 w 8257"/>
                <a:gd name="T101" fmla="*/ 2147483646 h 10099"/>
                <a:gd name="T102" fmla="*/ 2147483646 w 8257"/>
                <a:gd name="T103" fmla="*/ 2147483646 h 10099"/>
                <a:gd name="T104" fmla="*/ 2147483646 w 8257"/>
                <a:gd name="T105" fmla="*/ 2147483646 h 10099"/>
                <a:gd name="T106" fmla="*/ 2147483646 w 8257"/>
                <a:gd name="T107" fmla="*/ 0 h 100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257" h="10099">
                  <a:moveTo>
                    <a:pt x="5317" y="0"/>
                  </a:moveTo>
                  <a:lnTo>
                    <a:pt x="626" y="118"/>
                  </a:lnTo>
                  <a:lnTo>
                    <a:pt x="750" y="7953"/>
                  </a:lnTo>
                  <a:lnTo>
                    <a:pt x="656" y="8218"/>
                  </a:lnTo>
                  <a:lnTo>
                    <a:pt x="218" y="8394"/>
                  </a:lnTo>
                  <a:lnTo>
                    <a:pt x="124" y="8659"/>
                  </a:lnTo>
                  <a:lnTo>
                    <a:pt x="188" y="8687"/>
                  </a:lnTo>
                  <a:lnTo>
                    <a:pt x="157" y="9041"/>
                  </a:lnTo>
                  <a:lnTo>
                    <a:pt x="218" y="9364"/>
                  </a:lnTo>
                  <a:lnTo>
                    <a:pt x="282" y="9598"/>
                  </a:lnTo>
                  <a:lnTo>
                    <a:pt x="0" y="9833"/>
                  </a:lnTo>
                  <a:lnTo>
                    <a:pt x="0" y="10098"/>
                  </a:lnTo>
                  <a:lnTo>
                    <a:pt x="531" y="9833"/>
                  </a:lnTo>
                  <a:lnTo>
                    <a:pt x="812" y="9804"/>
                  </a:lnTo>
                  <a:lnTo>
                    <a:pt x="1094" y="9744"/>
                  </a:lnTo>
                  <a:lnTo>
                    <a:pt x="1407" y="9744"/>
                  </a:lnTo>
                  <a:lnTo>
                    <a:pt x="1689" y="9686"/>
                  </a:lnTo>
                  <a:lnTo>
                    <a:pt x="2189" y="9450"/>
                  </a:lnTo>
                  <a:lnTo>
                    <a:pt x="2659" y="9216"/>
                  </a:lnTo>
                  <a:lnTo>
                    <a:pt x="3222" y="9216"/>
                  </a:lnTo>
                  <a:lnTo>
                    <a:pt x="3940" y="9070"/>
                  </a:lnTo>
                  <a:lnTo>
                    <a:pt x="4127" y="9304"/>
                  </a:lnTo>
                  <a:lnTo>
                    <a:pt x="4409" y="8805"/>
                  </a:lnTo>
                  <a:lnTo>
                    <a:pt x="4628" y="8541"/>
                  </a:lnTo>
                  <a:lnTo>
                    <a:pt x="4628" y="8247"/>
                  </a:lnTo>
                  <a:lnTo>
                    <a:pt x="4754" y="7953"/>
                  </a:lnTo>
                  <a:lnTo>
                    <a:pt x="4691" y="7690"/>
                  </a:lnTo>
                  <a:lnTo>
                    <a:pt x="5004" y="7515"/>
                  </a:lnTo>
                  <a:lnTo>
                    <a:pt x="4879" y="7191"/>
                  </a:lnTo>
                  <a:lnTo>
                    <a:pt x="4879" y="6956"/>
                  </a:lnTo>
                  <a:lnTo>
                    <a:pt x="4879" y="6810"/>
                  </a:lnTo>
                  <a:lnTo>
                    <a:pt x="4754" y="6604"/>
                  </a:lnTo>
                  <a:lnTo>
                    <a:pt x="4754" y="6397"/>
                  </a:lnTo>
                  <a:lnTo>
                    <a:pt x="4597" y="6193"/>
                  </a:lnTo>
                  <a:lnTo>
                    <a:pt x="4816" y="6046"/>
                  </a:lnTo>
                  <a:lnTo>
                    <a:pt x="5035" y="6046"/>
                  </a:lnTo>
                  <a:lnTo>
                    <a:pt x="5066" y="5811"/>
                  </a:lnTo>
                  <a:lnTo>
                    <a:pt x="5066" y="5723"/>
                  </a:lnTo>
                  <a:lnTo>
                    <a:pt x="5066" y="5488"/>
                  </a:lnTo>
                  <a:lnTo>
                    <a:pt x="5004" y="5283"/>
                  </a:lnTo>
                  <a:lnTo>
                    <a:pt x="4972" y="5225"/>
                  </a:lnTo>
                  <a:lnTo>
                    <a:pt x="4879" y="5048"/>
                  </a:lnTo>
                  <a:lnTo>
                    <a:pt x="4722" y="4960"/>
                  </a:lnTo>
                  <a:lnTo>
                    <a:pt x="4628" y="4725"/>
                  </a:lnTo>
                  <a:lnTo>
                    <a:pt x="5129" y="4814"/>
                  </a:lnTo>
                  <a:lnTo>
                    <a:pt x="5254" y="5019"/>
                  </a:lnTo>
                  <a:lnTo>
                    <a:pt x="5379" y="4725"/>
                  </a:lnTo>
                  <a:lnTo>
                    <a:pt x="5598" y="4666"/>
                  </a:lnTo>
                  <a:lnTo>
                    <a:pt x="5410" y="4462"/>
                  </a:lnTo>
                  <a:lnTo>
                    <a:pt x="5534" y="4314"/>
                  </a:lnTo>
                  <a:lnTo>
                    <a:pt x="5285" y="4051"/>
                  </a:lnTo>
                  <a:lnTo>
                    <a:pt x="5285" y="3961"/>
                  </a:lnTo>
                  <a:lnTo>
                    <a:pt x="5317" y="3726"/>
                  </a:lnTo>
                  <a:lnTo>
                    <a:pt x="5348" y="3551"/>
                  </a:lnTo>
                  <a:lnTo>
                    <a:pt x="5285" y="3433"/>
                  </a:lnTo>
                  <a:lnTo>
                    <a:pt x="5097" y="2965"/>
                  </a:lnTo>
                  <a:lnTo>
                    <a:pt x="5442" y="3169"/>
                  </a:lnTo>
                  <a:lnTo>
                    <a:pt x="5442" y="3315"/>
                  </a:lnTo>
                  <a:lnTo>
                    <a:pt x="5504" y="3757"/>
                  </a:lnTo>
                  <a:lnTo>
                    <a:pt x="5817" y="4109"/>
                  </a:lnTo>
                  <a:lnTo>
                    <a:pt x="6287" y="4285"/>
                  </a:lnTo>
                  <a:lnTo>
                    <a:pt x="6287" y="4403"/>
                  </a:lnTo>
                  <a:lnTo>
                    <a:pt x="6254" y="4900"/>
                  </a:lnTo>
                  <a:lnTo>
                    <a:pt x="6662" y="5342"/>
                  </a:lnTo>
                  <a:lnTo>
                    <a:pt x="6412" y="5723"/>
                  </a:lnTo>
                  <a:lnTo>
                    <a:pt x="6287" y="6163"/>
                  </a:lnTo>
                  <a:lnTo>
                    <a:pt x="6191" y="6545"/>
                  </a:lnTo>
                  <a:lnTo>
                    <a:pt x="6005" y="6956"/>
                  </a:lnTo>
                  <a:lnTo>
                    <a:pt x="5880" y="7162"/>
                  </a:lnTo>
                  <a:lnTo>
                    <a:pt x="6066" y="7661"/>
                  </a:lnTo>
                  <a:lnTo>
                    <a:pt x="5880" y="7690"/>
                  </a:lnTo>
                  <a:lnTo>
                    <a:pt x="5598" y="7750"/>
                  </a:lnTo>
                  <a:lnTo>
                    <a:pt x="5692" y="8011"/>
                  </a:lnTo>
                  <a:lnTo>
                    <a:pt x="6066" y="7953"/>
                  </a:lnTo>
                  <a:lnTo>
                    <a:pt x="6349" y="7719"/>
                  </a:lnTo>
                  <a:lnTo>
                    <a:pt x="6537" y="7515"/>
                  </a:lnTo>
                  <a:lnTo>
                    <a:pt x="6850" y="7398"/>
                  </a:lnTo>
                  <a:lnTo>
                    <a:pt x="7161" y="6956"/>
                  </a:lnTo>
                  <a:lnTo>
                    <a:pt x="7005" y="6662"/>
                  </a:lnTo>
                  <a:lnTo>
                    <a:pt x="7005" y="5548"/>
                  </a:lnTo>
                  <a:lnTo>
                    <a:pt x="7192" y="5634"/>
                  </a:lnTo>
                  <a:lnTo>
                    <a:pt x="7443" y="5986"/>
                  </a:lnTo>
                  <a:lnTo>
                    <a:pt x="7130" y="6662"/>
                  </a:lnTo>
                  <a:lnTo>
                    <a:pt x="7317" y="7016"/>
                  </a:lnTo>
                  <a:lnTo>
                    <a:pt x="7412" y="7425"/>
                  </a:lnTo>
                  <a:lnTo>
                    <a:pt x="7412" y="7894"/>
                  </a:lnTo>
                  <a:lnTo>
                    <a:pt x="7724" y="7719"/>
                  </a:lnTo>
                  <a:lnTo>
                    <a:pt x="8256" y="7485"/>
                  </a:lnTo>
                  <a:lnTo>
                    <a:pt x="8131" y="6046"/>
                  </a:lnTo>
                  <a:lnTo>
                    <a:pt x="8006" y="5928"/>
                  </a:lnTo>
                  <a:lnTo>
                    <a:pt x="8037" y="5605"/>
                  </a:lnTo>
                  <a:lnTo>
                    <a:pt x="7818" y="5283"/>
                  </a:lnTo>
                  <a:lnTo>
                    <a:pt x="8006" y="5429"/>
                  </a:lnTo>
                  <a:lnTo>
                    <a:pt x="8037" y="5048"/>
                  </a:lnTo>
                  <a:lnTo>
                    <a:pt x="7412" y="4843"/>
                  </a:lnTo>
                  <a:lnTo>
                    <a:pt x="7349" y="4520"/>
                  </a:lnTo>
                  <a:lnTo>
                    <a:pt x="7036" y="4255"/>
                  </a:lnTo>
                  <a:lnTo>
                    <a:pt x="6817" y="3698"/>
                  </a:lnTo>
                  <a:lnTo>
                    <a:pt x="5784" y="3315"/>
                  </a:lnTo>
                  <a:lnTo>
                    <a:pt x="5847" y="2935"/>
                  </a:lnTo>
                  <a:lnTo>
                    <a:pt x="5847" y="2700"/>
                  </a:lnTo>
                  <a:lnTo>
                    <a:pt x="5598" y="2112"/>
                  </a:lnTo>
                  <a:lnTo>
                    <a:pt x="5847" y="1936"/>
                  </a:lnTo>
                  <a:lnTo>
                    <a:pt x="5847" y="1555"/>
                  </a:lnTo>
                  <a:lnTo>
                    <a:pt x="5254" y="1027"/>
                  </a:lnTo>
                  <a:lnTo>
                    <a:pt x="5317" y="0"/>
                  </a:lnTo>
                </a:path>
              </a:pathLst>
            </a:custGeom>
            <a:solidFill>
              <a:sysClr val="window" lastClr="FFFFFF"/>
            </a:solidFill>
            <a:ln w="19050" cap="flat" cmpd="sng" algn="ctr">
              <a:solidFill>
                <a:sysClr val="window" lastClr="FFFFFF"/>
              </a:solidFill>
              <a:prstDash val="solid"/>
            </a:ln>
            <a:effectLst>
              <a:outerShdw blurRad="38100" dist="25400" dir="5400000" algn="tl" rotWithShape="0">
                <a:prstClr val="black">
                  <a:alpha val="2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GB" sz="1800" b="0" i="0" u="none" strike="noStrike" kern="0" cap="none" spc="0" normalizeH="0" baseline="0" noProof="0">
                <a:ln>
                  <a:noFill/>
                </a:ln>
                <a:solidFill>
                  <a:srgbClr val="FFF1DD"/>
                </a:solidFill>
                <a:effectLst/>
                <a:uLnTx/>
                <a:uFillTx/>
                <a:latin typeface="Calibri" panose="020F0502020204030204" pitchFamily="34" charset="0"/>
                <a:ea typeface="ＭＳ Ｐゴシック" charset="-128"/>
                <a:cs typeface="+mn-cs"/>
              </a:endParaRPr>
            </a:p>
          </p:txBody>
        </p:sp>
      </p:grpSp>
      <p:grpSp>
        <p:nvGrpSpPr>
          <p:cNvPr id="11" name="Group 10">
            <a:extLst>
              <a:ext uri="{FF2B5EF4-FFF2-40B4-BE49-F238E27FC236}">
                <a16:creationId xmlns:a16="http://schemas.microsoft.com/office/drawing/2014/main" id="{8C96FCBC-A456-F013-F78C-1B8C5498422A}"/>
              </a:ext>
            </a:extLst>
          </p:cNvPr>
          <p:cNvGrpSpPr>
            <a:grpSpLocks noChangeAspect="1"/>
          </p:cNvGrpSpPr>
          <p:nvPr/>
        </p:nvGrpSpPr>
        <p:grpSpPr>
          <a:xfrm>
            <a:off x="7440074" y="4714189"/>
            <a:ext cx="1400952" cy="1400952"/>
            <a:chOff x="3698717" y="3907155"/>
            <a:chExt cx="2057400" cy="2057400"/>
          </a:xfrm>
        </p:grpSpPr>
        <p:sp>
          <p:nvSpPr>
            <p:cNvPr id="12" name="Oval 11">
              <a:extLst>
                <a:ext uri="{FF2B5EF4-FFF2-40B4-BE49-F238E27FC236}">
                  <a16:creationId xmlns:a16="http://schemas.microsoft.com/office/drawing/2014/main" id="{7B78881B-853B-0EF3-2798-70874EDEA199}"/>
                </a:ext>
              </a:extLst>
            </p:cNvPr>
            <p:cNvSpPr/>
            <p:nvPr/>
          </p:nvSpPr>
          <p:spPr bwMode="gray">
            <a:xfrm>
              <a:off x="3698717" y="3907155"/>
              <a:ext cx="2057400" cy="2057400"/>
            </a:xfrm>
            <a:prstGeom prst="ellipse">
              <a:avLst/>
            </a:prstGeom>
            <a:solidFill>
              <a:srgbClr val="0182A9"/>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20" normalizeH="0" baseline="0" noProof="0">
                <a:ln>
                  <a:noFill/>
                </a:ln>
                <a:solidFill>
                  <a:prstClr val="white"/>
                </a:solidFill>
                <a:effectLst/>
                <a:uLnTx/>
                <a:uFillTx/>
                <a:latin typeface="Calibri"/>
                <a:ea typeface="+mn-ea"/>
                <a:cs typeface="+mn-cs"/>
              </a:endParaRPr>
            </a:p>
          </p:txBody>
        </p:sp>
        <p:sp>
          <p:nvSpPr>
            <p:cNvPr id="13" name="Freeform 55">
              <a:extLst>
                <a:ext uri="{FF2B5EF4-FFF2-40B4-BE49-F238E27FC236}">
                  <a16:creationId xmlns:a16="http://schemas.microsoft.com/office/drawing/2014/main" id="{E7D7FB95-AA60-077E-AE23-BEAECA58652D}"/>
                </a:ext>
              </a:extLst>
            </p:cNvPr>
            <p:cNvSpPr>
              <a:spLocks noChangeAspect="1"/>
            </p:cNvSpPr>
            <p:nvPr/>
          </p:nvSpPr>
          <p:spPr bwMode="gray">
            <a:xfrm>
              <a:off x="4210760" y="4092197"/>
              <a:ext cx="1033313" cy="1645920"/>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ysClr val="window" lastClr="FFFFFF"/>
            </a:solidFill>
            <a:ln w="19050" cap="flat" cmpd="sng" algn="ctr">
              <a:solidFill>
                <a:sysClr val="window" lastClr="FFFFFF"/>
              </a:solidFill>
              <a:prstDash val="solid"/>
            </a:ln>
            <a:effectLst>
              <a:outerShdw blurRad="38100" dist="25400" dir="5400000" algn="tl" rotWithShape="0">
                <a:prstClr val="black">
                  <a:alpha val="2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GB" sz="1800" b="0" i="0" u="none" strike="noStrike" kern="0" cap="none" spc="0" normalizeH="0" baseline="0" noProof="0">
                <a:ln>
                  <a:noFill/>
                </a:ln>
                <a:solidFill>
                  <a:srgbClr val="FFF1DD"/>
                </a:solidFill>
                <a:effectLst/>
                <a:uLnTx/>
                <a:uFillTx/>
                <a:latin typeface="Calibri" panose="020F0502020204030204" pitchFamily="34" charset="0"/>
                <a:ea typeface="ＭＳ Ｐゴシック" charset="-128"/>
                <a:cs typeface="+mn-cs"/>
              </a:endParaRPr>
            </a:p>
          </p:txBody>
        </p:sp>
      </p:grpSp>
    </p:spTree>
    <p:extLst>
      <p:ext uri="{BB962C8B-B14F-4D97-AF65-F5344CB8AC3E}">
        <p14:creationId xmlns:p14="http://schemas.microsoft.com/office/powerpoint/2010/main" val="307286085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9BA6-32BE-4C0B-C80C-E05851F18B44}"/>
              </a:ext>
            </a:extLst>
          </p:cNvPr>
          <p:cNvSpPr>
            <a:spLocks noGrp="1"/>
          </p:cNvSpPr>
          <p:nvPr>
            <p:ph type="title"/>
          </p:nvPr>
        </p:nvSpPr>
        <p:spPr/>
        <p:txBody>
          <a:bodyPr/>
          <a:lstStyle/>
          <a:p>
            <a:r>
              <a:rPr lang="en-US" dirty="0"/>
              <a:t>Action Area: Elevate the Social Value of DCWs  </a:t>
            </a:r>
          </a:p>
        </p:txBody>
      </p:sp>
      <p:graphicFrame>
        <p:nvGraphicFramePr>
          <p:cNvPr id="6" name="Content Placeholder 3">
            <a:extLst>
              <a:ext uri="{FF2B5EF4-FFF2-40B4-BE49-F238E27FC236}">
                <a16:creationId xmlns:a16="http://schemas.microsoft.com/office/drawing/2014/main" id="{C705C8D4-53DD-3CC3-0170-07796D135595}"/>
              </a:ext>
            </a:extLst>
          </p:cNvPr>
          <p:cNvGraphicFramePr>
            <a:graphicFrameLocks noGrp="1"/>
          </p:cNvGraphicFramePr>
          <p:nvPr>
            <p:ph idx="1"/>
          </p:nvPr>
        </p:nvGraphicFramePr>
        <p:xfrm>
          <a:off x="228600" y="1430215"/>
          <a:ext cx="8229600" cy="442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4D272FF-C09F-1688-0B83-1915BA83C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05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50" b="1" i="0" u="none" strike="noStrike" kern="1200" cap="none" spc="0" normalizeH="0" baseline="0" noProof="0" dirty="0">
              <a:ln>
                <a:noFill/>
              </a:ln>
              <a:solidFill>
                <a:srgbClr val="0D96BA"/>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B7B70FB2-3B72-5907-F0D1-0FB690E6C8A8}"/>
              </a:ext>
            </a:extLst>
          </p:cNvPr>
          <p:cNvGrpSpPr>
            <a:grpSpLocks noChangeAspect="1"/>
          </p:cNvGrpSpPr>
          <p:nvPr/>
        </p:nvGrpSpPr>
        <p:grpSpPr>
          <a:xfrm>
            <a:off x="6585337" y="1690335"/>
            <a:ext cx="1383887" cy="1383887"/>
            <a:chOff x="3698717" y="1433107"/>
            <a:chExt cx="2057400" cy="2057400"/>
          </a:xfrm>
        </p:grpSpPr>
        <p:sp>
          <p:nvSpPr>
            <p:cNvPr id="9" name="Oval 8">
              <a:extLst>
                <a:ext uri="{FF2B5EF4-FFF2-40B4-BE49-F238E27FC236}">
                  <a16:creationId xmlns:a16="http://schemas.microsoft.com/office/drawing/2014/main" id="{A0D1BAB4-14C9-A189-1289-58397274AC5E}"/>
                </a:ext>
              </a:extLst>
            </p:cNvPr>
            <p:cNvSpPr/>
            <p:nvPr/>
          </p:nvSpPr>
          <p:spPr bwMode="gray">
            <a:xfrm>
              <a:off x="3698717" y="1433107"/>
              <a:ext cx="2057400" cy="2057400"/>
            </a:xfrm>
            <a:prstGeom prst="ellipse">
              <a:avLst/>
            </a:prstGeom>
            <a:solidFill>
              <a:srgbClr val="0182A9"/>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20" normalizeH="0" baseline="0" noProof="0">
                <a:ln>
                  <a:noFill/>
                </a:ln>
                <a:solidFill>
                  <a:prstClr val="white"/>
                </a:solidFill>
                <a:effectLst/>
                <a:uLnTx/>
                <a:uFillTx/>
                <a:latin typeface="Calibri"/>
                <a:ea typeface="+mn-ea"/>
                <a:cs typeface="+mn-cs"/>
              </a:endParaRPr>
            </a:p>
          </p:txBody>
        </p:sp>
        <p:sp>
          <p:nvSpPr>
            <p:cNvPr id="10" name="Freeform 17">
              <a:extLst>
                <a:ext uri="{FF2B5EF4-FFF2-40B4-BE49-F238E27FC236}">
                  <a16:creationId xmlns:a16="http://schemas.microsoft.com/office/drawing/2014/main" id="{63600993-F952-5D82-D662-DFC50B6980D6}"/>
                </a:ext>
              </a:extLst>
            </p:cNvPr>
            <p:cNvSpPr>
              <a:spLocks noChangeAspect="1"/>
            </p:cNvSpPr>
            <p:nvPr/>
          </p:nvSpPr>
          <p:spPr bwMode="gray">
            <a:xfrm>
              <a:off x="4291291" y="1727316"/>
              <a:ext cx="872251" cy="1463040"/>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ysClr val="window" lastClr="FFFFFF"/>
            </a:solidFill>
            <a:ln w="19050" cap="flat" cmpd="sng" algn="ctr">
              <a:solidFill>
                <a:sysClr val="window" lastClr="FFFFFF"/>
              </a:solidFill>
              <a:prstDash val="solid"/>
            </a:ln>
            <a:effectLst>
              <a:outerShdw blurRad="38100" dist="25400" dir="5400000" algn="tl" rotWithShape="0">
                <a:prstClr val="black">
                  <a:alpha val="2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GB" sz="1800" b="0" i="0" u="none" strike="noStrike" kern="0" cap="none" spc="0" normalizeH="0" baseline="0" noProof="0" dirty="0">
                <a:ln>
                  <a:noFill/>
                </a:ln>
                <a:solidFill>
                  <a:srgbClr val="FFF1DD"/>
                </a:solidFill>
                <a:effectLst/>
                <a:uLnTx/>
                <a:uFillTx/>
                <a:latin typeface="Calibri" panose="020F0502020204030204" pitchFamily="34" charset="0"/>
                <a:ea typeface="ＭＳ Ｐゴシック" charset="-128"/>
                <a:cs typeface="+mn-cs"/>
              </a:endParaRPr>
            </a:p>
          </p:txBody>
        </p:sp>
      </p:grpSp>
      <p:grpSp>
        <p:nvGrpSpPr>
          <p:cNvPr id="11" name="Group 10">
            <a:extLst>
              <a:ext uri="{FF2B5EF4-FFF2-40B4-BE49-F238E27FC236}">
                <a16:creationId xmlns:a16="http://schemas.microsoft.com/office/drawing/2014/main" id="{D6658817-3B46-7B93-4A83-F777EA446AAD}"/>
              </a:ext>
            </a:extLst>
          </p:cNvPr>
          <p:cNvGrpSpPr>
            <a:grpSpLocks noChangeAspect="1"/>
          </p:cNvGrpSpPr>
          <p:nvPr/>
        </p:nvGrpSpPr>
        <p:grpSpPr>
          <a:xfrm>
            <a:off x="7386873" y="2411575"/>
            <a:ext cx="1383886" cy="1383886"/>
            <a:chOff x="6747521" y="3907155"/>
            <a:chExt cx="2057400" cy="2057400"/>
          </a:xfrm>
        </p:grpSpPr>
        <p:sp>
          <p:nvSpPr>
            <p:cNvPr id="12" name="Oval 11">
              <a:extLst>
                <a:ext uri="{FF2B5EF4-FFF2-40B4-BE49-F238E27FC236}">
                  <a16:creationId xmlns:a16="http://schemas.microsoft.com/office/drawing/2014/main" id="{B90AC119-BB36-3204-D382-E072AA57453F}"/>
                </a:ext>
              </a:extLst>
            </p:cNvPr>
            <p:cNvSpPr/>
            <p:nvPr/>
          </p:nvSpPr>
          <p:spPr bwMode="gray">
            <a:xfrm>
              <a:off x="6747521" y="3907155"/>
              <a:ext cx="2057400" cy="2057400"/>
            </a:xfrm>
            <a:prstGeom prst="ellipse">
              <a:avLst/>
            </a:prstGeom>
            <a:solidFill>
              <a:srgbClr val="0182A9"/>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20" normalizeH="0" baseline="0" noProof="0">
                <a:ln>
                  <a:noFill/>
                </a:ln>
                <a:solidFill>
                  <a:prstClr val="white"/>
                </a:solidFill>
                <a:effectLst/>
                <a:uLnTx/>
                <a:uFillTx/>
                <a:latin typeface="Calibri"/>
                <a:ea typeface="+mn-ea"/>
                <a:cs typeface="+mn-cs"/>
              </a:endParaRPr>
            </a:p>
          </p:txBody>
        </p:sp>
        <p:sp>
          <p:nvSpPr>
            <p:cNvPr id="13" name="Freeform 58">
              <a:extLst>
                <a:ext uri="{FF2B5EF4-FFF2-40B4-BE49-F238E27FC236}">
                  <a16:creationId xmlns:a16="http://schemas.microsoft.com/office/drawing/2014/main" id="{2CEB473D-0A9E-D922-0AA8-8DDE66980C50}"/>
                </a:ext>
              </a:extLst>
            </p:cNvPr>
            <p:cNvSpPr>
              <a:spLocks noChangeAspect="1"/>
            </p:cNvSpPr>
            <p:nvPr/>
          </p:nvSpPr>
          <p:spPr bwMode="gray">
            <a:xfrm>
              <a:off x="7044701" y="4375833"/>
              <a:ext cx="1463040" cy="1120041"/>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ysClr val="window" lastClr="FFFFFF"/>
            </a:solidFill>
            <a:ln w="19050" cap="flat" cmpd="sng" algn="ctr">
              <a:solidFill>
                <a:sysClr val="window" lastClr="FFFFFF"/>
              </a:solidFill>
              <a:prstDash val="solid"/>
            </a:ln>
            <a:effectLst>
              <a:outerShdw blurRad="38100" dist="25400" dir="5400000" algn="tl" rotWithShape="0">
                <a:prstClr val="black">
                  <a:alpha val="2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GB" sz="1800" b="0" i="0" u="none" strike="noStrike" kern="0" cap="none" spc="0" normalizeH="0" baseline="0" noProof="0">
                <a:ln>
                  <a:noFill/>
                </a:ln>
                <a:solidFill>
                  <a:srgbClr val="FFF1DD"/>
                </a:solidFill>
                <a:effectLst/>
                <a:uLnTx/>
                <a:uFillTx/>
                <a:latin typeface="Calibri" panose="020F0502020204030204" pitchFamily="34" charset="0"/>
                <a:ea typeface="ＭＳ Ｐゴシック" charset="-128"/>
                <a:cs typeface="+mn-cs"/>
              </a:endParaRPr>
            </a:p>
          </p:txBody>
        </p:sp>
      </p:grpSp>
      <p:grpSp>
        <p:nvGrpSpPr>
          <p:cNvPr id="19" name="Group 18">
            <a:extLst>
              <a:ext uri="{FF2B5EF4-FFF2-40B4-BE49-F238E27FC236}">
                <a16:creationId xmlns:a16="http://schemas.microsoft.com/office/drawing/2014/main" id="{8FD1A90A-86AA-AA6E-2E7A-CCA874E95CD7}"/>
              </a:ext>
            </a:extLst>
          </p:cNvPr>
          <p:cNvGrpSpPr>
            <a:grpSpLocks noChangeAspect="1"/>
          </p:cNvGrpSpPr>
          <p:nvPr/>
        </p:nvGrpSpPr>
        <p:grpSpPr>
          <a:xfrm>
            <a:off x="6590397" y="3807783"/>
            <a:ext cx="1383887" cy="1383887"/>
            <a:chOff x="649913" y="3907155"/>
            <a:chExt cx="2057400" cy="2057400"/>
          </a:xfrm>
        </p:grpSpPr>
        <p:sp>
          <p:nvSpPr>
            <p:cNvPr id="20" name="Oval 19">
              <a:extLst>
                <a:ext uri="{FF2B5EF4-FFF2-40B4-BE49-F238E27FC236}">
                  <a16:creationId xmlns:a16="http://schemas.microsoft.com/office/drawing/2014/main" id="{491BB85F-3E29-0AD6-271F-99940579DD4D}"/>
                </a:ext>
              </a:extLst>
            </p:cNvPr>
            <p:cNvSpPr/>
            <p:nvPr/>
          </p:nvSpPr>
          <p:spPr bwMode="gray">
            <a:xfrm>
              <a:off x="649913" y="3907155"/>
              <a:ext cx="2057400" cy="2057400"/>
            </a:xfrm>
            <a:prstGeom prst="ellipse">
              <a:avLst/>
            </a:prstGeom>
            <a:solidFill>
              <a:srgbClr val="0182A9"/>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20" normalizeH="0" baseline="0" noProof="0">
                <a:ln>
                  <a:noFill/>
                </a:ln>
                <a:solidFill>
                  <a:prstClr val="white"/>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0981EBB8-FEDA-1471-D1CE-829E15BD1945}"/>
                </a:ext>
              </a:extLst>
            </p:cNvPr>
            <p:cNvGrpSpPr>
              <a:grpSpLocks noChangeAspect="1"/>
            </p:cNvGrpSpPr>
            <p:nvPr/>
          </p:nvGrpSpPr>
          <p:grpSpPr bwMode="gray">
            <a:xfrm>
              <a:off x="945681" y="4435740"/>
              <a:ext cx="1463040" cy="980449"/>
              <a:chOff x="6634163" y="2452688"/>
              <a:chExt cx="1140619" cy="764381"/>
            </a:xfrm>
            <a:solidFill>
              <a:srgbClr val="FFFFFF">
                <a:lumMod val="75000"/>
              </a:srgbClr>
            </a:solidFill>
          </p:grpSpPr>
          <p:sp>
            <p:nvSpPr>
              <p:cNvPr id="22" name="Freeform 21">
                <a:extLst>
                  <a:ext uri="{FF2B5EF4-FFF2-40B4-BE49-F238E27FC236}">
                    <a16:creationId xmlns:a16="http://schemas.microsoft.com/office/drawing/2014/main" id="{3C1710A9-0351-043F-986D-5AB1ED62CF46}"/>
                  </a:ext>
                </a:extLst>
              </p:cNvPr>
              <p:cNvSpPr/>
              <p:nvPr/>
            </p:nvSpPr>
            <p:spPr bwMode="gray">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solidFill>
                <a:sysClr val="window" lastClr="FFFFFF"/>
              </a:solidFill>
              <a:ln w="19050" cap="flat" cmpd="sng" algn="ctr">
                <a:solidFill>
                  <a:sysClr val="window" lastClr="FFFFFF"/>
                </a:solidFill>
                <a:prstDash val="solid"/>
              </a:ln>
              <a:effectLst>
                <a:outerShdw blurRad="38100" dist="25400" dir="5400000" algn="tl" rotWithShape="0">
                  <a:prstClr val="black">
                    <a:alpha val="2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GB" sz="1800" b="0" i="0" u="none" strike="noStrike" kern="0" cap="none" spc="0" normalizeH="0" baseline="0" noProof="0">
                  <a:ln>
                    <a:noFill/>
                  </a:ln>
                  <a:solidFill>
                    <a:srgbClr val="FFF1DD"/>
                  </a:solidFill>
                  <a:effectLst/>
                  <a:uLnTx/>
                  <a:uFillTx/>
                  <a:latin typeface="Calibri" panose="020F0502020204030204" pitchFamily="34" charset="0"/>
                  <a:ea typeface="ＭＳ Ｐゴシック" charset="-128"/>
                  <a:cs typeface="+mn-cs"/>
                </a:endParaRPr>
              </a:p>
            </p:txBody>
          </p:sp>
          <p:sp>
            <p:nvSpPr>
              <p:cNvPr id="23" name="Freeform 22">
                <a:extLst>
                  <a:ext uri="{FF2B5EF4-FFF2-40B4-BE49-F238E27FC236}">
                    <a16:creationId xmlns:a16="http://schemas.microsoft.com/office/drawing/2014/main" id="{F8DDF6E8-C63A-DF71-0985-199EA1541D25}"/>
                  </a:ext>
                </a:extLst>
              </p:cNvPr>
              <p:cNvSpPr/>
              <p:nvPr/>
            </p:nvSpPr>
            <p:spPr bwMode="gray">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solidFill>
                <a:sysClr val="window" lastClr="FFFFFF"/>
              </a:solidFill>
              <a:ln w="19050" cap="flat" cmpd="sng" algn="ctr">
                <a:solidFill>
                  <a:sysClr val="window" lastClr="FFFFFF"/>
                </a:solidFill>
                <a:prstDash val="solid"/>
              </a:ln>
              <a:effectLst>
                <a:outerShdw blurRad="38100" dist="25400" dir="5400000" algn="tl" rotWithShape="0">
                  <a:prstClr val="black">
                    <a:alpha val="2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GB" sz="1800" b="0" i="0" u="none" strike="noStrike" kern="0" cap="none" spc="0" normalizeH="0" baseline="0" noProof="0">
                  <a:ln>
                    <a:noFill/>
                  </a:ln>
                  <a:solidFill>
                    <a:srgbClr val="FFF1DD"/>
                  </a:solidFill>
                  <a:effectLst/>
                  <a:uLnTx/>
                  <a:uFillTx/>
                  <a:latin typeface="Calibri" panose="020F0502020204030204" pitchFamily="34" charset="0"/>
                  <a:ea typeface="ＭＳ Ｐゴシック" charset="-128"/>
                  <a:cs typeface="+mn-cs"/>
                </a:endParaRPr>
              </a:p>
            </p:txBody>
          </p:sp>
        </p:grpSp>
      </p:grpSp>
      <p:grpSp>
        <p:nvGrpSpPr>
          <p:cNvPr id="25" name="Group 24">
            <a:extLst>
              <a:ext uri="{FF2B5EF4-FFF2-40B4-BE49-F238E27FC236}">
                <a16:creationId xmlns:a16="http://schemas.microsoft.com/office/drawing/2014/main" id="{4885A935-4A0B-3E4F-1D7F-6626E0497D93}"/>
              </a:ext>
            </a:extLst>
          </p:cNvPr>
          <p:cNvGrpSpPr>
            <a:grpSpLocks noChangeAspect="1"/>
          </p:cNvGrpSpPr>
          <p:nvPr/>
        </p:nvGrpSpPr>
        <p:grpSpPr>
          <a:xfrm>
            <a:off x="7386873" y="4626827"/>
            <a:ext cx="1383886" cy="1383886"/>
            <a:chOff x="649913" y="1433107"/>
            <a:chExt cx="2057400" cy="2057400"/>
          </a:xfrm>
        </p:grpSpPr>
        <p:sp>
          <p:nvSpPr>
            <p:cNvPr id="26" name="Oval 25">
              <a:extLst>
                <a:ext uri="{FF2B5EF4-FFF2-40B4-BE49-F238E27FC236}">
                  <a16:creationId xmlns:a16="http://schemas.microsoft.com/office/drawing/2014/main" id="{69D9B14B-6DBC-71FE-AC24-A62DC71543BA}"/>
                </a:ext>
              </a:extLst>
            </p:cNvPr>
            <p:cNvSpPr/>
            <p:nvPr/>
          </p:nvSpPr>
          <p:spPr bwMode="gray">
            <a:xfrm>
              <a:off x="649913" y="1433107"/>
              <a:ext cx="2057400" cy="2057400"/>
            </a:xfrm>
            <a:prstGeom prst="ellipse">
              <a:avLst/>
            </a:prstGeom>
            <a:solidFill>
              <a:srgbClr val="0182A9"/>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20" normalizeH="0" baseline="0" noProof="0">
                <a:ln>
                  <a:noFill/>
                </a:ln>
                <a:solidFill>
                  <a:prstClr val="white"/>
                </a:solidFill>
                <a:effectLst/>
                <a:uLnTx/>
                <a:uFillTx/>
                <a:latin typeface="Calibri"/>
                <a:ea typeface="+mn-ea"/>
                <a:cs typeface="+mn-cs"/>
              </a:endParaRPr>
            </a:p>
          </p:txBody>
        </p:sp>
        <p:sp>
          <p:nvSpPr>
            <p:cNvPr id="27" name="Freeform 16">
              <a:extLst>
                <a:ext uri="{FF2B5EF4-FFF2-40B4-BE49-F238E27FC236}">
                  <a16:creationId xmlns:a16="http://schemas.microsoft.com/office/drawing/2014/main" id="{3C4D4BAD-F344-23BE-6CB9-5E1ED1475ED0}"/>
                </a:ext>
              </a:extLst>
            </p:cNvPr>
            <p:cNvSpPr>
              <a:spLocks noChangeAspect="1"/>
            </p:cNvSpPr>
            <p:nvPr/>
          </p:nvSpPr>
          <p:spPr bwMode="gray">
            <a:xfrm>
              <a:off x="1102999" y="1821727"/>
              <a:ext cx="1186490" cy="1280160"/>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ysClr val="window" lastClr="FFFFFF"/>
            </a:solidFill>
            <a:ln w="19050" cap="flat" cmpd="sng" algn="ctr">
              <a:solidFill>
                <a:sysClr val="window" lastClr="FFFFFF"/>
              </a:solidFill>
              <a:prstDash val="solid"/>
            </a:ln>
            <a:effectLst>
              <a:outerShdw blurRad="38100" dist="25400" dir="5400000" algn="tl" rotWithShape="0">
                <a:prstClr val="black">
                  <a:alpha val="2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GB" sz="1800" b="0" i="0" u="none" strike="noStrike" kern="0" cap="none" spc="0" normalizeH="0" baseline="0" noProof="0">
                <a:ln>
                  <a:noFill/>
                </a:ln>
                <a:solidFill>
                  <a:srgbClr val="FFF1DD"/>
                </a:solidFill>
                <a:effectLst/>
                <a:uLnTx/>
                <a:uFillTx/>
                <a:latin typeface="Calibri" panose="020F0502020204030204" pitchFamily="34" charset="0"/>
                <a:ea typeface="ＭＳ Ｐゴシック" charset="-128"/>
                <a:cs typeface="+mn-cs"/>
              </a:endParaRPr>
            </a:p>
          </p:txBody>
        </p:sp>
      </p:grpSp>
    </p:spTree>
    <p:extLst>
      <p:ext uri="{BB962C8B-B14F-4D97-AF65-F5344CB8AC3E}">
        <p14:creationId xmlns:p14="http://schemas.microsoft.com/office/powerpoint/2010/main" val="229147057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9BA6-32BE-4C0B-C80C-E05851F18B44}"/>
              </a:ext>
            </a:extLst>
          </p:cNvPr>
          <p:cNvSpPr>
            <a:spLocks noGrp="1"/>
          </p:cNvSpPr>
          <p:nvPr>
            <p:ph type="title"/>
          </p:nvPr>
        </p:nvSpPr>
        <p:spPr/>
        <p:txBody>
          <a:bodyPr/>
          <a:lstStyle/>
          <a:p>
            <a:r>
              <a:rPr lang="en-US" dirty="0"/>
              <a:t>Action Area: Improve Data, Monitoring, and Evaluation for the Direct Care Workforce  </a:t>
            </a:r>
          </a:p>
        </p:txBody>
      </p:sp>
      <p:graphicFrame>
        <p:nvGraphicFramePr>
          <p:cNvPr id="6" name="Content Placeholder 3">
            <a:extLst>
              <a:ext uri="{FF2B5EF4-FFF2-40B4-BE49-F238E27FC236}">
                <a16:creationId xmlns:a16="http://schemas.microsoft.com/office/drawing/2014/main" id="{C705C8D4-53DD-3CC3-0170-07796D135595}"/>
              </a:ext>
            </a:extLst>
          </p:cNvPr>
          <p:cNvGraphicFramePr>
            <a:graphicFrameLocks noGrp="1"/>
          </p:cNvGraphicFramePr>
          <p:nvPr>
            <p:ph idx="1"/>
          </p:nvPr>
        </p:nvGraphicFramePr>
        <p:xfrm>
          <a:off x="228600" y="1430215"/>
          <a:ext cx="8229600" cy="442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4D272FF-C09F-1688-0B83-1915BA83C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05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50" b="1" i="0" u="none" strike="noStrike" kern="1200" cap="none" spc="0" normalizeH="0" baseline="0" noProof="0" dirty="0">
              <a:ln>
                <a:noFill/>
              </a:ln>
              <a:solidFill>
                <a:srgbClr val="0D96BA"/>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71CD5C96-BAA9-9517-C62C-4BCEE62AC071}"/>
              </a:ext>
            </a:extLst>
          </p:cNvPr>
          <p:cNvGrpSpPr>
            <a:grpSpLocks noChangeAspect="1"/>
          </p:cNvGrpSpPr>
          <p:nvPr/>
        </p:nvGrpSpPr>
        <p:grpSpPr>
          <a:xfrm>
            <a:off x="7149002" y="1821666"/>
            <a:ext cx="1886485" cy="1886485"/>
            <a:chOff x="649913" y="1433107"/>
            <a:chExt cx="2057400" cy="2057400"/>
          </a:xfrm>
        </p:grpSpPr>
        <p:sp>
          <p:nvSpPr>
            <p:cNvPr id="7" name="Oval 6">
              <a:extLst>
                <a:ext uri="{FF2B5EF4-FFF2-40B4-BE49-F238E27FC236}">
                  <a16:creationId xmlns:a16="http://schemas.microsoft.com/office/drawing/2014/main" id="{30C407C7-7B4E-2DF5-0EE0-C1803FECD223}"/>
                </a:ext>
              </a:extLst>
            </p:cNvPr>
            <p:cNvSpPr/>
            <p:nvPr/>
          </p:nvSpPr>
          <p:spPr bwMode="gray">
            <a:xfrm>
              <a:off x="649913" y="1433107"/>
              <a:ext cx="2057400" cy="2057400"/>
            </a:xfrm>
            <a:prstGeom prst="ellipse">
              <a:avLst/>
            </a:prstGeom>
            <a:solidFill>
              <a:srgbClr val="0182A9"/>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20" normalizeH="0" baseline="0" noProof="0">
                <a:ln>
                  <a:noFill/>
                </a:ln>
                <a:solidFill>
                  <a:prstClr val="white"/>
                </a:solidFill>
                <a:effectLst/>
                <a:uLnTx/>
                <a:uFillTx/>
                <a:latin typeface="Calibri"/>
                <a:ea typeface="+mn-ea"/>
                <a:cs typeface="+mn-cs"/>
              </a:endParaRPr>
            </a:p>
          </p:txBody>
        </p:sp>
        <p:sp>
          <p:nvSpPr>
            <p:cNvPr id="8" name="Freeform 18">
              <a:extLst>
                <a:ext uri="{FF2B5EF4-FFF2-40B4-BE49-F238E27FC236}">
                  <a16:creationId xmlns:a16="http://schemas.microsoft.com/office/drawing/2014/main" id="{D743DBF9-29F7-5877-0444-44FE7D42972F}"/>
                </a:ext>
              </a:extLst>
            </p:cNvPr>
            <p:cNvSpPr>
              <a:spLocks noChangeAspect="1"/>
            </p:cNvSpPr>
            <p:nvPr/>
          </p:nvSpPr>
          <p:spPr bwMode="gray">
            <a:xfrm>
              <a:off x="833259" y="1784840"/>
              <a:ext cx="1463040" cy="137026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ysClr val="window" lastClr="FFFFFF"/>
            </a:solidFill>
            <a:ln w="19050" cap="flat" cmpd="sng" algn="ctr">
              <a:solidFill>
                <a:sysClr val="window" lastClr="FFFFFF"/>
              </a:solidFill>
              <a:prstDash val="solid"/>
            </a:ln>
            <a:effectLst>
              <a:outerShdw blurRad="38100" dist="25400" dir="5400000" algn="tl" rotWithShape="0">
                <a:prstClr val="black">
                  <a:alpha val="2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GB" sz="1800" b="0" i="0" u="none" strike="noStrike" kern="0" cap="none" spc="0" normalizeH="0" baseline="0" noProof="0">
                <a:ln>
                  <a:noFill/>
                </a:ln>
                <a:solidFill>
                  <a:srgbClr val="FFF1DD"/>
                </a:solidFill>
                <a:effectLst/>
                <a:uLnTx/>
                <a:uFillTx/>
                <a:latin typeface="Calibri" panose="020F0502020204030204" pitchFamily="34" charset="0"/>
                <a:ea typeface="ＭＳ Ｐゴシック" charset="-128"/>
                <a:cs typeface="+mn-cs"/>
              </a:endParaRPr>
            </a:p>
          </p:txBody>
        </p:sp>
      </p:grpSp>
      <p:grpSp>
        <p:nvGrpSpPr>
          <p:cNvPr id="9" name="Group 8">
            <a:extLst>
              <a:ext uri="{FF2B5EF4-FFF2-40B4-BE49-F238E27FC236}">
                <a16:creationId xmlns:a16="http://schemas.microsoft.com/office/drawing/2014/main" id="{14345AC6-A574-93A7-6068-9F04D4FBDA3A}"/>
              </a:ext>
            </a:extLst>
          </p:cNvPr>
          <p:cNvGrpSpPr>
            <a:grpSpLocks noChangeAspect="1"/>
          </p:cNvGrpSpPr>
          <p:nvPr/>
        </p:nvGrpSpPr>
        <p:grpSpPr>
          <a:xfrm>
            <a:off x="7047450" y="4216505"/>
            <a:ext cx="1886485" cy="1886485"/>
            <a:chOff x="3698717" y="1433107"/>
            <a:chExt cx="2057400" cy="2057400"/>
          </a:xfrm>
        </p:grpSpPr>
        <p:sp>
          <p:nvSpPr>
            <p:cNvPr id="10" name="Oval 9">
              <a:extLst>
                <a:ext uri="{FF2B5EF4-FFF2-40B4-BE49-F238E27FC236}">
                  <a16:creationId xmlns:a16="http://schemas.microsoft.com/office/drawing/2014/main" id="{622654E5-D0AD-ACAE-6A3F-5AA19D301FB3}"/>
                </a:ext>
              </a:extLst>
            </p:cNvPr>
            <p:cNvSpPr/>
            <p:nvPr/>
          </p:nvSpPr>
          <p:spPr bwMode="gray">
            <a:xfrm>
              <a:off x="3698717" y="1433107"/>
              <a:ext cx="2057400" cy="2057400"/>
            </a:xfrm>
            <a:prstGeom prst="ellipse">
              <a:avLst/>
            </a:prstGeom>
            <a:solidFill>
              <a:srgbClr val="0182A9"/>
            </a:solidFill>
            <a:ln w="19050" cap="rnd" cmpd="sng" algn="ctr">
              <a:solidFill>
                <a:sysClr val="window" lastClr="FFFFFF"/>
              </a:solidFill>
              <a:prstDash val="solid"/>
            </a:ln>
            <a:effectLst>
              <a:outerShdw blurRad="38100" dist="25400" dir="5400000" algn="tl" rotWithShape="0">
                <a:prstClr val="black">
                  <a:alpha val="2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2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31EAEB24-CF92-0AD8-1F6B-5F2767A0DFF6}"/>
                </a:ext>
              </a:extLst>
            </p:cNvPr>
            <p:cNvGrpSpPr>
              <a:grpSpLocks noChangeAspect="1"/>
            </p:cNvGrpSpPr>
            <p:nvPr/>
          </p:nvGrpSpPr>
          <p:grpSpPr bwMode="gray">
            <a:xfrm>
              <a:off x="3995897" y="1918108"/>
              <a:ext cx="1463040" cy="1019165"/>
              <a:chOff x="6893719" y="1221581"/>
              <a:chExt cx="1193006" cy="831057"/>
            </a:xfrm>
            <a:solidFill>
              <a:srgbClr val="FFFFFF">
                <a:lumMod val="75000"/>
              </a:srgbClr>
            </a:solidFill>
          </p:grpSpPr>
          <p:sp>
            <p:nvSpPr>
              <p:cNvPr id="12" name="Freeform 21">
                <a:extLst>
                  <a:ext uri="{FF2B5EF4-FFF2-40B4-BE49-F238E27FC236}">
                    <a16:creationId xmlns:a16="http://schemas.microsoft.com/office/drawing/2014/main" id="{67A3A52A-E84B-E7AA-DB0D-8C2A522511FF}"/>
                  </a:ext>
                </a:extLst>
              </p:cNvPr>
              <p:cNvSpPr/>
              <p:nvPr/>
            </p:nvSpPr>
            <p:spPr bwMode="gray">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solidFill>
                <a:sysClr val="window" lastClr="FFFFFF"/>
              </a:solidFill>
              <a:ln w="19050" cap="flat" cmpd="sng" algn="ctr">
                <a:solidFill>
                  <a:sysClr val="window" lastClr="FFFFFF"/>
                </a:solidFill>
                <a:prstDash val="solid"/>
              </a:ln>
              <a:effectLst>
                <a:outerShdw blurRad="38100" dist="25400" dir="5400000" algn="tl" rotWithShape="0">
                  <a:prstClr val="black">
                    <a:alpha val="2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GB" sz="1800" b="0" i="0" u="none" strike="noStrike" kern="0" cap="none" spc="0" normalizeH="0" baseline="0" noProof="0">
                  <a:ln>
                    <a:noFill/>
                  </a:ln>
                  <a:solidFill>
                    <a:srgbClr val="FFF1DD"/>
                  </a:solidFill>
                  <a:effectLst/>
                  <a:uLnTx/>
                  <a:uFillTx/>
                  <a:latin typeface="Calibri" panose="020F0502020204030204" pitchFamily="34" charset="0"/>
                  <a:ea typeface="ＭＳ Ｐゴシック" charset="-128"/>
                  <a:cs typeface="+mn-cs"/>
                </a:endParaRPr>
              </a:p>
            </p:txBody>
          </p:sp>
          <p:sp>
            <p:nvSpPr>
              <p:cNvPr id="13" name="Freeform 22">
                <a:extLst>
                  <a:ext uri="{FF2B5EF4-FFF2-40B4-BE49-F238E27FC236}">
                    <a16:creationId xmlns:a16="http://schemas.microsoft.com/office/drawing/2014/main" id="{4021AB4D-C87B-5AC9-DEDF-448783296A2C}"/>
                  </a:ext>
                </a:extLst>
              </p:cNvPr>
              <p:cNvSpPr/>
              <p:nvPr/>
            </p:nvSpPr>
            <p:spPr bwMode="gray">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solidFill>
                <a:sysClr val="window" lastClr="FFFFFF"/>
              </a:solidFill>
              <a:ln w="19050" cap="flat" cmpd="sng" algn="ctr">
                <a:solidFill>
                  <a:sysClr val="window" lastClr="FFFFFF"/>
                </a:solidFill>
                <a:prstDash val="solid"/>
              </a:ln>
              <a:effectLst>
                <a:outerShdw blurRad="38100" dist="25400" dir="5400000" algn="tl" rotWithShape="0">
                  <a:prstClr val="black">
                    <a:alpha val="20000"/>
                  </a:prst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GB" sz="1800" b="0" i="0" u="none" strike="noStrike" kern="0" cap="none" spc="0" normalizeH="0" baseline="0" noProof="0">
                  <a:ln>
                    <a:noFill/>
                  </a:ln>
                  <a:solidFill>
                    <a:srgbClr val="FFF1DD"/>
                  </a:solidFill>
                  <a:effectLst/>
                  <a:uLnTx/>
                  <a:uFillTx/>
                  <a:latin typeface="Calibri" panose="020F0502020204030204" pitchFamily="34" charset="0"/>
                  <a:ea typeface="ＭＳ Ｐゴシック" charset="-128"/>
                  <a:cs typeface="+mn-cs"/>
                </a:endParaRPr>
              </a:p>
            </p:txBody>
          </p:sp>
        </p:grpSp>
      </p:grpSp>
    </p:spTree>
    <p:extLst>
      <p:ext uri="{BB962C8B-B14F-4D97-AF65-F5344CB8AC3E}">
        <p14:creationId xmlns:p14="http://schemas.microsoft.com/office/powerpoint/2010/main" val="367315508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05412-DF1C-81E1-B529-DA60D924BF5E}"/>
              </a:ext>
            </a:extLst>
          </p:cNvPr>
          <p:cNvSpPr>
            <a:spLocks noGrp="1"/>
          </p:cNvSpPr>
          <p:nvPr>
            <p:ph type="ctrTitle"/>
          </p:nvPr>
        </p:nvSpPr>
        <p:spPr>
          <a:solidFill>
            <a:schemeClr val="accent3"/>
          </a:solidFill>
          <a:scene3d>
            <a:camera prst="orthographicFront"/>
            <a:lightRig rig="threePt" dir="t"/>
          </a:scene3d>
          <a:sp3d>
            <a:bevelT/>
          </a:sp3d>
        </p:spPr>
        <p:txBody>
          <a:bodyPr>
            <a:normAutofit/>
          </a:bodyPr>
          <a:lstStyle/>
          <a:p>
            <a:pPr algn="l"/>
            <a:r>
              <a:rPr lang="en-US" sz="3300" dirty="0"/>
              <a:t>Coming Together </a:t>
            </a:r>
            <a:br>
              <a:rPr lang="en-US" sz="3300" dirty="0"/>
            </a:br>
            <a:r>
              <a:rPr lang="en-US" sz="3300" dirty="0"/>
              <a:t>for </a:t>
            </a:r>
            <a:br>
              <a:rPr lang="en-US" sz="3300" dirty="0"/>
            </a:br>
            <a:r>
              <a:rPr lang="en-US" sz="3300" dirty="0"/>
              <a:t>California’s Direct Care Workforce</a:t>
            </a:r>
          </a:p>
        </p:txBody>
      </p:sp>
      <p:sp>
        <p:nvSpPr>
          <p:cNvPr id="3" name="Subtitle 2">
            <a:extLst>
              <a:ext uri="{FF2B5EF4-FFF2-40B4-BE49-F238E27FC236}">
                <a16:creationId xmlns:a16="http://schemas.microsoft.com/office/drawing/2014/main" id="{D4A0819A-FD8D-7EE9-51A1-5D36EA571246}"/>
              </a:ext>
            </a:extLst>
          </p:cNvPr>
          <p:cNvSpPr>
            <a:spLocks noGrp="1"/>
          </p:cNvSpPr>
          <p:nvPr>
            <p:ph type="subTitle" idx="1"/>
          </p:nvPr>
        </p:nvSpPr>
        <p: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txBody>
          <a:bodyPr/>
          <a:lstStyle/>
          <a:p>
            <a:pPr algn="r"/>
            <a:endParaRPr lang="en-US" dirty="0"/>
          </a:p>
          <a:p>
            <a:pPr algn="r"/>
            <a:r>
              <a:rPr lang="en-US" dirty="0">
                <a:solidFill>
                  <a:schemeClr val="bg1"/>
                </a:solidFill>
              </a:rPr>
              <a:t>Julia </a:t>
            </a:r>
            <a:r>
              <a:rPr lang="en-US" dirty="0" err="1">
                <a:solidFill>
                  <a:schemeClr val="bg1"/>
                </a:solidFill>
              </a:rPr>
              <a:t>Figueira</a:t>
            </a:r>
            <a:r>
              <a:rPr lang="en-US" dirty="0">
                <a:solidFill>
                  <a:schemeClr val="bg1"/>
                </a:solidFill>
              </a:rPr>
              <a:t>-McDonough</a:t>
            </a:r>
          </a:p>
          <a:p>
            <a:pPr algn="r"/>
            <a:r>
              <a:rPr lang="en-US" dirty="0">
                <a:solidFill>
                  <a:schemeClr val="bg1"/>
                </a:solidFill>
              </a:rPr>
              <a:t>Consultant to the Blue Shield of California Foundation</a:t>
            </a:r>
          </a:p>
        </p:txBody>
      </p:sp>
    </p:spTree>
    <p:extLst>
      <p:ext uri="{BB962C8B-B14F-4D97-AF65-F5344CB8AC3E}">
        <p14:creationId xmlns:p14="http://schemas.microsoft.com/office/powerpoint/2010/main" val="3912872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9EA9-31C5-A43D-95B5-E47580A23E61}"/>
              </a:ext>
            </a:extLst>
          </p:cNvPr>
          <p:cNvSpPr>
            <a:spLocks noGrp="1"/>
          </p:cNvSpPr>
          <p:nvPr>
            <p:ph type="title"/>
          </p:nvPr>
        </p:nvSpPr>
        <p:spPr>
          <a:solidFill>
            <a:schemeClr val="accent3"/>
          </a:solidFill>
        </p:spPr>
        <p:txBody>
          <a:bodyPr/>
          <a:lstStyle/>
          <a:p>
            <a:pPr algn="ctr"/>
            <a:r>
              <a:rPr lang="en-US" dirty="0"/>
              <a:t>California, the Golden State</a:t>
            </a:r>
          </a:p>
        </p:txBody>
      </p:sp>
      <p:sp>
        <p:nvSpPr>
          <p:cNvPr id="3" name="Content Placeholder 2">
            <a:extLst>
              <a:ext uri="{FF2B5EF4-FFF2-40B4-BE49-F238E27FC236}">
                <a16:creationId xmlns:a16="http://schemas.microsoft.com/office/drawing/2014/main" id="{AA405C7C-DF5B-DFCC-999F-BB0053BF4FE2}"/>
              </a:ext>
            </a:extLst>
          </p:cNvPr>
          <p:cNvSpPr>
            <a:spLocks noGrp="1"/>
          </p:cNvSpPr>
          <p:nvPr>
            <p:ph idx="1"/>
          </p:nvPr>
        </p:nvSpPr>
        <p:spPr/>
        <p:txBody>
          <a:bodyPr>
            <a:normAutofit/>
          </a:bodyPr>
          <a:lstStyle/>
          <a:p>
            <a:pPr>
              <a:buFont typeface="Wingdings" panose="05000000000000000000" pitchFamily="2" charset="2"/>
              <a:buChar char="§"/>
            </a:pPr>
            <a:endParaRPr lang="en-US" dirty="0"/>
          </a:p>
          <a:p>
            <a:pPr>
              <a:lnSpc>
                <a:spcPct val="100000"/>
              </a:lnSpc>
              <a:buFont typeface="Wingdings" panose="05000000000000000000" pitchFamily="2" charset="2"/>
              <a:buChar char="§"/>
            </a:pPr>
            <a:r>
              <a:rPr lang="en-US" dirty="0"/>
              <a:t>Most populous state: 39.35 M residents</a:t>
            </a:r>
          </a:p>
          <a:p>
            <a:pPr>
              <a:lnSpc>
                <a:spcPct val="100000"/>
              </a:lnSpc>
              <a:buFont typeface="Wingdings" panose="05000000000000000000" pitchFamily="2" charset="2"/>
              <a:buChar char="§"/>
            </a:pPr>
            <a:r>
              <a:rPr lang="en-US" dirty="0"/>
              <a:t>Most diverse state – racially, ethnically &amp; linguistically</a:t>
            </a:r>
          </a:p>
          <a:p>
            <a:pPr>
              <a:lnSpc>
                <a:spcPct val="100000"/>
              </a:lnSpc>
              <a:buFont typeface="Wingdings" panose="05000000000000000000" pitchFamily="2" charset="2"/>
              <a:buChar char="§"/>
            </a:pPr>
            <a:r>
              <a:rPr lang="en-US" dirty="0"/>
              <a:t>Highest state GDP:  $3,120,386,000</a:t>
            </a:r>
          </a:p>
          <a:p>
            <a:pPr>
              <a:lnSpc>
                <a:spcPct val="100000"/>
              </a:lnSpc>
              <a:buFont typeface="Wingdings" panose="05000000000000000000" pitchFamily="2" charset="2"/>
              <a:buChar char="§"/>
            </a:pPr>
            <a:r>
              <a:rPr lang="en-US" dirty="0"/>
              <a:t>FY 2022-23 Proposed Budget:  $300.7 B (Surplus:  $97.5 B)</a:t>
            </a:r>
          </a:p>
          <a:p>
            <a:pPr>
              <a:lnSpc>
                <a:spcPct val="100000"/>
              </a:lnSpc>
              <a:buFont typeface="Wingdings" panose="05000000000000000000" pitchFamily="2" charset="2"/>
              <a:buChar char="§"/>
            </a:pPr>
            <a:r>
              <a:rPr lang="en-US" dirty="0"/>
              <a:t>Progressive Medicaid policies &amp; programs</a:t>
            </a:r>
          </a:p>
          <a:p>
            <a:pPr lvl="1">
              <a:lnSpc>
                <a:spcPct val="100000"/>
              </a:lnSpc>
              <a:buFont typeface="Wingdings" panose="05000000000000000000" pitchFamily="2" charset="2"/>
              <a:buChar char="§"/>
            </a:pPr>
            <a:r>
              <a:rPr lang="en-US" dirty="0"/>
              <a:t>In-Home Supportive Services</a:t>
            </a:r>
          </a:p>
          <a:p>
            <a:pPr lvl="1">
              <a:lnSpc>
                <a:spcPct val="100000"/>
              </a:lnSpc>
              <a:buFont typeface="Wingdings" panose="05000000000000000000" pitchFamily="2" charset="2"/>
              <a:buChar char="§"/>
            </a:pPr>
            <a:r>
              <a:rPr lang="en-US" dirty="0"/>
              <a:t>Medi-Cal expansion to cover all undocumented residents by 2024</a:t>
            </a:r>
          </a:p>
          <a:p>
            <a:pPr lvl="1">
              <a:lnSpc>
                <a:spcPct val="100000"/>
              </a:lnSpc>
              <a:buFont typeface="Wingdings" panose="05000000000000000000" pitchFamily="2" charset="2"/>
              <a:buChar char="§"/>
            </a:pPr>
            <a:r>
              <a:rPr lang="en-US" dirty="0" err="1"/>
              <a:t>CalAIM</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E11333F-E75A-F1DA-D11B-1BDD9917932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5B5530-6880-443F-A8BF-2EFE1D16CE3D}" type="slidenum">
              <a:rPr kumimoji="0" lang="en-US" sz="900" b="0" i="0" u="none" strike="noStrike" kern="1200" cap="none" spc="0" normalizeH="0" baseline="0" noProof="0" smtClean="0">
                <a:ln>
                  <a:noFill/>
                </a:ln>
                <a:solidFill>
                  <a:srgbClr val="072B42">
                    <a:tint val="75000"/>
                  </a:srgbClr>
                </a:solidFill>
                <a:effectLst/>
                <a:uLnTx/>
                <a:uFillTx/>
                <a:latin typeface="Avenir Next LT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72B42">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377403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6" descr="Image result for images of whole person car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itle 7">
            <a:extLst>
              <a:ext uri="{FF2B5EF4-FFF2-40B4-BE49-F238E27FC236}">
                <a16:creationId xmlns:a16="http://schemas.microsoft.com/office/drawing/2014/main" id="{94F954A1-4601-0230-5322-79012F385863}"/>
              </a:ext>
            </a:extLst>
          </p:cNvPr>
          <p:cNvSpPr>
            <a:spLocks noGrp="1"/>
          </p:cNvSpPr>
          <p:nvPr>
            <p:ph type="title"/>
          </p:nvPr>
        </p:nvSpPr>
        <p:spPr>
          <a:xfrm>
            <a:off x="462987" y="365126"/>
            <a:ext cx="8052363" cy="1325563"/>
          </a:xfrm>
        </p:spPr>
        <p:txBody>
          <a:bodyPr/>
          <a:lstStyle/>
          <a:p>
            <a:r>
              <a:rPr lang="en-US" dirty="0"/>
              <a:t>The Milbank Memorial Fund</a:t>
            </a:r>
          </a:p>
        </p:txBody>
      </p:sp>
      <p:sp>
        <p:nvSpPr>
          <p:cNvPr id="9" name="Content Placeholder 8">
            <a:extLst>
              <a:ext uri="{FF2B5EF4-FFF2-40B4-BE49-F238E27FC236}">
                <a16:creationId xmlns:a16="http://schemas.microsoft.com/office/drawing/2014/main" id="{D0764006-1747-E597-4681-EF131881F836}"/>
              </a:ext>
            </a:extLst>
          </p:cNvPr>
          <p:cNvSpPr>
            <a:spLocks noGrp="1"/>
          </p:cNvSpPr>
          <p:nvPr>
            <p:ph idx="1"/>
          </p:nvPr>
        </p:nvSpPr>
        <p:spPr>
          <a:xfrm>
            <a:off x="304800" y="1825625"/>
            <a:ext cx="8210550" cy="3733667"/>
          </a:xfrm>
        </p:spPr>
        <p:txBody>
          <a:bodyPr/>
          <a:lstStyle/>
          <a:p>
            <a:pPr marL="342900" marR="0" lvl="0" indent="-342900">
              <a:lnSpc>
                <a:spcPct val="107000"/>
              </a:lnSpc>
              <a:spcBef>
                <a:spcPts val="0"/>
              </a:spcBef>
              <a:spcAft>
                <a:spcPts val="0"/>
              </a:spcAft>
              <a:buFont typeface="Wingdings" panose="05000000000000000000" pitchFamily="2" charset="2"/>
              <a:buChar char=""/>
            </a:pPr>
            <a:r>
              <a:rPr lang="en-US" sz="2000" dirty="0">
                <a:ea typeface="Calibri" panose="020F0502020204030204" pitchFamily="34" charset="0"/>
                <a:cs typeface="Calibri" panose="020F0502020204030204" pitchFamily="34" charset="0"/>
              </a:rPr>
              <a:t>Milbank is an over 100-year-old endowed operating foundation that focuses on nonpartisan analysis, collaboration and communication, with an emphasis on state health policy</a:t>
            </a:r>
          </a:p>
          <a:p>
            <a:pPr marR="0" indent="0">
              <a:lnSpc>
                <a:spcPct val="107000"/>
              </a:lnSpc>
              <a:spcBef>
                <a:spcPts val="0"/>
              </a:spcBef>
              <a:spcAft>
                <a:spcPts val="0"/>
              </a:spcAft>
              <a:buNone/>
            </a:pPr>
            <a:endParaRPr lang="en-US" sz="2000" dirty="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ea typeface="Calibri" panose="020F0502020204030204" pitchFamily="34" charset="0"/>
                <a:cs typeface="Calibri" panose="020F0502020204030204" pitchFamily="34" charset="0"/>
              </a:rPr>
              <a:t>Our aim is to improve population health by connecting state leaders with trustworthy evidence and experience</a:t>
            </a:r>
          </a:p>
          <a:p>
            <a:pPr marR="0" indent="0">
              <a:lnSpc>
                <a:spcPct val="107000"/>
              </a:lnSpc>
              <a:spcBef>
                <a:spcPts val="0"/>
              </a:spcBef>
              <a:spcAft>
                <a:spcPts val="0"/>
              </a:spcAft>
              <a:buNone/>
            </a:pPr>
            <a:r>
              <a:rPr lang="en-US" sz="2000" dirty="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800"/>
              </a:spcAft>
              <a:buFont typeface="Wingdings" panose="05000000000000000000" pitchFamily="2" charset="2"/>
              <a:buChar char=""/>
            </a:pPr>
            <a:r>
              <a:rPr lang="en-US" sz="2000" dirty="0">
                <a:ea typeface="Calibri" panose="020F0502020204030204" pitchFamily="34" charset="0"/>
                <a:cs typeface="Calibri" panose="020F0502020204030204" pitchFamily="34" charset="0"/>
              </a:rPr>
              <a:t>Along with work on value-based payment approaches in primary care and state-based cost growth benchmarks, Milbank has more recently been focusing on state policy and practice related to healthy aging</a:t>
            </a:r>
          </a:p>
          <a:p>
            <a:pPr marL="342900" indent="-342900">
              <a:buFont typeface="Wingdings" panose="05000000000000000000" pitchFamily="2" charset="2"/>
              <a:buChar char="§"/>
            </a:pPr>
            <a:endParaRPr lang="en-US" sz="2000" dirty="0"/>
          </a:p>
          <a:p>
            <a:endParaRPr lang="en-US" sz="2000" dirty="0"/>
          </a:p>
        </p:txBody>
      </p:sp>
      <p:sp>
        <p:nvSpPr>
          <p:cNvPr id="45" name="Slide Number Placeholder 44"/>
          <p:cNvSpPr>
            <a:spLocks noGrp="1"/>
          </p:cNvSpPr>
          <p:nvPr>
            <p:ph type="sldNum" sz="quarter" idx="4294967295"/>
          </p:nvPr>
        </p:nvSpPr>
        <p:spPr>
          <a:xfrm>
            <a:off x="7010400" y="635635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8E0910F7-5D48-4D29-89D1-83725AECF732}" type="slidenum">
              <a:rPr lang="en-US" smtClean="0"/>
              <a:pPr>
                <a:defRPr/>
              </a:pPr>
              <a:t>2</a:t>
            </a:fld>
            <a:endParaRPr lang="en-US" dirty="0"/>
          </a:p>
        </p:txBody>
      </p:sp>
    </p:spTree>
    <p:extLst>
      <p:ext uri="{BB962C8B-B14F-4D97-AF65-F5344CB8AC3E}">
        <p14:creationId xmlns:p14="http://schemas.microsoft.com/office/powerpoint/2010/main" val="3567505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75D2-4681-3903-65B7-4E67C82CEBA7}"/>
              </a:ext>
            </a:extLst>
          </p:cNvPr>
          <p:cNvSpPr>
            <a:spLocks noGrp="1"/>
          </p:cNvSpPr>
          <p:nvPr>
            <p:ph type="title"/>
          </p:nvPr>
        </p:nvSpPr>
        <p:spPr>
          <a:solidFill>
            <a:schemeClr val="accent4"/>
          </a:solidFill>
        </p:spPr>
        <p:txBody>
          <a:bodyPr/>
          <a:lstStyle/>
          <a:p>
            <a:pPr algn="ctr"/>
            <a:r>
              <a:rPr lang="en-US" dirty="0"/>
              <a:t>Also California</a:t>
            </a:r>
          </a:p>
        </p:txBody>
      </p:sp>
      <p:sp>
        <p:nvSpPr>
          <p:cNvPr id="3" name="Content Placeholder 2">
            <a:extLst>
              <a:ext uri="{FF2B5EF4-FFF2-40B4-BE49-F238E27FC236}">
                <a16:creationId xmlns:a16="http://schemas.microsoft.com/office/drawing/2014/main" id="{7686BCA6-C21B-93B0-BE6A-D72737FDA0A9}"/>
              </a:ext>
            </a:extLst>
          </p:cNvPr>
          <p:cNvSpPr>
            <a:spLocks noGrp="1"/>
          </p:cNvSpPr>
          <p:nvPr>
            <p:ph idx="1"/>
          </p:nvPr>
        </p:nvSpPr>
        <p:spPr/>
        <p:txBody>
          <a:bodyPr/>
          <a:lstStyle/>
          <a:p>
            <a:pPr>
              <a:buFont typeface="Wingdings" panose="05000000000000000000" pitchFamily="2" charset="2"/>
              <a:buChar char="§"/>
            </a:pPr>
            <a:endParaRPr lang="en-US" dirty="0"/>
          </a:p>
          <a:p>
            <a:pPr>
              <a:buFont typeface="Wingdings" panose="05000000000000000000" pitchFamily="2" charset="2"/>
              <a:buChar char="§"/>
            </a:pPr>
            <a:r>
              <a:rPr lang="en-US" dirty="0"/>
              <a:t>Highest poverty level in the nation: 15.4%</a:t>
            </a:r>
          </a:p>
          <a:p>
            <a:pPr lvl="1">
              <a:buFont typeface="Wingdings" panose="05000000000000000000" pitchFamily="2" charset="2"/>
              <a:buChar char="§"/>
            </a:pPr>
            <a:r>
              <a:rPr lang="en-US" sz="1650" dirty="0"/>
              <a:t>Extreme income inequality: 2</a:t>
            </a:r>
            <a:r>
              <a:rPr lang="en-US" sz="1650" baseline="30000" dirty="0"/>
              <a:t>nd</a:t>
            </a:r>
            <a:r>
              <a:rPr lang="en-US" sz="1650" dirty="0"/>
              <a:t> in nation</a:t>
            </a:r>
          </a:p>
          <a:p>
            <a:pPr lvl="1">
              <a:buFont typeface="Wingdings" panose="05000000000000000000" pitchFamily="2" charset="2"/>
              <a:buChar char="§"/>
            </a:pPr>
            <a:r>
              <a:rPr lang="en-US" sz="1650" dirty="0"/>
              <a:t>Exorbitant cost of living: 3</a:t>
            </a:r>
            <a:r>
              <a:rPr lang="en-US" sz="1650" baseline="30000" dirty="0"/>
              <a:t>rd</a:t>
            </a:r>
            <a:r>
              <a:rPr lang="en-US" sz="1650" dirty="0"/>
              <a:t> in nation, housing costs 2x national average</a:t>
            </a:r>
          </a:p>
          <a:p>
            <a:pPr lvl="1">
              <a:buFont typeface="Wingdings" panose="05000000000000000000" pitchFamily="2" charset="2"/>
              <a:buChar char="§"/>
            </a:pPr>
            <a:endParaRPr lang="en-US" dirty="0"/>
          </a:p>
          <a:p>
            <a:pPr>
              <a:buFont typeface="Wingdings" panose="05000000000000000000" pitchFamily="2" charset="2"/>
              <a:buChar char="§"/>
            </a:pPr>
            <a:r>
              <a:rPr lang="en-US" dirty="0"/>
              <a:t>High Medicaid usage rate:  1 in 3 </a:t>
            </a:r>
          </a:p>
          <a:p>
            <a:pPr lvl="1">
              <a:buFont typeface="Wingdings" panose="05000000000000000000" pitchFamily="2" charset="2"/>
              <a:buChar char="§"/>
            </a:pPr>
            <a:r>
              <a:rPr lang="en-US" dirty="0"/>
              <a:t>Disproportionately higher among communities of color</a:t>
            </a:r>
          </a:p>
          <a:p>
            <a:pPr lvl="1">
              <a:buFont typeface="Wingdings" panose="05000000000000000000" pitchFamily="2" charset="2"/>
              <a:buChar char="§"/>
            </a:pPr>
            <a:endParaRPr lang="en-US" dirty="0"/>
          </a:p>
          <a:p>
            <a:pPr>
              <a:buFont typeface="Wingdings" panose="05000000000000000000" pitchFamily="2" charset="2"/>
              <a:buChar char="§"/>
            </a:pPr>
            <a:r>
              <a:rPr lang="en-US" dirty="0"/>
              <a:t>Rapidly aging population:  19%, 8.4 M &gt; 65 by 2030</a:t>
            </a:r>
          </a:p>
          <a:p>
            <a:pPr lvl="1">
              <a:buFont typeface="Wingdings" panose="05000000000000000000" pitchFamily="2" charset="2"/>
              <a:buChar char="§"/>
            </a:pPr>
            <a:r>
              <a:rPr lang="en-US" dirty="0"/>
              <a:t>Overall &amp; younger population declining</a:t>
            </a:r>
          </a:p>
          <a:p>
            <a:pPr lvl="1">
              <a:buFont typeface="Wingdings" panose="05000000000000000000" pitchFamily="2" charset="2"/>
              <a:buChar char="§"/>
            </a:pPr>
            <a:endParaRPr lang="en-US" dirty="0"/>
          </a:p>
          <a:p>
            <a:endParaRPr lang="en-US" dirty="0"/>
          </a:p>
        </p:txBody>
      </p:sp>
      <p:sp>
        <p:nvSpPr>
          <p:cNvPr id="4" name="Slide Number Placeholder 3">
            <a:extLst>
              <a:ext uri="{FF2B5EF4-FFF2-40B4-BE49-F238E27FC236}">
                <a16:creationId xmlns:a16="http://schemas.microsoft.com/office/drawing/2014/main" id="{F0898ABD-E16A-F70B-FF7C-1A9549CC5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5B5530-6880-443F-A8BF-2EFE1D16CE3D}" type="slidenum">
              <a:rPr kumimoji="0" lang="en-US" sz="900" b="0" i="0" u="none" strike="noStrike" kern="1200" cap="none" spc="0" normalizeH="0" baseline="0" noProof="0" smtClean="0">
                <a:ln>
                  <a:noFill/>
                </a:ln>
                <a:solidFill>
                  <a:srgbClr val="072B42">
                    <a:tint val="75000"/>
                  </a:srgbClr>
                </a:solidFill>
                <a:effectLst/>
                <a:uLnTx/>
                <a:uFillTx/>
                <a:latin typeface="Avenir Next LT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72B42">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1499797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A6D6EF9-6CF3-4FEC-A535-33F5B01F8445}"/>
              </a:ext>
            </a:extLst>
          </p:cNvPr>
          <p:cNvGraphicFramePr/>
          <p:nvPr/>
        </p:nvGraphicFramePr>
        <p:xfrm>
          <a:off x="437891" y="1909436"/>
          <a:ext cx="4710306" cy="3908502"/>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12C717DC-5B36-4365-8067-8A568D90B75C}"/>
              </a:ext>
            </a:extLst>
          </p:cNvPr>
          <p:cNvGrpSpPr/>
          <p:nvPr/>
        </p:nvGrpSpPr>
        <p:grpSpPr>
          <a:xfrm>
            <a:off x="5340786" y="2327492"/>
            <a:ext cx="3062614" cy="3029733"/>
            <a:chOff x="7294010" y="2836677"/>
            <a:chExt cx="9800617" cy="10042329"/>
          </a:xfrm>
        </p:grpSpPr>
        <p:sp>
          <p:nvSpPr>
            <p:cNvPr id="7" name="Freeform 425">
              <a:extLst>
                <a:ext uri="{FF2B5EF4-FFF2-40B4-BE49-F238E27FC236}">
                  <a16:creationId xmlns:a16="http://schemas.microsoft.com/office/drawing/2014/main" id="{3AB95930-5EC1-4DCF-86B8-AAB752A22FCE}"/>
                </a:ext>
              </a:extLst>
            </p:cNvPr>
            <p:cNvSpPr>
              <a:spLocks noChangeArrowheads="1"/>
            </p:cNvSpPr>
            <p:nvPr/>
          </p:nvSpPr>
          <p:spPr bwMode="auto">
            <a:xfrm>
              <a:off x="9425533" y="2836677"/>
              <a:ext cx="5537568" cy="6367104"/>
            </a:xfrm>
            <a:custGeom>
              <a:avLst/>
              <a:gdLst>
                <a:gd name="T0" fmla="*/ 153 w 4444"/>
                <a:gd name="T1" fmla="*/ 3751 h 5111"/>
                <a:gd name="T2" fmla="*/ 2222 w 4444"/>
                <a:gd name="T3" fmla="*/ 4945 h 5111"/>
                <a:gd name="T4" fmla="*/ 4290 w 4444"/>
                <a:gd name="T5" fmla="*/ 3751 h 5111"/>
                <a:gd name="T6" fmla="*/ 4290 w 4444"/>
                <a:gd name="T7" fmla="*/ 1362 h 5111"/>
                <a:gd name="T8" fmla="*/ 2222 w 4444"/>
                <a:gd name="T9" fmla="*/ 168 h 5111"/>
                <a:gd name="T10" fmla="*/ 153 w 4444"/>
                <a:gd name="T11" fmla="*/ 1362 h 5111"/>
                <a:gd name="T12" fmla="*/ 153 w 4444"/>
                <a:gd name="T13" fmla="*/ 3751 h 5111"/>
                <a:gd name="T14" fmla="*/ 2222 w 4444"/>
                <a:gd name="T15" fmla="*/ 5110 h 5111"/>
                <a:gd name="T16" fmla="*/ 2222 w 4444"/>
                <a:gd name="T17" fmla="*/ 5110 h 5111"/>
                <a:gd name="T18" fmla="*/ 2184 w 4444"/>
                <a:gd name="T19" fmla="*/ 5099 h 5111"/>
                <a:gd name="T20" fmla="*/ 39 w 4444"/>
                <a:gd name="T21" fmla="*/ 3861 h 5111"/>
                <a:gd name="T22" fmla="*/ 39 w 4444"/>
                <a:gd name="T23" fmla="*/ 3861 h 5111"/>
                <a:gd name="T24" fmla="*/ 0 w 4444"/>
                <a:gd name="T25" fmla="*/ 3795 h 5111"/>
                <a:gd name="T26" fmla="*/ 0 w 4444"/>
                <a:gd name="T27" fmla="*/ 1318 h 5111"/>
                <a:gd name="T28" fmla="*/ 0 w 4444"/>
                <a:gd name="T29" fmla="*/ 1318 h 5111"/>
                <a:gd name="T30" fmla="*/ 39 w 4444"/>
                <a:gd name="T31" fmla="*/ 1252 h 5111"/>
                <a:gd name="T32" fmla="*/ 2184 w 4444"/>
                <a:gd name="T33" fmla="*/ 14 h 5111"/>
                <a:gd name="T34" fmla="*/ 2184 w 4444"/>
                <a:gd name="T35" fmla="*/ 14 h 5111"/>
                <a:gd name="T36" fmla="*/ 2260 w 4444"/>
                <a:gd name="T37" fmla="*/ 14 h 5111"/>
                <a:gd name="T38" fmla="*/ 4404 w 4444"/>
                <a:gd name="T39" fmla="*/ 1252 h 5111"/>
                <a:gd name="T40" fmla="*/ 4404 w 4444"/>
                <a:gd name="T41" fmla="*/ 1252 h 5111"/>
                <a:gd name="T42" fmla="*/ 4443 w 4444"/>
                <a:gd name="T43" fmla="*/ 1318 h 5111"/>
                <a:gd name="T44" fmla="*/ 4443 w 4444"/>
                <a:gd name="T45" fmla="*/ 3795 h 5111"/>
                <a:gd name="T46" fmla="*/ 4443 w 4444"/>
                <a:gd name="T47" fmla="*/ 3795 h 5111"/>
                <a:gd name="T48" fmla="*/ 4404 w 4444"/>
                <a:gd name="T49" fmla="*/ 3861 h 5111"/>
                <a:gd name="T50" fmla="*/ 2260 w 4444"/>
                <a:gd name="T51" fmla="*/ 5099 h 5111"/>
                <a:gd name="T52" fmla="*/ 2260 w 4444"/>
                <a:gd name="T53" fmla="*/ 5099 h 5111"/>
                <a:gd name="T54" fmla="*/ 2222 w 4444"/>
                <a:gd name="T55" fmla="*/ 5110 h 5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44" h="5111">
                  <a:moveTo>
                    <a:pt x="153" y="3751"/>
                  </a:moveTo>
                  <a:lnTo>
                    <a:pt x="2222" y="4945"/>
                  </a:lnTo>
                  <a:lnTo>
                    <a:pt x="4290" y="3751"/>
                  </a:lnTo>
                  <a:lnTo>
                    <a:pt x="4290" y="1362"/>
                  </a:lnTo>
                  <a:lnTo>
                    <a:pt x="2222" y="168"/>
                  </a:lnTo>
                  <a:lnTo>
                    <a:pt x="153" y="1362"/>
                  </a:lnTo>
                  <a:lnTo>
                    <a:pt x="153" y="3751"/>
                  </a:lnTo>
                  <a:close/>
                  <a:moveTo>
                    <a:pt x="2222" y="5110"/>
                  </a:moveTo>
                  <a:lnTo>
                    <a:pt x="2222" y="5110"/>
                  </a:lnTo>
                  <a:cubicBezTo>
                    <a:pt x="2209" y="5110"/>
                    <a:pt x="2196" y="5106"/>
                    <a:pt x="2184" y="5099"/>
                  </a:cubicBezTo>
                  <a:lnTo>
                    <a:pt x="39" y="3861"/>
                  </a:lnTo>
                  <a:lnTo>
                    <a:pt x="39" y="3861"/>
                  </a:lnTo>
                  <a:cubicBezTo>
                    <a:pt x="15" y="3847"/>
                    <a:pt x="0" y="3822"/>
                    <a:pt x="0" y="3795"/>
                  </a:cubicBezTo>
                  <a:lnTo>
                    <a:pt x="0" y="1318"/>
                  </a:lnTo>
                  <a:lnTo>
                    <a:pt x="0" y="1318"/>
                  </a:lnTo>
                  <a:cubicBezTo>
                    <a:pt x="0" y="1291"/>
                    <a:pt x="15" y="1266"/>
                    <a:pt x="39" y="1252"/>
                  </a:cubicBezTo>
                  <a:lnTo>
                    <a:pt x="2184" y="14"/>
                  </a:lnTo>
                  <a:lnTo>
                    <a:pt x="2184" y="14"/>
                  </a:lnTo>
                  <a:cubicBezTo>
                    <a:pt x="2207" y="0"/>
                    <a:pt x="2236" y="0"/>
                    <a:pt x="2260" y="14"/>
                  </a:cubicBezTo>
                  <a:lnTo>
                    <a:pt x="4404" y="1252"/>
                  </a:lnTo>
                  <a:lnTo>
                    <a:pt x="4404" y="1252"/>
                  </a:lnTo>
                  <a:cubicBezTo>
                    <a:pt x="4428" y="1266"/>
                    <a:pt x="4443" y="1291"/>
                    <a:pt x="4443" y="1318"/>
                  </a:cubicBezTo>
                  <a:lnTo>
                    <a:pt x="4443" y="3795"/>
                  </a:lnTo>
                  <a:lnTo>
                    <a:pt x="4443" y="3795"/>
                  </a:lnTo>
                  <a:cubicBezTo>
                    <a:pt x="4443" y="3822"/>
                    <a:pt x="4428" y="3847"/>
                    <a:pt x="4404" y="3861"/>
                  </a:cubicBezTo>
                  <a:lnTo>
                    <a:pt x="2260" y="5099"/>
                  </a:lnTo>
                  <a:lnTo>
                    <a:pt x="2260" y="5099"/>
                  </a:lnTo>
                  <a:cubicBezTo>
                    <a:pt x="2247" y="5106"/>
                    <a:pt x="2234" y="5110"/>
                    <a:pt x="2222" y="5110"/>
                  </a:cubicBezTo>
                  <a:close/>
                </a:path>
              </a:pathLst>
            </a:custGeom>
            <a:solidFill>
              <a:schemeClr val="accent1"/>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98" b="0" i="0" u="none" strike="noStrike" kern="1200" cap="none" spc="0" normalizeH="0" baseline="0" noProof="0">
                <a:ln>
                  <a:noFill/>
                </a:ln>
                <a:solidFill>
                  <a:srgbClr val="072B42"/>
                </a:solidFill>
                <a:effectLst/>
                <a:uLnTx/>
                <a:uFillTx/>
                <a:latin typeface="Avenir Next LT Pro"/>
                <a:ea typeface="+mn-ea"/>
                <a:cs typeface="+mn-cs"/>
              </a:endParaRPr>
            </a:p>
          </p:txBody>
        </p:sp>
        <p:sp>
          <p:nvSpPr>
            <p:cNvPr id="8" name="Freeform 426">
              <a:extLst>
                <a:ext uri="{FF2B5EF4-FFF2-40B4-BE49-F238E27FC236}">
                  <a16:creationId xmlns:a16="http://schemas.microsoft.com/office/drawing/2014/main" id="{3EFB7BD9-F0A4-4090-AA2D-98C478B2B6F0}"/>
                </a:ext>
              </a:extLst>
            </p:cNvPr>
            <p:cNvSpPr>
              <a:spLocks noChangeArrowheads="1"/>
            </p:cNvSpPr>
            <p:nvPr/>
          </p:nvSpPr>
          <p:spPr bwMode="auto">
            <a:xfrm>
              <a:off x="7294010" y="6511905"/>
              <a:ext cx="5537568" cy="6367101"/>
            </a:xfrm>
            <a:custGeom>
              <a:avLst/>
              <a:gdLst>
                <a:gd name="T0" fmla="*/ 152 w 4443"/>
                <a:gd name="T1" fmla="*/ 3751 h 5111"/>
                <a:gd name="T2" fmla="*/ 2221 w 4443"/>
                <a:gd name="T3" fmla="*/ 4945 h 5111"/>
                <a:gd name="T4" fmla="*/ 4289 w 4443"/>
                <a:gd name="T5" fmla="*/ 3751 h 5111"/>
                <a:gd name="T6" fmla="*/ 4289 w 4443"/>
                <a:gd name="T7" fmla="*/ 1362 h 5111"/>
                <a:gd name="T8" fmla="*/ 2221 w 4443"/>
                <a:gd name="T9" fmla="*/ 169 h 5111"/>
                <a:gd name="T10" fmla="*/ 152 w 4443"/>
                <a:gd name="T11" fmla="*/ 1362 h 5111"/>
                <a:gd name="T12" fmla="*/ 152 w 4443"/>
                <a:gd name="T13" fmla="*/ 3751 h 5111"/>
                <a:gd name="T14" fmla="*/ 2221 w 4443"/>
                <a:gd name="T15" fmla="*/ 5110 h 5111"/>
                <a:gd name="T16" fmla="*/ 2221 w 4443"/>
                <a:gd name="T17" fmla="*/ 5110 h 5111"/>
                <a:gd name="T18" fmla="*/ 2183 w 4443"/>
                <a:gd name="T19" fmla="*/ 5100 h 5111"/>
                <a:gd name="T20" fmla="*/ 37 w 4443"/>
                <a:gd name="T21" fmla="*/ 3861 h 5111"/>
                <a:gd name="T22" fmla="*/ 37 w 4443"/>
                <a:gd name="T23" fmla="*/ 3861 h 5111"/>
                <a:gd name="T24" fmla="*/ 0 w 4443"/>
                <a:gd name="T25" fmla="*/ 3795 h 5111"/>
                <a:gd name="T26" fmla="*/ 0 w 4443"/>
                <a:gd name="T27" fmla="*/ 1318 h 5111"/>
                <a:gd name="T28" fmla="*/ 0 w 4443"/>
                <a:gd name="T29" fmla="*/ 1318 h 5111"/>
                <a:gd name="T30" fmla="*/ 37 w 4443"/>
                <a:gd name="T31" fmla="*/ 1251 h 5111"/>
                <a:gd name="T32" fmla="*/ 2183 w 4443"/>
                <a:gd name="T33" fmla="*/ 14 h 5111"/>
                <a:gd name="T34" fmla="*/ 2183 w 4443"/>
                <a:gd name="T35" fmla="*/ 14 h 5111"/>
                <a:gd name="T36" fmla="*/ 2259 w 4443"/>
                <a:gd name="T37" fmla="*/ 14 h 5111"/>
                <a:gd name="T38" fmla="*/ 4404 w 4443"/>
                <a:gd name="T39" fmla="*/ 1251 h 5111"/>
                <a:gd name="T40" fmla="*/ 4404 w 4443"/>
                <a:gd name="T41" fmla="*/ 1251 h 5111"/>
                <a:gd name="T42" fmla="*/ 4442 w 4443"/>
                <a:gd name="T43" fmla="*/ 1318 h 5111"/>
                <a:gd name="T44" fmla="*/ 4442 w 4443"/>
                <a:gd name="T45" fmla="*/ 3795 h 5111"/>
                <a:gd name="T46" fmla="*/ 4442 w 4443"/>
                <a:gd name="T47" fmla="*/ 3795 h 5111"/>
                <a:gd name="T48" fmla="*/ 4404 w 4443"/>
                <a:gd name="T49" fmla="*/ 3861 h 5111"/>
                <a:gd name="T50" fmla="*/ 2259 w 4443"/>
                <a:gd name="T51" fmla="*/ 5100 h 5111"/>
                <a:gd name="T52" fmla="*/ 2259 w 4443"/>
                <a:gd name="T53" fmla="*/ 5100 h 5111"/>
                <a:gd name="T54" fmla="*/ 2221 w 4443"/>
                <a:gd name="T55" fmla="*/ 5110 h 5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43" h="5111">
                  <a:moveTo>
                    <a:pt x="152" y="3751"/>
                  </a:moveTo>
                  <a:lnTo>
                    <a:pt x="2221" y="4945"/>
                  </a:lnTo>
                  <a:lnTo>
                    <a:pt x="4289" y="3751"/>
                  </a:lnTo>
                  <a:lnTo>
                    <a:pt x="4289" y="1362"/>
                  </a:lnTo>
                  <a:lnTo>
                    <a:pt x="2221" y="169"/>
                  </a:lnTo>
                  <a:lnTo>
                    <a:pt x="152" y="1362"/>
                  </a:lnTo>
                  <a:lnTo>
                    <a:pt x="152" y="3751"/>
                  </a:lnTo>
                  <a:close/>
                  <a:moveTo>
                    <a:pt x="2221" y="5110"/>
                  </a:moveTo>
                  <a:lnTo>
                    <a:pt x="2221" y="5110"/>
                  </a:lnTo>
                  <a:cubicBezTo>
                    <a:pt x="2208" y="5110"/>
                    <a:pt x="2194" y="5107"/>
                    <a:pt x="2183" y="5100"/>
                  </a:cubicBezTo>
                  <a:lnTo>
                    <a:pt x="37" y="3861"/>
                  </a:lnTo>
                  <a:lnTo>
                    <a:pt x="37" y="3861"/>
                  </a:lnTo>
                  <a:cubicBezTo>
                    <a:pt x="13" y="3848"/>
                    <a:pt x="0" y="3823"/>
                    <a:pt x="0" y="3795"/>
                  </a:cubicBezTo>
                  <a:lnTo>
                    <a:pt x="0" y="1318"/>
                  </a:lnTo>
                  <a:lnTo>
                    <a:pt x="0" y="1318"/>
                  </a:lnTo>
                  <a:cubicBezTo>
                    <a:pt x="0" y="1291"/>
                    <a:pt x="13" y="1266"/>
                    <a:pt x="37" y="1251"/>
                  </a:cubicBezTo>
                  <a:lnTo>
                    <a:pt x="2183" y="14"/>
                  </a:lnTo>
                  <a:lnTo>
                    <a:pt x="2183" y="14"/>
                  </a:lnTo>
                  <a:cubicBezTo>
                    <a:pt x="2207" y="0"/>
                    <a:pt x="2235" y="0"/>
                    <a:pt x="2259" y="14"/>
                  </a:cubicBezTo>
                  <a:lnTo>
                    <a:pt x="4404" y="1251"/>
                  </a:lnTo>
                  <a:lnTo>
                    <a:pt x="4404" y="1251"/>
                  </a:lnTo>
                  <a:cubicBezTo>
                    <a:pt x="4427" y="1266"/>
                    <a:pt x="4442" y="1291"/>
                    <a:pt x="4442" y="1318"/>
                  </a:cubicBezTo>
                  <a:lnTo>
                    <a:pt x="4442" y="3795"/>
                  </a:lnTo>
                  <a:lnTo>
                    <a:pt x="4442" y="3795"/>
                  </a:lnTo>
                  <a:cubicBezTo>
                    <a:pt x="4442" y="3823"/>
                    <a:pt x="4427" y="3848"/>
                    <a:pt x="4404" y="3861"/>
                  </a:cubicBezTo>
                  <a:lnTo>
                    <a:pt x="2259" y="5100"/>
                  </a:lnTo>
                  <a:lnTo>
                    <a:pt x="2259" y="5100"/>
                  </a:lnTo>
                  <a:cubicBezTo>
                    <a:pt x="2248" y="5107"/>
                    <a:pt x="2234" y="5110"/>
                    <a:pt x="2221" y="5110"/>
                  </a:cubicBezTo>
                  <a:close/>
                </a:path>
              </a:pathLst>
            </a:custGeom>
            <a:solidFill>
              <a:schemeClr val="accent3"/>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98" b="0" i="0" u="none" strike="noStrike" kern="1200" cap="none" spc="0" normalizeH="0" baseline="0" noProof="0">
                <a:ln>
                  <a:noFill/>
                </a:ln>
                <a:solidFill>
                  <a:srgbClr val="072B42"/>
                </a:solidFill>
                <a:effectLst/>
                <a:uLnTx/>
                <a:uFillTx/>
                <a:latin typeface="Avenir Next LT Pro"/>
                <a:ea typeface="+mn-ea"/>
                <a:cs typeface="+mn-cs"/>
              </a:endParaRPr>
            </a:p>
          </p:txBody>
        </p:sp>
        <p:sp>
          <p:nvSpPr>
            <p:cNvPr id="9" name="Freeform 427">
              <a:extLst>
                <a:ext uri="{FF2B5EF4-FFF2-40B4-BE49-F238E27FC236}">
                  <a16:creationId xmlns:a16="http://schemas.microsoft.com/office/drawing/2014/main" id="{4FFAF464-962A-47E3-830F-6AB66DBCB3E7}"/>
                </a:ext>
              </a:extLst>
            </p:cNvPr>
            <p:cNvSpPr>
              <a:spLocks noChangeArrowheads="1"/>
            </p:cNvSpPr>
            <p:nvPr/>
          </p:nvSpPr>
          <p:spPr bwMode="auto">
            <a:xfrm>
              <a:off x="11557059" y="6511905"/>
              <a:ext cx="5537568" cy="6367101"/>
            </a:xfrm>
            <a:custGeom>
              <a:avLst/>
              <a:gdLst>
                <a:gd name="T0" fmla="*/ 153 w 4443"/>
                <a:gd name="T1" fmla="*/ 3751 h 5111"/>
                <a:gd name="T2" fmla="*/ 2220 w 4443"/>
                <a:gd name="T3" fmla="*/ 4945 h 5111"/>
                <a:gd name="T4" fmla="*/ 4289 w 4443"/>
                <a:gd name="T5" fmla="*/ 3751 h 5111"/>
                <a:gd name="T6" fmla="*/ 4289 w 4443"/>
                <a:gd name="T7" fmla="*/ 1362 h 5111"/>
                <a:gd name="T8" fmla="*/ 2220 w 4443"/>
                <a:gd name="T9" fmla="*/ 169 h 5111"/>
                <a:gd name="T10" fmla="*/ 153 w 4443"/>
                <a:gd name="T11" fmla="*/ 1362 h 5111"/>
                <a:gd name="T12" fmla="*/ 153 w 4443"/>
                <a:gd name="T13" fmla="*/ 3751 h 5111"/>
                <a:gd name="T14" fmla="*/ 2220 w 4443"/>
                <a:gd name="T15" fmla="*/ 5110 h 5111"/>
                <a:gd name="T16" fmla="*/ 2220 w 4443"/>
                <a:gd name="T17" fmla="*/ 5110 h 5111"/>
                <a:gd name="T18" fmla="*/ 2182 w 4443"/>
                <a:gd name="T19" fmla="*/ 5100 h 5111"/>
                <a:gd name="T20" fmla="*/ 38 w 4443"/>
                <a:gd name="T21" fmla="*/ 3861 h 5111"/>
                <a:gd name="T22" fmla="*/ 38 w 4443"/>
                <a:gd name="T23" fmla="*/ 3861 h 5111"/>
                <a:gd name="T24" fmla="*/ 0 w 4443"/>
                <a:gd name="T25" fmla="*/ 3795 h 5111"/>
                <a:gd name="T26" fmla="*/ 0 w 4443"/>
                <a:gd name="T27" fmla="*/ 1318 h 5111"/>
                <a:gd name="T28" fmla="*/ 0 w 4443"/>
                <a:gd name="T29" fmla="*/ 1318 h 5111"/>
                <a:gd name="T30" fmla="*/ 38 w 4443"/>
                <a:gd name="T31" fmla="*/ 1251 h 5111"/>
                <a:gd name="T32" fmla="*/ 2182 w 4443"/>
                <a:gd name="T33" fmla="*/ 14 h 5111"/>
                <a:gd name="T34" fmla="*/ 2182 w 4443"/>
                <a:gd name="T35" fmla="*/ 14 h 5111"/>
                <a:gd name="T36" fmla="*/ 2258 w 4443"/>
                <a:gd name="T37" fmla="*/ 14 h 5111"/>
                <a:gd name="T38" fmla="*/ 4404 w 4443"/>
                <a:gd name="T39" fmla="*/ 1251 h 5111"/>
                <a:gd name="T40" fmla="*/ 4404 w 4443"/>
                <a:gd name="T41" fmla="*/ 1251 h 5111"/>
                <a:gd name="T42" fmla="*/ 4442 w 4443"/>
                <a:gd name="T43" fmla="*/ 1318 h 5111"/>
                <a:gd name="T44" fmla="*/ 4442 w 4443"/>
                <a:gd name="T45" fmla="*/ 3795 h 5111"/>
                <a:gd name="T46" fmla="*/ 4442 w 4443"/>
                <a:gd name="T47" fmla="*/ 3795 h 5111"/>
                <a:gd name="T48" fmla="*/ 4404 w 4443"/>
                <a:gd name="T49" fmla="*/ 3861 h 5111"/>
                <a:gd name="T50" fmla="*/ 2258 w 4443"/>
                <a:gd name="T51" fmla="*/ 5100 h 5111"/>
                <a:gd name="T52" fmla="*/ 2258 w 4443"/>
                <a:gd name="T53" fmla="*/ 5100 h 5111"/>
                <a:gd name="T54" fmla="*/ 2220 w 4443"/>
                <a:gd name="T55" fmla="*/ 5110 h 5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43" h="5111">
                  <a:moveTo>
                    <a:pt x="153" y="3751"/>
                  </a:moveTo>
                  <a:lnTo>
                    <a:pt x="2220" y="4945"/>
                  </a:lnTo>
                  <a:lnTo>
                    <a:pt x="4289" y="3751"/>
                  </a:lnTo>
                  <a:lnTo>
                    <a:pt x="4289" y="1362"/>
                  </a:lnTo>
                  <a:lnTo>
                    <a:pt x="2220" y="169"/>
                  </a:lnTo>
                  <a:lnTo>
                    <a:pt x="153" y="1362"/>
                  </a:lnTo>
                  <a:lnTo>
                    <a:pt x="153" y="3751"/>
                  </a:lnTo>
                  <a:close/>
                  <a:moveTo>
                    <a:pt x="2220" y="5110"/>
                  </a:moveTo>
                  <a:lnTo>
                    <a:pt x="2220" y="5110"/>
                  </a:lnTo>
                  <a:cubicBezTo>
                    <a:pt x="2207" y="5110"/>
                    <a:pt x="2194" y="5107"/>
                    <a:pt x="2182" y="5100"/>
                  </a:cubicBezTo>
                  <a:lnTo>
                    <a:pt x="38" y="3861"/>
                  </a:lnTo>
                  <a:lnTo>
                    <a:pt x="38" y="3861"/>
                  </a:lnTo>
                  <a:cubicBezTo>
                    <a:pt x="14" y="3848"/>
                    <a:pt x="0" y="3823"/>
                    <a:pt x="0" y="3795"/>
                  </a:cubicBezTo>
                  <a:lnTo>
                    <a:pt x="0" y="1318"/>
                  </a:lnTo>
                  <a:lnTo>
                    <a:pt x="0" y="1318"/>
                  </a:lnTo>
                  <a:cubicBezTo>
                    <a:pt x="0" y="1291"/>
                    <a:pt x="14" y="1266"/>
                    <a:pt x="38" y="1251"/>
                  </a:cubicBezTo>
                  <a:lnTo>
                    <a:pt x="2182" y="14"/>
                  </a:lnTo>
                  <a:lnTo>
                    <a:pt x="2182" y="14"/>
                  </a:lnTo>
                  <a:cubicBezTo>
                    <a:pt x="2206" y="0"/>
                    <a:pt x="2235" y="0"/>
                    <a:pt x="2258" y="14"/>
                  </a:cubicBezTo>
                  <a:lnTo>
                    <a:pt x="4404" y="1251"/>
                  </a:lnTo>
                  <a:lnTo>
                    <a:pt x="4404" y="1251"/>
                  </a:lnTo>
                  <a:cubicBezTo>
                    <a:pt x="4428" y="1266"/>
                    <a:pt x="4442" y="1291"/>
                    <a:pt x="4442" y="1318"/>
                  </a:cubicBezTo>
                  <a:lnTo>
                    <a:pt x="4442" y="3795"/>
                  </a:lnTo>
                  <a:lnTo>
                    <a:pt x="4442" y="3795"/>
                  </a:lnTo>
                  <a:cubicBezTo>
                    <a:pt x="4442" y="3823"/>
                    <a:pt x="4428" y="3848"/>
                    <a:pt x="4404" y="3861"/>
                  </a:cubicBezTo>
                  <a:lnTo>
                    <a:pt x="2258" y="5100"/>
                  </a:lnTo>
                  <a:lnTo>
                    <a:pt x="2258" y="5100"/>
                  </a:lnTo>
                  <a:cubicBezTo>
                    <a:pt x="2247" y="5107"/>
                    <a:pt x="2233" y="5110"/>
                    <a:pt x="2220" y="5110"/>
                  </a:cubicBezTo>
                  <a:close/>
                </a:path>
              </a:pathLst>
            </a:custGeom>
            <a:solidFill>
              <a:schemeClr val="accent2"/>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98" b="0" i="0" u="none" strike="noStrike" kern="1200" cap="none" spc="0" normalizeH="0" baseline="0" noProof="0">
                <a:ln>
                  <a:noFill/>
                </a:ln>
                <a:solidFill>
                  <a:srgbClr val="072B42"/>
                </a:solidFill>
                <a:effectLst/>
                <a:uLnTx/>
                <a:uFillTx/>
                <a:latin typeface="Avenir Next LT Pro"/>
                <a:ea typeface="+mn-ea"/>
                <a:cs typeface="+mn-cs"/>
              </a:endParaRPr>
            </a:p>
          </p:txBody>
        </p:sp>
      </p:grpSp>
      <p:sp>
        <p:nvSpPr>
          <p:cNvPr id="10" name="TextBox 9">
            <a:extLst>
              <a:ext uri="{FF2B5EF4-FFF2-40B4-BE49-F238E27FC236}">
                <a16:creationId xmlns:a16="http://schemas.microsoft.com/office/drawing/2014/main" id="{55E6A6F0-DDAC-488C-AD69-0CEBDED6A5D2}"/>
              </a:ext>
            </a:extLst>
          </p:cNvPr>
          <p:cNvSpPr txBox="1"/>
          <p:nvPr/>
        </p:nvSpPr>
        <p:spPr>
          <a:xfrm>
            <a:off x="6259144" y="2770303"/>
            <a:ext cx="124427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72B42">
                    <a:lumMod val="50000"/>
                    <a:lumOff val="50000"/>
                  </a:srgbClr>
                </a:solidFill>
                <a:effectLst/>
                <a:uLnTx/>
                <a:uFillTx/>
                <a:latin typeface="Avenir Next LT Pro"/>
                <a:ea typeface="+mn-ea"/>
                <a:cs typeface="+mn-cs"/>
              </a:rPr>
              <a:t>80% Women</a:t>
            </a:r>
          </a:p>
        </p:txBody>
      </p:sp>
      <p:sp>
        <p:nvSpPr>
          <p:cNvPr id="11" name="TextBox 10">
            <a:extLst>
              <a:ext uri="{FF2B5EF4-FFF2-40B4-BE49-F238E27FC236}">
                <a16:creationId xmlns:a16="http://schemas.microsoft.com/office/drawing/2014/main" id="{D8D6F5EA-D90B-4C39-814C-0DA899AE5232}"/>
              </a:ext>
            </a:extLst>
          </p:cNvPr>
          <p:cNvSpPr txBox="1"/>
          <p:nvPr/>
        </p:nvSpPr>
        <p:spPr>
          <a:xfrm>
            <a:off x="5415365" y="4119501"/>
            <a:ext cx="1439862"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72B42">
                    <a:lumMod val="50000"/>
                    <a:lumOff val="50000"/>
                  </a:srgbClr>
                </a:solidFill>
                <a:effectLst/>
                <a:uLnTx/>
                <a:uFillTx/>
                <a:latin typeface="Avenir Next LT Pro"/>
                <a:ea typeface="+mn-ea"/>
                <a:cs typeface="+mn-cs"/>
              </a:rPr>
              <a:t>47% Immigrant</a:t>
            </a:r>
          </a:p>
        </p:txBody>
      </p:sp>
      <p:sp>
        <p:nvSpPr>
          <p:cNvPr id="14" name="TextBox 13">
            <a:extLst>
              <a:ext uri="{FF2B5EF4-FFF2-40B4-BE49-F238E27FC236}">
                <a16:creationId xmlns:a16="http://schemas.microsoft.com/office/drawing/2014/main" id="{67D9EC5E-90C2-4837-AE6D-9344B86077EB}"/>
              </a:ext>
            </a:extLst>
          </p:cNvPr>
          <p:cNvSpPr txBox="1"/>
          <p:nvPr/>
        </p:nvSpPr>
        <p:spPr>
          <a:xfrm>
            <a:off x="6855227" y="4218789"/>
            <a:ext cx="1696886"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72B42">
                    <a:lumMod val="50000"/>
                    <a:lumOff val="50000"/>
                  </a:srgbClr>
                </a:solidFill>
                <a:effectLst/>
                <a:uLnTx/>
                <a:uFillTx/>
                <a:latin typeface="Avenir Next LT Pro"/>
                <a:ea typeface="+mn-ea"/>
                <a:cs typeface="+mn-cs"/>
              </a:rPr>
              <a:t>51% Public Assistance</a:t>
            </a:r>
          </a:p>
        </p:txBody>
      </p:sp>
      <p:sp>
        <p:nvSpPr>
          <p:cNvPr id="4" name="Title 3">
            <a:extLst>
              <a:ext uri="{FF2B5EF4-FFF2-40B4-BE49-F238E27FC236}">
                <a16:creationId xmlns:a16="http://schemas.microsoft.com/office/drawing/2014/main" id="{D1C5A0F5-192D-24A3-4652-B182449AB56C}"/>
              </a:ext>
            </a:extLst>
          </p:cNvPr>
          <p:cNvSpPr>
            <a:spLocks noGrp="1"/>
          </p:cNvSpPr>
          <p:nvPr>
            <p:ph type="title"/>
          </p:nvPr>
        </p:nvSpPr>
        <p:spPr/>
        <p:txBody>
          <a:bodyPr/>
          <a:lstStyle/>
          <a:p>
            <a:pPr algn="ctr"/>
            <a:r>
              <a:rPr lang="en-US" dirty="0"/>
              <a:t>Direct Care Workforce Equity Landscape</a:t>
            </a:r>
          </a:p>
        </p:txBody>
      </p:sp>
    </p:spTree>
    <p:extLst>
      <p:ext uri="{BB962C8B-B14F-4D97-AF65-F5344CB8AC3E}">
        <p14:creationId xmlns:p14="http://schemas.microsoft.com/office/powerpoint/2010/main" val="4201456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4283-1EDF-9EE8-906F-2BEE9722062A}"/>
              </a:ext>
            </a:extLst>
          </p:cNvPr>
          <p:cNvSpPr>
            <a:spLocks noGrp="1"/>
          </p:cNvSpPr>
          <p:nvPr>
            <p:ph type="title"/>
          </p:nvPr>
        </p:nvSpPr>
        <p:spPr>
          <a:solidFill>
            <a:schemeClr val="accent3"/>
          </a:solidFill>
          <a:scene3d>
            <a:camera prst="orthographicFront"/>
            <a:lightRig rig="threePt" dir="t"/>
          </a:scene3d>
          <a:sp3d>
            <a:bevelT/>
          </a:sp3d>
        </p:spPr>
        <p:txBody>
          <a:bodyPr/>
          <a:lstStyle/>
          <a:p>
            <a:pPr algn="ctr"/>
            <a:r>
              <a:rPr lang="en-US" dirty="0"/>
              <a:t>LTSS as Statewide Priority</a:t>
            </a:r>
          </a:p>
        </p:txBody>
      </p:sp>
      <p:sp>
        <p:nvSpPr>
          <p:cNvPr id="3" name="Content Placeholder 2">
            <a:extLst>
              <a:ext uri="{FF2B5EF4-FFF2-40B4-BE49-F238E27FC236}">
                <a16:creationId xmlns:a16="http://schemas.microsoft.com/office/drawing/2014/main" id="{0A406666-7CD1-5064-A091-A73547169D73}"/>
              </a:ext>
            </a:extLst>
          </p:cNvPr>
          <p:cNvSpPr>
            <a:spLocks noGrp="1"/>
          </p:cNvSpPr>
          <p:nvPr>
            <p:ph idx="1"/>
          </p:nvPr>
        </p:nvSpPr>
        <p:spPr/>
        <p:txBody>
          <a:bodyPr/>
          <a:lstStyle/>
          <a:p>
            <a:pPr>
              <a:buFont typeface="Wingdings" panose="05000000000000000000" pitchFamily="2" charset="2"/>
              <a:buChar char="§"/>
            </a:pPr>
            <a:endParaRPr lang="en-US" dirty="0"/>
          </a:p>
          <a:p>
            <a:pPr>
              <a:buFont typeface="Wingdings" panose="05000000000000000000" pitchFamily="2" charset="2"/>
              <a:buChar char="§"/>
            </a:pPr>
            <a:r>
              <a:rPr lang="en-US" dirty="0"/>
              <a:t>Long Term Care Insurance Task Force</a:t>
            </a:r>
          </a:p>
          <a:p>
            <a:pPr>
              <a:buFont typeface="Wingdings" panose="05000000000000000000" pitchFamily="2" charset="2"/>
              <a:buChar char="§"/>
            </a:pPr>
            <a:endParaRPr lang="en-US" dirty="0"/>
          </a:p>
          <a:p>
            <a:pPr>
              <a:buFont typeface="Wingdings" panose="05000000000000000000" pitchFamily="2" charset="2"/>
              <a:buChar char="§"/>
            </a:pPr>
            <a:r>
              <a:rPr lang="en-US" dirty="0"/>
              <a:t>LTSS Feasibility Study </a:t>
            </a:r>
          </a:p>
          <a:p>
            <a:pPr>
              <a:buFont typeface="Wingdings" panose="05000000000000000000" pitchFamily="2" charset="2"/>
              <a:buChar char="§"/>
            </a:pPr>
            <a:endParaRPr lang="en-US" dirty="0"/>
          </a:p>
          <a:p>
            <a:pPr>
              <a:buFont typeface="Wingdings" panose="05000000000000000000" pitchFamily="2" charset="2"/>
              <a:buChar char="§"/>
            </a:pPr>
            <a:r>
              <a:rPr lang="en-US" dirty="0"/>
              <a:t>2022 Proposed Legislation to create LTSS Benefits Board, LTSS Benefits Trust Fund, &amp; LTSS Benefits Program</a:t>
            </a:r>
          </a:p>
        </p:txBody>
      </p:sp>
      <p:sp>
        <p:nvSpPr>
          <p:cNvPr id="4" name="Slide Number Placeholder 3">
            <a:extLst>
              <a:ext uri="{FF2B5EF4-FFF2-40B4-BE49-F238E27FC236}">
                <a16:creationId xmlns:a16="http://schemas.microsoft.com/office/drawing/2014/main" id="{A9978530-7F39-7EBB-7820-5B883D04D4C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5B5530-6880-443F-A8BF-2EFE1D16CE3D}" type="slidenum">
              <a:rPr kumimoji="0" lang="en-US" sz="900" b="0" i="0" u="none" strike="noStrike" kern="1200" cap="none" spc="0" normalizeH="0" baseline="0" noProof="0" smtClean="0">
                <a:ln>
                  <a:noFill/>
                </a:ln>
                <a:solidFill>
                  <a:srgbClr val="072B42">
                    <a:tint val="75000"/>
                  </a:srgbClr>
                </a:solidFill>
                <a:effectLst/>
                <a:uLnTx/>
                <a:uFillTx/>
                <a:latin typeface="Avenir Next LT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72B42">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2249871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2B884-E82D-3A9B-4640-86C0DC2B88AB}"/>
              </a:ext>
            </a:extLst>
          </p:cNvPr>
          <p:cNvSpPr>
            <a:spLocks noGrp="1"/>
          </p:cNvSpPr>
          <p:nvPr>
            <p:ph type="title"/>
          </p:nvPr>
        </p:nvSpPr>
        <p:spPr>
          <a:solidFill>
            <a:schemeClr val="accent3"/>
          </a:solidFill>
          <a:effectLst>
            <a:softEdge rad="31750"/>
          </a:effectLst>
          <a:scene3d>
            <a:camera prst="orthographicFront"/>
            <a:lightRig rig="threePt" dir="t"/>
          </a:scene3d>
          <a:sp3d>
            <a:bevelT/>
          </a:sp3d>
        </p:spPr>
        <p:txBody>
          <a:bodyPr>
            <a:normAutofit/>
          </a:bodyPr>
          <a:lstStyle/>
          <a:p>
            <a:r>
              <a:rPr lang="en-US" sz="3000" dirty="0"/>
              <a:t>Direct Care Workforce as Statewide Priority</a:t>
            </a:r>
          </a:p>
        </p:txBody>
      </p:sp>
      <p:sp>
        <p:nvSpPr>
          <p:cNvPr id="3" name="Content Placeholder 2">
            <a:extLst>
              <a:ext uri="{FF2B5EF4-FFF2-40B4-BE49-F238E27FC236}">
                <a16:creationId xmlns:a16="http://schemas.microsoft.com/office/drawing/2014/main" id="{8D5B1682-6CC1-8B1F-BFF6-79470CC5D2A2}"/>
              </a:ext>
            </a:extLst>
          </p:cNvPr>
          <p:cNvSpPr>
            <a:spLocks noGrp="1"/>
          </p:cNvSpPr>
          <p:nvPr>
            <p:ph idx="1"/>
          </p:nvPr>
        </p:nvSpPr>
        <p:spPr/>
        <p:txBody>
          <a:bodyPr>
            <a:normAutofit/>
          </a:bodyPr>
          <a:lstStyle/>
          <a:p>
            <a:endParaRPr lang="en-US" dirty="0"/>
          </a:p>
          <a:p>
            <a:pPr>
              <a:buFont typeface="Wingdings" panose="05000000000000000000" pitchFamily="2" charset="2"/>
              <a:buChar char="§"/>
            </a:pPr>
            <a:r>
              <a:rPr lang="en-US" dirty="0"/>
              <a:t>Future Health Workforce Commission</a:t>
            </a:r>
          </a:p>
          <a:p>
            <a:pPr lvl="1">
              <a:buFont typeface="Wingdings" panose="05000000000000000000" pitchFamily="2" charset="2"/>
              <a:buChar char="§"/>
            </a:pPr>
            <a:r>
              <a:rPr lang="en-US" dirty="0"/>
              <a:t>Universal Homecare Worker proposal</a:t>
            </a:r>
          </a:p>
          <a:p>
            <a:pPr lvl="1">
              <a:buFont typeface="Wingdings" panose="05000000000000000000" pitchFamily="2" charset="2"/>
              <a:buChar char="§"/>
            </a:pPr>
            <a:endParaRPr lang="en-US" dirty="0"/>
          </a:p>
          <a:p>
            <a:pPr>
              <a:buFont typeface="Wingdings" panose="05000000000000000000" pitchFamily="2" charset="2"/>
              <a:buChar char="§"/>
            </a:pPr>
            <a:r>
              <a:rPr lang="en-US" dirty="0"/>
              <a:t>Future of Work Commission</a:t>
            </a:r>
          </a:p>
          <a:p>
            <a:pPr lvl="1">
              <a:buFont typeface="Wingdings" panose="05000000000000000000" pitchFamily="2" charset="2"/>
              <a:buChar char="§"/>
            </a:pPr>
            <a:r>
              <a:rPr lang="en-US" dirty="0"/>
              <a:t>Priority Recommendation #2: Eliminate Working Poverty</a:t>
            </a:r>
          </a:p>
          <a:p>
            <a:pPr lvl="1">
              <a:buFont typeface="Wingdings" panose="05000000000000000000" pitchFamily="2" charset="2"/>
              <a:buChar char="§"/>
            </a:pPr>
            <a:r>
              <a:rPr lang="en-US" dirty="0"/>
              <a:t>Focus on care sector</a:t>
            </a:r>
          </a:p>
          <a:p>
            <a:pPr lvl="1">
              <a:buFont typeface="Wingdings" panose="05000000000000000000" pitchFamily="2" charset="2"/>
              <a:buChar char="§"/>
            </a:pPr>
            <a:endParaRPr lang="en-US" dirty="0"/>
          </a:p>
          <a:p>
            <a:pPr>
              <a:buFont typeface="Wingdings" panose="05000000000000000000" pitchFamily="2" charset="2"/>
              <a:buChar char="§"/>
            </a:pPr>
            <a:r>
              <a:rPr lang="en-US" dirty="0"/>
              <a:t>Master Plan for Aging</a:t>
            </a:r>
          </a:p>
          <a:p>
            <a:pPr lvl="1">
              <a:buFont typeface="Wingdings" panose="05000000000000000000" pitchFamily="2" charset="2"/>
              <a:buChar char="§"/>
            </a:pPr>
            <a:r>
              <a:rPr lang="en-US" dirty="0"/>
              <a:t>Bold Goal #4 – Caregiving That Works</a:t>
            </a:r>
          </a:p>
          <a:p>
            <a:pPr lvl="1">
              <a:buFont typeface="Wingdings" panose="05000000000000000000" pitchFamily="2" charset="2"/>
              <a:buChar char="§"/>
            </a:pPr>
            <a:r>
              <a:rPr lang="en-US" dirty="0"/>
              <a:t>Target:  1 M high-quality caregiving jobs by 2030</a:t>
            </a:r>
          </a:p>
          <a:p>
            <a:endParaRPr lang="en-US" dirty="0"/>
          </a:p>
        </p:txBody>
      </p:sp>
      <p:sp>
        <p:nvSpPr>
          <p:cNvPr id="4" name="Slide Number Placeholder 3">
            <a:extLst>
              <a:ext uri="{FF2B5EF4-FFF2-40B4-BE49-F238E27FC236}">
                <a16:creationId xmlns:a16="http://schemas.microsoft.com/office/drawing/2014/main" id="{3CBE4C84-70AC-222F-0FA8-5C1A0C0976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5B5530-6880-443F-A8BF-2EFE1D16CE3D}" type="slidenum">
              <a:rPr kumimoji="0" lang="en-US" sz="900" b="0" i="0" u="none" strike="noStrike" kern="1200" cap="none" spc="0" normalizeH="0" baseline="0" noProof="0" smtClean="0">
                <a:ln>
                  <a:noFill/>
                </a:ln>
                <a:solidFill>
                  <a:srgbClr val="072B42">
                    <a:tint val="75000"/>
                  </a:srgbClr>
                </a:solidFill>
                <a:effectLst/>
                <a:uLnTx/>
                <a:uFillTx/>
                <a:latin typeface="Avenir Next LT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72B42">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115336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9824-318B-2BDF-E0AB-8A59F9972F5A}"/>
              </a:ext>
            </a:extLst>
          </p:cNvPr>
          <p:cNvSpPr>
            <a:spLocks noGrp="1"/>
          </p:cNvSpPr>
          <p:nvPr>
            <p:ph type="title"/>
          </p:nvPr>
        </p:nvSpPr>
        <p:spPr>
          <a:solidFill>
            <a:schemeClr val="accent3"/>
          </a:solidFill>
          <a:scene3d>
            <a:camera prst="orthographicFront"/>
            <a:lightRig rig="threePt" dir="t"/>
          </a:scene3d>
          <a:sp3d>
            <a:bevelT/>
          </a:sp3d>
        </p:spPr>
        <p:txBody>
          <a:bodyPr>
            <a:normAutofit/>
          </a:bodyPr>
          <a:lstStyle/>
          <a:p>
            <a:pPr algn="ctr"/>
            <a:r>
              <a:rPr lang="en-US" sz="2700" dirty="0">
                <a:solidFill>
                  <a:schemeClr val="accent1"/>
                </a:solidFill>
              </a:rPr>
              <a:t>California Health &amp; Human Services Agency</a:t>
            </a:r>
          </a:p>
        </p:txBody>
      </p:sp>
      <p:graphicFrame>
        <p:nvGraphicFramePr>
          <p:cNvPr id="5" name="Content Placeholder 4">
            <a:extLst>
              <a:ext uri="{FF2B5EF4-FFF2-40B4-BE49-F238E27FC236}">
                <a16:creationId xmlns:a16="http://schemas.microsoft.com/office/drawing/2014/main" id="{DCBD2A55-D891-EE64-7765-6A343D0BCD2C}"/>
              </a:ext>
            </a:extLst>
          </p:cNvPr>
          <p:cNvGraphicFramePr>
            <a:graphicFrameLocks noGrp="1"/>
          </p:cNvGraphicFramePr>
          <p:nvPr>
            <p:ph idx="1"/>
          </p:nvPr>
        </p:nvGraphicFramePr>
        <p:xfrm>
          <a:off x="382412" y="2025570"/>
          <a:ext cx="8379176" cy="4062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ECA5B8F-DC46-CCD6-9583-6819BB4AF6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5B5530-6880-443F-A8BF-2EFE1D16CE3D}" type="slidenum">
              <a:rPr kumimoji="0" lang="en-US" sz="900" b="0" i="0" u="none" strike="noStrike" kern="1200" cap="none" spc="0" normalizeH="0" baseline="0" noProof="0" smtClean="0">
                <a:ln>
                  <a:noFill/>
                </a:ln>
                <a:solidFill>
                  <a:srgbClr val="072B42">
                    <a:tint val="75000"/>
                  </a:srgbClr>
                </a:solidFill>
                <a:effectLst/>
                <a:uLnTx/>
                <a:uFillTx/>
                <a:latin typeface="Avenir Next LT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072B42">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320368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CC1191A-44D6-5A6A-2375-A0E8A9069ACE}"/>
              </a:ext>
            </a:extLst>
          </p:cNvPr>
          <p:cNvPicPr>
            <a:picLocks noGrp="1" noChangeAspect="1"/>
          </p:cNvPicPr>
          <p:nvPr>
            <p:ph idx="1"/>
          </p:nvPr>
        </p:nvPicPr>
        <p:blipFill>
          <a:blip r:embed="rId3"/>
          <a:stretch>
            <a:fillRect/>
          </a:stretch>
        </p:blipFill>
        <p:spPr>
          <a:xfrm>
            <a:off x="2000007" y="908447"/>
            <a:ext cx="5199446" cy="5095457"/>
          </a:xfrm>
          <a:noFill/>
        </p:spPr>
      </p:pic>
    </p:spTree>
    <p:extLst>
      <p:ext uri="{BB962C8B-B14F-4D97-AF65-F5344CB8AC3E}">
        <p14:creationId xmlns:p14="http://schemas.microsoft.com/office/powerpoint/2010/main" val="3899084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5E5C5-E423-9A2A-1DE1-BF209E33D233}"/>
              </a:ext>
            </a:extLst>
          </p:cNvPr>
          <p:cNvSpPr>
            <a:spLocks noGrp="1"/>
          </p:cNvSpPr>
          <p:nvPr>
            <p:ph type="title"/>
          </p:nvPr>
        </p:nvSpPr>
        <p:spPr>
          <a:solidFill>
            <a:schemeClr val="accent3"/>
          </a:solidFill>
          <a:scene3d>
            <a:camera prst="orthographicFront"/>
            <a:lightRig rig="threePt" dir="t"/>
          </a:scene3d>
          <a:sp3d>
            <a:bevelT/>
          </a:sp3d>
        </p:spPr>
        <p:txBody>
          <a:bodyPr/>
          <a:lstStyle/>
          <a:p>
            <a:pPr algn="ctr"/>
            <a:r>
              <a:rPr lang="en-US" dirty="0"/>
              <a:t>Collaboration Is Key</a:t>
            </a:r>
          </a:p>
        </p:txBody>
      </p:sp>
      <p:sp>
        <p:nvSpPr>
          <p:cNvPr id="3" name="Content Placeholder 2">
            <a:extLst>
              <a:ext uri="{FF2B5EF4-FFF2-40B4-BE49-F238E27FC236}">
                <a16:creationId xmlns:a16="http://schemas.microsoft.com/office/drawing/2014/main" id="{89AC6803-7D7F-AE74-9194-1F1E2A61944A}"/>
              </a:ext>
            </a:extLst>
          </p:cNvPr>
          <p:cNvSpPr>
            <a:spLocks noGrp="1"/>
          </p:cNvSpPr>
          <p:nvPr>
            <p:ph idx="1"/>
          </p:nvPr>
        </p:nvSpPr>
        <p:spPr/>
        <p:txBody>
          <a:bodyPr/>
          <a:lstStyle/>
          <a:p>
            <a:endParaRPr lang="en-US" dirty="0"/>
          </a:p>
          <a:p>
            <a:r>
              <a:rPr lang="en-US" dirty="0"/>
              <a:t>Between </a:t>
            </a:r>
            <a:r>
              <a:rPr lang="en-US" dirty="0" err="1"/>
              <a:t>CalHHS</a:t>
            </a:r>
            <a:r>
              <a:rPr lang="en-US" dirty="0"/>
              <a:t> &amp; CLWDA</a:t>
            </a:r>
          </a:p>
          <a:p>
            <a:endParaRPr lang="en-US" dirty="0"/>
          </a:p>
          <a:p>
            <a:r>
              <a:rPr lang="en-US" dirty="0"/>
              <a:t>Between various departments within </a:t>
            </a:r>
            <a:r>
              <a:rPr lang="en-US" dirty="0" err="1"/>
              <a:t>CalHHS</a:t>
            </a:r>
            <a:r>
              <a:rPr lang="en-US" dirty="0"/>
              <a:t> &amp; CLWDA</a:t>
            </a:r>
          </a:p>
          <a:p>
            <a:endParaRPr lang="en-US" dirty="0"/>
          </a:p>
          <a:p>
            <a:r>
              <a:rPr lang="en-US" dirty="0"/>
              <a:t>Between state agencies &amp; stakeholders</a:t>
            </a:r>
          </a:p>
        </p:txBody>
      </p:sp>
      <p:sp>
        <p:nvSpPr>
          <p:cNvPr id="4" name="Slide Number Placeholder 3">
            <a:extLst>
              <a:ext uri="{FF2B5EF4-FFF2-40B4-BE49-F238E27FC236}">
                <a16:creationId xmlns:a16="http://schemas.microsoft.com/office/drawing/2014/main" id="{D8244236-583F-BAEF-71BE-F7093D4EE7F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5B5530-6880-443F-A8BF-2EFE1D16CE3D}" type="slidenum">
              <a:rPr kumimoji="0" lang="en-US" sz="900" b="0" i="0" u="none" strike="noStrike" kern="1200" cap="none" spc="0" normalizeH="0" baseline="0" noProof="0" smtClean="0">
                <a:ln>
                  <a:noFill/>
                </a:ln>
                <a:solidFill>
                  <a:srgbClr val="072B42">
                    <a:tint val="75000"/>
                  </a:srgbClr>
                </a:solidFill>
                <a:effectLst/>
                <a:uLnTx/>
                <a:uFillTx/>
                <a:latin typeface="Avenir Next LT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072B42">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1057227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A236-586A-C345-D98A-890297168BDE}"/>
              </a:ext>
            </a:extLst>
          </p:cNvPr>
          <p:cNvSpPr>
            <a:spLocks noGrp="1"/>
          </p:cNvSpPr>
          <p:nvPr>
            <p:ph type="title"/>
          </p:nvPr>
        </p:nvSpPr>
        <p:spPr>
          <a:solidFill>
            <a:schemeClr val="accent3"/>
          </a:solidFill>
        </p:spPr>
        <p:txBody>
          <a:bodyPr/>
          <a:lstStyle/>
          <a:p>
            <a:pPr algn="ctr"/>
            <a:r>
              <a:rPr lang="en-US" dirty="0"/>
              <a:t>Start Small</a:t>
            </a:r>
          </a:p>
        </p:txBody>
      </p:sp>
      <p:sp>
        <p:nvSpPr>
          <p:cNvPr id="3" name="Content Placeholder 2">
            <a:extLst>
              <a:ext uri="{FF2B5EF4-FFF2-40B4-BE49-F238E27FC236}">
                <a16:creationId xmlns:a16="http://schemas.microsoft.com/office/drawing/2014/main" id="{F3335199-C805-EF67-800E-705DF2CE30C7}"/>
              </a:ext>
            </a:extLst>
          </p:cNvPr>
          <p:cNvSpPr>
            <a:spLocks noGrp="1"/>
          </p:cNvSpPr>
          <p:nvPr>
            <p:ph idx="1"/>
          </p:nvPr>
        </p:nvSpPr>
        <p:spPr/>
        <p:txBody>
          <a:bodyPr/>
          <a:lstStyle/>
          <a:p>
            <a:endParaRPr lang="en-US" dirty="0"/>
          </a:p>
          <a:p>
            <a:r>
              <a:rPr lang="en-US" b="1" dirty="0"/>
              <a:t>What:  </a:t>
            </a:r>
            <a:r>
              <a:rPr lang="en-US" dirty="0"/>
              <a:t>Catalog &amp; share current FY DCW investments</a:t>
            </a:r>
          </a:p>
          <a:p>
            <a:endParaRPr lang="en-US" dirty="0"/>
          </a:p>
          <a:p>
            <a:r>
              <a:rPr lang="en-US" b="1" dirty="0"/>
              <a:t>Why:  </a:t>
            </a:r>
            <a:r>
              <a:rPr lang="en-US" dirty="0"/>
              <a:t>Internal coordination &amp; stakeholder engagement</a:t>
            </a:r>
          </a:p>
          <a:p>
            <a:endParaRPr lang="en-US" dirty="0"/>
          </a:p>
          <a:p>
            <a:r>
              <a:rPr lang="en-US" b="1" dirty="0"/>
              <a:t>How: </a:t>
            </a:r>
            <a:r>
              <a:rPr lang="en-US" dirty="0"/>
              <a:t>Additional resources through philanthropic support </a:t>
            </a:r>
          </a:p>
        </p:txBody>
      </p:sp>
      <p:sp>
        <p:nvSpPr>
          <p:cNvPr id="4" name="Slide Number Placeholder 3">
            <a:extLst>
              <a:ext uri="{FF2B5EF4-FFF2-40B4-BE49-F238E27FC236}">
                <a16:creationId xmlns:a16="http://schemas.microsoft.com/office/drawing/2014/main" id="{2E298484-FA33-CA23-1C15-E13D25E50D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5B5530-6880-443F-A8BF-2EFE1D16CE3D}" type="slidenum">
              <a:rPr kumimoji="0" lang="en-US" sz="900" b="0" i="0" u="none" strike="noStrike" kern="1200" cap="none" spc="0" normalizeH="0" baseline="0" noProof="0" smtClean="0">
                <a:ln>
                  <a:noFill/>
                </a:ln>
                <a:solidFill>
                  <a:srgbClr val="072B42">
                    <a:tint val="75000"/>
                  </a:srgbClr>
                </a:solidFill>
                <a:effectLst/>
                <a:uLnTx/>
                <a:uFillTx/>
                <a:latin typeface="Avenir Next LT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072B42">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2398084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0D90-31A1-367F-550B-0C855AA6FF69}"/>
              </a:ext>
            </a:extLst>
          </p:cNvPr>
          <p:cNvSpPr>
            <a:spLocks noGrp="1"/>
          </p:cNvSpPr>
          <p:nvPr>
            <p:ph type="title"/>
          </p:nvPr>
        </p:nvSpPr>
        <p:spPr>
          <a:solidFill>
            <a:schemeClr val="accent3"/>
          </a:solidFill>
          <a:scene3d>
            <a:camera prst="orthographicFront"/>
            <a:lightRig rig="threePt" dir="t"/>
          </a:scene3d>
          <a:sp3d>
            <a:bevelT/>
          </a:sp3d>
        </p:spPr>
        <p:txBody>
          <a:bodyPr/>
          <a:lstStyle/>
          <a:p>
            <a:pPr algn="ctr"/>
            <a:r>
              <a:rPr lang="en-US" dirty="0"/>
              <a:t>The Nitty-Gritty</a:t>
            </a:r>
          </a:p>
        </p:txBody>
      </p:sp>
      <p:sp>
        <p:nvSpPr>
          <p:cNvPr id="3" name="Content Placeholder 2">
            <a:extLst>
              <a:ext uri="{FF2B5EF4-FFF2-40B4-BE49-F238E27FC236}">
                <a16:creationId xmlns:a16="http://schemas.microsoft.com/office/drawing/2014/main" id="{090AAA21-3274-AB1F-9230-32C4F77F813D}"/>
              </a:ext>
            </a:extLst>
          </p:cNvPr>
          <p:cNvSpPr>
            <a:spLocks noGrp="1" noRot="1" noMove="1" noResize="1" noEditPoints="1" noAdjustHandles="1" noChangeArrowheads="1" noChangeShapeType="1"/>
          </p:cNvSpPr>
          <p:nvPr>
            <p:ph idx="1"/>
          </p:nvPr>
        </p:nvSpPr>
        <p:spPr/>
        <p:txBody>
          <a:bodyPr/>
          <a:lstStyle/>
          <a:p>
            <a:r>
              <a:rPr lang="en-US" dirty="0"/>
              <a:t>Identify key partner(s)</a:t>
            </a:r>
          </a:p>
          <a:p>
            <a:r>
              <a:rPr lang="en-US" dirty="0"/>
              <a:t>Build partnership with California Department of Aging to create tools and corral participation</a:t>
            </a:r>
          </a:p>
          <a:p>
            <a:r>
              <a:rPr lang="en-US" dirty="0"/>
              <a:t>Monthly inter- and intra-agency DCW meetings to level-set, choose priorities, and plan presentation</a:t>
            </a:r>
          </a:p>
          <a:p>
            <a:r>
              <a:rPr lang="en-US" dirty="0"/>
              <a:t>Assemble Google spreadsheet</a:t>
            </a:r>
          </a:p>
          <a:p>
            <a:r>
              <a:rPr lang="en-US" dirty="0"/>
              <a:t>Synthesize data</a:t>
            </a:r>
          </a:p>
          <a:p>
            <a:r>
              <a:rPr lang="en-US" dirty="0"/>
              <a:t>Create visuals</a:t>
            </a:r>
          </a:p>
          <a:p>
            <a:r>
              <a:rPr lang="en-US" dirty="0"/>
              <a:t>Outreach</a:t>
            </a:r>
          </a:p>
          <a:p>
            <a:endParaRPr lang="en-US" dirty="0"/>
          </a:p>
          <a:p>
            <a:endParaRPr lang="en-US" dirty="0"/>
          </a:p>
        </p:txBody>
      </p:sp>
      <p:sp>
        <p:nvSpPr>
          <p:cNvPr id="4" name="Slide Number Placeholder 3">
            <a:extLst>
              <a:ext uri="{FF2B5EF4-FFF2-40B4-BE49-F238E27FC236}">
                <a16:creationId xmlns:a16="http://schemas.microsoft.com/office/drawing/2014/main" id="{CD6CC502-6514-D9B1-4AE8-F5F87D48207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5B5530-6880-443F-A8BF-2EFE1D16CE3D}" type="slidenum">
              <a:rPr kumimoji="0" lang="en-US" sz="900" b="0" i="0" u="none" strike="noStrike" kern="1200" cap="none" spc="0" normalizeH="0" baseline="0" noProof="0" smtClean="0">
                <a:ln>
                  <a:noFill/>
                </a:ln>
                <a:solidFill>
                  <a:srgbClr val="072B42">
                    <a:tint val="75000"/>
                  </a:srgbClr>
                </a:solidFill>
                <a:effectLst/>
                <a:uLnTx/>
                <a:uFillTx/>
                <a:latin typeface="Avenir Next LT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072B42">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2182003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F3A6B-FDCE-46BA-B198-2DB3D97F2361}"/>
              </a:ext>
            </a:extLst>
          </p:cNvPr>
          <p:cNvSpPr>
            <a:spLocks noGrp="1"/>
          </p:cNvSpPr>
          <p:nvPr>
            <p:ph type="title"/>
          </p:nvPr>
        </p:nvSpPr>
        <p:spPr/>
        <p:txBody>
          <a:bodyPr/>
          <a:lstStyle/>
          <a:p>
            <a:pPr algn="ctr"/>
            <a:r>
              <a:rPr lang="en-US" dirty="0"/>
              <a:t>Summary of DCW Investments FY 21-22</a:t>
            </a:r>
          </a:p>
        </p:txBody>
      </p:sp>
      <p:graphicFrame>
        <p:nvGraphicFramePr>
          <p:cNvPr id="7" name="Content Placeholder 6">
            <a:extLst>
              <a:ext uri="{FF2B5EF4-FFF2-40B4-BE49-F238E27FC236}">
                <a16:creationId xmlns:a16="http://schemas.microsoft.com/office/drawing/2014/main" id="{EB20E65E-B82A-440D-B7BB-CA14E585893B}"/>
              </a:ext>
            </a:extLst>
          </p:cNvPr>
          <p:cNvGraphicFramePr>
            <a:graphicFrameLocks noGrp="1"/>
          </p:cNvGraphicFramePr>
          <p:nvPr>
            <p:ph idx="1"/>
          </p:nvPr>
        </p:nvGraphicFramePr>
        <p:xfrm>
          <a:off x="5616172" y="1741772"/>
          <a:ext cx="2196779" cy="167839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8506DA6D-C6D5-4AD6-B0EA-73BE26C11EDC}"/>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5B5530-6880-443F-A8BF-2EFE1D16CE3D}" type="slidenum">
              <a:rPr kumimoji="0" lang="en-US" sz="900" b="0" i="0" u="none" strike="noStrike" kern="1200" cap="none" spc="0" normalizeH="0" baseline="0" noProof="0" smtClean="0">
                <a:ln>
                  <a:noFill/>
                </a:ln>
                <a:solidFill>
                  <a:srgbClr val="072B42">
                    <a:tint val="75000"/>
                  </a:srgbClr>
                </a:solidFill>
                <a:effectLst/>
                <a:uLnTx/>
                <a:uFillTx/>
                <a:latin typeface="Avenir Next LT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072B42">
                  <a:tint val="75000"/>
                </a:srgbClr>
              </a:solidFill>
              <a:effectLst/>
              <a:uLnTx/>
              <a:uFillTx/>
              <a:latin typeface="Avenir Next LT Pro"/>
              <a:ea typeface="+mn-ea"/>
              <a:cs typeface="+mn-cs"/>
            </a:endParaRPr>
          </a:p>
        </p:txBody>
      </p:sp>
      <p:graphicFrame>
        <p:nvGraphicFramePr>
          <p:cNvPr id="10" name="Chart 9">
            <a:extLst>
              <a:ext uri="{FF2B5EF4-FFF2-40B4-BE49-F238E27FC236}">
                <a16:creationId xmlns:a16="http://schemas.microsoft.com/office/drawing/2014/main" id="{F214C44E-C4C6-4180-A4D0-C295C7026B09}"/>
              </a:ext>
            </a:extLst>
          </p:cNvPr>
          <p:cNvGraphicFramePr/>
          <p:nvPr/>
        </p:nvGraphicFramePr>
        <p:xfrm>
          <a:off x="820006" y="3677871"/>
          <a:ext cx="3751985" cy="31801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6">
            <a:extLst>
              <a:ext uri="{FF2B5EF4-FFF2-40B4-BE49-F238E27FC236}">
                <a16:creationId xmlns:a16="http://schemas.microsoft.com/office/drawing/2014/main" id="{E5CE902C-E317-4397-A49D-B2AF2AD2E8F7}"/>
              </a:ext>
            </a:extLst>
          </p:cNvPr>
          <p:cNvGraphicFramePr>
            <a:graphicFrameLocks/>
          </p:cNvGraphicFramePr>
          <p:nvPr/>
        </p:nvGraphicFramePr>
        <p:xfrm>
          <a:off x="5000262" y="3677871"/>
          <a:ext cx="3515087" cy="2936377"/>
        </p:xfrm>
        <a:graphic>
          <a:graphicData uri="http://schemas.openxmlformats.org/drawingml/2006/chart">
            <c:chart xmlns:c="http://schemas.openxmlformats.org/drawingml/2006/chart" xmlns:r="http://schemas.openxmlformats.org/officeDocument/2006/relationships" r:id="rId5"/>
          </a:graphicData>
        </a:graphic>
      </p:graphicFrame>
      <p:sp>
        <p:nvSpPr>
          <p:cNvPr id="5" name="Double Wave 4">
            <a:extLst>
              <a:ext uri="{FF2B5EF4-FFF2-40B4-BE49-F238E27FC236}">
                <a16:creationId xmlns:a16="http://schemas.microsoft.com/office/drawing/2014/main" id="{6B43EE3F-CD13-4D58-BB7C-A3CB2EDAB830}"/>
              </a:ext>
            </a:extLst>
          </p:cNvPr>
          <p:cNvSpPr/>
          <p:nvPr/>
        </p:nvSpPr>
        <p:spPr>
          <a:xfrm>
            <a:off x="1433586" y="2000251"/>
            <a:ext cx="1714500" cy="1161436"/>
          </a:xfrm>
          <a:prstGeom prst="doubleWave">
            <a:avLst>
              <a:gd name="adj1" fmla="val 125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Avenir Next LT Pro"/>
                <a:ea typeface="+mn-ea"/>
                <a:cs typeface="+mn-cs"/>
              </a:rPr>
              <a:t>TOTAL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Avenir Next LT Pro"/>
                <a:ea typeface="+mn-ea"/>
                <a:cs typeface="+mn-cs"/>
              </a:rPr>
              <a:t>$946.4 Million</a:t>
            </a:r>
          </a:p>
        </p:txBody>
      </p:sp>
      <p:cxnSp>
        <p:nvCxnSpPr>
          <p:cNvPr id="6" name="Straight Connector 5">
            <a:extLst>
              <a:ext uri="{FF2B5EF4-FFF2-40B4-BE49-F238E27FC236}">
                <a16:creationId xmlns:a16="http://schemas.microsoft.com/office/drawing/2014/main" id="{1511E267-0B63-4032-9F64-D2B29B796E23}"/>
              </a:ext>
            </a:extLst>
          </p:cNvPr>
          <p:cNvCxnSpPr>
            <a:cxnSpLocks/>
          </p:cNvCxnSpPr>
          <p:nvPr/>
        </p:nvCxnSpPr>
        <p:spPr>
          <a:xfrm>
            <a:off x="411480" y="3594735"/>
            <a:ext cx="828103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98DA19-C5A5-47D3-BA5B-2FCD3D29FE56}"/>
              </a:ext>
            </a:extLst>
          </p:cNvPr>
          <p:cNvCxnSpPr>
            <a:cxnSpLocks/>
          </p:cNvCxnSpPr>
          <p:nvPr/>
        </p:nvCxnSpPr>
        <p:spPr>
          <a:xfrm>
            <a:off x="4640580" y="1780367"/>
            <a:ext cx="0" cy="403757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33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6" descr="Image result for images of whole person car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6AC06F6E-8E0F-9819-8828-894ABA1D8AB7}"/>
              </a:ext>
            </a:extLst>
          </p:cNvPr>
          <p:cNvSpPr>
            <a:spLocks noGrp="1"/>
          </p:cNvSpPr>
          <p:nvPr>
            <p:ph type="title"/>
          </p:nvPr>
        </p:nvSpPr>
        <p:spPr>
          <a:xfrm>
            <a:off x="416688" y="365126"/>
            <a:ext cx="8098662" cy="1325563"/>
          </a:xfrm>
        </p:spPr>
        <p:txBody>
          <a:bodyPr>
            <a:normAutofit fontScale="90000"/>
          </a:bodyPr>
          <a:lstStyle/>
          <a:p>
            <a:r>
              <a:rPr lang="en-US" dirty="0"/>
              <a:t>The Widening Gap Between the Direct Care Workforce and Consumer Demand for LTSS</a:t>
            </a:r>
          </a:p>
        </p:txBody>
      </p:sp>
      <p:sp>
        <p:nvSpPr>
          <p:cNvPr id="3" name="Subtitle 2">
            <a:extLst>
              <a:ext uri="{FF2B5EF4-FFF2-40B4-BE49-F238E27FC236}">
                <a16:creationId xmlns:a16="http://schemas.microsoft.com/office/drawing/2014/main" id="{5F0D5B25-ECF9-02B5-330C-B947ED5A6E72}"/>
              </a:ext>
            </a:extLst>
          </p:cNvPr>
          <p:cNvSpPr>
            <a:spLocks noGrp="1"/>
          </p:cNvSpPr>
          <p:nvPr>
            <p:ph idx="1"/>
          </p:nvPr>
        </p:nvSpPr>
        <p:spPr>
          <a:xfrm>
            <a:off x="416688" y="1690689"/>
            <a:ext cx="8098661" cy="4031165"/>
          </a:xfrm>
        </p:spPr>
        <p:txBody>
          <a:bodyPr>
            <a:noAutofit/>
          </a:bodyPr>
          <a:lstStyle/>
          <a:p>
            <a:pPr marL="0" indent="0">
              <a:buNone/>
            </a:pPr>
            <a:r>
              <a:rPr lang="en-US" sz="2000" b="1" dirty="0">
                <a:cs typeface="Calibri" panose="020F0502020204030204" pitchFamily="34" charset="0"/>
              </a:rPr>
              <a:t>What’s at the root of this problem?</a:t>
            </a:r>
            <a:br>
              <a:rPr lang="en-US" sz="2000" b="1" dirty="0">
                <a:cs typeface="Calibri" panose="020F0502020204030204" pitchFamily="34" charset="0"/>
              </a:rPr>
            </a:br>
            <a:endParaRPr lang="en-US" sz="2000" b="1" dirty="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2000" b="1" dirty="0">
                <a:ea typeface="Calibri" panose="020F0502020204030204" pitchFamily="34" charset="0"/>
                <a:cs typeface="Calibri" panose="020F0502020204030204" pitchFamily="34" charset="0"/>
              </a:rPr>
              <a:t>An aging population. </a:t>
            </a:r>
            <a:r>
              <a:rPr lang="en-US" sz="2000" dirty="0">
                <a:ea typeface="Calibri" panose="020F0502020204030204" pitchFamily="34" charset="0"/>
                <a:cs typeface="Calibri" panose="020F0502020204030204" pitchFamily="34" charset="0"/>
              </a:rPr>
              <a:t>By 2030, one in five people in the US will be aged 65 or older.</a:t>
            </a:r>
            <a:endParaRPr lang="en-US" sz="2000" b="1" dirty="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2000" b="1" dirty="0">
                <a:ea typeface="Calibri" panose="020F0502020204030204" pitchFamily="34" charset="0"/>
                <a:cs typeface="Calibri" panose="020F0502020204030204" pitchFamily="34" charset="0"/>
              </a:rPr>
              <a:t>Needs of people with disabilities. </a:t>
            </a:r>
            <a:r>
              <a:rPr lang="en-US" sz="2000" dirty="0">
                <a:ea typeface="Calibri" panose="020F0502020204030204" pitchFamily="34" charset="0"/>
                <a:cs typeface="Calibri" panose="020F0502020204030204" pitchFamily="34" charset="0"/>
              </a:rPr>
              <a:t>While use of technology and adaptation of environments has helped to address needs, the direct workforce remains a fulcrum point of support.</a:t>
            </a:r>
            <a:endParaRPr lang="en-US" sz="2000" b="1" dirty="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2000" b="1" dirty="0">
                <a:ea typeface="Calibri" panose="020F0502020204030204" pitchFamily="34" charset="0"/>
                <a:cs typeface="Calibri" panose="020F0502020204030204" pitchFamily="34" charset="0"/>
              </a:rPr>
              <a:t>Diminishing availability of informal care. </a:t>
            </a:r>
            <a:r>
              <a:rPr lang="en-US" sz="2000" dirty="0">
                <a:ea typeface="Calibri" panose="020F0502020204030204" pitchFamily="34" charset="0"/>
                <a:cs typeface="Calibri" panose="020F0502020204030204" pitchFamily="34" charset="0"/>
              </a:rPr>
              <a:t>Economic constraints, changing social dynamics and physical distance among family members are all affecting the capacity of family caregivers to provide needed care.</a:t>
            </a:r>
            <a:endParaRPr lang="en-US" sz="2000" dirty="0">
              <a:cs typeface="Calibri" panose="020F0502020204030204" pitchFamily="34" charset="0"/>
            </a:endParaRPr>
          </a:p>
          <a:p>
            <a:endParaRPr lang="en-US" sz="2000" dirty="0"/>
          </a:p>
        </p:txBody>
      </p:sp>
      <p:sp>
        <p:nvSpPr>
          <p:cNvPr id="45" name="Slide Number Placeholder 44"/>
          <p:cNvSpPr>
            <a:spLocks noGrp="1"/>
          </p:cNvSpPr>
          <p:nvPr>
            <p:ph type="sldNum" sz="quarter" idx="4294967295"/>
          </p:nvPr>
        </p:nvSpPr>
        <p:spPr>
          <a:xfrm>
            <a:off x="7010400" y="635635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8E0910F7-5D48-4D29-89D1-83725AECF732}" type="slidenum">
              <a:rPr lang="en-US" smtClean="0"/>
              <a:pPr>
                <a:defRPr/>
              </a:pPr>
              <a:t>3</a:t>
            </a:fld>
            <a:endParaRPr lang="en-US" dirty="0"/>
          </a:p>
        </p:txBody>
      </p:sp>
    </p:spTree>
    <p:extLst>
      <p:ext uri="{BB962C8B-B14F-4D97-AF65-F5344CB8AC3E}">
        <p14:creationId xmlns:p14="http://schemas.microsoft.com/office/powerpoint/2010/main" val="275818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F9EB-9125-4038-F4DD-F7FBC559196F}"/>
              </a:ext>
            </a:extLst>
          </p:cNvPr>
          <p:cNvSpPr>
            <a:spLocks noGrp="1"/>
          </p:cNvSpPr>
          <p:nvPr>
            <p:ph type="title"/>
          </p:nvPr>
        </p:nvSpPr>
        <p:spPr>
          <a:solidFill>
            <a:schemeClr val="accent3"/>
          </a:solidFill>
          <a:scene3d>
            <a:camera prst="orthographicFront"/>
            <a:lightRig rig="threePt" dir="t"/>
          </a:scene3d>
          <a:sp3d>
            <a:bevelT/>
          </a:sp3d>
        </p:spPr>
        <p:txBody>
          <a:bodyPr/>
          <a:lstStyle/>
          <a:p>
            <a:pPr algn="ctr"/>
            <a:r>
              <a:rPr lang="en-US" dirty="0"/>
              <a:t>What we have accomplished</a:t>
            </a:r>
          </a:p>
        </p:txBody>
      </p:sp>
      <p:sp>
        <p:nvSpPr>
          <p:cNvPr id="3" name="Content Placeholder 2">
            <a:extLst>
              <a:ext uri="{FF2B5EF4-FFF2-40B4-BE49-F238E27FC236}">
                <a16:creationId xmlns:a16="http://schemas.microsoft.com/office/drawing/2014/main" id="{BCD3D16E-A6BD-BEB8-A396-5CD10675F96B}"/>
              </a:ext>
            </a:extLst>
          </p:cNvPr>
          <p:cNvSpPr>
            <a:spLocks noGrp="1"/>
          </p:cNvSpPr>
          <p:nvPr>
            <p:ph idx="1"/>
          </p:nvPr>
        </p:nvSpPr>
        <p:spPr/>
        <p:txBody>
          <a:bodyPr>
            <a:normAutofit/>
          </a:bodyPr>
          <a:lstStyle/>
          <a:p>
            <a:r>
              <a:rPr lang="en-US" dirty="0"/>
              <a:t>Provided baseline for strategic planning between HHS departments and between HHS &amp; LWDA</a:t>
            </a:r>
          </a:p>
          <a:p>
            <a:endParaRPr lang="en-US" dirty="0"/>
          </a:p>
          <a:p>
            <a:r>
              <a:rPr lang="en-US" dirty="0"/>
              <a:t>Facilitated stakeholder engagement</a:t>
            </a:r>
          </a:p>
          <a:p>
            <a:endParaRPr lang="en-US" dirty="0"/>
          </a:p>
          <a:p>
            <a:r>
              <a:rPr lang="en-US" dirty="0"/>
              <a:t>Planning meetings transitioned into quarterly internal HHS/LWDA DCW strategy meetings</a:t>
            </a:r>
          </a:p>
          <a:p>
            <a:endParaRPr lang="en-US" dirty="0"/>
          </a:p>
          <a:p>
            <a:r>
              <a:rPr lang="en-US" dirty="0"/>
              <a:t>Paved the way for current HHS/LWDA collaboration on FY 22-23 budget, $1.4 B </a:t>
            </a:r>
            <a:r>
              <a:rPr lang="en-US" i="1" dirty="0"/>
              <a:t>Health Workforce for All</a:t>
            </a:r>
            <a:endParaRPr lang="en-US" dirty="0"/>
          </a:p>
        </p:txBody>
      </p:sp>
      <p:sp>
        <p:nvSpPr>
          <p:cNvPr id="4" name="Slide Number Placeholder 3">
            <a:extLst>
              <a:ext uri="{FF2B5EF4-FFF2-40B4-BE49-F238E27FC236}">
                <a16:creationId xmlns:a16="http://schemas.microsoft.com/office/drawing/2014/main" id="{663CB99E-76A6-9DE9-1AC4-D61217E62D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5B5530-6880-443F-A8BF-2EFE1D16CE3D}" type="slidenum">
              <a:rPr kumimoji="0" lang="en-US" sz="900" b="0" i="0" u="none" strike="noStrike" kern="1200" cap="none" spc="0" normalizeH="0" baseline="0" noProof="0" smtClean="0">
                <a:ln>
                  <a:noFill/>
                </a:ln>
                <a:solidFill>
                  <a:srgbClr val="072B42">
                    <a:tint val="75000"/>
                  </a:srgbClr>
                </a:solidFill>
                <a:effectLst/>
                <a:uLnTx/>
                <a:uFillTx/>
                <a:latin typeface="Avenir Next LT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srgbClr val="072B42">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573150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2546-5863-CB70-7217-B688B82535F8}"/>
              </a:ext>
            </a:extLst>
          </p:cNvPr>
          <p:cNvSpPr>
            <a:spLocks noGrp="1"/>
          </p:cNvSpPr>
          <p:nvPr>
            <p:ph type="title"/>
          </p:nvPr>
        </p:nvSpPr>
        <p:spPr>
          <a:solidFill>
            <a:schemeClr val="accent3"/>
          </a:solidFill>
          <a:scene3d>
            <a:camera prst="orthographicFront"/>
            <a:lightRig rig="threePt" dir="t"/>
          </a:scene3d>
          <a:sp3d>
            <a:bevelT/>
          </a:sp3d>
        </p:spPr>
        <p:txBody>
          <a:bodyPr/>
          <a:lstStyle/>
          <a:p>
            <a:pPr algn="ctr"/>
            <a:r>
              <a:rPr lang="en-US" dirty="0"/>
              <a:t>What we have yet to do</a:t>
            </a:r>
          </a:p>
        </p:txBody>
      </p:sp>
      <p:sp>
        <p:nvSpPr>
          <p:cNvPr id="3" name="Content Placeholder 2">
            <a:extLst>
              <a:ext uri="{FF2B5EF4-FFF2-40B4-BE49-F238E27FC236}">
                <a16:creationId xmlns:a16="http://schemas.microsoft.com/office/drawing/2014/main" id="{246ED683-A16F-2F4C-1E6B-8B5A73520A34}"/>
              </a:ext>
            </a:extLst>
          </p:cNvPr>
          <p:cNvSpPr>
            <a:spLocks noGrp="1"/>
          </p:cNvSpPr>
          <p:nvPr>
            <p:ph idx="1"/>
          </p:nvPr>
        </p:nvSpPr>
        <p:spPr/>
        <p:txBody>
          <a:bodyPr/>
          <a:lstStyle/>
          <a:p>
            <a:endParaRPr lang="en-US" dirty="0"/>
          </a:p>
          <a:p>
            <a:r>
              <a:rPr lang="en-US" dirty="0"/>
              <a:t>Raise wages</a:t>
            </a:r>
          </a:p>
          <a:p>
            <a:endParaRPr lang="en-US" dirty="0"/>
          </a:p>
          <a:p>
            <a:r>
              <a:rPr lang="en-US" dirty="0"/>
              <a:t>Provide benefits</a:t>
            </a:r>
          </a:p>
          <a:p>
            <a:pPr marL="0" indent="0">
              <a:buNone/>
            </a:pPr>
            <a:endParaRPr lang="en-US" dirty="0"/>
          </a:p>
          <a:p>
            <a:r>
              <a:rPr lang="en-US" dirty="0"/>
              <a:t>Standardize and centralize training and certification</a:t>
            </a:r>
          </a:p>
        </p:txBody>
      </p:sp>
      <p:sp>
        <p:nvSpPr>
          <p:cNvPr id="4" name="Slide Number Placeholder 3">
            <a:extLst>
              <a:ext uri="{FF2B5EF4-FFF2-40B4-BE49-F238E27FC236}">
                <a16:creationId xmlns:a16="http://schemas.microsoft.com/office/drawing/2014/main" id="{8B0C58D5-AA83-678C-E13F-35BFD88B12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5B5530-6880-443F-A8BF-2EFE1D16CE3D}" type="slidenum">
              <a:rPr kumimoji="0" lang="en-US" sz="900" b="0" i="0" u="none" strike="noStrike" kern="1200" cap="none" spc="0" normalizeH="0" baseline="0" noProof="0" smtClean="0">
                <a:ln>
                  <a:noFill/>
                </a:ln>
                <a:solidFill>
                  <a:srgbClr val="072B42">
                    <a:tint val="75000"/>
                  </a:srgbClr>
                </a:solidFill>
                <a:effectLst/>
                <a:uLnTx/>
                <a:uFillTx/>
                <a:latin typeface="Avenir Next LT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srgbClr val="072B42">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1843137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58CC-CD24-C10D-0E47-40115AEE0050}"/>
              </a:ext>
            </a:extLst>
          </p:cNvPr>
          <p:cNvSpPr>
            <a:spLocks noGrp="1"/>
          </p:cNvSpPr>
          <p:nvPr>
            <p:ph type="title"/>
          </p:nvPr>
        </p:nvSpPr>
        <p:spPr>
          <a:solidFill>
            <a:schemeClr val="accent3"/>
          </a:solidFill>
          <a:scene3d>
            <a:camera prst="orthographicFront"/>
            <a:lightRig rig="threePt" dir="t"/>
          </a:scene3d>
          <a:sp3d>
            <a:bevelT/>
          </a:sp3d>
        </p:spPr>
        <p:txBody>
          <a:bodyPr/>
          <a:lstStyle/>
          <a:p>
            <a:pPr algn="ctr"/>
            <a:r>
              <a:rPr lang="en-US" dirty="0"/>
              <a:t>Building toward structural change</a:t>
            </a:r>
          </a:p>
        </p:txBody>
      </p:sp>
      <p:sp>
        <p:nvSpPr>
          <p:cNvPr id="3" name="Content Placeholder 2">
            <a:extLst>
              <a:ext uri="{FF2B5EF4-FFF2-40B4-BE49-F238E27FC236}">
                <a16:creationId xmlns:a16="http://schemas.microsoft.com/office/drawing/2014/main" id="{529A2385-E708-AF2B-C23E-43542964CC32}"/>
              </a:ext>
            </a:extLst>
          </p:cNvPr>
          <p:cNvSpPr>
            <a:spLocks noGrp="1"/>
          </p:cNvSpPr>
          <p:nvPr>
            <p:ph idx="1"/>
          </p:nvPr>
        </p:nvSpPr>
        <p:spPr/>
        <p:txBody>
          <a:bodyPr anchor="ctr">
            <a:normAutofit/>
          </a:bodyPr>
          <a:lstStyle/>
          <a:p>
            <a:pPr algn="ctr">
              <a:buFont typeface="Wingdings" panose="05000000000000000000" pitchFamily="2" charset="2"/>
              <a:buChar char="Ø"/>
            </a:pPr>
            <a:r>
              <a:rPr lang="en-US" sz="2700" dirty="0"/>
              <a:t>Direct Care Workforce Solutions Table</a:t>
            </a:r>
          </a:p>
        </p:txBody>
      </p:sp>
      <p:sp>
        <p:nvSpPr>
          <p:cNvPr id="4" name="Slide Number Placeholder 3">
            <a:extLst>
              <a:ext uri="{FF2B5EF4-FFF2-40B4-BE49-F238E27FC236}">
                <a16:creationId xmlns:a16="http://schemas.microsoft.com/office/drawing/2014/main" id="{D4DC72FB-7FA2-4D6E-857D-AE60988866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5B5530-6880-443F-A8BF-2EFE1D16CE3D}" type="slidenum">
              <a:rPr kumimoji="0" lang="en-US" sz="900" b="0" i="0" u="none" strike="noStrike" kern="1200" cap="none" spc="0" normalizeH="0" baseline="0" noProof="0" smtClean="0">
                <a:ln>
                  <a:noFill/>
                </a:ln>
                <a:solidFill>
                  <a:srgbClr val="072B42">
                    <a:tint val="75000"/>
                  </a:srgbClr>
                </a:solidFill>
                <a:effectLst/>
                <a:uLnTx/>
                <a:uFillTx/>
                <a:latin typeface="Avenir Next LT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072B42">
                  <a:tint val="75000"/>
                </a:srgbClr>
              </a:solidFill>
              <a:effectLst/>
              <a:uLnTx/>
              <a:uFillTx/>
              <a:latin typeface="Avenir Next LT Pro"/>
              <a:ea typeface="+mn-ea"/>
              <a:cs typeface="+mn-cs"/>
            </a:endParaRPr>
          </a:p>
        </p:txBody>
      </p:sp>
    </p:spTree>
    <p:extLst>
      <p:ext uri="{BB962C8B-B14F-4D97-AF65-F5344CB8AC3E}">
        <p14:creationId xmlns:p14="http://schemas.microsoft.com/office/powerpoint/2010/main" val="2514062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2.png">
            <a:extLst>
              <a:ext uri="{FF2B5EF4-FFF2-40B4-BE49-F238E27FC236}">
                <a16:creationId xmlns:a16="http://schemas.microsoft.com/office/drawing/2014/main" id="{A52E9604-3629-47A6-8265-FCF4A3C32C63}"/>
              </a:ext>
            </a:extLst>
          </p:cNvPr>
          <p:cNvPicPr/>
          <p:nvPr/>
        </p:nvPicPr>
        <p:blipFill>
          <a:blip r:embed="rId3" cstate="print"/>
          <a:stretch>
            <a:fillRect/>
          </a:stretch>
        </p:blipFill>
        <p:spPr>
          <a:xfrm>
            <a:off x="152400" y="286168"/>
            <a:ext cx="2628900" cy="1057338"/>
          </a:xfrm>
          <a:prstGeom prst="rect">
            <a:avLst/>
          </a:prstGeom>
        </p:spPr>
      </p:pic>
      <p:sp>
        <p:nvSpPr>
          <p:cNvPr id="3" name="Content Placeholder 2">
            <a:extLst>
              <a:ext uri="{FF2B5EF4-FFF2-40B4-BE49-F238E27FC236}">
                <a16:creationId xmlns:a16="http://schemas.microsoft.com/office/drawing/2014/main" id="{7CF0536C-12EF-470A-B2D8-65BA739161D3}"/>
              </a:ext>
            </a:extLst>
          </p:cNvPr>
          <p:cNvSpPr>
            <a:spLocks noGrp="1"/>
          </p:cNvSpPr>
          <p:nvPr>
            <p:ph idx="1"/>
          </p:nvPr>
        </p:nvSpPr>
        <p:spPr>
          <a:xfrm>
            <a:off x="609600" y="960437"/>
            <a:ext cx="8229600" cy="4525963"/>
          </a:xfrm>
        </p:spPr>
        <p:txBody>
          <a:bodyPr>
            <a:normAutofit/>
          </a:bodyPr>
          <a:lstStyle/>
          <a:p>
            <a:pPr marL="0" indent="0" algn="ctr">
              <a:buNone/>
            </a:pPr>
            <a:endParaRPr lang="en-US" sz="5400" dirty="0">
              <a:latin typeface="Lucida Calligraphy" panose="03010101010101010101" pitchFamily="66" charset="0"/>
            </a:endParaRPr>
          </a:p>
          <a:p>
            <a:pPr marL="0" indent="0" algn="ctr">
              <a:buNone/>
            </a:pPr>
            <a:r>
              <a:rPr lang="en-US" sz="6600" dirty="0">
                <a:latin typeface="Lucida Calligraphy" panose="03010101010101010101" pitchFamily="66" charset="0"/>
              </a:rPr>
              <a:t>       </a:t>
            </a:r>
            <a:endParaRPr lang="en-US" sz="6600" dirty="0">
              <a:solidFill>
                <a:srgbClr val="336699"/>
              </a:solidFill>
              <a:latin typeface="Franklin Gothic Demi" panose="020B0703020102020204" pitchFamily="34" charset="0"/>
            </a:endParaRPr>
          </a:p>
        </p:txBody>
      </p:sp>
      <p:pic>
        <p:nvPicPr>
          <p:cNvPr id="2050" name="Picture 1" descr="logo MSUCOM567">
            <a:extLst>
              <a:ext uri="{FF2B5EF4-FFF2-40B4-BE49-F238E27FC236}">
                <a16:creationId xmlns:a16="http://schemas.microsoft.com/office/drawing/2014/main" id="{0852B474-EEAB-4785-BA22-83D5A05C4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480" y="5785698"/>
            <a:ext cx="5007670" cy="7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12457AB-F874-4D73-AA02-9C8CC0E4C69D}"/>
              </a:ext>
            </a:extLst>
          </p:cNvPr>
          <p:cNvSpPr txBox="1"/>
          <p:nvPr/>
        </p:nvSpPr>
        <p:spPr>
          <a:xfrm>
            <a:off x="609600" y="1892807"/>
            <a:ext cx="8248650" cy="398570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rebuchet MS" panose="020B0603020202020204"/>
                <a:ea typeface="+mn-ea"/>
                <a:cs typeface="+mn-cs"/>
              </a:rPr>
              <a:t>Michigan’s Statewide Initiatives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rebuchet MS" panose="020B0603020202020204"/>
                <a:ea typeface="+mn-ea"/>
                <a:cs typeface="+mn-cs"/>
              </a:rPr>
              <a:t>to Expand and Elevate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rebuchet MS" panose="020B0603020202020204"/>
                <a:ea typeface="+mn-ea"/>
                <a:cs typeface="+mn-cs"/>
              </a:rPr>
              <a:t>Direct Care Workforce  </a:t>
            </a:r>
            <a:r>
              <a:rPr kumimoji="0" lang="en-US" sz="3600" b="0" i="1" u="none" strike="noStrike" kern="1200" cap="none" spc="0" normalizeH="0" baseline="0" noProof="0" dirty="0">
                <a:ln>
                  <a:noFill/>
                </a:ln>
                <a:solidFill>
                  <a:prstClr val="black"/>
                </a:solidFill>
                <a:effectLst/>
                <a:uLnTx/>
                <a:uFillTx/>
                <a:latin typeface="Trebuchet MS" panose="020B0603020202020204"/>
                <a:ea typeface="+mn-ea"/>
                <a:cs typeface="+mn-cs"/>
              </a:rPr>
              <a:t>  </a:t>
            </a:r>
            <a:br>
              <a:rPr kumimoji="0" lang="en-US" sz="3600" b="0" i="0" u="none" strike="noStrike" kern="1200" cap="none" spc="0" normalizeH="0" baseline="0" noProof="0" dirty="0">
                <a:ln>
                  <a:noFill/>
                </a:ln>
                <a:solidFill>
                  <a:srgbClr val="90C226"/>
                </a:solidFill>
                <a:effectLst/>
                <a:uLnTx/>
                <a:uFillTx/>
                <a:latin typeface="Trebuchet MS" panose="020B0603020202020204"/>
                <a:ea typeface="+mn-ea"/>
                <a:cs typeface="+mn-cs"/>
              </a:rPr>
            </a:br>
            <a:br>
              <a:rPr kumimoji="0" lang="en-US" altLang="en-US" sz="2700" b="0" i="0" u="none" strike="noStrike" kern="1200" cap="none" spc="0" normalizeH="0" baseline="0" noProof="0" dirty="0">
                <a:ln>
                  <a:noFill/>
                </a:ln>
                <a:solidFill>
                  <a:prstClr val="black">
                    <a:lumMod val="85000"/>
                    <a:lumOff val="15000"/>
                  </a:prstClr>
                </a:solidFill>
                <a:effectLst/>
                <a:uLnTx/>
                <a:uFillTx/>
                <a:latin typeface="Trebuchet MS" panose="020B0603020202020204"/>
                <a:ea typeface="+mn-ea"/>
                <a:cs typeface="+mn-cs"/>
              </a:rPr>
            </a:br>
            <a:r>
              <a:rPr kumimoji="0" lang="en-US" altLang="en-US" sz="2400" b="0" i="0" u="none" strike="noStrike" kern="1200" cap="none" spc="0" normalizeH="0" baseline="0" noProof="0" dirty="0">
                <a:ln>
                  <a:noFill/>
                </a:ln>
                <a:solidFill>
                  <a:prstClr val="black">
                    <a:lumMod val="85000"/>
                    <a:lumOff val="15000"/>
                  </a:prstClr>
                </a:solidFill>
                <a:effectLst/>
                <a:uLnTx/>
                <a:uFillTx/>
                <a:latin typeface="Trebuchet MS" panose="020B0603020202020204"/>
                <a:ea typeface="+mn-ea"/>
                <a:cs typeface="+mn-cs"/>
              </a:rPr>
              <a:t>Clare Luz, PhD</a:t>
            </a:r>
            <a:br>
              <a:rPr kumimoji="0" lang="en-US" altLang="en-US" sz="2400" b="0" i="0" u="none" strike="noStrike" kern="1200" cap="none" spc="0" normalizeH="0" baseline="0" noProof="0" dirty="0">
                <a:ln>
                  <a:noFill/>
                </a:ln>
                <a:solidFill>
                  <a:prstClr val="black">
                    <a:lumMod val="85000"/>
                    <a:lumOff val="15000"/>
                  </a:prstClr>
                </a:solidFill>
                <a:effectLst/>
                <a:uLnTx/>
                <a:uFillTx/>
                <a:latin typeface="Trebuchet MS" panose="020B0603020202020204"/>
                <a:ea typeface="+mn-ea"/>
                <a:cs typeface="+mn-cs"/>
              </a:rPr>
            </a:br>
            <a:r>
              <a:rPr kumimoji="0" lang="en-US" altLang="en-US" sz="2400" b="0" i="0" u="none" strike="noStrike" kern="1200" cap="none" spc="0" normalizeH="0" baseline="0" noProof="0" dirty="0">
                <a:ln>
                  <a:noFill/>
                </a:ln>
                <a:solidFill>
                  <a:prstClr val="black">
                    <a:lumMod val="85000"/>
                    <a:lumOff val="15000"/>
                  </a:prstClr>
                </a:solidFill>
                <a:effectLst/>
                <a:uLnTx/>
                <a:uFillTx/>
                <a:latin typeface="Trebuchet MS" panose="020B0603020202020204"/>
                <a:ea typeface="+mn-ea"/>
                <a:cs typeface="+mn-cs"/>
              </a:rPr>
              <a:t>College of Osteopathic Medicine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lumMod val="85000"/>
                    <a:lumOff val="15000"/>
                  </a:prstClr>
                </a:solidFill>
                <a:effectLst/>
                <a:uLnTx/>
                <a:uFillTx/>
                <a:latin typeface="Trebuchet MS" panose="020B0603020202020204"/>
                <a:ea typeface="+mn-ea"/>
                <a:cs typeface="+mn-cs"/>
              </a:rPr>
              <a:t>Michigan State University &amp; IMPART Alliance</a:t>
            </a:r>
            <a:br>
              <a:rPr kumimoji="0" lang="en-US" altLang="en-US" sz="2800" b="0" i="0" u="none" strike="noStrike" kern="1200" cap="none" spc="0" normalizeH="0" baseline="0" noProof="0" dirty="0">
                <a:ln>
                  <a:noFill/>
                </a:ln>
                <a:solidFill>
                  <a:prstClr val="black">
                    <a:lumMod val="85000"/>
                    <a:lumOff val="15000"/>
                  </a:prstClr>
                </a:solidFill>
                <a:effectLst/>
                <a:uLnTx/>
                <a:uFillTx/>
                <a:latin typeface="Trebuchet MS" panose="020B0603020202020204"/>
                <a:ea typeface="+mn-ea"/>
                <a:cs typeface="+mn-cs"/>
              </a:rPr>
            </a:br>
            <a:br>
              <a:rPr kumimoji="0" lang="en-US" altLang="en-US" sz="2800" b="0" i="0" u="none" strike="noStrike" kern="1200" cap="none" spc="0" normalizeH="0" baseline="0" noProof="0" dirty="0">
                <a:ln>
                  <a:noFill/>
                </a:ln>
                <a:solidFill>
                  <a:prstClr val="black">
                    <a:lumMod val="85000"/>
                    <a:lumOff val="15000"/>
                  </a:prstClr>
                </a:solidFill>
                <a:effectLst/>
                <a:uLnTx/>
                <a:uFillTx/>
                <a:latin typeface="Trebuchet MS" panose="020B0603020202020204"/>
                <a:ea typeface="+mn-ea"/>
                <a:cs typeface="+mn-cs"/>
              </a:rPr>
            </a:b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01059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C47A67-9C63-4174-A12A-72F7A47B4964}"/>
              </a:ext>
            </a:extLst>
          </p:cNvPr>
          <p:cNvSpPr/>
          <p:nvPr/>
        </p:nvSpPr>
        <p:spPr>
          <a:xfrm>
            <a:off x="762000" y="1940115"/>
            <a:ext cx="6299597" cy="2352952"/>
          </a:xfrm>
          <a:prstGeom prst="rect">
            <a:avLst/>
          </a:prstGeom>
        </p:spPr>
        <p:txBody>
          <a:bodyPr>
            <a:spAutoFit/>
          </a:bodyPr>
          <a:lstStyle/>
          <a:p>
            <a:pPr marL="0" marR="0" lvl="0" indent="0" algn="ctr" defTabSz="514350" rtl="0" eaLnBrk="1" fontAlgn="auto" latinLnBrk="0" hangingPunct="1">
              <a:lnSpc>
                <a:spcPct val="90000"/>
              </a:lnSpc>
              <a:spcBef>
                <a:spcPts val="563"/>
              </a:spcBef>
              <a:spcAft>
                <a:spcPts val="0"/>
              </a:spcAft>
              <a:buClrTx/>
              <a:buSzTx/>
              <a:buFontTx/>
              <a:buNone/>
              <a:tabLst/>
              <a:defRPr/>
            </a:pPr>
            <a:r>
              <a:rPr kumimoji="0" lang="en-US" altLang="en-US" sz="2700" b="0" i="0" u="none" strike="noStrike" kern="1200" cap="none" spc="0" normalizeH="0" baseline="0" noProof="0" dirty="0">
                <a:ln>
                  <a:noFill/>
                </a:ln>
                <a:solidFill>
                  <a:prstClr val="black"/>
                </a:solidFill>
                <a:effectLst/>
                <a:uLnTx/>
                <a:uFillTx/>
                <a:latin typeface="Calibri" panose="020F0502020204030204"/>
                <a:ea typeface="+mn-ea"/>
                <a:cs typeface="+mn-cs"/>
              </a:rPr>
              <a:t>Michigan currently needs approximately 196,000 skilled, compassionate DCWs.</a:t>
            </a:r>
          </a:p>
          <a:p>
            <a:pPr marL="0" marR="0" lvl="0" indent="0" algn="ctr" defTabSz="514350" rtl="0" eaLnBrk="1" fontAlgn="auto" latinLnBrk="0" hangingPunct="1">
              <a:lnSpc>
                <a:spcPct val="90000"/>
              </a:lnSpc>
              <a:spcBef>
                <a:spcPts val="563"/>
              </a:spcBef>
              <a:spcAft>
                <a:spcPts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514350" rtl="0" eaLnBrk="1" fontAlgn="auto" latinLnBrk="0" hangingPunct="1">
              <a:lnSpc>
                <a:spcPct val="90000"/>
              </a:lnSpc>
              <a:spcBef>
                <a:spcPts val="563"/>
              </a:spcBef>
              <a:spcAft>
                <a:spcPts val="0"/>
              </a:spcAft>
              <a:buClrTx/>
              <a:buSzTx/>
              <a:buFontTx/>
              <a:buNone/>
              <a:tabLst/>
              <a:defRPr/>
            </a:pPr>
            <a:r>
              <a:rPr kumimoji="0" lang="en-US" altLang="en-US" sz="2700" b="0" i="0" u="none" strike="noStrike" kern="1200" cap="none" spc="0" normalizeH="0" baseline="0" noProof="0" dirty="0">
                <a:ln>
                  <a:noFill/>
                </a:ln>
                <a:solidFill>
                  <a:prstClr val="black"/>
                </a:solidFill>
                <a:effectLst/>
                <a:uLnTx/>
                <a:uFillTx/>
                <a:latin typeface="Calibri" panose="020F0502020204030204"/>
                <a:ea typeface="+mn-ea"/>
                <a:cs typeface="+mn-cs"/>
              </a:rPr>
              <a:t>36,000 more people than are working in these Michigan jobs today</a:t>
            </a:r>
          </a:p>
          <a:p>
            <a:pPr marL="0" marR="0" lvl="0" indent="0" algn="ctr" defTabSz="514350" rtl="0" eaLnBrk="1" fontAlgn="auto" latinLnBrk="0" hangingPunct="1">
              <a:lnSpc>
                <a:spcPct val="90000"/>
              </a:lnSpc>
              <a:spcBef>
                <a:spcPts val="563"/>
              </a:spcBef>
              <a:spcAft>
                <a:spcPts val="0"/>
              </a:spcAft>
              <a:buClrTx/>
              <a:buSzTx/>
              <a:buFontTx/>
              <a:buNone/>
              <a:tabLst/>
              <a:defRPr/>
            </a:pPr>
            <a:endParaRPr kumimoji="0" lang="en-US" alt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514350" rtl="0" eaLnBrk="1" fontAlgn="auto" latinLnBrk="0" hangingPunct="1">
              <a:lnSpc>
                <a:spcPct val="90000"/>
              </a:lnSpc>
              <a:spcBef>
                <a:spcPts val="563"/>
              </a:spcBef>
              <a:spcAft>
                <a:spcPts val="0"/>
              </a:spcAft>
              <a:buClrTx/>
              <a:buSzTx/>
              <a:buFontTx/>
              <a:buNone/>
              <a:tabLst/>
              <a:defRPr/>
            </a:pPr>
            <a:r>
              <a:rPr kumimoji="0" lang="en-US" altLang="en-US" sz="1350" b="0" i="1" u="none" strike="noStrike" kern="1200" cap="none" spc="0" normalizeH="0" baseline="0" noProof="0" dirty="0">
                <a:ln>
                  <a:noFill/>
                </a:ln>
                <a:solidFill>
                  <a:prstClr val="black"/>
                </a:solidFill>
                <a:effectLst/>
                <a:uLnTx/>
                <a:uFillTx/>
                <a:latin typeface="Calibri" panose="020F0502020204030204"/>
                <a:ea typeface="+mn-ea"/>
                <a:cs typeface="+mn-cs"/>
              </a:rPr>
              <a:t>                                                PHI National  https://phinational.org/</a:t>
            </a:r>
          </a:p>
        </p:txBody>
      </p:sp>
      <p:sp>
        <p:nvSpPr>
          <p:cNvPr id="29699" name="TextBox 3">
            <a:extLst>
              <a:ext uri="{FF2B5EF4-FFF2-40B4-BE49-F238E27FC236}">
                <a16:creationId xmlns:a16="http://schemas.microsoft.com/office/drawing/2014/main" id="{3658AEA9-F76E-4681-B6CD-C7700ACA3C8E}"/>
              </a:ext>
            </a:extLst>
          </p:cNvPr>
          <p:cNvSpPr txBox="1">
            <a:spLocks noChangeArrowheads="1"/>
          </p:cNvSpPr>
          <p:nvPr/>
        </p:nvSpPr>
        <p:spPr bwMode="auto">
          <a:xfrm>
            <a:off x="1904999" y="1173918"/>
            <a:ext cx="365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Britannic Bold" panose="020B0903060703020204" pitchFamily="34" charset="0"/>
                <a:ea typeface="ヒラギノ角ゴ Pro W3" pitchFamily="1" charset="-128"/>
                <a:cs typeface="+mn-cs"/>
              </a:rPr>
              <a:t>The Stark Truth</a:t>
            </a:r>
          </a:p>
        </p:txBody>
      </p:sp>
      <p:sp>
        <p:nvSpPr>
          <p:cNvPr id="29700" name="Rectangle 1">
            <a:extLst>
              <a:ext uri="{FF2B5EF4-FFF2-40B4-BE49-F238E27FC236}">
                <a16:creationId xmlns:a16="http://schemas.microsoft.com/office/drawing/2014/main" id="{B98ECFBB-F01E-4866-8392-1DE07D24AF5D}"/>
              </a:ext>
            </a:extLst>
          </p:cNvPr>
          <p:cNvSpPr>
            <a:spLocks noChangeArrowheads="1"/>
          </p:cNvSpPr>
          <p:nvPr/>
        </p:nvSpPr>
        <p:spPr bwMode="auto">
          <a:xfrm>
            <a:off x="1066800" y="4387533"/>
            <a:ext cx="556755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700" b="0" i="0" u="none" strike="noStrike" kern="1200" cap="none" spc="0" normalizeH="0" baseline="0" noProof="0" dirty="0">
                <a:ln>
                  <a:noFill/>
                </a:ln>
                <a:solidFill>
                  <a:prstClr val="black"/>
                </a:solidFill>
                <a:effectLst/>
                <a:uLnTx/>
                <a:uFillTx/>
                <a:latin typeface="Britannic Bold" panose="020B0903060703020204" pitchFamily="34" charset="0"/>
                <a:ea typeface="ヒラギノ角ゴ Pro W3" pitchFamily="1" charset="-128"/>
                <a:cs typeface="+mn-cs"/>
              </a:rPr>
              <a:t>No qualified workforce </a:t>
            </a:r>
            <a:r>
              <a:rPr kumimoji="0" lang="en-US" altLang="en-US" sz="27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mn-cs"/>
              </a:rPr>
              <a:t>= no HCBC</a:t>
            </a:r>
          </a:p>
        </p:txBody>
      </p:sp>
      <p:pic>
        <p:nvPicPr>
          <p:cNvPr id="8" name="Picture 10" descr="Dropbox document preview">
            <a:extLst>
              <a:ext uri="{FF2B5EF4-FFF2-40B4-BE49-F238E27FC236}">
                <a16:creationId xmlns:a16="http://schemas.microsoft.com/office/drawing/2014/main" id="{7150352B-7602-4746-930F-27FB651393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861" y="4895364"/>
            <a:ext cx="1993380" cy="185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856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9" name="Group 71">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3" name="Straight Connector 72">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6627" name="Picture 3">
            <a:extLst>
              <a:ext uri="{FF2B5EF4-FFF2-40B4-BE49-F238E27FC236}">
                <a16:creationId xmlns:a16="http://schemas.microsoft.com/office/drawing/2014/main" id="{5E59E614-C2BB-473D-949B-BC2DC16786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36" r="25456" b="8899"/>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1">
            <a:extLst>
              <a:ext uri="{FF2B5EF4-FFF2-40B4-BE49-F238E27FC236}">
                <a16:creationId xmlns:a16="http://schemas.microsoft.com/office/drawing/2014/main" id="{5EBD59AE-5D37-44A9-9327-2DD4F28A9241}"/>
              </a:ext>
            </a:extLst>
          </p:cNvPr>
          <p:cNvSpPr>
            <a:spLocks noGrp="1" noChangeArrowheads="1"/>
          </p:cNvSpPr>
          <p:nvPr>
            <p:ph type="title"/>
          </p:nvPr>
        </p:nvSpPr>
        <p:spPr>
          <a:xfrm>
            <a:off x="3640931" y="914400"/>
            <a:ext cx="3572669" cy="3579135"/>
          </a:xfrm>
        </p:spPr>
        <p:txBody>
          <a:bodyPr vert="horz" lIns="91440" tIns="45720" rIns="91440" bIns="45720" rtlCol="0" anchor="b">
            <a:noAutofit/>
          </a:bodyPr>
          <a:lstStyle/>
          <a:p>
            <a:pPr algn="r">
              <a:lnSpc>
                <a:spcPct val="90000"/>
              </a:lnSpc>
            </a:pPr>
            <a:r>
              <a:rPr lang="en-US" altLang="en-US" sz="3200" dirty="0">
                <a:solidFill>
                  <a:schemeClr val="accent1">
                    <a:lumMod val="50000"/>
                  </a:schemeClr>
                </a:solidFill>
                <a:latin typeface="Arial" panose="020B0604020202020204" pitchFamily="34" charset="0"/>
                <a:cs typeface="Arial" panose="020B0604020202020204" pitchFamily="34" charset="0"/>
              </a:rPr>
              <a:t>Tremendous drive &amp; momentum to make significant changes regarding the direct care workforce at the state level</a:t>
            </a:r>
          </a:p>
        </p:txBody>
      </p:sp>
    </p:spTree>
    <p:extLst>
      <p:ext uri="{BB962C8B-B14F-4D97-AF65-F5344CB8AC3E}">
        <p14:creationId xmlns:p14="http://schemas.microsoft.com/office/powerpoint/2010/main" val="3052204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6AE6CC-F1D4-4EC1-947F-BFFA0F54A131}"/>
              </a:ext>
            </a:extLst>
          </p:cNvPr>
          <p:cNvSpPr>
            <a:spLocks noGrp="1"/>
          </p:cNvSpPr>
          <p:nvPr>
            <p:ph type="title"/>
          </p:nvPr>
        </p:nvSpPr>
        <p:spPr>
          <a:xfrm>
            <a:off x="334735" y="609600"/>
            <a:ext cx="8380640" cy="1295400"/>
          </a:xfrm>
        </p:spPr>
        <p:txBody>
          <a:bodyPr vert="horz" wrap="square" lIns="68580" tIns="34290" rIns="68580" bIns="34290" rtlCol="0" anchor="b">
            <a:noAutofit/>
          </a:bodyPr>
          <a:lstStyle/>
          <a:p>
            <a:r>
              <a:rPr lang="en-US" sz="2800" dirty="0">
                <a:solidFill>
                  <a:schemeClr val="accent1">
                    <a:lumMod val="75000"/>
                  </a:schemeClr>
                </a:solidFill>
                <a:latin typeface="Arial" panose="020B0604020202020204" pitchFamily="34" charset="0"/>
                <a:cs typeface="Arial" panose="020B0604020202020204" pitchFamily="34" charset="0"/>
              </a:rPr>
              <a:t>2021-23 Michigan State Plan on Aging: </a:t>
            </a:r>
            <a:br>
              <a:rPr lang="en-US" sz="2800" dirty="0">
                <a:solidFill>
                  <a:schemeClr val="accent1">
                    <a:lumMod val="75000"/>
                  </a:schemeClr>
                </a:solidFill>
                <a:latin typeface="Arial" panose="020B0604020202020204" pitchFamily="34" charset="0"/>
                <a:cs typeface="Arial" panose="020B0604020202020204" pitchFamily="34" charset="0"/>
              </a:rPr>
            </a:br>
            <a:r>
              <a:rPr lang="en-US" sz="2800" dirty="0">
                <a:solidFill>
                  <a:schemeClr val="accent1">
                    <a:lumMod val="75000"/>
                  </a:schemeClr>
                </a:solidFill>
                <a:latin typeface="Arial" panose="020B0604020202020204" pitchFamily="34" charset="0"/>
                <a:cs typeface="Arial" panose="020B0604020202020204" pitchFamily="34" charset="0"/>
              </a:rPr>
              <a:t>The Direct Care Workforce Is a Priority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6" name="Picture 5" descr="A person smiling for the camera&#10;&#10;Description automatically generated">
            <a:extLst>
              <a:ext uri="{FF2B5EF4-FFF2-40B4-BE49-F238E27FC236}">
                <a16:creationId xmlns:a16="http://schemas.microsoft.com/office/drawing/2014/main" id="{DFA09788-28E5-4D3C-BA92-5A1C9198C7E8}"/>
              </a:ext>
            </a:extLst>
          </p:cNvPr>
          <p:cNvPicPr>
            <a:picLocks noChangeAspect="1"/>
          </p:cNvPicPr>
          <p:nvPr/>
        </p:nvPicPr>
        <p:blipFill rotWithShape="1">
          <a:blip r:embed="rId3"/>
          <a:srcRect l="25369" r="13122" b="2"/>
          <a:stretch/>
        </p:blipFill>
        <p:spPr>
          <a:xfrm>
            <a:off x="271139" y="2146333"/>
            <a:ext cx="2014861" cy="2980840"/>
          </a:xfrm>
          <a:prstGeom prst="rect">
            <a:avLst/>
          </a:prstGeom>
          <a:effectLst/>
        </p:spPr>
      </p:pic>
      <p:sp>
        <p:nvSpPr>
          <p:cNvPr id="7" name="Content Placeholder 6">
            <a:extLst>
              <a:ext uri="{FF2B5EF4-FFF2-40B4-BE49-F238E27FC236}">
                <a16:creationId xmlns:a16="http://schemas.microsoft.com/office/drawing/2014/main" id="{4B02F1AB-C08A-4FC2-A26D-5B98EEC69135}"/>
              </a:ext>
            </a:extLst>
          </p:cNvPr>
          <p:cNvSpPr>
            <a:spLocks noGrp="1"/>
          </p:cNvSpPr>
          <p:nvPr>
            <p:ph idx="1"/>
          </p:nvPr>
        </p:nvSpPr>
        <p:spPr>
          <a:xfrm>
            <a:off x="2286000" y="2057400"/>
            <a:ext cx="5638800" cy="3158706"/>
          </a:xfrm>
        </p:spPr>
        <p:txBody>
          <a:bodyPr>
            <a:normAutofit/>
          </a:bodyPr>
          <a:lstStyle/>
          <a:p>
            <a:pPr marL="0" lvl="0" indent="0">
              <a:buNone/>
            </a:pPr>
            <a:r>
              <a:rPr lang="en-US" sz="2400" b="0" dirty="0">
                <a:solidFill>
                  <a:schemeClr val="tx1"/>
                </a:solidFill>
                <a:latin typeface="Arial" panose="020B0604020202020204" pitchFamily="34" charset="0"/>
                <a:cs typeface="Arial" panose="020B0604020202020204" pitchFamily="34" charset="0"/>
              </a:rPr>
              <a:t>Change Practice </a:t>
            </a:r>
            <a:r>
              <a:rPr lang="en-US" sz="2400" dirty="0">
                <a:solidFill>
                  <a:schemeClr val="tx1"/>
                </a:solidFill>
                <a:latin typeface="Arial" panose="020B0604020202020204" pitchFamily="34" charset="0"/>
                <a:cs typeface="Arial" panose="020B0604020202020204" pitchFamily="34" charset="0"/>
              </a:rPr>
              <a:t>t</a:t>
            </a:r>
            <a:r>
              <a:rPr lang="en-US" sz="2400" b="0" dirty="0">
                <a:solidFill>
                  <a:schemeClr val="tx1"/>
                </a:solidFill>
                <a:latin typeface="Arial" panose="020B0604020202020204" pitchFamily="34" charset="0"/>
                <a:cs typeface="Arial" panose="020B0604020202020204" pitchFamily="34" charset="0"/>
              </a:rPr>
              <a:t>hrough Collaboration</a:t>
            </a:r>
          </a:p>
          <a:p>
            <a:pPr lvl="1"/>
            <a:r>
              <a:rPr lang="en-US" sz="2000" b="0" i="0" u="none" strike="noStrike" noProof="0" dirty="0">
                <a:solidFill>
                  <a:schemeClr val="tx1"/>
                </a:solidFill>
                <a:latin typeface="Arial" panose="020B0604020202020204" pitchFamily="34" charset="0"/>
                <a:cs typeface="Arial" panose="020B0604020202020204" pitchFamily="34" charset="0"/>
              </a:rPr>
              <a:t>Increase </a:t>
            </a:r>
            <a:r>
              <a:rPr lang="en-US" sz="2000" b="0" dirty="0">
                <a:solidFill>
                  <a:schemeClr val="tx1"/>
                </a:solidFill>
                <a:latin typeface="Arial" panose="020B0604020202020204" pitchFamily="34" charset="0"/>
                <a:cs typeface="Arial" panose="020B0604020202020204" pitchFamily="34" charset="0"/>
              </a:rPr>
              <a:t>the number of qualified and supportive multicultural direct care workers</a:t>
            </a:r>
          </a:p>
          <a:p>
            <a:pPr lvl="1"/>
            <a:r>
              <a:rPr lang="en-US" sz="2000" b="0" dirty="0">
                <a:solidFill>
                  <a:schemeClr val="tx1"/>
                </a:solidFill>
                <a:latin typeface="Arial" panose="020B0604020202020204" pitchFamily="34" charset="0"/>
                <a:cs typeface="Arial" panose="020B0604020202020204" pitchFamily="34" charset="0"/>
              </a:rPr>
              <a:t>Support opportunities to increase wages</a:t>
            </a:r>
          </a:p>
          <a:p>
            <a:pPr lvl="1"/>
            <a:r>
              <a:rPr lang="en-US" sz="2000" b="0" dirty="0">
                <a:solidFill>
                  <a:schemeClr val="tx1"/>
                </a:solidFill>
                <a:latin typeface="Arial" panose="020B0604020202020204" pitchFamily="34" charset="0"/>
                <a:cs typeface="Arial" panose="020B0604020202020204" pitchFamily="34" charset="0"/>
              </a:rPr>
              <a:t>Improve retention</a:t>
            </a:r>
          </a:p>
          <a:p>
            <a:pPr lvl="1"/>
            <a:r>
              <a:rPr lang="en-US" sz="2000" dirty="0">
                <a:solidFill>
                  <a:schemeClr val="tx1"/>
                </a:solidFill>
                <a:latin typeface="Arial" panose="020B0604020202020204" pitchFamily="34" charset="0"/>
                <a:cs typeface="Arial" panose="020B0604020202020204" pitchFamily="34" charset="0"/>
              </a:rPr>
              <a:t>E</a:t>
            </a:r>
            <a:r>
              <a:rPr lang="en-US" sz="2000" b="0" dirty="0">
                <a:solidFill>
                  <a:schemeClr val="tx1"/>
                </a:solidFill>
                <a:latin typeface="Arial" panose="020B0604020202020204" pitchFamily="34" charset="0"/>
                <a:cs typeface="Arial" panose="020B0604020202020204" pitchFamily="34" charset="0"/>
              </a:rPr>
              <a:t>levate this workforce by promoting its collective value</a:t>
            </a:r>
          </a:p>
          <a:p>
            <a:endParaRPr lang="en-US" dirty="0"/>
          </a:p>
        </p:txBody>
      </p:sp>
    </p:spTree>
    <p:extLst>
      <p:ext uri="{BB962C8B-B14F-4D97-AF65-F5344CB8AC3E}">
        <p14:creationId xmlns:p14="http://schemas.microsoft.com/office/powerpoint/2010/main" val="3162811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1DF2-CB97-4ED3-9787-09BFF01E04B3}"/>
              </a:ext>
            </a:extLst>
          </p:cNvPr>
          <p:cNvSpPr>
            <a:spLocks noGrp="1"/>
          </p:cNvSpPr>
          <p:nvPr>
            <p:ph type="title"/>
          </p:nvPr>
        </p:nvSpPr>
        <p:spPr>
          <a:xfrm>
            <a:off x="762000" y="561874"/>
            <a:ext cx="6230006" cy="859905"/>
          </a:xfrm>
        </p:spPr>
        <p:txBody>
          <a:bodyPr>
            <a:normAutofit fontScale="90000"/>
          </a:bodyPr>
          <a:lstStyle/>
          <a:p>
            <a:r>
              <a:rPr lang="en-US" dirty="0">
                <a:solidFill>
                  <a:schemeClr val="accent1">
                    <a:lumMod val="75000"/>
                  </a:schemeClr>
                </a:solidFill>
              </a:rPr>
              <a:t>State Plan on Aging Specific Aims</a:t>
            </a:r>
          </a:p>
        </p:txBody>
      </p:sp>
      <p:sp>
        <p:nvSpPr>
          <p:cNvPr id="5" name="Rectangle 1">
            <a:extLst>
              <a:ext uri="{FF2B5EF4-FFF2-40B4-BE49-F238E27FC236}">
                <a16:creationId xmlns:a16="http://schemas.microsoft.com/office/drawing/2014/main" id="{35DD71D2-0077-4CFA-BDFA-D4CDEDBFA6B3}"/>
              </a:ext>
            </a:extLst>
          </p:cNvPr>
          <p:cNvSpPr>
            <a:spLocks noChangeArrowheads="1"/>
          </p:cNvSpPr>
          <p:nvPr/>
        </p:nvSpPr>
        <p:spPr bwMode="auto">
          <a:xfrm>
            <a:off x="-1" y="0"/>
            <a:ext cx="27135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9" name="Content Placeholder 6">
            <a:extLst>
              <a:ext uri="{FF2B5EF4-FFF2-40B4-BE49-F238E27FC236}">
                <a16:creationId xmlns:a16="http://schemas.microsoft.com/office/drawing/2014/main" id="{4CB3D236-CDF5-488F-B346-12CB0CBE64D5}"/>
              </a:ext>
            </a:extLst>
          </p:cNvPr>
          <p:cNvSpPr txBox="1">
            <a:spLocks/>
          </p:cNvSpPr>
          <p:nvPr/>
        </p:nvSpPr>
        <p:spPr>
          <a:xfrm>
            <a:off x="-1" y="1621047"/>
            <a:ext cx="6992007" cy="361590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914400" marR="0" lvl="1" indent="-457200" algn="l" defTabSz="457200" rtl="0" eaLnBrk="1" fontAlgn="auto" latinLnBrk="0" hangingPunct="1">
              <a:lnSpc>
                <a:spcPct val="100000"/>
              </a:lnSpc>
              <a:spcBef>
                <a:spcPts val="1000"/>
              </a:spcBef>
              <a:spcAft>
                <a:spcPts val="1200"/>
              </a:spcAft>
              <a:buClr>
                <a:srgbClr val="90C226"/>
              </a:buClr>
              <a:buSzPct val="80000"/>
              <a:buFont typeface="Wingdings 3"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 statewide competencies for all DCWs, inclusive of CNAs, DSPs, HHAs, HHPs, and independent caregivers</a:t>
            </a:r>
          </a:p>
          <a:p>
            <a:pPr marL="914400" marR="0" lvl="1" indent="-457200" algn="l" defTabSz="457200" rtl="0" eaLnBrk="1" fontAlgn="auto" latinLnBrk="0" hangingPunct="1">
              <a:lnSpc>
                <a:spcPct val="100000"/>
              </a:lnSpc>
              <a:spcBef>
                <a:spcPts val="1000"/>
              </a:spcBef>
              <a:spcAft>
                <a:spcPts val="1200"/>
              </a:spcAft>
              <a:buClr>
                <a:srgbClr val="90C226"/>
              </a:buClr>
              <a:buSzPct val="80000"/>
              <a:buFont typeface="Wingdings 3"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Develop education/curricula guidelines that </a:t>
            </a:r>
            <a:b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map to the competencies</a:t>
            </a:r>
          </a:p>
          <a:p>
            <a:pPr marL="914400" marR="0" lvl="1" indent="-457200" algn="l" defTabSz="457200" rtl="0" eaLnBrk="1" fontAlgn="auto" latinLnBrk="0" hangingPunct="1">
              <a:lnSpc>
                <a:spcPct val="100000"/>
              </a:lnSpc>
              <a:spcBef>
                <a:spcPts val="1000"/>
              </a:spcBef>
              <a:spcAft>
                <a:spcPts val="1200"/>
              </a:spcAft>
              <a:buClr>
                <a:srgbClr val="90C226"/>
              </a:buClr>
              <a:buSzPct val="80000"/>
              <a:buFont typeface="Wingdings 3"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Develop basic, intermediate, and advanced</a:t>
            </a:r>
            <a:b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career pathways.</a:t>
            </a: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Arial" panose="020B0604020202020204" pitchFamily="34" charset="0"/>
            </a:endParaRPr>
          </a:p>
          <a:p>
            <a:pPr marL="914400" marR="0" lvl="1" indent="-457200" algn="l" defTabSz="457200" rtl="0" eaLnBrk="1" fontAlgn="auto" latinLnBrk="0" hangingPunct="1">
              <a:lnSpc>
                <a:spcPct val="100000"/>
              </a:lnSpc>
              <a:spcBef>
                <a:spcPts val="1000"/>
              </a:spcBef>
              <a:spcAft>
                <a:spcPts val="1200"/>
              </a:spcAft>
              <a:buClr>
                <a:srgbClr val="90C226"/>
              </a:buClr>
              <a:buSzPct val="80000"/>
              <a:buFont typeface="Wingdings 3"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Implement a statewide media campaign </a:t>
            </a:r>
            <a:b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promoting DCWs and DCW trainings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1200"/>
              </a:spcAft>
              <a:buClr>
                <a:srgbClr val="90C226"/>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12" name="Picture 6" descr="C:\Users\luzcl\Dropbox\Archie Green Photos\9 Martha Kwant\IMG_0045.jpg">
            <a:extLst>
              <a:ext uri="{FF2B5EF4-FFF2-40B4-BE49-F238E27FC236}">
                <a16:creationId xmlns:a16="http://schemas.microsoft.com/office/drawing/2014/main" id="{4B621FEE-F240-47AB-A24A-6BDAB2D04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37570"/>
            <a:ext cx="231775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429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BF74C7F8-C906-44EC-80D5-E4A38526410A}"/>
              </a:ext>
            </a:extLst>
          </p:cNvPr>
          <p:cNvSpPr>
            <a:spLocks noGrp="1" noChangeArrowheads="1"/>
          </p:cNvSpPr>
          <p:nvPr>
            <p:ph type="title"/>
          </p:nvPr>
        </p:nvSpPr>
        <p:spPr>
          <a:xfrm>
            <a:off x="949214" y="457200"/>
            <a:ext cx="6096000" cy="1295400"/>
          </a:xfrm>
        </p:spPr>
        <p:txBody>
          <a:bodyPr>
            <a:noAutofit/>
          </a:bodyPr>
          <a:lstStyle/>
          <a:p>
            <a:pPr eaLnBrk="1" hangingPunct="1">
              <a:lnSpc>
                <a:spcPct val="90000"/>
              </a:lnSpc>
            </a:pPr>
            <a:r>
              <a:rPr lang="en-US" altLang="en-US" sz="2800" dirty="0">
                <a:solidFill>
                  <a:schemeClr val="accent1">
                    <a:lumMod val="75000"/>
                  </a:schemeClr>
                </a:solidFill>
                <a:latin typeface="Arial" panose="020B0604020202020204" pitchFamily="34" charset="0"/>
                <a:cs typeface="Arial" panose="020B0604020202020204" pitchFamily="34" charset="0"/>
              </a:rPr>
              <a:t>Michigan Department of Health and Human Services Statewide </a:t>
            </a:r>
            <a:br>
              <a:rPr lang="en-US" altLang="en-US" sz="2800" dirty="0">
                <a:solidFill>
                  <a:schemeClr val="accent1">
                    <a:lumMod val="75000"/>
                  </a:schemeClr>
                </a:solidFill>
                <a:latin typeface="Arial" panose="020B0604020202020204" pitchFamily="34" charset="0"/>
                <a:cs typeface="Arial" panose="020B0604020202020204" pitchFamily="34" charset="0"/>
              </a:rPr>
            </a:br>
            <a:r>
              <a:rPr lang="en-US" altLang="en-US" sz="2800" dirty="0">
                <a:solidFill>
                  <a:schemeClr val="accent1">
                    <a:lumMod val="75000"/>
                  </a:schemeClr>
                </a:solidFill>
                <a:latin typeface="Arial" panose="020B0604020202020204" pitchFamily="34" charset="0"/>
                <a:cs typeface="Arial" panose="020B0604020202020204" pitchFamily="34" charset="0"/>
              </a:rPr>
              <a:t>Advisory Council</a:t>
            </a:r>
          </a:p>
        </p:txBody>
      </p:sp>
      <p:sp>
        <p:nvSpPr>
          <p:cNvPr id="3" name="Content Placeholder 2">
            <a:extLst>
              <a:ext uri="{FF2B5EF4-FFF2-40B4-BE49-F238E27FC236}">
                <a16:creationId xmlns:a16="http://schemas.microsoft.com/office/drawing/2014/main" id="{A1A1CADE-D0AA-496A-A37D-B7AC951270A9}"/>
              </a:ext>
            </a:extLst>
          </p:cNvPr>
          <p:cNvSpPr>
            <a:spLocks noGrp="1"/>
          </p:cNvSpPr>
          <p:nvPr>
            <p:ph idx="1"/>
          </p:nvPr>
        </p:nvSpPr>
        <p:spPr>
          <a:xfrm>
            <a:off x="1828800" y="1600200"/>
            <a:ext cx="5888701" cy="5257800"/>
          </a:xfrm>
        </p:spPr>
        <p:txBody>
          <a:bodyPr rtlCol="0">
            <a:normAutofit fontScale="70000" lnSpcReduction="20000"/>
          </a:bodyPr>
          <a:lstStyle/>
          <a:p>
            <a:pPr>
              <a:lnSpc>
                <a:spcPct val="90000"/>
              </a:lnSpc>
              <a:buFont typeface="Wingdings" panose="05000000000000000000" pitchFamily="2" charset="2"/>
              <a:buChar char="Ø"/>
              <a:defRPr/>
            </a:pPr>
            <a:endParaRPr lang="en-US" sz="1400" dirty="0"/>
          </a:p>
          <a:p>
            <a:pPr marL="0" indent="0">
              <a:lnSpc>
                <a:spcPct val="120000"/>
              </a:lnSpc>
              <a:buNone/>
              <a:defRPr/>
            </a:pPr>
            <a:r>
              <a:rPr lang="en-US" sz="2300" dirty="0">
                <a:solidFill>
                  <a:schemeClr val="tx1">
                    <a:lumMod val="75000"/>
                    <a:lumOff val="25000"/>
                  </a:schemeClr>
                </a:solidFill>
                <a:latin typeface="Arial" panose="020B0604020202020204" pitchFamily="34" charset="0"/>
                <a:cs typeface="Arial" panose="020B0604020202020204" pitchFamily="34" charset="0"/>
              </a:rPr>
              <a:t>Provide insight and direction into development of policies, programs and procedures to address the </a:t>
            </a:r>
            <a:r>
              <a:rPr lang="en-US" sz="2300" dirty="0">
                <a:latin typeface="Arial" panose="020B0604020202020204" pitchFamily="34" charset="0"/>
                <a:cs typeface="Arial" panose="020B0604020202020204" pitchFamily="34" charset="0"/>
              </a:rPr>
              <a:t>state</a:t>
            </a:r>
            <a:r>
              <a:rPr lang="en-US" sz="2300" dirty="0">
                <a:solidFill>
                  <a:schemeClr val="tx1">
                    <a:lumMod val="75000"/>
                    <a:lumOff val="25000"/>
                  </a:schemeClr>
                </a:solidFill>
                <a:latin typeface="Arial" panose="020B0604020202020204" pitchFamily="34" charset="0"/>
                <a:cs typeface="Arial" panose="020B0604020202020204" pitchFamily="34" charset="0"/>
              </a:rPr>
              <a:t> DCW shortage. </a:t>
            </a:r>
          </a:p>
          <a:p>
            <a:pPr>
              <a:lnSpc>
                <a:spcPct val="120000"/>
              </a:lnSpc>
              <a:buClrTx/>
              <a:buFont typeface="Wingdings" panose="05000000000000000000" pitchFamily="2" charset="2"/>
              <a:buChar char="Ø"/>
              <a:defRPr/>
            </a:pPr>
            <a:r>
              <a:rPr lang="en-US" sz="2300" dirty="0">
                <a:solidFill>
                  <a:schemeClr val="tx1">
                    <a:lumMod val="75000"/>
                    <a:lumOff val="25000"/>
                  </a:schemeClr>
                </a:solidFill>
                <a:latin typeface="Arial" panose="020B0604020202020204" pitchFamily="34" charset="0"/>
                <a:cs typeface="Arial" panose="020B0604020202020204" pitchFamily="34" charset="0"/>
              </a:rPr>
              <a:t>Advise MDHHS on current &amp; emerging DCW issues</a:t>
            </a:r>
          </a:p>
          <a:p>
            <a:pPr>
              <a:lnSpc>
                <a:spcPct val="120000"/>
              </a:lnSpc>
              <a:buClrTx/>
              <a:buFont typeface="Wingdings" panose="05000000000000000000" pitchFamily="2" charset="2"/>
              <a:buChar char="Ø"/>
              <a:defRPr/>
            </a:pPr>
            <a:r>
              <a:rPr lang="en-US" sz="2300" dirty="0">
                <a:solidFill>
                  <a:schemeClr val="tx1">
                    <a:lumMod val="75000"/>
                    <a:lumOff val="25000"/>
                  </a:schemeClr>
                </a:solidFill>
                <a:latin typeface="Arial" panose="020B0604020202020204" pitchFamily="34" charset="0"/>
                <a:cs typeface="Arial" panose="020B0604020202020204" pitchFamily="34" charset="0"/>
              </a:rPr>
              <a:t>Identify short-term and long-term opportunities to address the DCW shortage</a:t>
            </a:r>
          </a:p>
          <a:p>
            <a:pPr>
              <a:lnSpc>
                <a:spcPct val="120000"/>
              </a:lnSpc>
              <a:buClrTx/>
              <a:buFont typeface="Wingdings" panose="05000000000000000000" pitchFamily="2" charset="2"/>
              <a:buChar char="Ø"/>
              <a:defRPr/>
            </a:pPr>
            <a:r>
              <a:rPr lang="en-US" sz="2300" dirty="0">
                <a:solidFill>
                  <a:schemeClr val="tx1">
                    <a:lumMod val="75000"/>
                    <a:lumOff val="25000"/>
                  </a:schemeClr>
                </a:solidFill>
                <a:latin typeface="Arial" panose="020B0604020202020204" pitchFamily="34" charset="0"/>
                <a:cs typeface="Arial" panose="020B0604020202020204" pitchFamily="34" charset="0"/>
              </a:rPr>
              <a:t>Serve as subject-matter experts to inform initiatives </a:t>
            </a:r>
          </a:p>
          <a:p>
            <a:pPr>
              <a:lnSpc>
                <a:spcPct val="120000"/>
              </a:lnSpc>
              <a:buClrTx/>
              <a:buFont typeface="Wingdings" panose="05000000000000000000" pitchFamily="2" charset="2"/>
              <a:buChar char="Ø"/>
              <a:defRPr/>
            </a:pPr>
            <a:r>
              <a:rPr lang="en-US" sz="2300" dirty="0">
                <a:solidFill>
                  <a:schemeClr val="tx1">
                    <a:lumMod val="75000"/>
                    <a:lumOff val="25000"/>
                  </a:schemeClr>
                </a:solidFill>
                <a:latin typeface="Arial" panose="020B0604020202020204" pitchFamily="34" charset="0"/>
                <a:cs typeface="Arial" panose="020B0604020202020204" pitchFamily="34" charset="0"/>
              </a:rPr>
              <a:t>Leverage organizational resources to advocate for MDHHS-supported legislation</a:t>
            </a:r>
          </a:p>
          <a:p>
            <a:pPr>
              <a:lnSpc>
                <a:spcPct val="120000"/>
              </a:lnSpc>
              <a:buFont typeface="Wingdings" panose="05000000000000000000" pitchFamily="2" charset="2"/>
              <a:buChar char="Ø"/>
              <a:defRPr/>
            </a:pPr>
            <a:endParaRPr lang="en-US" sz="2300" dirty="0">
              <a:latin typeface="Arial" panose="020B0604020202020204" pitchFamily="34" charset="0"/>
              <a:cs typeface="Arial" panose="020B0604020202020204" pitchFamily="34" charset="0"/>
            </a:endParaRPr>
          </a:p>
          <a:p>
            <a:pPr marL="0" indent="0">
              <a:lnSpc>
                <a:spcPct val="120000"/>
              </a:lnSpc>
              <a:buNone/>
              <a:defRPr/>
            </a:pPr>
            <a:r>
              <a:rPr lang="en-US" sz="2300" dirty="0">
                <a:latin typeface="Arial" panose="020B0604020202020204" pitchFamily="34" charset="0"/>
                <a:cs typeface="Arial" panose="020B0604020202020204" pitchFamily="34" charset="0"/>
              </a:rPr>
              <a:t>	Initial Workgroups</a:t>
            </a:r>
          </a:p>
          <a:p>
            <a:pPr lvl="1">
              <a:lnSpc>
                <a:spcPct val="120000"/>
              </a:lnSpc>
              <a:buFont typeface="Wingdings" panose="05000000000000000000" pitchFamily="2" charset="2"/>
              <a:buChar char="Ø"/>
              <a:defRPr/>
            </a:pPr>
            <a:r>
              <a:rPr lang="en-US" sz="2300" dirty="0">
                <a:latin typeface="Arial" panose="020B0604020202020204" pitchFamily="34" charset="0"/>
                <a:cs typeface="Arial" panose="020B0604020202020204" pitchFamily="34" charset="0"/>
              </a:rPr>
              <a:t>Competency, Education, Credentialing, Career Paths</a:t>
            </a:r>
          </a:p>
          <a:p>
            <a:pPr lvl="1">
              <a:lnSpc>
                <a:spcPct val="120000"/>
              </a:lnSpc>
              <a:buFont typeface="Wingdings" panose="05000000000000000000" pitchFamily="2" charset="2"/>
              <a:buChar char="Ø"/>
              <a:defRPr/>
            </a:pPr>
            <a:r>
              <a:rPr lang="en-US" sz="2300" dirty="0">
                <a:latin typeface="Arial" panose="020B0604020202020204" pitchFamily="34" charset="0"/>
                <a:cs typeface="Arial" panose="020B0604020202020204" pitchFamily="34" charset="0"/>
              </a:rPr>
              <a:t>Communication and Mental Health</a:t>
            </a:r>
          </a:p>
          <a:p>
            <a:pPr lvl="1">
              <a:lnSpc>
                <a:spcPct val="120000"/>
              </a:lnSpc>
              <a:buFont typeface="Wingdings" panose="05000000000000000000" pitchFamily="2" charset="2"/>
              <a:buChar char="Ø"/>
              <a:defRPr/>
            </a:pPr>
            <a:r>
              <a:rPr lang="en-US" sz="2300" dirty="0">
                <a:latin typeface="Arial" panose="020B0604020202020204" pitchFamily="34" charset="0"/>
                <a:cs typeface="Arial" panose="020B0604020202020204" pitchFamily="34" charset="0"/>
              </a:rPr>
              <a:t>Personal Protective Equipment</a:t>
            </a:r>
          </a:p>
          <a:p>
            <a:pPr lvl="1">
              <a:lnSpc>
                <a:spcPct val="90000"/>
              </a:lnSpc>
              <a:buFont typeface="Wingdings 3" charset="2"/>
              <a:buChar char=""/>
              <a:defRPr/>
            </a:pPr>
            <a:endParaRPr lang="en-US" sz="1400" dirty="0"/>
          </a:p>
        </p:txBody>
      </p:sp>
      <p:pic>
        <p:nvPicPr>
          <p:cNvPr id="45060" name="Picture 2">
            <a:extLst>
              <a:ext uri="{FF2B5EF4-FFF2-40B4-BE49-F238E27FC236}">
                <a16:creationId xmlns:a16="http://schemas.microsoft.com/office/drawing/2014/main" id="{1AD68000-D8E2-4980-A017-7C149FF8E060}"/>
              </a:ext>
            </a:extLst>
          </p:cNvPr>
          <p:cNvPicPr>
            <a:picLocks noChangeAspect="1" noChangeArrowheads="1"/>
          </p:cNvPicPr>
          <p:nvPr/>
        </p:nvPicPr>
        <p:blipFill rotWithShape="1">
          <a:blip r:embed="rId3" cstate="print">
            <a:alphaModFix amt="98000"/>
            <a:extLst>
              <a:ext uri="{28A0092B-C50C-407E-A947-70E740481C1C}">
                <a14:useLocalDpi xmlns:a14="http://schemas.microsoft.com/office/drawing/2010/main" val="0"/>
              </a:ext>
            </a:extLst>
          </a:blip>
          <a:srcRect l="10151" r="1128"/>
          <a:stretch/>
        </p:blipFill>
        <p:spPr bwMode="auto">
          <a:xfrm>
            <a:off x="21" y="3657600"/>
            <a:ext cx="1888226" cy="320040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Isosceles Triangle 7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07387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4EE10AB3-2F27-4EFF-A5D7-B58BDA3BED34}"/>
              </a:ext>
            </a:extLst>
          </p:cNvPr>
          <p:cNvSpPr>
            <a:spLocks noGrp="1" noChangeArrowheads="1"/>
          </p:cNvSpPr>
          <p:nvPr>
            <p:ph type="title"/>
          </p:nvPr>
        </p:nvSpPr>
        <p:spPr/>
        <p:txBody>
          <a:bodyPr/>
          <a:lstStyle/>
          <a:p>
            <a:pPr eaLnBrk="1" hangingPunct="1"/>
            <a:r>
              <a:rPr lang="en-US" altLang="en-US" sz="2400">
                <a:solidFill>
                  <a:schemeClr val="accent1">
                    <a:lumMod val="50000"/>
                  </a:schemeClr>
                </a:solidFill>
              </a:rPr>
              <a:t>Competency, Education, Credentialing, Career Pathways Workgroup</a:t>
            </a:r>
            <a:endParaRPr lang="en-US" altLang="en-US" sz="2400" dirty="0">
              <a:solidFill>
                <a:schemeClr val="accent1">
                  <a:lumMod val="50000"/>
                </a:schemeClr>
              </a:solidFill>
            </a:endParaRPr>
          </a:p>
        </p:txBody>
      </p:sp>
      <p:sp>
        <p:nvSpPr>
          <p:cNvPr id="3" name="Content Placeholder 2">
            <a:extLst>
              <a:ext uri="{FF2B5EF4-FFF2-40B4-BE49-F238E27FC236}">
                <a16:creationId xmlns:a16="http://schemas.microsoft.com/office/drawing/2014/main" id="{1DAC3A3B-7752-4D59-B65C-30F84B051520}"/>
              </a:ext>
            </a:extLst>
          </p:cNvPr>
          <p:cNvSpPr>
            <a:spLocks noGrp="1"/>
          </p:cNvSpPr>
          <p:nvPr>
            <p:ph idx="1"/>
          </p:nvPr>
        </p:nvSpPr>
        <p:spPr>
          <a:xfrm>
            <a:off x="685800" y="1911350"/>
            <a:ext cx="6629400" cy="3651250"/>
          </a:xfrm>
        </p:spPr>
        <p:txBody>
          <a:bodyPr rtlCol="0">
            <a:noAutofit/>
          </a:bodyPr>
          <a:lstStyle/>
          <a:p>
            <a:pPr marL="0" indent="0">
              <a:buClrTx/>
              <a:buNone/>
              <a:defRPr/>
            </a:pPr>
            <a:r>
              <a:rPr lang="en-US" sz="2100" dirty="0">
                <a:latin typeface="Calibri" panose="020F0502020204030204" pitchFamily="34" charset="0"/>
                <a:cs typeface="Calibri" panose="020F0502020204030204" pitchFamily="34" charset="0"/>
              </a:rPr>
              <a:t>Goal – Professionalize the DCW Workforce</a:t>
            </a:r>
          </a:p>
          <a:p>
            <a:pPr lvl="1">
              <a:buClrTx/>
              <a:buFont typeface="Wingdings" panose="05000000000000000000" pitchFamily="2" charset="2"/>
              <a:buChar char="Ø"/>
              <a:defRPr/>
            </a:pPr>
            <a:r>
              <a:rPr lang="en-US" sz="1800" dirty="0">
                <a:latin typeface="Calibri" panose="020F0502020204030204" pitchFamily="34" charset="0"/>
                <a:cs typeface="Calibri" panose="020F0502020204030204" pitchFamily="34" charset="0"/>
              </a:rPr>
              <a:t>Competency guidelines/standards</a:t>
            </a:r>
          </a:p>
          <a:p>
            <a:pPr lvl="1">
              <a:buClrTx/>
              <a:buFont typeface="Wingdings" panose="05000000000000000000" pitchFamily="2" charset="2"/>
              <a:buChar char="Ø"/>
              <a:defRPr/>
            </a:pPr>
            <a:r>
              <a:rPr lang="en-US" sz="1800" dirty="0">
                <a:latin typeface="Calibri" panose="020F0502020204030204" pitchFamily="34" charset="0"/>
                <a:cs typeface="Calibri" panose="020F0502020204030204" pitchFamily="34" charset="0"/>
              </a:rPr>
              <a:t>Professional and ethical standards</a:t>
            </a:r>
          </a:p>
          <a:p>
            <a:pPr lvl="1">
              <a:buClrTx/>
              <a:buFont typeface="Wingdings" panose="05000000000000000000" pitchFamily="2" charset="2"/>
              <a:buChar char="Ø"/>
              <a:defRPr/>
            </a:pPr>
            <a:r>
              <a:rPr lang="en-US" sz="1800" dirty="0">
                <a:latin typeface="Calibri" panose="020F0502020204030204" pitchFamily="34" charset="0"/>
                <a:cs typeface="Calibri" panose="020F0502020204030204" pitchFamily="34" charset="0"/>
              </a:rPr>
              <a:t>Education and training guidelines</a:t>
            </a:r>
          </a:p>
          <a:p>
            <a:pPr lvl="1">
              <a:buClrTx/>
              <a:buFont typeface="Wingdings" panose="05000000000000000000" pitchFamily="2" charset="2"/>
              <a:buChar char="Ø"/>
              <a:defRPr/>
            </a:pPr>
            <a:r>
              <a:rPr lang="en-US" sz="1800" dirty="0">
                <a:latin typeface="Calibri" panose="020F0502020204030204" pitchFamily="34" charset="0"/>
                <a:cs typeface="Calibri" panose="020F0502020204030204" pitchFamily="34" charset="0"/>
              </a:rPr>
              <a:t>Competency based, person-centered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training models with test-out options,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reciprocity, flexibility, portability </a:t>
            </a:r>
          </a:p>
          <a:p>
            <a:pPr lvl="1">
              <a:buClrTx/>
              <a:buFont typeface="Wingdings" panose="05000000000000000000" pitchFamily="2" charset="2"/>
              <a:buChar char="Ø"/>
              <a:defRPr/>
            </a:pPr>
            <a:r>
              <a:rPr lang="en-US" sz="1800" dirty="0">
                <a:latin typeface="Calibri" panose="020F0502020204030204" pitchFamily="34" charset="0"/>
                <a:cs typeface="Calibri" panose="020F0502020204030204" pitchFamily="34" charset="0"/>
              </a:rPr>
              <a:t>Certification/credentialing</a:t>
            </a:r>
          </a:p>
          <a:p>
            <a:pPr lvl="1">
              <a:buClrTx/>
              <a:buFont typeface="Wingdings" panose="05000000000000000000" pitchFamily="2" charset="2"/>
              <a:buChar char="Ø"/>
              <a:defRPr/>
            </a:pPr>
            <a:r>
              <a:rPr lang="en-US" sz="1800" dirty="0">
                <a:latin typeface="Calibri" panose="020F0502020204030204" pitchFamily="34" charset="0"/>
                <a:cs typeface="Calibri" panose="020F0502020204030204" pitchFamily="34" charset="0"/>
              </a:rPr>
              <a:t>Career pathways </a:t>
            </a:r>
          </a:p>
          <a:p>
            <a:pPr marL="457200" lvl="1" indent="0">
              <a:buClrTx/>
              <a:buNone/>
              <a:defRPr/>
            </a:pPr>
            <a:endParaRPr lang="en-US" sz="1800" dirty="0">
              <a:latin typeface="Calibri" panose="020F0502020204030204" pitchFamily="34" charset="0"/>
              <a:cs typeface="Calibri" panose="020F0502020204030204" pitchFamily="34" charset="0"/>
            </a:endParaRPr>
          </a:p>
          <a:p>
            <a:pPr marL="0" lvl="1" indent="0">
              <a:buClrTx/>
              <a:buNone/>
              <a:defRPr/>
            </a:pPr>
            <a:r>
              <a:rPr lang="en-US" sz="2100" dirty="0">
                <a:latin typeface="Calibri" panose="020F0502020204030204" pitchFamily="34" charset="0"/>
                <a:cs typeface="Calibri" panose="020F0502020204030204" pitchFamily="34" charset="0"/>
              </a:rPr>
              <a:t>Aligns with the 2021–2023 Michigan State Plan on Aging</a:t>
            </a:r>
          </a:p>
        </p:txBody>
      </p:sp>
      <p:pic>
        <p:nvPicPr>
          <p:cNvPr id="36868" name="Picture 2">
            <a:extLst>
              <a:ext uri="{FF2B5EF4-FFF2-40B4-BE49-F238E27FC236}">
                <a16:creationId xmlns:a16="http://schemas.microsoft.com/office/drawing/2014/main" id="{E8CF0954-1BB6-4B3A-BFEA-73A522B163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562954"/>
            <a:ext cx="2385312" cy="234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6" descr="Image result for images of whole person car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E28DB9AC-9328-B755-FCA7-1BED272328B1}"/>
              </a:ext>
            </a:extLst>
          </p:cNvPr>
          <p:cNvSpPr>
            <a:spLocks noGrp="1"/>
          </p:cNvSpPr>
          <p:nvPr>
            <p:ph type="title"/>
          </p:nvPr>
        </p:nvSpPr>
        <p:spPr>
          <a:xfrm>
            <a:off x="466725" y="7937"/>
            <a:ext cx="7886700" cy="1325563"/>
          </a:xfrm>
        </p:spPr>
        <p:txBody>
          <a:bodyPr/>
          <a:lstStyle/>
          <a:p>
            <a:r>
              <a:rPr lang="en-US" dirty="0"/>
              <a:t>Underlying Challenges</a:t>
            </a:r>
          </a:p>
        </p:txBody>
      </p:sp>
      <p:sp>
        <p:nvSpPr>
          <p:cNvPr id="3" name="Subtitle 2">
            <a:extLst>
              <a:ext uri="{FF2B5EF4-FFF2-40B4-BE49-F238E27FC236}">
                <a16:creationId xmlns:a16="http://schemas.microsoft.com/office/drawing/2014/main" id="{F8B5C623-7123-B35D-F7B9-DB54EFFA7E08}"/>
              </a:ext>
            </a:extLst>
          </p:cNvPr>
          <p:cNvSpPr>
            <a:spLocks noGrp="1"/>
          </p:cNvSpPr>
          <p:nvPr>
            <p:ph idx="1"/>
          </p:nvPr>
        </p:nvSpPr>
        <p:spPr>
          <a:xfrm>
            <a:off x="304800" y="1165868"/>
            <a:ext cx="8210550" cy="4196964"/>
          </a:xfrm>
        </p:spPr>
        <p:txBody>
          <a:bodyPr>
            <a:noAutofit/>
          </a:bodyPr>
          <a:lstStyle/>
          <a:p>
            <a:pPr marL="285750" indent="-285750">
              <a:buFont typeface="Wingdings" panose="05000000000000000000" pitchFamily="2" charset="2"/>
              <a:buChar char="ü"/>
            </a:pPr>
            <a:r>
              <a:rPr lang="en-US" sz="2000" b="1" dirty="0">
                <a:ea typeface="Calibri" panose="020F0502020204030204" pitchFamily="34" charset="0"/>
                <a:cs typeface="Calibri" panose="020F0502020204030204" pitchFamily="34" charset="0"/>
              </a:rPr>
              <a:t>Racial disparities: </a:t>
            </a:r>
            <a:r>
              <a:rPr lang="en-US" sz="2000" dirty="0">
                <a:ea typeface="Calibri" panose="020F0502020204030204" pitchFamily="34" charset="0"/>
                <a:cs typeface="Calibri" panose="020F0502020204030204" pitchFamily="34" charset="0"/>
              </a:rPr>
              <a:t>Disparities are prevalent for both the substantially BIPOC workforce and for people who receive services. </a:t>
            </a:r>
          </a:p>
          <a:p>
            <a:pPr marL="0" indent="0">
              <a:buNone/>
            </a:pPr>
            <a:endParaRPr lang="en-US" sz="2000" b="1" dirty="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2000" b="1" dirty="0">
                <a:ea typeface="Calibri" panose="020F0502020204030204" pitchFamily="34" charset="0"/>
                <a:cs typeface="Calibri" panose="020F0502020204030204" pitchFamily="34" charset="0"/>
              </a:rPr>
              <a:t>Stark, long-standing realities laid bare by the pandemic:</a:t>
            </a:r>
          </a:p>
          <a:p>
            <a:pPr lvl="1"/>
            <a:endParaRPr lang="en-US" sz="1600" dirty="0">
              <a:solidFill>
                <a:schemeClr val="accent3"/>
              </a:solidFill>
              <a:ea typeface="Calibri" panose="020F0502020204030204" pitchFamily="34" charset="0"/>
              <a:cs typeface="Calibri" panose="020F0502020204030204" pitchFamily="34" charset="0"/>
            </a:endParaRPr>
          </a:p>
          <a:p>
            <a:pPr marL="742950" lvl="1" indent="-285750" algn="l">
              <a:buFont typeface="Wingdings" panose="05000000000000000000" pitchFamily="2" charset="2"/>
              <a:buChar char="ü"/>
            </a:pPr>
            <a:r>
              <a:rPr lang="en-US" sz="1600" dirty="0">
                <a:solidFill>
                  <a:schemeClr val="accent3"/>
                </a:solidFill>
                <a:ea typeface="Calibri" panose="020F0502020204030204" pitchFamily="34" charset="0"/>
                <a:cs typeface="Calibri" panose="020F0502020204030204" pitchFamily="34" charset="0"/>
              </a:rPr>
              <a:t>Low wages and lack of fringe benefits (e.g., paid sick time)</a:t>
            </a:r>
          </a:p>
          <a:p>
            <a:pPr marL="742950" lvl="1" indent="-285750" algn="l">
              <a:buFont typeface="Wingdings" panose="05000000000000000000" pitchFamily="2" charset="2"/>
              <a:buChar char="ü"/>
            </a:pPr>
            <a:r>
              <a:rPr lang="en-US" sz="1600" dirty="0">
                <a:solidFill>
                  <a:schemeClr val="accent3"/>
                </a:solidFill>
                <a:ea typeface="Calibri" panose="020F0502020204030204" pitchFamily="34" charset="0"/>
                <a:cs typeface="Calibri" panose="020F0502020204030204" pitchFamily="34" charset="0"/>
              </a:rPr>
              <a:t>Lack of affordable health care and vehicles for retirement savings </a:t>
            </a:r>
          </a:p>
          <a:p>
            <a:pPr marL="742950" lvl="1" indent="-285750" algn="l">
              <a:buFont typeface="Wingdings" panose="05000000000000000000" pitchFamily="2" charset="2"/>
              <a:buChar char="ü"/>
            </a:pPr>
            <a:r>
              <a:rPr lang="en-US" sz="1600" dirty="0">
                <a:solidFill>
                  <a:schemeClr val="accent3"/>
                </a:solidFill>
                <a:ea typeface="Calibri" panose="020F0502020204030204" pitchFamily="34" charset="0"/>
                <a:cs typeface="Calibri" panose="020F0502020204030204" pitchFamily="34" charset="0"/>
              </a:rPr>
              <a:t>Little capacity to exert organized political influence</a:t>
            </a:r>
          </a:p>
          <a:p>
            <a:pPr marL="742950" lvl="1" indent="-285750" algn="l">
              <a:buFont typeface="Wingdings" panose="05000000000000000000" pitchFamily="2" charset="2"/>
              <a:buChar char="ü"/>
            </a:pPr>
            <a:r>
              <a:rPr lang="en-US" sz="1600" dirty="0">
                <a:solidFill>
                  <a:schemeClr val="accent3"/>
                </a:solidFill>
                <a:ea typeface="Calibri" panose="020F0502020204030204" pitchFamily="34" charset="0"/>
                <a:cs typeface="Calibri" panose="020F0502020204030204" pitchFamily="34" charset="0"/>
              </a:rPr>
              <a:t>Lack of clarity/closure around designation as “essential workers” </a:t>
            </a:r>
          </a:p>
          <a:p>
            <a:pPr marL="742950" lvl="1" indent="-285750" algn="l">
              <a:buFont typeface="Wingdings" panose="05000000000000000000" pitchFamily="2" charset="2"/>
              <a:buChar char="ü"/>
            </a:pPr>
            <a:r>
              <a:rPr lang="en-US" sz="1600" dirty="0">
                <a:solidFill>
                  <a:schemeClr val="accent3"/>
                </a:solidFill>
                <a:ea typeface="Calibri" panose="020F0502020204030204" pitchFamily="34" charset="0"/>
                <a:cs typeface="Calibri" panose="020F0502020204030204" pitchFamily="34" charset="0"/>
              </a:rPr>
              <a:t>Lack of portability of existing certifications across care settings</a:t>
            </a:r>
          </a:p>
          <a:p>
            <a:pPr marL="742950" lvl="1" indent="-285750" algn="l">
              <a:buFont typeface="Wingdings" panose="05000000000000000000" pitchFamily="2" charset="2"/>
              <a:buChar char="ü"/>
            </a:pPr>
            <a:r>
              <a:rPr lang="en-US" sz="1600" dirty="0">
                <a:solidFill>
                  <a:schemeClr val="accent3"/>
                </a:solidFill>
                <a:ea typeface="Calibri" panose="020F0502020204030204" pitchFamily="34" charset="0"/>
                <a:cs typeface="Calibri" panose="020F0502020204030204" pitchFamily="34" charset="0"/>
              </a:rPr>
              <a:t>Lack of literacy and attention among regulatory agencies around non-licensed home-based and self-directed care</a:t>
            </a:r>
          </a:p>
          <a:p>
            <a:pPr marL="742950" lvl="1" indent="-285750" algn="l">
              <a:buFont typeface="Wingdings" panose="05000000000000000000" pitchFamily="2" charset="2"/>
              <a:buChar char="ü"/>
            </a:pPr>
            <a:r>
              <a:rPr lang="en-US" sz="1600" dirty="0">
                <a:solidFill>
                  <a:schemeClr val="accent3"/>
                </a:solidFill>
                <a:ea typeface="Calibri" panose="020F0502020204030204" pitchFamily="34" charset="0"/>
                <a:cs typeface="Calibri" panose="020F0502020204030204" pitchFamily="34" charset="0"/>
              </a:rPr>
              <a:t>Absence of standing mechanisms to distribute guidance and PPE</a:t>
            </a:r>
          </a:p>
          <a:p>
            <a:pPr marL="457200" lvl="1" indent="0" algn="l">
              <a:buNone/>
            </a:pPr>
            <a:endParaRPr lang="en-US" sz="1600" dirty="0">
              <a:solidFill>
                <a:schemeClr val="accent3"/>
              </a:solidFill>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endParaRPr lang="en-US" sz="1600" dirty="0"/>
          </a:p>
          <a:p>
            <a:endParaRPr lang="en-US" sz="1600" dirty="0"/>
          </a:p>
        </p:txBody>
      </p:sp>
      <p:sp>
        <p:nvSpPr>
          <p:cNvPr id="45" name="Slide Number Placeholder 44"/>
          <p:cNvSpPr>
            <a:spLocks noGrp="1"/>
          </p:cNvSpPr>
          <p:nvPr>
            <p:ph type="sldNum" sz="quarter" idx="4294967295"/>
          </p:nvPr>
        </p:nvSpPr>
        <p:spPr>
          <a:xfrm>
            <a:off x="7010400" y="635635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8E0910F7-5D48-4D29-89D1-83725AECF732}" type="slidenum">
              <a:rPr lang="en-US" smtClean="0"/>
              <a:pPr>
                <a:defRPr/>
              </a:pPr>
              <a:t>4</a:t>
            </a:fld>
            <a:endParaRPr lang="en-US" dirty="0"/>
          </a:p>
        </p:txBody>
      </p:sp>
    </p:spTree>
    <p:extLst>
      <p:ext uri="{BB962C8B-B14F-4D97-AF65-F5344CB8AC3E}">
        <p14:creationId xmlns:p14="http://schemas.microsoft.com/office/powerpoint/2010/main" val="607288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E2D8A80-91A4-49F6-B695-5F493C128BE9}"/>
              </a:ext>
            </a:extLst>
          </p:cNvPr>
          <p:cNvSpPr>
            <a:spLocks noGrp="1" noChangeArrowheads="1"/>
          </p:cNvSpPr>
          <p:nvPr>
            <p:ph type="title"/>
          </p:nvPr>
        </p:nvSpPr>
        <p:spPr>
          <a:xfrm>
            <a:off x="381000" y="990600"/>
            <a:ext cx="7162800" cy="1295400"/>
          </a:xfrm>
        </p:spPr>
        <p:txBody>
          <a:bodyPr>
            <a:normAutofit/>
          </a:bodyPr>
          <a:lstStyle/>
          <a:p>
            <a:pPr eaLnBrk="1" hangingPunct="1"/>
            <a:r>
              <a:rPr lang="en-US" altLang="en-US" sz="3000" i="1" dirty="0">
                <a:solidFill>
                  <a:schemeClr val="tx1"/>
                </a:solidFill>
                <a:latin typeface="Arial" panose="020B0604020202020204" pitchFamily="34" charset="0"/>
                <a:cs typeface="Arial" panose="020B0604020202020204" pitchFamily="34" charset="0"/>
              </a:rPr>
              <a:t>Essential Jobs, Essential Care (EJEC): </a:t>
            </a:r>
            <a:r>
              <a:rPr lang="en-US" altLang="en-US" sz="3000" dirty="0">
                <a:solidFill>
                  <a:schemeClr val="tx1"/>
                </a:solidFill>
                <a:latin typeface="Arial" panose="020B0604020202020204" pitchFamily="34" charset="0"/>
                <a:cs typeface="Arial" panose="020B0604020202020204" pitchFamily="34" charset="0"/>
              </a:rPr>
              <a:t>State-Based Policy Advocacy Initiative </a:t>
            </a:r>
            <a:endParaRPr lang="en-US" altLang="en-US" sz="3000" i="1" dirty="0">
              <a:solidFill>
                <a:schemeClr val="tx1"/>
              </a:solidFill>
              <a:latin typeface="Arial" panose="020B0604020202020204" pitchFamily="34" charset="0"/>
              <a:cs typeface="Arial" panose="020B0604020202020204" pitchFamily="34" charset="0"/>
            </a:endParaRPr>
          </a:p>
        </p:txBody>
      </p:sp>
      <p:sp>
        <p:nvSpPr>
          <p:cNvPr id="40963" name="Content Placeholder 2">
            <a:extLst>
              <a:ext uri="{FF2B5EF4-FFF2-40B4-BE49-F238E27FC236}">
                <a16:creationId xmlns:a16="http://schemas.microsoft.com/office/drawing/2014/main" id="{A2394CBF-3C15-4DED-8E0B-7C52D9E24FC6}"/>
              </a:ext>
            </a:extLst>
          </p:cNvPr>
          <p:cNvSpPr>
            <a:spLocks noGrp="1" noChangeArrowheads="1"/>
          </p:cNvSpPr>
          <p:nvPr>
            <p:ph idx="1"/>
          </p:nvPr>
        </p:nvSpPr>
        <p:spPr>
          <a:xfrm>
            <a:off x="447080" y="2362200"/>
            <a:ext cx="7467600" cy="2895600"/>
          </a:xfrm>
        </p:spPr>
        <p:txBody>
          <a:bodyPr>
            <a:normAutofit fontScale="92500" lnSpcReduction="10000"/>
          </a:bodyPr>
          <a:lstStyle/>
          <a:p>
            <a:pPr marL="0" indent="0">
              <a:buClrTx/>
              <a:buNone/>
            </a:pPr>
            <a:r>
              <a:rPr lang="en-US" altLang="en-US" sz="2400" dirty="0">
                <a:latin typeface="Arial" panose="020B0604020202020204" pitchFamily="34" charset="0"/>
                <a:cs typeface="Arial" panose="020B0604020202020204" pitchFamily="34" charset="0"/>
              </a:rPr>
              <a:t>IMPART Alliance &amp; PHI Partnership</a:t>
            </a:r>
          </a:p>
          <a:p>
            <a:pPr marL="568325" lvl="1" indent="-457200">
              <a:buClrTx/>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Policy reform in 3 areas: Wages/Benefits, Professionalization, Data</a:t>
            </a:r>
          </a:p>
          <a:p>
            <a:pPr marL="568325" lvl="1" indent="-457200">
              <a:buClrTx/>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Establish the IMPART Alliance statewide DCW Coalition to help drive policy</a:t>
            </a:r>
          </a:p>
          <a:p>
            <a:pPr marL="568325" lvl="1" indent="-457200">
              <a:buClrTx/>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Coalition and Policy (CAP) Committee</a:t>
            </a:r>
          </a:p>
          <a:p>
            <a:pPr marL="568325" lvl="1" indent="-457200">
              <a:buClrTx/>
              <a:buFont typeface="Wingdings" panose="05000000000000000000" pitchFamily="2" charset="2"/>
              <a:buChar char="Ø"/>
            </a:pPr>
            <a:r>
              <a:rPr lang="en-US" altLang="en-US" sz="2400" dirty="0">
                <a:latin typeface="Arial" panose="020B0604020202020204" pitchFamily="34" charset="0"/>
                <a:cs typeface="Arial" panose="020B0604020202020204" pitchFamily="34" charset="0"/>
              </a:rPr>
              <a:t>Workgroups: Communication, Stories, Data</a:t>
            </a:r>
          </a:p>
          <a:p>
            <a:pPr marL="300038" lvl="1" indent="0">
              <a:buClrTx/>
              <a:buNone/>
            </a:pPr>
            <a:endParaRPr lang="en-US" altLang="en-US" sz="1950" dirty="0"/>
          </a:p>
        </p:txBody>
      </p:sp>
      <p:pic>
        <p:nvPicPr>
          <p:cNvPr id="40964" name="Picture 10" descr="Dropbox document preview">
            <a:extLst>
              <a:ext uri="{FF2B5EF4-FFF2-40B4-BE49-F238E27FC236}">
                <a16:creationId xmlns:a16="http://schemas.microsoft.com/office/drawing/2014/main" id="{17080765-DD3C-463F-A6A7-6EE3BFF55A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582715"/>
            <a:ext cx="2265760" cy="211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4FEAE91-A4B8-49D7-A7B5-8EBDFAF015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1" r="12081" b="-1"/>
          <a:stretch/>
        </p:blipFill>
        <p:spPr bwMode="auto">
          <a:xfrm>
            <a:off x="2819400" y="0"/>
            <a:ext cx="6324599" cy="685800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itle 1">
            <a:extLst>
              <a:ext uri="{FF2B5EF4-FFF2-40B4-BE49-F238E27FC236}">
                <a16:creationId xmlns:a16="http://schemas.microsoft.com/office/drawing/2014/main" id="{F2B26EA6-2F65-4791-9EAB-76ECD7EE4C62}"/>
              </a:ext>
            </a:extLst>
          </p:cNvPr>
          <p:cNvSpPr>
            <a:spLocks noGrp="1" noChangeArrowheads="1"/>
          </p:cNvSpPr>
          <p:nvPr>
            <p:ph type="title"/>
          </p:nvPr>
        </p:nvSpPr>
        <p:spPr>
          <a:xfrm>
            <a:off x="314047" y="609600"/>
            <a:ext cx="2888343" cy="1143000"/>
          </a:xfrm>
        </p:spPr>
        <p:txBody>
          <a:bodyPr>
            <a:noAutofit/>
          </a:bodyPr>
          <a:lstStyle/>
          <a:p>
            <a:pPr eaLnBrk="1" hangingPunct="1">
              <a:lnSpc>
                <a:spcPct val="90000"/>
              </a:lnSpc>
            </a:pPr>
            <a:r>
              <a:rPr lang="en-US" altLang="en-US" sz="2400" dirty="0">
                <a:solidFill>
                  <a:schemeClr val="accent1">
                    <a:lumMod val="50000"/>
                  </a:schemeClr>
                </a:solidFill>
                <a:latin typeface="Arial" panose="020B0604020202020204" pitchFamily="34" charset="0"/>
                <a:cs typeface="Arial" panose="020B0604020202020204" pitchFamily="34" charset="0"/>
              </a:rPr>
              <a:t>Other Collaborations &amp; Initiatives</a:t>
            </a:r>
          </a:p>
        </p:txBody>
      </p:sp>
      <p:sp>
        <p:nvSpPr>
          <p:cNvPr id="51203" name="Content Placeholder 2">
            <a:extLst>
              <a:ext uri="{FF2B5EF4-FFF2-40B4-BE49-F238E27FC236}">
                <a16:creationId xmlns:a16="http://schemas.microsoft.com/office/drawing/2014/main" id="{0878854C-F2C9-4D05-9FB0-30A1006F9E53}"/>
              </a:ext>
            </a:extLst>
          </p:cNvPr>
          <p:cNvSpPr>
            <a:spLocks noGrp="1" noChangeArrowheads="1"/>
          </p:cNvSpPr>
          <p:nvPr>
            <p:ph idx="1"/>
          </p:nvPr>
        </p:nvSpPr>
        <p:spPr>
          <a:xfrm>
            <a:off x="238577" y="1836472"/>
            <a:ext cx="4104823" cy="4792928"/>
          </a:xfrm>
        </p:spPr>
        <p:txBody>
          <a:bodyPr>
            <a:noAutofit/>
          </a:bodyPr>
          <a:lstStyle/>
          <a:p>
            <a:pPr marL="346075" indent="-346075">
              <a:lnSpc>
                <a:spcPct val="90000"/>
              </a:lnSpc>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Legislative Care Caucus</a:t>
            </a:r>
          </a:p>
          <a:p>
            <a:pPr marL="346075" indent="-346075">
              <a:lnSpc>
                <a:spcPct val="90000"/>
              </a:lnSpc>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Michigan Caring Majority</a:t>
            </a:r>
          </a:p>
          <a:p>
            <a:pPr marL="346075" indent="-346075">
              <a:lnSpc>
                <a:spcPct val="90000"/>
              </a:lnSpc>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Ally Organizations</a:t>
            </a:r>
          </a:p>
          <a:p>
            <a:pPr marL="346075" indent="-346075">
              <a:lnSpc>
                <a:spcPct val="90000"/>
              </a:lnSpc>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Wage Coalition</a:t>
            </a:r>
          </a:p>
          <a:p>
            <a:pPr marL="346075" indent="-346075">
              <a:lnSpc>
                <a:spcPct val="90000"/>
              </a:lnSpc>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DCW Association</a:t>
            </a:r>
          </a:p>
          <a:p>
            <a:pPr marL="346075" indent="-346075">
              <a:lnSpc>
                <a:spcPct val="90000"/>
              </a:lnSpc>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Proposal to MDHHS to establish a statewide DCW training and credentialing infrastructure</a:t>
            </a:r>
          </a:p>
          <a:p>
            <a:pPr marL="346075" indent="-346075">
              <a:lnSpc>
                <a:spcPct val="90000"/>
              </a:lnSpc>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Michigan Industry Collaborative Model grant from the Michigan Department of Labor &amp; Economic Development</a:t>
            </a:r>
          </a:p>
          <a:p>
            <a:pPr marL="346075" indent="-346075">
              <a:lnSpc>
                <a:spcPct val="90000"/>
              </a:lnSpc>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Media campaign to reframe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the DCW workforce</a:t>
            </a:r>
          </a:p>
        </p:txBody>
      </p:sp>
      <p:cxnSp>
        <p:nvCxnSpPr>
          <p:cNvPr id="72" name="Straight Connector 7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7382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E2BE-AE92-464C-9598-0579C4FAB423}"/>
              </a:ext>
            </a:extLst>
          </p:cNvPr>
          <p:cNvSpPr>
            <a:spLocks noGrp="1"/>
          </p:cNvSpPr>
          <p:nvPr>
            <p:ph type="title"/>
          </p:nvPr>
        </p:nvSpPr>
        <p:spPr>
          <a:xfrm>
            <a:off x="762000" y="457200"/>
            <a:ext cx="3606800" cy="838200"/>
          </a:xfrm>
        </p:spPr>
        <p:txBody>
          <a:bodyPr anchor="t">
            <a:normAutofit/>
          </a:bodyPr>
          <a:lstStyle/>
          <a:p>
            <a:r>
              <a:rPr lang="en-US" dirty="0">
                <a:solidFill>
                  <a:schemeClr val="accent1">
                    <a:lumMod val="50000"/>
                  </a:schemeClr>
                </a:solidFill>
              </a:rPr>
              <a:t>Successes</a:t>
            </a:r>
          </a:p>
        </p:txBody>
      </p:sp>
      <p:sp>
        <p:nvSpPr>
          <p:cNvPr id="3" name="Content Placeholder 2">
            <a:extLst>
              <a:ext uri="{FF2B5EF4-FFF2-40B4-BE49-F238E27FC236}">
                <a16:creationId xmlns:a16="http://schemas.microsoft.com/office/drawing/2014/main" id="{DCE9518B-1507-4457-A8D5-CCE9CCF9292B}"/>
              </a:ext>
            </a:extLst>
          </p:cNvPr>
          <p:cNvSpPr>
            <a:spLocks noGrp="1"/>
          </p:cNvSpPr>
          <p:nvPr>
            <p:ph idx="1"/>
          </p:nvPr>
        </p:nvSpPr>
        <p:spPr>
          <a:xfrm>
            <a:off x="381000" y="1295400"/>
            <a:ext cx="5969000" cy="5101561"/>
          </a:xfrm>
        </p:spPr>
        <p:txBody>
          <a:bodyPr>
            <a:normAutofit fontScale="92500"/>
          </a:bodyPr>
          <a:lstStyle/>
          <a:p>
            <a:pPr>
              <a:lnSpc>
                <a:spcPct val="90000"/>
              </a:lnSpc>
              <a:spcBef>
                <a:spcPts val="600"/>
              </a:spcBef>
              <a:spcAft>
                <a:spcPts val="600"/>
              </a:spcAft>
            </a:pPr>
            <a:r>
              <a:rPr lang="en-US" sz="1900" dirty="0">
                <a:latin typeface="Arial" panose="020B0604020202020204" pitchFamily="34" charset="0"/>
                <a:cs typeface="Arial" panose="020B0604020202020204" pitchFamily="34" charset="0"/>
              </a:rPr>
              <a:t>Premium pay for DCWs (COVID response): Legislature and Governor made the $2.35/hour increase permanent – it was included in the FY 2022 approved budget</a:t>
            </a:r>
          </a:p>
          <a:p>
            <a:pPr marL="346075" lvl="1" indent="-346075">
              <a:lnSpc>
                <a:spcPct val="90000"/>
              </a:lnSpc>
              <a:spcBef>
                <a:spcPts val="600"/>
              </a:spcBef>
              <a:spcAft>
                <a:spcPts val="600"/>
              </a:spcAft>
            </a:pPr>
            <a:r>
              <a:rPr lang="en-US" sz="1900" dirty="0">
                <a:latin typeface="Arial" panose="020B0604020202020204" pitchFamily="34" charset="0"/>
                <a:cs typeface="Arial" panose="020B0604020202020204" pitchFamily="34" charset="0"/>
              </a:rPr>
              <a:t>Competency guidelines adopted</a:t>
            </a:r>
          </a:p>
          <a:p>
            <a:pPr>
              <a:lnSpc>
                <a:spcPct val="90000"/>
              </a:lnSpc>
              <a:spcBef>
                <a:spcPts val="1200"/>
              </a:spcBef>
              <a:spcAft>
                <a:spcPts val="1200"/>
              </a:spcAft>
            </a:pPr>
            <a:r>
              <a:rPr lang="en-US" sz="1900" dirty="0">
                <a:latin typeface="Arial" panose="020B0604020202020204" pitchFamily="34" charset="0"/>
                <a:cs typeface="Arial" panose="020B0604020202020204" pitchFamily="34" charset="0"/>
              </a:rPr>
              <a:t>Code of ethics and professional standards adopted</a:t>
            </a:r>
          </a:p>
          <a:p>
            <a:pPr>
              <a:lnSpc>
                <a:spcPct val="90000"/>
              </a:lnSpc>
              <a:spcBef>
                <a:spcPts val="1200"/>
              </a:spcBef>
              <a:spcAft>
                <a:spcPts val="1200"/>
              </a:spcAft>
            </a:pPr>
            <a:r>
              <a:rPr lang="en-US" sz="1900" dirty="0">
                <a:latin typeface="Arial" panose="020B0604020202020204" pitchFamily="34" charset="0"/>
                <a:cs typeface="Arial" panose="020B0604020202020204" pitchFamily="34" charset="0"/>
              </a:rPr>
              <a:t>Curricula, Credentials, Career Pathways in progress</a:t>
            </a:r>
          </a:p>
          <a:p>
            <a:pPr>
              <a:lnSpc>
                <a:spcPct val="90000"/>
              </a:lnSpc>
              <a:spcBef>
                <a:spcPts val="1200"/>
              </a:spcBef>
              <a:spcAft>
                <a:spcPts val="1200"/>
              </a:spcAft>
            </a:pPr>
            <a:r>
              <a:rPr lang="en-US" sz="1900" dirty="0">
                <a:latin typeface="Arial" panose="020B0604020202020204" pitchFamily="34" charset="0"/>
                <a:cs typeface="Arial" panose="020B0604020202020204" pitchFamily="34" charset="0"/>
              </a:rPr>
              <a:t>Training infrastructure proposal in the House budget</a:t>
            </a:r>
          </a:p>
          <a:p>
            <a:pPr>
              <a:lnSpc>
                <a:spcPct val="90000"/>
              </a:lnSpc>
              <a:spcBef>
                <a:spcPts val="1200"/>
              </a:spcBef>
              <a:spcAft>
                <a:spcPts val="1200"/>
              </a:spcAft>
            </a:pPr>
            <a:r>
              <a:rPr lang="en-US" sz="1900" dirty="0">
                <a:latin typeface="Arial" panose="020B0604020202020204" pitchFamily="34" charset="0"/>
                <a:cs typeface="Arial" panose="020B0604020202020204" pitchFamily="34" charset="0"/>
              </a:rPr>
              <a:t>PPE/vaccine policy briefs — PPE supplies and vaccine FAQs </a:t>
            </a:r>
          </a:p>
          <a:p>
            <a:pPr>
              <a:lnSpc>
                <a:spcPct val="90000"/>
              </a:lnSpc>
              <a:spcBef>
                <a:spcPts val="1200"/>
              </a:spcBef>
              <a:spcAft>
                <a:spcPts val="1200"/>
              </a:spcAft>
            </a:pPr>
            <a:r>
              <a:rPr lang="en-US" sz="1900" dirty="0">
                <a:latin typeface="Arial" panose="020B0604020202020204" pitchFamily="34" charset="0"/>
                <a:cs typeface="Arial" panose="020B0604020202020204" pitchFamily="34" charset="0"/>
              </a:rPr>
              <a:t>Michigan Care Career DCW/Employer online platform under development</a:t>
            </a:r>
          </a:p>
          <a:p>
            <a:pPr>
              <a:lnSpc>
                <a:spcPct val="90000"/>
              </a:lnSpc>
            </a:pPr>
            <a:endParaRPr lang="en-US" sz="1100" b="1" dirty="0"/>
          </a:p>
          <a:p>
            <a:pPr>
              <a:lnSpc>
                <a:spcPct val="90000"/>
              </a:lnSpc>
            </a:pPr>
            <a:endParaRPr lang="en-US" sz="1100" b="1" dirty="0"/>
          </a:p>
          <a:p>
            <a:pPr lvl="1">
              <a:lnSpc>
                <a:spcPct val="90000"/>
              </a:lnSpc>
            </a:pPr>
            <a:endParaRPr lang="en-US" sz="1100" b="1" dirty="0"/>
          </a:p>
          <a:p>
            <a:pPr marL="342900" lvl="1" indent="0">
              <a:lnSpc>
                <a:spcPct val="90000"/>
              </a:lnSpc>
              <a:buNone/>
            </a:pPr>
            <a:endParaRPr lang="en-US" sz="1100" dirty="0"/>
          </a:p>
          <a:p>
            <a:pPr>
              <a:lnSpc>
                <a:spcPct val="90000"/>
              </a:lnSpc>
            </a:pPr>
            <a:endParaRPr lang="en-US" sz="1100" dirty="0"/>
          </a:p>
        </p:txBody>
      </p:sp>
      <p:pic>
        <p:nvPicPr>
          <p:cNvPr id="4" name="Picture 3">
            <a:extLst>
              <a:ext uri="{FF2B5EF4-FFF2-40B4-BE49-F238E27FC236}">
                <a16:creationId xmlns:a16="http://schemas.microsoft.com/office/drawing/2014/main" id="{DB44ED98-35AC-408C-AA03-F0149BA484CD}"/>
              </a:ext>
            </a:extLst>
          </p:cNvPr>
          <p:cNvPicPr>
            <a:picLocks noChangeAspect="1"/>
          </p:cNvPicPr>
          <p:nvPr/>
        </p:nvPicPr>
        <p:blipFill rotWithShape="1">
          <a:blip r:embed="rId3">
            <a:extLst>
              <a:ext uri="{28A0092B-C50C-407E-A947-70E740481C1C}">
                <a14:useLocalDpi xmlns:a14="http://schemas.microsoft.com/office/drawing/2010/main" val="0"/>
              </a:ext>
            </a:extLst>
          </a:blip>
          <a:srcRect l="25988" r="14159" b="3"/>
          <a:stretch/>
        </p:blipFill>
        <p:spPr bwMode="auto">
          <a:xfrm>
            <a:off x="6600972" y="3200400"/>
            <a:ext cx="2035027" cy="3348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912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E2BE-AE92-464C-9598-0579C4FAB423}"/>
              </a:ext>
            </a:extLst>
          </p:cNvPr>
          <p:cNvSpPr>
            <a:spLocks noGrp="1"/>
          </p:cNvSpPr>
          <p:nvPr>
            <p:ph type="title"/>
          </p:nvPr>
        </p:nvSpPr>
        <p:spPr>
          <a:xfrm>
            <a:off x="685800" y="381000"/>
            <a:ext cx="6781800" cy="838200"/>
          </a:xfrm>
        </p:spPr>
        <p:txBody>
          <a:bodyPr>
            <a:normAutofit/>
          </a:bodyPr>
          <a:lstStyle/>
          <a:p>
            <a:r>
              <a:rPr lang="en-US" dirty="0">
                <a:solidFill>
                  <a:schemeClr val="accent1">
                    <a:lumMod val="50000"/>
                  </a:schemeClr>
                </a:solidFill>
              </a:rPr>
              <a:t>Key Components of Success</a:t>
            </a:r>
          </a:p>
        </p:txBody>
      </p:sp>
      <p:sp>
        <p:nvSpPr>
          <p:cNvPr id="3" name="Content Placeholder 2">
            <a:extLst>
              <a:ext uri="{FF2B5EF4-FFF2-40B4-BE49-F238E27FC236}">
                <a16:creationId xmlns:a16="http://schemas.microsoft.com/office/drawing/2014/main" id="{DCE9518B-1507-4457-A8D5-CCE9CCF9292B}"/>
              </a:ext>
            </a:extLst>
          </p:cNvPr>
          <p:cNvSpPr>
            <a:spLocks noGrp="1"/>
          </p:cNvSpPr>
          <p:nvPr>
            <p:ph idx="1"/>
          </p:nvPr>
        </p:nvSpPr>
        <p:spPr>
          <a:xfrm>
            <a:off x="342900" y="822574"/>
            <a:ext cx="7124700" cy="5664586"/>
          </a:xfrm>
        </p:spPr>
        <p:txBody>
          <a:bodyPr>
            <a:normAutofit lnSpcReduction="10000"/>
          </a:bodyPr>
          <a:lstStyle/>
          <a:p>
            <a:pPr marL="0" indent="0">
              <a:buNone/>
            </a:pPr>
            <a:endParaRPr lang="en-US" b="1" dirty="0"/>
          </a:p>
          <a:p>
            <a:pPr marL="457200" indent="-457200">
              <a:spcAft>
                <a:spcPts val="600"/>
              </a:spcAft>
            </a:pPr>
            <a:r>
              <a:rPr lang="en-US" sz="2000" dirty="0">
                <a:latin typeface="Arial" panose="020B0604020202020204" pitchFamily="34" charset="0"/>
                <a:cs typeface="Arial" panose="020B0604020202020204" pitchFamily="34" charset="0"/>
              </a:rPr>
              <a:t>Statewide leadership — cutting across sectors, programs, settings, payors, populations </a:t>
            </a:r>
          </a:p>
          <a:p>
            <a:pPr marL="457200" indent="-457200">
              <a:spcAft>
                <a:spcPts val="600"/>
              </a:spcAft>
            </a:pPr>
            <a:r>
              <a:rPr lang="en-US" sz="2000" dirty="0">
                <a:latin typeface="Arial" panose="020B0604020202020204" pitchFamily="34" charset="0"/>
                <a:cs typeface="Arial" panose="020B0604020202020204" pitchFamily="34" charset="0"/>
              </a:rPr>
              <a:t>Inclusive of all stakeholders</a:t>
            </a:r>
          </a:p>
          <a:p>
            <a:pPr marL="457200" indent="-457200">
              <a:spcAft>
                <a:spcPts val="600"/>
              </a:spcAft>
            </a:pPr>
            <a:r>
              <a:rPr lang="en-US" sz="2000" dirty="0">
                <a:latin typeface="Arial" panose="020B0604020202020204" pitchFamily="34" charset="0"/>
                <a:cs typeface="Arial" panose="020B0604020202020204" pitchFamily="34" charset="0"/>
              </a:rPr>
              <a:t>Building relationships based on respect, transparency, trust, collaboration vs. competition</a:t>
            </a:r>
          </a:p>
          <a:p>
            <a:pPr marL="457200" indent="-457200">
              <a:spcAft>
                <a:spcPts val="600"/>
              </a:spcAft>
            </a:pPr>
            <a:r>
              <a:rPr lang="en-US" sz="2000" dirty="0">
                <a:latin typeface="Arial" panose="020B0604020202020204" pitchFamily="34" charset="0"/>
                <a:cs typeface="Arial" panose="020B0604020202020204" pitchFamily="34" charset="0"/>
              </a:rPr>
              <a:t>Recognition of interrelatedness of solutions</a:t>
            </a:r>
          </a:p>
          <a:p>
            <a:pPr marL="457200" indent="-457200">
              <a:spcAft>
                <a:spcPts val="600"/>
              </a:spcAft>
            </a:pPr>
            <a:r>
              <a:rPr lang="en-US" sz="2000" dirty="0">
                <a:latin typeface="Arial" panose="020B0604020202020204" pitchFamily="34" charset="0"/>
                <a:cs typeface="Arial" panose="020B0604020202020204" pitchFamily="34" charset="0"/>
              </a:rPr>
              <a:t>Finding common ground and goals</a:t>
            </a:r>
          </a:p>
          <a:p>
            <a:pPr marL="457200" indent="-457200">
              <a:spcAft>
                <a:spcPts val="600"/>
              </a:spcAft>
            </a:pPr>
            <a:r>
              <a:rPr lang="en-US" sz="2000" dirty="0">
                <a:latin typeface="Arial" panose="020B0604020202020204" pitchFamily="34" charset="0"/>
                <a:cs typeface="Arial" panose="020B0604020202020204" pitchFamily="34" charset="0"/>
              </a:rPr>
              <a:t>Common definition of DCW</a:t>
            </a:r>
          </a:p>
          <a:p>
            <a:pPr marL="457200" indent="-457200">
              <a:spcAft>
                <a:spcPts val="600"/>
              </a:spcAft>
            </a:pPr>
            <a:r>
              <a:rPr lang="en-US" sz="2000" dirty="0">
                <a:latin typeface="Arial" panose="020B0604020202020204" pitchFamily="34" charset="0"/>
                <a:cs typeface="Arial" panose="020B0604020202020204" pitchFamily="34" charset="0"/>
              </a:rPr>
              <a:t>Advocacy on behalf of all DCWs</a:t>
            </a:r>
          </a:p>
          <a:p>
            <a:pPr marL="457200" indent="-457200">
              <a:spcAft>
                <a:spcPts val="600"/>
              </a:spcAft>
            </a:pPr>
            <a:r>
              <a:rPr lang="en-US" sz="2000" dirty="0">
                <a:latin typeface="Arial" panose="020B0604020202020204" pitchFamily="34" charset="0"/>
                <a:cs typeface="Arial" panose="020B0604020202020204" pitchFamily="34" charset="0"/>
              </a:rPr>
              <a:t>Neutral convener</a:t>
            </a:r>
          </a:p>
          <a:p>
            <a:pPr marL="457200" indent="-457200">
              <a:spcAft>
                <a:spcPts val="600"/>
              </a:spcAft>
            </a:pPr>
            <a:r>
              <a:rPr lang="en-US" sz="2000" dirty="0">
                <a:latin typeface="Arial" panose="020B0604020202020204" pitchFamily="34" charset="0"/>
                <a:cs typeface="Arial" panose="020B0604020202020204" pitchFamily="34" charset="0"/>
              </a:rPr>
              <a:t>Commitment, passion, patience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and persistence</a:t>
            </a:r>
          </a:p>
          <a:p>
            <a:pPr marL="0" indent="0">
              <a:buNone/>
            </a:pPr>
            <a:endParaRPr lang="en-US" sz="2400" dirty="0">
              <a:latin typeface="Arial" panose="020B0604020202020204" pitchFamily="34" charset="0"/>
              <a:cs typeface="Arial" panose="020B0604020202020204" pitchFamily="34" charset="0"/>
            </a:endParaRPr>
          </a:p>
          <a:p>
            <a:endParaRPr lang="en-US" b="1" dirty="0"/>
          </a:p>
          <a:p>
            <a:pPr marL="457200" lvl="1" indent="0">
              <a:buNone/>
            </a:pPr>
            <a:endParaRPr lang="en-US" sz="1350" b="1" dirty="0"/>
          </a:p>
          <a:p>
            <a:pPr marL="342900" lvl="1" indent="0">
              <a:buNone/>
            </a:pPr>
            <a:endParaRPr lang="en-US" dirty="0"/>
          </a:p>
          <a:p>
            <a:endParaRPr lang="en-US" dirty="0"/>
          </a:p>
        </p:txBody>
      </p:sp>
      <p:pic>
        <p:nvPicPr>
          <p:cNvPr id="4" name="Picture 2">
            <a:extLst>
              <a:ext uri="{FF2B5EF4-FFF2-40B4-BE49-F238E27FC236}">
                <a16:creationId xmlns:a16="http://schemas.microsoft.com/office/drawing/2014/main" id="{F4F640D9-5A42-444A-9E45-F3E50073DB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810000"/>
            <a:ext cx="1943100" cy="290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554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0531-CC73-427F-BB38-0CE9B6444F45}"/>
              </a:ext>
            </a:extLst>
          </p:cNvPr>
          <p:cNvSpPr>
            <a:spLocks noGrp="1"/>
          </p:cNvSpPr>
          <p:nvPr>
            <p:ph type="title"/>
          </p:nvPr>
        </p:nvSpPr>
        <p:spPr>
          <a:xfrm>
            <a:off x="609599" y="609600"/>
            <a:ext cx="6347713" cy="5410200"/>
          </a:xfrm>
        </p:spPr>
        <p:txBody>
          <a:bodyPr/>
          <a:lstStyle/>
          <a:p>
            <a:r>
              <a:rPr lang="en-US" dirty="0">
                <a:solidFill>
                  <a:schemeClr val="accent1">
                    <a:lumMod val="50000"/>
                  </a:schemeClr>
                </a:solidFill>
              </a:rPr>
              <a:t>What’s Next?</a:t>
            </a:r>
          </a:p>
        </p:txBody>
      </p:sp>
      <p:sp>
        <p:nvSpPr>
          <p:cNvPr id="3" name="Content Placeholder 2">
            <a:extLst>
              <a:ext uri="{FF2B5EF4-FFF2-40B4-BE49-F238E27FC236}">
                <a16:creationId xmlns:a16="http://schemas.microsoft.com/office/drawing/2014/main" id="{4BDDD52B-DA54-425C-BACE-0B991CC3BE29}"/>
              </a:ext>
            </a:extLst>
          </p:cNvPr>
          <p:cNvSpPr>
            <a:spLocks noGrp="1"/>
          </p:cNvSpPr>
          <p:nvPr>
            <p:ph idx="1"/>
          </p:nvPr>
        </p:nvSpPr>
        <p:spPr>
          <a:xfrm>
            <a:off x="685800" y="1539240"/>
            <a:ext cx="6347714" cy="4495800"/>
          </a:xfrm>
        </p:spPr>
        <p:txBody>
          <a:bodyPr/>
          <a:lstStyle/>
          <a:p>
            <a:r>
              <a:rPr lang="en-US" dirty="0"/>
              <a:t>Living wages/benefits with COLA, overtime, paid time off, etc.</a:t>
            </a:r>
          </a:p>
          <a:p>
            <a:r>
              <a:rPr lang="en-US" dirty="0"/>
              <a:t>Raising Medicaid cap</a:t>
            </a:r>
          </a:p>
          <a:p>
            <a:r>
              <a:rPr lang="en-US" dirty="0"/>
              <a:t>Professional and reimbursement codes for DCWs</a:t>
            </a:r>
          </a:p>
          <a:p>
            <a:r>
              <a:rPr lang="en-US" dirty="0"/>
              <a:t>Quality standards built into contracts</a:t>
            </a:r>
          </a:p>
          <a:p>
            <a:r>
              <a:rPr lang="en-US" dirty="0"/>
              <a:t>Affordable, accessible training</a:t>
            </a:r>
          </a:p>
          <a:p>
            <a:r>
              <a:rPr lang="en-US" dirty="0"/>
              <a:t>A data infrastructure</a:t>
            </a:r>
          </a:p>
          <a:p>
            <a:r>
              <a:rPr lang="en-US" dirty="0"/>
              <a:t>Tackling the underlying causes of the shortage: racism, sexism, ageism</a:t>
            </a:r>
          </a:p>
          <a:p>
            <a:r>
              <a:rPr lang="en-US" dirty="0"/>
              <a:t>Advocating for reforms and solutions that provide economic security for DCWs and competent, compassionate care for individuals needing support </a:t>
            </a:r>
          </a:p>
          <a:p>
            <a:endParaRPr lang="en-US" dirty="0"/>
          </a:p>
          <a:p>
            <a:endParaRPr lang="en-US" dirty="0"/>
          </a:p>
        </p:txBody>
      </p:sp>
    </p:spTree>
    <p:extLst>
      <p:ext uri="{BB962C8B-B14F-4D97-AF65-F5344CB8AC3E}">
        <p14:creationId xmlns:p14="http://schemas.microsoft.com/office/powerpoint/2010/main" val="1455825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770B-7875-478B-A20F-414A6BC1985F}"/>
              </a:ext>
            </a:extLst>
          </p:cNvPr>
          <p:cNvSpPr>
            <a:spLocks noGrp="1"/>
          </p:cNvSpPr>
          <p:nvPr>
            <p:ph type="title"/>
          </p:nvPr>
        </p:nvSpPr>
        <p:spPr>
          <a:xfrm>
            <a:off x="3505200" y="1109281"/>
            <a:ext cx="2971800" cy="872983"/>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     Thank You</a:t>
            </a:r>
          </a:p>
        </p:txBody>
      </p:sp>
      <p:sp>
        <p:nvSpPr>
          <p:cNvPr id="3" name="Content Placeholder 2">
            <a:extLst>
              <a:ext uri="{FF2B5EF4-FFF2-40B4-BE49-F238E27FC236}">
                <a16:creationId xmlns:a16="http://schemas.microsoft.com/office/drawing/2014/main" id="{8BE16DB3-8AE2-4AE2-B708-EC244451546E}"/>
              </a:ext>
            </a:extLst>
          </p:cNvPr>
          <p:cNvSpPr>
            <a:spLocks noGrp="1"/>
          </p:cNvSpPr>
          <p:nvPr>
            <p:ph idx="1"/>
          </p:nvPr>
        </p:nvSpPr>
        <p:spPr>
          <a:xfrm>
            <a:off x="2739826" y="1752600"/>
            <a:ext cx="4988442" cy="4221162"/>
          </a:xfrm>
        </p:spPr>
        <p:txBody>
          <a:bodyPr>
            <a:normAutofit lnSpcReduction="10000"/>
          </a:bodyPr>
          <a:lstStyle/>
          <a:p>
            <a:pPr marL="0" indent="0" algn="ctr">
              <a:buNone/>
            </a:pPr>
            <a:endParaRPr lang="en-US" sz="2600" dirty="0"/>
          </a:p>
          <a:p>
            <a:pPr marL="0" indent="0" algn="ctr">
              <a:buNone/>
            </a:pPr>
            <a:r>
              <a:rPr lang="en-US" sz="2800" dirty="0">
                <a:latin typeface="Times New Roman" panose="02020603050405020304" pitchFamily="18" charset="0"/>
                <a:cs typeface="Times New Roman" panose="02020603050405020304" pitchFamily="18" charset="0"/>
              </a:rPr>
              <a:t>Contact Information</a:t>
            </a:r>
          </a:p>
          <a:p>
            <a:pPr marL="0" indent="0" algn="ctr">
              <a:spcBef>
                <a:spcPts val="0"/>
              </a:spcBef>
              <a:buNone/>
            </a:pPr>
            <a:endParaRPr lang="en-US" sz="2400" dirty="0"/>
          </a:p>
          <a:p>
            <a:pPr marL="0" indent="0" algn="ctr">
              <a:spcBef>
                <a:spcPts val="0"/>
              </a:spcBef>
              <a:buNone/>
            </a:pPr>
            <a:r>
              <a:rPr lang="en-US" sz="2400" dirty="0">
                <a:latin typeface="Times New Roman" panose="02020603050405020304" pitchFamily="18" charset="0"/>
                <a:cs typeface="Times New Roman" panose="02020603050405020304" pitchFamily="18" charset="0"/>
              </a:rPr>
              <a:t>Clare C. Luz, PhD</a:t>
            </a:r>
          </a:p>
          <a:p>
            <a:pPr marL="0" indent="0" algn="ctr">
              <a:spcBef>
                <a:spcPts val="0"/>
              </a:spcBef>
              <a:buNone/>
            </a:pPr>
            <a:r>
              <a:rPr lang="en-US" sz="2400" dirty="0">
                <a:solidFill>
                  <a:schemeClr val="tx1"/>
                </a:solidFill>
                <a:latin typeface="Times New Roman" panose="02020603050405020304" pitchFamily="18" charset="0"/>
                <a:cs typeface="Times New Roman" panose="02020603050405020304" pitchFamily="18" charset="0"/>
              </a:rPr>
              <a:t>IMPART Alliance</a:t>
            </a:r>
          </a:p>
          <a:p>
            <a:pPr marL="0" indent="0" algn="ctr">
              <a:spcBef>
                <a:spcPts val="0"/>
              </a:spcBef>
              <a:buNone/>
            </a:pPr>
            <a:r>
              <a:rPr lang="en-US" sz="2400" dirty="0">
                <a:solidFill>
                  <a:schemeClr val="tx1"/>
                </a:solidFill>
                <a:latin typeface="Times New Roman" panose="02020603050405020304" pitchFamily="18" charset="0"/>
                <a:cs typeface="Times New Roman" panose="02020603050405020304" pitchFamily="18" charset="0"/>
              </a:rPr>
              <a:t>Michigan State University</a:t>
            </a:r>
          </a:p>
          <a:p>
            <a:pPr marL="0" indent="0" algn="ctr">
              <a:spcBef>
                <a:spcPts val="0"/>
              </a:spcBef>
              <a:spcAft>
                <a:spcPts val="600"/>
              </a:spcAft>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gn="ctr">
              <a:spcBef>
                <a:spcPts val="0"/>
              </a:spcBef>
              <a:spcAft>
                <a:spcPts val="1200"/>
              </a:spcAft>
              <a:buNone/>
            </a:pPr>
            <a:r>
              <a:rPr lang="en-US" sz="24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luz@msu.edu</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ctr">
              <a:spcBef>
                <a:spcPts val="0"/>
              </a:spcBef>
              <a:spcAft>
                <a:spcPts val="1200"/>
              </a:spcAft>
              <a:buNone/>
            </a:pPr>
            <a:r>
              <a:rPr lang="en-US" sz="2400"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www.impartalliance.org</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ctr">
              <a:spcBef>
                <a:spcPts val="0"/>
              </a:spcBef>
              <a:spcAft>
                <a:spcPts val="1200"/>
              </a:spcAft>
              <a:buNone/>
            </a:pPr>
            <a:r>
              <a:rPr lang="en-US" sz="2400" dirty="0">
                <a:solidFill>
                  <a:schemeClr val="tx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impart@msu.edu</a:t>
            </a:r>
            <a:r>
              <a:rPr lang="en-US" sz="2400" dirty="0">
                <a:solidFill>
                  <a:schemeClr val="tx1"/>
                </a:solidFill>
                <a:latin typeface="Times New Roman" panose="02020603050405020304" pitchFamily="18" charset="0"/>
                <a:cs typeface="Times New Roman" panose="02020603050405020304" pitchFamily="18" charset="0"/>
              </a:rPr>
              <a:t>  </a:t>
            </a:r>
          </a:p>
        </p:txBody>
      </p:sp>
      <p:pic>
        <p:nvPicPr>
          <p:cNvPr id="6" name="Picture 3" descr="Dropbox document preview">
            <a:extLst>
              <a:ext uri="{FF2B5EF4-FFF2-40B4-BE49-F238E27FC236}">
                <a16:creationId xmlns:a16="http://schemas.microsoft.com/office/drawing/2014/main" id="{B450C850-2B23-43A5-BEED-46976A7C9A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3304978"/>
            <a:ext cx="2161657" cy="200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2.png">
            <a:extLst>
              <a:ext uri="{FF2B5EF4-FFF2-40B4-BE49-F238E27FC236}">
                <a16:creationId xmlns:a16="http://schemas.microsoft.com/office/drawing/2014/main" id="{3EC2CC6B-53EC-4380-9DFC-0A7694FD8670}"/>
              </a:ext>
            </a:extLst>
          </p:cNvPr>
          <p:cNvPicPr/>
          <p:nvPr/>
        </p:nvPicPr>
        <p:blipFill>
          <a:blip r:embed="rId7" cstate="print"/>
          <a:stretch>
            <a:fillRect/>
          </a:stretch>
        </p:blipFill>
        <p:spPr>
          <a:xfrm>
            <a:off x="344548" y="1587476"/>
            <a:ext cx="2628900" cy="1057338"/>
          </a:xfrm>
          <a:prstGeom prst="rect">
            <a:avLst/>
          </a:prstGeom>
        </p:spPr>
      </p:pic>
    </p:spTree>
    <p:extLst>
      <p:ext uri="{BB962C8B-B14F-4D97-AF65-F5344CB8AC3E}">
        <p14:creationId xmlns:p14="http://schemas.microsoft.com/office/powerpoint/2010/main" val="365694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6" descr="Image result for images of whole person car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Slide Number Placeholder 4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8E0910F7-5D48-4D29-89D1-83725AECF732}" type="slidenum">
              <a:rPr lang="en-US" smtClean="0"/>
              <a:pPr>
                <a:defRPr/>
              </a:pPr>
              <a:t>5</a:t>
            </a:fld>
            <a:endParaRPr lang="en-US" dirty="0"/>
          </a:p>
        </p:txBody>
      </p:sp>
      <p:sp>
        <p:nvSpPr>
          <p:cNvPr id="13" name="TextBox 12">
            <a:extLst>
              <a:ext uri="{FF2B5EF4-FFF2-40B4-BE49-F238E27FC236}">
                <a16:creationId xmlns:a16="http://schemas.microsoft.com/office/drawing/2014/main" id="{40239C13-7334-46CF-B03D-693E2B480DAC}"/>
              </a:ext>
            </a:extLst>
          </p:cNvPr>
          <p:cNvSpPr txBox="1"/>
          <p:nvPr/>
        </p:nvSpPr>
        <p:spPr>
          <a:xfrm>
            <a:off x="304800" y="357533"/>
            <a:ext cx="4571999" cy="2414122"/>
          </a:xfrm>
          <a:prstGeom prst="rect">
            <a:avLst/>
          </a:prstGeom>
          <a:noFill/>
        </p:spPr>
        <p:txBody>
          <a:bodyPr wrap="square">
            <a:spAutoFit/>
          </a:bodyPr>
          <a:lstStyle/>
          <a:p>
            <a:pPr marL="0" marR="0">
              <a:lnSpc>
                <a:spcPct val="110000"/>
              </a:lnSpc>
              <a:spcBef>
                <a:spcPts val="0"/>
              </a:spcBef>
              <a:spcAft>
                <a:spcPts val="800"/>
              </a:spcAft>
            </a:pPr>
            <a:r>
              <a:rPr lang="en-US" sz="2400" kern="1050" spc="-15" dirty="0">
                <a:solidFill>
                  <a:schemeClr val="tx2"/>
                </a:solidFill>
                <a:effectLst/>
                <a:latin typeface="+mj-lt"/>
                <a:ea typeface="Calibri" panose="020F0502020204030204" pitchFamily="34" charset="0"/>
                <a:cs typeface="Calibri" panose="020F0502020204030204" pitchFamily="34" charset="0"/>
              </a:rPr>
              <a:t>Our theory of change:</a:t>
            </a:r>
          </a:p>
          <a:p>
            <a:pPr marL="0" marR="0">
              <a:lnSpc>
                <a:spcPct val="110000"/>
              </a:lnSpc>
              <a:spcBef>
                <a:spcPts val="0"/>
              </a:spcBef>
              <a:spcAft>
                <a:spcPts val="800"/>
              </a:spcAft>
            </a:pPr>
            <a:r>
              <a:rPr lang="en-US" sz="1800" i="1" kern="1050" spc="-15" dirty="0">
                <a:solidFill>
                  <a:schemeClr val="accent3"/>
                </a:solidFill>
                <a:effectLst/>
                <a:latin typeface="+mn-lt"/>
                <a:ea typeface="Calibri" panose="020F0502020204030204" pitchFamily="34" charset="0"/>
                <a:cs typeface="Calibri" panose="020F0502020204030204" pitchFamily="34" charset="0"/>
              </a:rPr>
              <a:t>Improving the overall economic security of the low-income women who provide direct long-term services and supports will benefit them, advance culture change, expand the pool of available workers, reduce turnover, and contribute to improved quality of care. </a:t>
            </a:r>
            <a:endParaRPr lang="en-US" sz="1800" kern="1050" spc="-15" dirty="0">
              <a:solidFill>
                <a:schemeClr val="accent3"/>
              </a:solidFill>
              <a:effectLst/>
              <a:latin typeface="+mn-lt"/>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3E19D6B-DB72-B813-8B5C-6FD9B9E3E6BC}"/>
              </a:ext>
            </a:extLst>
          </p:cNvPr>
          <p:cNvSpPr txBox="1"/>
          <p:nvPr/>
        </p:nvSpPr>
        <p:spPr>
          <a:xfrm>
            <a:off x="4905631" y="3503140"/>
            <a:ext cx="3910039" cy="1896930"/>
          </a:xfrm>
          <a:prstGeom prst="rect">
            <a:avLst/>
          </a:prstGeom>
          <a:noFill/>
        </p:spPr>
        <p:txBody>
          <a:bodyPr wrap="square">
            <a:spAutoFit/>
          </a:bodyPr>
          <a:lstStyle/>
          <a:p>
            <a:pPr marL="0" marR="0">
              <a:lnSpc>
                <a:spcPct val="110000"/>
              </a:lnSpc>
              <a:spcBef>
                <a:spcPts val="0"/>
              </a:spcBef>
              <a:spcAft>
                <a:spcPts val="800"/>
              </a:spcAft>
            </a:pPr>
            <a:r>
              <a:rPr lang="en-US" i="1" kern="1050" spc="-15" dirty="0">
                <a:solidFill>
                  <a:schemeClr val="accent3"/>
                </a:solidFill>
                <a:latin typeface="+mn-lt"/>
                <a:ea typeface="Calibri" panose="020F0502020204030204" pitchFamily="34" charset="0"/>
                <a:cs typeface="Calibri" panose="020F0502020204030204" pitchFamily="34" charset="0"/>
              </a:rPr>
              <a:t>S</a:t>
            </a:r>
            <a:r>
              <a:rPr lang="en-US" sz="1800" i="1" kern="1050" spc="-15" dirty="0">
                <a:solidFill>
                  <a:schemeClr val="accent3"/>
                </a:solidFill>
                <a:effectLst/>
                <a:latin typeface="+mn-lt"/>
                <a:ea typeface="Calibri" panose="020F0502020204030204" pitchFamily="34" charset="0"/>
                <a:cs typeface="Calibri" panose="020F0502020204030204" pitchFamily="34" charset="0"/>
              </a:rPr>
              <a:t>tates have a range of available administrative, funding, policy and regulatory levers that can be applied in locally relevant ways. ARPA funds reflect a meaningful short-term enhancement to these options.</a:t>
            </a:r>
            <a:endParaRPr lang="en-US" sz="1800" kern="1050" spc="-15" dirty="0">
              <a:solidFill>
                <a:schemeClr val="accent3"/>
              </a:solidFill>
              <a:effectLst/>
              <a:latin typeface="+mn-lt"/>
              <a:ea typeface="Calibri" panose="020F0502020204030204" pitchFamily="34" charset="0"/>
              <a:cs typeface="Calibri" panose="020F0502020204030204" pitchFamily="34" charset="0"/>
            </a:endParaRPr>
          </a:p>
        </p:txBody>
      </p:sp>
      <p:pic>
        <p:nvPicPr>
          <p:cNvPr id="2" name="Picture 4" descr="Three Essentials Of Every Home Health Care Aide | Connecticut Home Health  Care Provider">
            <a:extLst>
              <a:ext uri="{FF2B5EF4-FFF2-40B4-BE49-F238E27FC236}">
                <a16:creationId xmlns:a16="http://schemas.microsoft.com/office/drawing/2014/main" id="{17560890-B43B-8000-19E6-E1F4A39A5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590" y="861678"/>
            <a:ext cx="3594941" cy="24141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In-Home Alzheimer's Care in Glastonbury by Happy Home Care">
            <a:extLst>
              <a:ext uri="{FF2B5EF4-FFF2-40B4-BE49-F238E27FC236}">
                <a16:creationId xmlns:a16="http://schemas.microsoft.com/office/drawing/2014/main" id="{C6779F7F-D890-343B-9342-D11DB9BB1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69" y="3003053"/>
            <a:ext cx="3792982" cy="251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6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6" descr="Image result for images of whole person car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66341E2-4B9C-2F82-09E0-A689F7AB5759}"/>
              </a:ext>
            </a:extLst>
          </p:cNvPr>
          <p:cNvSpPr>
            <a:spLocks noGrp="1"/>
          </p:cNvSpPr>
          <p:nvPr>
            <p:ph type="title"/>
          </p:nvPr>
        </p:nvSpPr>
        <p:spPr>
          <a:xfrm>
            <a:off x="629840" y="457200"/>
            <a:ext cx="3153065" cy="1600200"/>
          </a:xfrm>
        </p:spPr>
        <p:txBody>
          <a:bodyPr/>
          <a:lstStyle/>
          <a:p>
            <a:r>
              <a:rPr lang="en-US" dirty="0"/>
              <a:t>The Direct   Care Workforce Policy and Action Guide</a:t>
            </a:r>
          </a:p>
        </p:txBody>
      </p:sp>
      <p:sp>
        <p:nvSpPr>
          <p:cNvPr id="3" name="Subtitle 2">
            <a:extLst>
              <a:ext uri="{FF2B5EF4-FFF2-40B4-BE49-F238E27FC236}">
                <a16:creationId xmlns:a16="http://schemas.microsoft.com/office/drawing/2014/main" id="{65C53492-2286-6B93-093C-B4D1E7E3C44A}"/>
              </a:ext>
            </a:extLst>
          </p:cNvPr>
          <p:cNvSpPr>
            <a:spLocks noGrp="1"/>
          </p:cNvSpPr>
          <p:nvPr>
            <p:ph idx="1"/>
          </p:nvPr>
        </p:nvSpPr>
        <p:spPr>
          <a:xfrm>
            <a:off x="3782905" y="287517"/>
            <a:ext cx="4963529" cy="5640852"/>
          </a:xfrm>
        </p:spPr>
        <p:txBody>
          <a:bodyPr>
            <a:noAutofit/>
          </a:bodyPr>
          <a:lstStyle/>
          <a:p>
            <a:pPr marL="0" marR="0" lvl="0" indent="0">
              <a:lnSpc>
                <a:spcPct val="107000"/>
              </a:lnSpc>
              <a:spcBef>
                <a:spcPts val="0"/>
              </a:spcBef>
              <a:spcAft>
                <a:spcPts val="0"/>
              </a:spcAft>
              <a:buNone/>
            </a:pPr>
            <a:r>
              <a:rPr lang="en-US" sz="1600" dirty="0">
                <a:ea typeface="Calibri" panose="020F0502020204030204" pitchFamily="34" charset="0"/>
                <a:cs typeface="Calibri" panose="020F0502020204030204" pitchFamily="34" charset="0"/>
              </a:rPr>
              <a:t>Milbank partnered with the Center for Health Care Strategies to prepare an applied toolkit for state use that acknowledges that:</a:t>
            </a:r>
          </a:p>
          <a:p>
            <a:pPr marL="342900" marR="0" lvl="0" indent="-342900">
              <a:lnSpc>
                <a:spcPct val="107000"/>
              </a:lnSpc>
              <a:spcBef>
                <a:spcPts val="0"/>
              </a:spcBef>
              <a:spcAft>
                <a:spcPts val="0"/>
              </a:spcAft>
              <a:buFont typeface="Wingdings" panose="05000000000000000000" pitchFamily="2" charset="2"/>
              <a:buChar char=""/>
            </a:pPr>
            <a:endParaRPr lang="en-US" sz="1600" dirty="0">
              <a:ea typeface="Calibri" panose="020F0502020204030204" pitchFamily="34" charset="0"/>
              <a:cs typeface="Calibri" panose="020F0502020204030204" pitchFamily="34" charset="0"/>
            </a:endParaRPr>
          </a:p>
          <a:p>
            <a:pPr marL="800100" lvl="1" indent="-342900" algn="l">
              <a:lnSpc>
                <a:spcPct val="107000"/>
              </a:lnSpc>
              <a:spcBef>
                <a:spcPts val="0"/>
              </a:spcBef>
              <a:spcAft>
                <a:spcPts val="0"/>
              </a:spcAft>
              <a:buFont typeface="Wingdings" panose="05000000000000000000" pitchFamily="2" charset="2"/>
              <a:buChar char=""/>
            </a:pPr>
            <a:r>
              <a:rPr lang="en-US" sz="1600" b="1" dirty="0">
                <a:solidFill>
                  <a:schemeClr val="accent3"/>
                </a:solidFill>
                <a:ea typeface="Calibri" panose="020F0502020204030204" pitchFamily="34" charset="0"/>
                <a:cs typeface="Calibri" panose="020F0502020204030204" pitchFamily="34" charset="0"/>
              </a:rPr>
              <a:t>The current DCW crisis is multi-dimensional and requires:</a:t>
            </a:r>
            <a:endParaRPr lang="en-US" sz="1600" dirty="0">
              <a:solidFill>
                <a:schemeClr val="accent3"/>
              </a:solidFill>
              <a:ea typeface="Calibri" panose="020F0502020204030204" pitchFamily="34" charset="0"/>
              <a:cs typeface="Calibri" panose="020F0502020204030204" pitchFamily="34" charset="0"/>
            </a:endParaRPr>
          </a:p>
          <a:p>
            <a:pPr marL="1200150" lvl="2" indent="-285750" algn="l">
              <a:lnSpc>
                <a:spcPct val="107000"/>
              </a:lnSpc>
              <a:spcBef>
                <a:spcPts val="0"/>
              </a:spcBef>
              <a:spcAft>
                <a:spcPts val="0"/>
              </a:spcAft>
              <a:buFont typeface="Wingdings" panose="05000000000000000000" pitchFamily="2" charset="2"/>
              <a:buChar char="§"/>
            </a:pPr>
            <a:endParaRPr lang="en-US" sz="1400" dirty="0">
              <a:solidFill>
                <a:schemeClr val="accent3"/>
              </a:solidFill>
              <a:ea typeface="Calibri" panose="020F0502020204030204" pitchFamily="34" charset="0"/>
              <a:cs typeface="Calibri" panose="020F0502020204030204" pitchFamily="34" charset="0"/>
            </a:endParaRPr>
          </a:p>
          <a:p>
            <a:pPr marL="1200150" lvl="2" indent="-285750" algn="l">
              <a:lnSpc>
                <a:spcPct val="107000"/>
              </a:lnSpc>
              <a:spcBef>
                <a:spcPts val="0"/>
              </a:spcBef>
              <a:spcAft>
                <a:spcPts val="0"/>
              </a:spcAft>
              <a:buFont typeface="Wingdings" panose="05000000000000000000" pitchFamily="2" charset="2"/>
              <a:buChar char="§"/>
            </a:pPr>
            <a:r>
              <a:rPr lang="en-US" sz="1400" dirty="0">
                <a:solidFill>
                  <a:schemeClr val="accent3"/>
                </a:solidFill>
                <a:ea typeface="Calibri" panose="020F0502020204030204" pitchFamily="34" charset="0"/>
                <a:cs typeface="Calibri" panose="020F0502020204030204" pitchFamily="34" charset="0"/>
              </a:rPr>
              <a:t>Definition of the problem, through both data and lived experience of those who do the work</a:t>
            </a:r>
          </a:p>
          <a:p>
            <a:pPr marL="1200150" lvl="2" indent="-285750" algn="l">
              <a:lnSpc>
                <a:spcPct val="107000"/>
              </a:lnSpc>
              <a:spcBef>
                <a:spcPts val="0"/>
              </a:spcBef>
              <a:spcAft>
                <a:spcPts val="0"/>
              </a:spcAft>
              <a:buFont typeface="Wingdings" panose="05000000000000000000" pitchFamily="2" charset="2"/>
              <a:buChar char="§"/>
            </a:pPr>
            <a:r>
              <a:rPr lang="en-US" sz="1400" dirty="0">
                <a:solidFill>
                  <a:schemeClr val="accent3"/>
                </a:solidFill>
                <a:ea typeface="Calibri" panose="020F0502020204030204" pitchFamily="34" charset="0"/>
                <a:cs typeface="Calibri" panose="020F0502020204030204" pitchFamily="34" charset="0"/>
              </a:rPr>
              <a:t>Engagement and active partnering among the involved actors</a:t>
            </a:r>
          </a:p>
          <a:p>
            <a:pPr marL="1200150" lvl="2" indent="-285750" algn="l">
              <a:lnSpc>
                <a:spcPct val="107000"/>
              </a:lnSpc>
              <a:spcBef>
                <a:spcPts val="0"/>
              </a:spcBef>
              <a:spcAft>
                <a:spcPts val="0"/>
              </a:spcAft>
              <a:buFont typeface="Wingdings" panose="05000000000000000000" pitchFamily="2" charset="2"/>
              <a:buChar char="§"/>
            </a:pPr>
            <a:r>
              <a:rPr lang="en-US" sz="1400" dirty="0">
                <a:solidFill>
                  <a:schemeClr val="accent3"/>
                </a:solidFill>
                <a:ea typeface="Calibri" panose="020F0502020204030204" pitchFamily="34" charset="0"/>
                <a:cs typeface="Calibri" panose="020F0502020204030204" pitchFamily="34" charset="0"/>
              </a:rPr>
              <a:t>Development of a platform for advice, comment, advocacy and sharing of expertise</a:t>
            </a:r>
          </a:p>
          <a:p>
            <a:pPr marL="1200150" lvl="2" indent="-285750" algn="l">
              <a:lnSpc>
                <a:spcPct val="107000"/>
              </a:lnSpc>
              <a:spcBef>
                <a:spcPts val="0"/>
              </a:spcBef>
              <a:spcAft>
                <a:spcPts val="0"/>
              </a:spcAft>
              <a:buFont typeface="Wingdings" panose="05000000000000000000" pitchFamily="2" charset="2"/>
              <a:buChar char="§"/>
            </a:pPr>
            <a:r>
              <a:rPr lang="en-US" sz="1400" dirty="0">
                <a:solidFill>
                  <a:schemeClr val="accent3"/>
                </a:solidFill>
                <a:ea typeface="Calibri" panose="020F0502020204030204" pitchFamily="34" charset="0"/>
                <a:cs typeface="Calibri" panose="020F0502020204030204" pitchFamily="34" charset="0"/>
              </a:rPr>
              <a:t>Use of an array of levers to improve the overall economic security of the direct care workforce</a:t>
            </a:r>
            <a:endParaRPr lang="en-US" sz="1400" dirty="0">
              <a:solidFill>
                <a:schemeClr val="accent3"/>
              </a:solidFill>
              <a:cs typeface="Calibri" panose="020F0502020204030204" pitchFamily="34" charset="0"/>
            </a:endParaRPr>
          </a:p>
          <a:p>
            <a:pPr marL="342900" marR="0" lvl="0" indent="-342900">
              <a:lnSpc>
                <a:spcPct val="107000"/>
              </a:lnSpc>
              <a:spcBef>
                <a:spcPts val="0"/>
              </a:spcBef>
              <a:spcAft>
                <a:spcPts val="0"/>
              </a:spcAft>
              <a:buFont typeface="Wingdings" panose="05000000000000000000" pitchFamily="2" charset="2"/>
              <a:buChar char=""/>
            </a:pPr>
            <a:endParaRPr lang="en-US" sz="1600" dirty="0">
              <a:ea typeface="Calibri" panose="020F0502020204030204" pitchFamily="34" charset="0"/>
              <a:cs typeface="Calibri" panose="020F0502020204030204" pitchFamily="34" charset="0"/>
            </a:endParaRPr>
          </a:p>
          <a:p>
            <a:pPr marL="800100" lvl="1" indent="-342900" algn="l">
              <a:lnSpc>
                <a:spcPct val="107000"/>
              </a:lnSpc>
              <a:spcBef>
                <a:spcPts val="0"/>
              </a:spcBef>
              <a:spcAft>
                <a:spcPts val="0"/>
              </a:spcAft>
              <a:buFont typeface="Wingdings" panose="05000000000000000000" pitchFamily="2" charset="2"/>
              <a:buChar char=""/>
            </a:pPr>
            <a:r>
              <a:rPr lang="en-US" sz="1600" b="1" dirty="0">
                <a:solidFill>
                  <a:schemeClr val="accent3"/>
                </a:solidFill>
                <a:ea typeface="Calibri" panose="020F0502020204030204" pitchFamily="34" charset="0"/>
                <a:cs typeface="Calibri" panose="020F0502020204030204" pitchFamily="34" charset="0"/>
              </a:rPr>
              <a:t>Coalitions of state officials, DCWs, as well as private advocacy and other organizations, are uniquely situated to craft state-specific solutions</a:t>
            </a:r>
            <a:endParaRPr lang="en-US" sz="1600" dirty="0"/>
          </a:p>
        </p:txBody>
      </p:sp>
      <p:sp>
        <p:nvSpPr>
          <p:cNvPr id="45" name="Slide Number Placeholder 44"/>
          <p:cNvSpPr>
            <a:spLocks noGrp="1"/>
          </p:cNvSpPr>
          <p:nvPr>
            <p:ph type="sldNum" sz="quarter" idx="4294967295"/>
          </p:nvPr>
        </p:nvSpPr>
        <p:spPr>
          <a:xfrm>
            <a:off x="7010400" y="635635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8E0910F7-5D48-4D29-89D1-83725AECF732}" type="slidenum">
              <a:rPr lang="en-US" smtClean="0"/>
              <a:pPr>
                <a:defRPr/>
              </a:pPr>
              <a:t>6</a:t>
            </a:fld>
            <a:endParaRPr lang="en-US" dirty="0"/>
          </a:p>
        </p:txBody>
      </p:sp>
      <p:pic>
        <p:nvPicPr>
          <p:cNvPr id="5" name="Picture 4" descr="A person and person walking&#10;&#10;Description automatically generated with medium confidence">
            <a:extLst>
              <a:ext uri="{FF2B5EF4-FFF2-40B4-BE49-F238E27FC236}">
                <a16:creationId xmlns:a16="http://schemas.microsoft.com/office/drawing/2014/main" id="{F7F671BF-6788-99F3-728A-1B52C0D477D5}"/>
              </a:ext>
            </a:extLst>
          </p:cNvPr>
          <p:cNvPicPr>
            <a:picLocks noChangeAspect="1"/>
          </p:cNvPicPr>
          <p:nvPr/>
        </p:nvPicPr>
        <p:blipFill>
          <a:blip r:embed="rId2"/>
          <a:stretch>
            <a:fillRect/>
          </a:stretch>
        </p:blipFill>
        <p:spPr>
          <a:xfrm>
            <a:off x="734101" y="2490225"/>
            <a:ext cx="2578608" cy="3438144"/>
          </a:xfrm>
          <a:prstGeom prst="rect">
            <a:avLst/>
          </a:prstGeom>
        </p:spPr>
      </p:pic>
    </p:spTree>
    <p:extLst>
      <p:ext uri="{BB962C8B-B14F-4D97-AF65-F5344CB8AC3E}">
        <p14:creationId xmlns:p14="http://schemas.microsoft.com/office/powerpoint/2010/main" val="332647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E8CA0C-EBBB-F5EB-85FC-A69340F7396E}"/>
              </a:ext>
            </a:extLst>
          </p:cNvPr>
          <p:cNvSpPr>
            <a:spLocks noGrp="1"/>
          </p:cNvSpPr>
          <p:nvPr>
            <p:ph type="title"/>
          </p:nvPr>
        </p:nvSpPr>
        <p:spPr/>
        <p:txBody>
          <a:bodyPr/>
          <a:lstStyle/>
          <a:p>
            <a:r>
              <a:rPr lang="en-US" dirty="0"/>
              <a:t>Today’s Speakers</a:t>
            </a:r>
          </a:p>
        </p:txBody>
      </p:sp>
      <p:sp>
        <p:nvSpPr>
          <p:cNvPr id="7" name="Content Placeholder 6">
            <a:extLst>
              <a:ext uri="{FF2B5EF4-FFF2-40B4-BE49-F238E27FC236}">
                <a16:creationId xmlns:a16="http://schemas.microsoft.com/office/drawing/2014/main" id="{1A3560FD-369C-FF0F-E5A1-752B0EE1D220}"/>
              </a:ext>
            </a:extLst>
          </p:cNvPr>
          <p:cNvSpPr>
            <a:spLocks noGrp="1"/>
          </p:cNvSpPr>
          <p:nvPr>
            <p:ph idx="1"/>
          </p:nvPr>
        </p:nvSpPr>
        <p:spPr>
          <a:xfrm>
            <a:off x="428263" y="1690689"/>
            <a:ext cx="8087087" cy="3938567"/>
          </a:xfrm>
        </p:spPr>
        <p:txBody>
          <a:bodyPr/>
          <a:lstStyle/>
          <a:p>
            <a:r>
              <a:rPr lang="en-US" dirty="0"/>
              <a:t>Courtney Roman, Senior Program Office at the Center for Health Care Strategies</a:t>
            </a:r>
            <a:br>
              <a:rPr lang="en-US" dirty="0"/>
            </a:br>
            <a:endParaRPr lang="en-US" dirty="0"/>
          </a:p>
          <a:p>
            <a:r>
              <a:rPr lang="en-US" dirty="0"/>
              <a:t>Julia </a:t>
            </a:r>
            <a:r>
              <a:rPr lang="en-US" dirty="0" err="1"/>
              <a:t>Figueira</a:t>
            </a:r>
            <a:r>
              <a:rPr lang="en-US" dirty="0"/>
              <a:t>-McDonough, Consultant to the Blue Shield California Foundation</a:t>
            </a:r>
            <a:br>
              <a:rPr lang="en-US" dirty="0"/>
            </a:br>
            <a:endParaRPr lang="en-US" dirty="0"/>
          </a:p>
          <a:p>
            <a:r>
              <a:rPr lang="en-US" dirty="0"/>
              <a:t>Clare Luz, IMPART Alliance/Michigan State University</a:t>
            </a:r>
          </a:p>
          <a:p>
            <a:endParaRPr lang="en-US" dirty="0"/>
          </a:p>
          <a:p>
            <a:pPr marL="0" indent="0">
              <a:buNone/>
            </a:pPr>
            <a:r>
              <a:rPr lang="en-US" dirty="0"/>
              <a:t>Please post your questions in the chat box and we will address in the Q&amp;A after the presentations. </a:t>
            </a:r>
          </a:p>
          <a:p>
            <a:endParaRPr lang="en-US" dirty="0"/>
          </a:p>
        </p:txBody>
      </p:sp>
    </p:spTree>
    <p:extLst>
      <p:ext uri="{BB962C8B-B14F-4D97-AF65-F5344CB8AC3E}">
        <p14:creationId xmlns:p14="http://schemas.microsoft.com/office/powerpoint/2010/main" val="358023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855" y="1122363"/>
            <a:ext cx="7649155" cy="2387600"/>
          </a:xfrm>
        </p:spPr>
        <p:txBody>
          <a:bodyPr/>
          <a:lstStyle/>
          <a:p>
            <a:r>
              <a:rPr lang="en-US" dirty="0"/>
              <a:t>Direct Care Workforce Policy &amp; Action Guide</a:t>
            </a:r>
          </a:p>
        </p:txBody>
      </p:sp>
      <p:sp>
        <p:nvSpPr>
          <p:cNvPr id="6" name="Subtitle 5">
            <a:extLst>
              <a:ext uri="{FF2B5EF4-FFF2-40B4-BE49-F238E27FC236}">
                <a16:creationId xmlns:a16="http://schemas.microsoft.com/office/drawing/2014/main" id="{DB4C80B6-445C-41AC-9DA2-D80C23980242}"/>
              </a:ext>
            </a:extLst>
          </p:cNvPr>
          <p:cNvSpPr>
            <a:spLocks noGrp="1"/>
          </p:cNvSpPr>
          <p:nvPr>
            <p:ph type="subTitle" idx="1"/>
          </p:nvPr>
        </p:nvSpPr>
        <p:spPr/>
        <p:txBody>
          <a:bodyPr/>
          <a:lstStyle/>
          <a:p>
            <a:r>
              <a:rPr lang="en-US" i="1" dirty="0"/>
              <a:t>Strengthening the Direct Care Workforce in Your State </a:t>
            </a:r>
          </a:p>
          <a:p>
            <a:r>
              <a:rPr lang="en-US" dirty="0"/>
              <a:t>Courtney Roman, Senior Program Officer, Center for Health Care Strategies</a:t>
            </a:r>
          </a:p>
          <a:p>
            <a:r>
              <a:rPr lang="en-US" dirty="0"/>
              <a:t>May 20, 2022</a:t>
            </a:r>
          </a:p>
        </p:txBody>
      </p:sp>
      <p:sp>
        <p:nvSpPr>
          <p:cNvPr id="7" name="Text Placeholder 6">
            <a:extLst>
              <a:ext uri="{FF2B5EF4-FFF2-40B4-BE49-F238E27FC236}">
                <a16:creationId xmlns:a16="http://schemas.microsoft.com/office/drawing/2014/main" id="{EF2519D4-D4FB-4306-8933-C85DAB3C7C6C}"/>
              </a:ext>
            </a:extLst>
          </p:cNvPr>
          <p:cNvSpPr>
            <a:spLocks noGrp="1"/>
          </p:cNvSpPr>
          <p:nvPr>
            <p:ph type="body" sz="quarter" idx="10"/>
          </p:nvPr>
        </p:nvSpPr>
        <p:spPr/>
        <p:txBody>
          <a:bodyPr/>
          <a:lstStyle/>
          <a:p>
            <a:r>
              <a:rPr lang="en-US" dirty="0"/>
              <a:t>Made possible through support from the Milbank Memorial Fund and the Michigan Health Endowment Fund</a:t>
            </a:r>
          </a:p>
        </p:txBody>
      </p:sp>
    </p:spTree>
    <p:extLst>
      <p:ext uri="{BB962C8B-B14F-4D97-AF65-F5344CB8AC3E}">
        <p14:creationId xmlns:p14="http://schemas.microsoft.com/office/powerpoint/2010/main" val="2369440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C2F1-3ABD-4B98-96DD-E86FAE364F05}"/>
              </a:ext>
            </a:extLst>
          </p:cNvPr>
          <p:cNvSpPr>
            <a:spLocks noGrp="1"/>
          </p:cNvSpPr>
          <p:nvPr>
            <p:ph type="title"/>
          </p:nvPr>
        </p:nvSpPr>
        <p:spPr>
          <a:xfrm>
            <a:off x="228600" y="122113"/>
            <a:ext cx="8229600" cy="914400"/>
          </a:xfrm>
        </p:spPr>
        <p:txBody>
          <a:bodyPr/>
          <a:lstStyle/>
          <a:p>
            <a:r>
              <a:rPr lang="en-US" dirty="0"/>
              <a:t>Who are Direct Care Workers (DCWs)? </a:t>
            </a:r>
          </a:p>
        </p:txBody>
      </p:sp>
      <p:sp>
        <p:nvSpPr>
          <p:cNvPr id="3" name="Content Placeholder 2">
            <a:extLst>
              <a:ext uri="{FF2B5EF4-FFF2-40B4-BE49-F238E27FC236}">
                <a16:creationId xmlns:a16="http://schemas.microsoft.com/office/drawing/2014/main" id="{1B44DFC1-9B45-4F7B-81F9-D703493C6A93}"/>
              </a:ext>
            </a:extLst>
          </p:cNvPr>
          <p:cNvSpPr>
            <a:spLocks noGrp="1"/>
          </p:cNvSpPr>
          <p:nvPr>
            <p:ph idx="1"/>
          </p:nvPr>
        </p:nvSpPr>
        <p:spPr>
          <a:xfrm>
            <a:off x="228600" y="1295748"/>
            <a:ext cx="8686800" cy="5337910"/>
          </a:xfrm>
        </p:spPr>
        <p:txBody>
          <a:bodyPr/>
          <a:lstStyle/>
          <a:p>
            <a:r>
              <a:rPr lang="en-US" sz="2800" dirty="0"/>
              <a:t> </a:t>
            </a:r>
            <a:r>
              <a:rPr lang="en-US" altLang="en-US" sz="2800" dirty="0">
                <a:solidFill>
                  <a:prstClr val="black"/>
                </a:solidFill>
              </a:rPr>
              <a:t>There are approximately </a:t>
            </a:r>
            <a:r>
              <a:rPr lang="en-US" altLang="en-US" sz="2800" b="1" dirty="0">
                <a:solidFill>
                  <a:prstClr val="black"/>
                </a:solidFill>
              </a:rPr>
              <a:t>4.5 million </a:t>
            </a:r>
            <a:r>
              <a:rPr lang="en-US" altLang="en-US" sz="2800" dirty="0">
                <a:solidFill>
                  <a:prstClr val="black"/>
                </a:solidFill>
              </a:rPr>
              <a:t>DCWs across the country</a:t>
            </a:r>
            <a:endParaRPr lang="en-US" sz="2800" dirty="0"/>
          </a:p>
          <a:p>
            <a:r>
              <a:rPr lang="en-US" sz="2800" dirty="0"/>
              <a:t> Provide </a:t>
            </a:r>
            <a:r>
              <a:rPr lang="en-US" sz="2800" kern="1050" spc="-15" dirty="0">
                <a:effectLst/>
                <a:ea typeface="Calibri" panose="020F0502020204030204" pitchFamily="34" charset="0"/>
                <a:cs typeface="Times New Roman" panose="02020603050405020304" pitchFamily="18" charset="0"/>
              </a:rPr>
              <a:t>essential services through behavioral health, community mental health, and long-term care systems to support individuals with intellectual/developmental disabilities (I/DD) and older adults in a range of settings, including their own homes</a:t>
            </a:r>
          </a:p>
          <a:p>
            <a:r>
              <a:rPr lang="en-US" sz="2800" kern="1050" spc="-15" dirty="0">
                <a:cs typeface="Times New Roman" panose="02020603050405020304" pitchFamily="18" charset="0"/>
              </a:rPr>
              <a:t> Majority paid through Medicaid, but also Medicare, private insurance, directly by clients, and other funding streams.</a:t>
            </a:r>
            <a:endParaRPr lang="en-US" altLang="en-US" sz="2800" dirty="0">
              <a:solidFill>
                <a:prstClr val="black"/>
              </a:solidFill>
            </a:endParaRPr>
          </a:p>
          <a:p>
            <a:pPr marL="0" indent="0">
              <a:buNone/>
            </a:pPr>
            <a:endParaRPr lang="en-US" altLang="en-US" dirty="0">
              <a:solidFill>
                <a:prstClr val="black"/>
              </a:solidFill>
            </a:endParaRPr>
          </a:p>
          <a:p>
            <a:pPr marL="0" indent="0">
              <a:buNone/>
            </a:pPr>
            <a:endParaRPr lang="en-US" altLang="en-US" dirty="0">
              <a:solidFill>
                <a:prstClr val="black"/>
              </a:solidFill>
            </a:endParaRPr>
          </a:p>
        </p:txBody>
      </p:sp>
      <p:sp>
        <p:nvSpPr>
          <p:cNvPr id="4" name="Slide Number Placeholder 3">
            <a:extLst>
              <a:ext uri="{FF2B5EF4-FFF2-40B4-BE49-F238E27FC236}">
                <a16:creationId xmlns:a16="http://schemas.microsoft.com/office/drawing/2014/main" id="{85AD5AB1-FF52-4439-BDEE-1B119A7E7D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05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50" b="1" i="0" u="none" strike="noStrike" kern="1200" cap="none" spc="0" normalizeH="0" baseline="0" noProof="0" dirty="0">
              <a:ln>
                <a:noFill/>
              </a:ln>
              <a:solidFill>
                <a:srgbClr val="0D96BA"/>
              </a:solidFill>
              <a:effectLst/>
              <a:uLnTx/>
              <a:uFillTx/>
              <a:latin typeface="Calibri"/>
              <a:ea typeface="+mn-ea"/>
              <a:cs typeface="+mn-cs"/>
            </a:endParaRPr>
          </a:p>
        </p:txBody>
      </p:sp>
    </p:spTree>
    <p:extLst>
      <p:ext uri="{BB962C8B-B14F-4D97-AF65-F5344CB8AC3E}">
        <p14:creationId xmlns:p14="http://schemas.microsoft.com/office/powerpoint/2010/main" val="2099580166"/>
      </p:ext>
    </p:extLst>
  </p:cSld>
  <p:clrMapOvr>
    <a:masterClrMapping/>
  </p:clrMapOvr>
  <p:transition>
    <p:fade/>
  </p:transition>
</p:sld>
</file>

<file path=ppt/theme/theme1.xml><?xml version="1.0" encoding="utf-8"?>
<a:theme xmlns:a="http://schemas.openxmlformats.org/drawingml/2006/main" name="Office Theme">
  <a:themeElements>
    <a:clrScheme name="Milbank 1">
      <a:dk1>
        <a:srgbClr val="000000"/>
      </a:dk1>
      <a:lt1>
        <a:srgbClr val="FFFFFF"/>
      </a:lt1>
      <a:dk2>
        <a:srgbClr val="00599E"/>
      </a:dk2>
      <a:lt2>
        <a:srgbClr val="E7E6E6"/>
      </a:lt2>
      <a:accent1>
        <a:srgbClr val="0071BC"/>
      </a:accent1>
      <a:accent2>
        <a:srgbClr val="009566"/>
      </a:accent2>
      <a:accent3>
        <a:srgbClr val="636466"/>
      </a:accent3>
      <a:accent4>
        <a:srgbClr val="FFC000"/>
      </a:accent4>
      <a:accent5>
        <a:srgbClr val="5B9BD5"/>
      </a:accent5>
      <a:accent6>
        <a:srgbClr val="70AD47"/>
      </a:accent6>
      <a:hlink>
        <a:srgbClr val="0563C1"/>
      </a:hlink>
      <a:folHlink>
        <a:srgbClr val="954F72"/>
      </a:folHlink>
    </a:clrScheme>
    <a:fontScheme name="Custom 3">
      <a:majorFont>
        <a:latin typeface="Georgi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lbank_Fund_template_v9" id="{A3417AAA-A287-274C-A55A-C6533BE3ACA6}" vid="{56F50415-837C-DF4C-A001-D7FC55C3A1D1}"/>
    </a:ext>
  </a:extLst>
</a:theme>
</file>

<file path=ppt/theme/theme2.xml><?xml version="1.0" encoding="utf-8"?>
<a:theme xmlns:a="http://schemas.openxmlformats.org/drawingml/2006/main" name="Custom Design">
  <a:themeElements>
    <a:clrScheme name="Milbank">
      <a:dk1>
        <a:srgbClr val="000000"/>
      </a:dk1>
      <a:lt1>
        <a:srgbClr val="FFFFFF"/>
      </a:lt1>
      <a:dk2>
        <a:srgbClr val="00599E"/>
      </a:dk2>
      <a:lt2>
        <a:srgbClr val="E7E6E6"/>
      </a:lt2>
      <a:accent1>
        <a:srgbClr val="636466"/>
      </a:accent1>
      <a:accent2>
        <a:srgbClr val="009566"/>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lbank_Fund_template_v9" id="{A3417AAA-A287-274C-A55A-C6533BE3ACA6}" vid="{12A3A761-3D54-7742-B0E1-E7B5D5A93BE1}"/>
    </a:ext>
  </a:extLst>
</a:theme>
</file>

<file path=ppt/theme/theme3.xml><?xml version="1.0" encoding="utf-8"?>
<a:theme xmlns:a="http://schemas.openxmlformats.org/drawingml/2006/main" name="CDA Branded Theme 2021">
  <a:themeElements>
    <a:clrScheme name="CDA Theme 2021">
      <a:dk1>
        <a:srgbClr val="072B42"/>
      </a:dk1>
      <a:lt1>
        <a:sysClr val="window" lastClr="FFFFFF"/>
      </a:lt1>
      <a:dk2>
        <a:srgbClr val="003DA7"/>
      </a:dk2>
      <a:lt2>
        <a:srgbClr val="E7E6E6"/>
      </a:lt2>
      <a:accent1>
        <a:srgbClr val="072B42"/>
      </a:accent1>
      <a:accent2>
        <a:srgbClr val="FFC000"/>
      </a:accent2>
      <a:accent3>
        <a:srgbClr val="FAA634"/>
      </a:accent3>
      <a:accent4>
        <a:srgbClr val="FAA634"/>
      </a:accent4>
      <a:accent5>
        <a:srgbClr val="FEC340"/>
      </a:accent5>
      <a:accent6>
        <a:srgbClr val="70AD47"/>
      </a:accent6>
      <a:hlink>
        <a:srgbClr val="0563C1"/>
      </a:hlink>
      <a:folHlink>
        <a:srgbClr val="954F72"/>
      </a:folHlink>
    </a:clrScheme>
    <a:fontScheme name="CDA Brand Avenir">
      <a:majorFont>
        <a:latin typeface="Avenir Next LT Pro Demi"/>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A Branded Theme 2021" id="{DA645500-FFC2-4E65-841D-E92590779617}" vid="{6E046ECE-16A5-43F0-AB18-B62AA657860B}"/>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1_Office Theme">
  <a:themeElements>
    <a:clrScheme name="CHCS Brand 2021">
      <a:dk1>
        <a:srgbClr val="2B2421"/>
      </a:dk1>
      <a:lt1>
        <a:sysClr val="window" lastClr="FFFFFF"/>
      </a:lt1>
      <a:dk2>
        <a:srgbClr val="998675"/>
      </a:dk2>
      <a:lt2>
        <a:srgbClr val="CCCCCC"/>
      </a:lt2>
      <a:accent1>
        <a:srgbClr val="005A9C"/>
      </a:accent1>
      <a:accent2>
        <a:srgbClr val="FFBF00"/>
      </a:accent2>
      <a:accent3>
        <a:srgbClr val="1DB5EF"/>
      </a:accent3>
      <a:accent4>
        <a:srgbClr val="55BFAA"/>
      </a:accent4>
      <a:accent5>
        <a:srgbClr val="C82257"/>
      </a:accent5>
      <a:accent6>
        <a:srgbClr val="2E3192"/>
      </a:accent6>
      <a:hlink>
        <a:srgbClr val="2E3192"/>
      </a:hlink>
      <a:folHlink>
        <a:srgbClr val="2E3192"/>
      </a:folHlink>
    </a:clrScheme>
    <a:fontScheme name="CHCS 202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CS PPT Template - Standard.potx" id="{26DADF4A-5CC3-443E-8BF9-293D94AFEA76}" vid="{17AEA97E-1D76-4FA0-815B-F7E6C24D23D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330C3064AAAD44BFC99F2BE7F69716" ma:contentTypeVersion="13" ma:contentTypeDescription="Create a new document." ma:contentTypeScope="" ma:versionID="3bfd29c24363da8146f5d6b22d15cc2b">
  <xsd:schema xmlns:xsd="http://www.w3.org/2001/XMLSchema" xmlns:xs="http://www.w3.org/2001/XMLSchema" xmlns:p="http://schemas.microsoft.com/office/2006/metadata/properties" xmlns:ns2="3fe8c01c-8e2e-4ca3-adb9-0310725dded3" xmlns:ns3="91675e45-69af-4ec1-806c-16a0e3ce0510" targetNamespace="http://schemas.microsoft.com/office/2006/metadata/properties" ma:root="true" ma:fieldsID="5d22b11e4a14552e52a708a41c0ba4c7" ns2:_="" ns3:_="">
    <xsd:import namespace="3fe8c01c-8e2e-4ca3-adb9-0310725dded3"/>
    <xsd:import namespace="91675e45-69af-4ec1-806c-16a0e3ce05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e8c01c-8e2e-4ca3-adb9-0310725dd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675e45-69af-4ec1-806c-16a0e3ce05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8940E9-9FE7-4C7F-872B-74556FB5B7B3}">
  <ds:schemaRefs>
    <ds:schemaRef ds:uri="http://purl.org/dc/terms/"/>
    <ds:schemaRef ds:uri="http://schemas.microsoft.com/office/2006/documentManagement/types"/>
    <ds:schemaRef ds:uri="91675e45-69af-4ec1-806c-16a0e3ce0510"/>
    <ds:schemaRef ds:uri="http://schemas.microsoft.com/office/2006/metadata/properties"/>
    <ds:schemaRef ds:uri="http://www.w3.org/XML/1998/namespace"/>
    <ds:schemaRef ds:uri="3fe8c01c-8e2e-4ca3-adb9-0310725dded3"/>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D9A48F25-39FB-4F76-85BE-56D72900EF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e8c01c-8e2e-4ca3-adb9-0310725dded3"/>
    <ds:schemaRef ds:uri="91675e45-69af-4ec1-806c-16a0e3ce0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E00DFD-55E5-4511-AC64-A47711CCD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Milbank_Fund_template_v9</Template>
  <TotalTime>11065</TotalTime>
  <Words>5112</Words>
  <Application>Microsoft Macintosh PowerPoint</Application>
  <PresentationFormat>On-screen Show (4:3)</PresentationFormat>
  <Paragraphs>492</Paragraphs>
  <Slides>45</Slides>
  <Notes>38</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45</vt:i4>
      </vt:variant>
    </vt:vector>
  </HeadingPairs>
  <TitlesOfParts>
    <vt:vector size="68" baseType="lpstr">
      <vt:lpstr>Arial</vt:lpstr>
      <vt:lpstr>Avenir Next LT Pro</vt:lpstr>
      <vt:lpstr>Avenir Next LT Pro Demi</vt:lpstr>
      <vt:lpstr>Britannic Bold</vt:lpstr>
      <vt:lpstr>Calibri</vt:lpstr>
      <vt:lpstr>Calibri Light</vt:lpstr>
      <vt:lpstr>Century Gothic</vt:lpstr>
      <vt:lpstr>Franklin Gothic Demi</vt:lpstr>
      <vt:lpstr>Georgia</vt:lpstr>
      <vt:lpstr>Helvetica</vt:lpstr>
      <vt:lpstr>Helvetica Neue</vt:lpstr>
      <vt:lpstr>Lucida Calligraphy</vt:lpstr>
      <vt:lpstr>Source Sans Pro</vt:lpstr>
      <vt:lpstr>Symbol</vt:lpstr>
      <vt:lpstr>Times New Roman</vt:lpstr>
      <vt:lpstr>Trebuchet MS</vt:lpstr>
      <vt:lpstr>Wingdings</vt:lpstr>
      <vt:lpstr>Wingdings 3</vt:lpstr>
      <vt:lpstr>Office Theme</vt:lpstr>
      <vt:lpstr>Custom Design</vt:lpstr>
      <vt:lpstr>CDA Branded Theme 2021</vt:lpstr>
      <vt:lpstr>Facet</vt:lpstr>
      <vt:lpstr>1_Office Theme</vt:lpstr>
      <vt:lpstr>Strengthening the Direct Care Workforce in Your State: A Profile of The Direct Care Workforce Policy and Action Guide  </vt:lpstr>
      <vt:lpstr>The Milbank Memorial Fund</vt:lpstr>
      <vt:lpstr>The Widening Gap Between the Direct Care Workforce and Consumer Demand for LTSS</vt:lpstr>
      <vt:lpstr>Underlying Challenges</vt:lpstr>
      <vt:lpstr>PowerPoint Presentation</vt:lpstr>
      <vt:lpstr>The Direct   Care Workforce Policy and Action Guide</vt:lpstr>
      <vt:lpstr>Today’s Speakers</vt:lpstr>
      <vt:lpstr>Direct Care Workforce Policy &amp; Action Guide</vt:lpstr>
      <vt:lpstr>Who are Direct Care Workers (DCWs)? </vt:lpstr>
      <vt:lpstr>The Direct Care Workforce Shortage </vt:lpstr>
      <vt:lpstr>Direct Care Workforce Policy &amp; Action Guide </vt:lpstr>
      <vt:lpstr>Direct Care Workforce through an Equity Lens</vt:lpstr>
      <vt:lpstr>State Leadership is Essential to Strengthen the Direct Care Workforce </vt:lpstr>
      <vt:lpstr>Action Area: Increase Wages/Benefits/Supports  </vt:lpstr>
      <vt:lpstr>Action Area: Support Professionalization of the Workforce  </vt:lpstr>
      <vt:lpstr>Action Area: Elevate the Social Value of DCWs  </vt:lpstr>
      <vt:lpstr>Action Area: Improve Data, Monitoring, and Evaluation for the Direct Care Workforce  </vt:lpstr>
      <vt:lpstr>Coming Together  for  California’s Direct Care Workforce</vt:lpstr>
      <vt:lpstr>California, the Golden State</vt:lpstr>
      <vt:lpstr>Also California</vt:lpstr>
      <vt:lpstr>Direct Care Workforce Equity Landscape</vt:lpstr>
      <vt:lpstr>LTSS as Statewide Priority</vt:lpstr>
      <vt:lpstr>Direct Care Workforce as Statewide Priority</vt:lpstr>
      <vt:lpstr>California Health &amp; Human Services Agency</vt:lpstr>
      <vt:lpstr>PowerPoint Presentation</vt:lpstr>
      <vt:lpstr>Collaboration Is Key</vt:lpstr>
      <vt:lpstr>Start Small</vt:lpstr>
      <vt:lpstr>The Nitty-Gritty</vt:lpstr>
      <vt:lpstr>Summary of DCW Investments FY 21-22</vt:lpstr>
      <vt:lpstr>What we have accomplished</vt:lpstr>
      <vt:lpstr>What we have yet to do</vt:lpstr>
      <vt:lpstr>Building toward structural change</vt:lpstr>
      <vt:lpstr>PowerPoint Presentation</vt:lpstr>
      <vt:lpstr>PowerPoint Presentation</vt:lpstr>
      <vt:lpstr>Tremendous drive &amp; momentum to make significant changes regarding the direct care workforce at the state level</vt:lpstr>
      <vt:lpstr>2021-23 Michigan State Plan on Aging:  The Direct Care Workforce Is a Priority   </vt:lpstr>
      <vt:lpstr>State Plan on Aging Specific Aims</vt:lpstr>
      <vt:lpstr>Michigan Department of Health and Human Services Statewide  Advisory Council</vt:lpstr>
      <vt:lpstr>Competency, Education, Credentialing, Career Pathways Workgroup</vt:lpstr>
      <vt:lpstr>Essential Jobs, Essential Care (EJEC): State-Based Policy Advocacy Initiative </vt:lpstr>
      <vt:lpstr>Other Collaborations &amp; Initiatives</vt:lpstr>
      <vt:lpstr>Successes</vt:lpstr>
      <vt:lpstr>Key Components of Success</vt:lpstr>
      <vt:lpstr>What’s Next?</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Milbank Communications Agenda</dc:title>
  <dc:creator>Christine Haran</dc:creator>
  <cp:lastModifiedBy>Christine Haran</cp:lastModifiedBy>
  <cp:revision>56</cp:revision>
  <cp:lastPrinted>2022-05-01T15:54:22Z</cp:lastPrinted>
  <dcterms:created xsi:type="dcterms:W3CDTF">2019-10-24T16:16:24Z</dcterms:created>
  <dcterms:modified xsi:type="dcterms:W3CDTF">2022-05-19T21:46:44Z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0x010100FD330C3064AAAD44BFC99F2BE7F69716</vt:lpwstr>
  </property>
  <property fmtid="{D5CDD505-2E9C-101B-9397-08002B2CF9AE}" pid="3" name="Order">
    <vt:r8>113400</vt:r8>
  </property>
</Properties>
</file>