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4"/>
  </p:sldMasterIdLst>
  <p:notesMasterIdLst>
    <p:notesMasterId r:id="rId16"/>
  </p:notesMasterIdLst>
  <p:handoutMasterIdLst>
    <p:handoutMasterId r:id="rId17"/>
  </p:handoutMasterIdLst>
  <p:sldIdLst>
    <p:sldId id="256" r:id="rId5"/>
    <p:sldId id="398" r:id="rId6"/>
    <p:sldId id="334" r:id="rId7"/>
    <p:sldId id="392" r:id="rId8"/>
    <p:sldId id="397" r:id="rId9"/>
    <p:sldId id="387" r:id="rId10"/>
    <p:sldId id="390" r:id="rId11"/>
    <p:sldId id="389" r:id="rId12"/>
    <p:sldId id="391" r:id="rId13"/>
    <p:sldId id="395" r:id="rId14"/>
    <p:sldId id="396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6" userDrawn="1">
          <p15:clr>
            <a:srgbClr val="A4A3A4"/>
          </p15:clr>
        </p15:guide>
        <p15:guide id="2" pos="264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Koller" initials="CK" lastIdx="32" clrIdx="0"/>
  <p:cmAuthor id="2" name="Gail Cambridge" initials="GC" lastIdx="7" clrIdx="1">
    <p:extLst>
      <p:ext uri="{19B8F6BF-5375-455C-9EA6-DF929625EA0E}">
        <p15:presenceInfo xmlns:p15="http://schemas.microsoft.com/office/powerpoint/2012/main" userId="S::cambridge@milbank.org::5334bb7a-d6e7-43ae-95c6-69762e3358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834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/>
    <p:restoredTop sz="94694"/>
  </p:normalViewPr>
  <p:slideViewPr>
    <p:cSldViewPr snapToGrid="0" snapToObjects="1" showGuides="1">
      <p:cViewPr varScale="1">
        <p:scale>
          <a:sx n="67" d="100"/>
          <a:sy n="67" d="100"/>
        </p:scale>
        <p:origin x="1344" y="24"/>
      </p:cViewPr>
      <p:guideLst>
        <p:guide orient="horz" pos="4296"/>
        <p:guide pos="264"/>
        <p:guide pos="5760"/>
        <p:guide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Haran" userId="624dad94-073b-4a47-9cfa-5c88a1bc8d11" providerId="ADAL" clId="{889872D3-801E-4C87-94E5-8698699C60F2}"/>
    <pc:docChg chg="custSel modSld">
      <pc:chgData name="Christine Haran" userId="624dad94-073b-4a47-9cfa-5c88a1bc8d11" providerId="ADAL" clId="{889872D3-801E-4C87-94E5-8698699C60F2}" dt="2021-05-17T19:35:08.191" v="131" actId="20577"/>
      <pc:docMkLst>
        <pc:docMk/>
      </pc:docMkLst>
      <pc:sldChg chg="modSp mod">
        <pc:chgData name="Christine Haran" userId="624dad94-073b-4a47-9cfa-5c88a1bc8d11" providerId="ADAL" clId="{889872D3-801E-4C87-94E5-8698699C60F2}" dt="2021-05-17T19:35:08.191" v="131" actId="20577"/>
        <pc:sldMkLst>
          <pc:docMk/>
          <pc:sldMk cId="2110328129" sldId="390"/>
        </pc:sldMkLst>
        <pc:spChg chg="mod">
          <ac:chgData name="Christine Haran" userId="624dad94-073b-4a47-9cfa-5c88a1bc8d11" providerId="ADAL" clId="{889872D3-801E-4C87-94E5-8698699C60F2}" dt="2021-05-17T19:35:08.191" v="131" actId="20577"/>
          <ac:spMkLst>
            <pc:docMk/>
            <pc:sldMk cId="2110328129" sldId="39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5CE683-2957-43C4-A30B-9721C8E67E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7FAF3-CD94-48CE-8DF0-33DAEDEBFA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BDF1-C283-49D5-A4C1-0A410625B278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D7201-075A-42D3-A923-D55E9A09D6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5CAA3-F890-44B5-9C7A-CE82CFB17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E2926-4CD8-4753-BF51-BB96D2DF3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05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EFB08E-A50C-F844-8D4E-0512E58CA6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B5174-E3E7-7242-B07D-7FFBBB88E2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DA035CE1-B314-4D8E-BB28-885F3866F04C}" type="datetimeFigureOut">
              <a:rPr lang="en-US"/>
              <a:pPr>
                <a:defRPr/>
              </a:pPr>
              <a:t>5/17/2021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C44EC9-E8F3-9344-A937-7FF5F47FAE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1825B1-13C4-B242-B444-6CC55AF23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2BD50-C4CE-6341-A948-6C37F81E18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8DDD5-3194-314C-8099-DD0BB0838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4992FD44-D8CF-4BF3-99B8-FFAB8AB09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55922A-3990-4143-A0A8-D1B0676E2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68219" y="6607175"/>
            <a:ext cx="673100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+mj-lt"/>
              <a:buNone/>
              <a:defRPr sz="60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 altLang="en-US" dirty="0"/>
              <a:t>PAGE </a:t>
            </a:r>
            <a:fld id="{553ECE2F-7978-9444-AA67-308148914C5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8DBEC3-3D74-394C-8340-6006CF532A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315928" y="6607175"/>
            <a:ext cx="1692858" cy="203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www.milbank.org</a:t>
            </a:r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A296FB2-A106-F44A-9689-02259BB8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30" y="645424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17834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055324-4697-0E47-A70E-D3AC071D7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930" y="2062163"/>
            <a:ext cx="7886700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Helvetica" pitchFamily="2" charset="0"/>
              </a:defRPr>
            </a:lvl1pPr>
            <a:lvl2pPr>
              <a:defRPr sz="1600">
                <a:latin typeface="Helvetica" pitchFamily="2" charset="0"/>
              </a:defRPr>
            </a:lvl2pPr>
            <a:lvl3pPr>
              <a:defRPr sz="16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422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orient="horz" pos="42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9620901-F2D2-024E-9F1A-42F0EA398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40939" y="6607175"/>
            <a:ext cx="673100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+mj-lt"/>
              <a:buNone/>
              <a:defRPr sz="60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r>
              <a:rPr lang="en-US" altLang="en-US" dirty="0"/>
              <a:t>PAGE </a:t>
            </a:r>
            <a:fld id="{553ECE2F-7978-9444-AA67-308148914C5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8B6152E9-1863-424D-B94A-E5F09C6D3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24866" y="6616383"/>
            <a:ext cx="1692858" cy="203200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www.milbank.org</a:t>
            </a:r>
            <a:endParaRPr lang="en-US" dirty="0"/>
          </a:p>
        </p:txBody>
      </p:sp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0D0173-97E8-F14A-8E1B-6274EB3DD4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2" y="6453486"/>
            <a:ext cx="1601659" cy="3314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F10ED8-7C04-C240-A4B6-04D73F07B95F}"/>
              </a:ext>
            </a:extLst>
          </p:cNvPr>
          <p:cNvSpPr/>
          <p:nvPr userDrawn="1"/>
        </p:nvSpPr>
        <p:spPr>
          <a:xfrm>
            <a:off x="-1" y="6305589"/>
            <a:ext cx="9349563" cy="621587"/>
          </a:xfrm>
          <a:prstGeom prst="rect">
            <a:avLst/>
          </a:prstGeom>
          <a:solidFill>
            <a:schemeClr val="tx2">
              <a:alpha val="95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ople in an office">
            <a:extLst>
              <a:ext uri="{FF2B5EF4-FFF2-40B4-BE49-F238E27FC236}">
                <a16:creationId xmlns:a16="http://schemas.microsoft.com/office/drawing/2014/main" id="{CEAF33FB-18DB-3349-BCA8-AF83A83A93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280" y="-110644"/>
            <a:ext cx="10607527" cy="7079287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A26CD6-5D14-364E-B6F2-469A047BBC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5562" y="289316"/>
            <a:ext cx="4228038" cy="896308"/>
          </a:xfrm>
          <a:prstGeom prst="rect">
            <a:avLst/>
          </a:prstGeom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AFCD3E37-F103-42A6-B04C-FDD9D53975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45562" y="3378200"/>
            <a:ext cx="5168900" cy="188436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en-US" sz="4800" b="1" dirty="0">
                <a:solidFill>
                  <a:schemeClr val="bg1"/>
                </a:solidFill>
                <a:latin typeface="Helvetica" pitchFamily="2" charset="0"/>
              </a:rPr>
              <a:t>Health Care Cost Growth Target Initiative</a:t>
            </a:r>
            <a:endParaRPr lang="en-US" altLang="en-US" sz="48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Subtitle 9">
            <a:extLst>
              <a:ext uri="{FF2B5EF4-FFF2-40B4-BE49-F238E27FC236}">
                <a16:creationId xmlns:a16="http://schemas.microsoft.com/office/drawing/2014/main" id="{D7CD11B0-9D20-7F4F-BEFB-4CBD95877D5D}"/>
              </a:ext>
            </a:extLst>
          </p:cNvPr>
          <p:cNvSpPr txBox="1">
            <a:spLocks/>
          </p:cNvSpPr>
          <p:nvPr/>
        </p:nvSpPr>
        <p:spPr>
          <a:xfrm>
            <a:off x="445562" y="5261870"/>
            <a:ext cx="6005512" cy="2003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9E47"/>
                </a:solidFill>
                <a:latin typeface="Helvetica" pitchFamily="2" charset="0"/>
              </a:rPr>
              <a:t>Communications Plan</a:t>
            </a:r>
            <a:br>
              <a:rPr lang="en-US" sz="2800" b="1" dirty="0">
                <a:solidFill>
                  <a:srgbClr val="009E47"/>
                </a:solidFill>
                <a:latin typeface="Helvetica" pitchFamily="2" charset="0"/>
              </a:rPr>
            </a:br>
            <a:r>
              <a:rPr lang="en-US" sz="1600" b="1" dirty="0">
                <a:latin typeface="Helvetica" pitchFamily="2" charset="0"/>
              </a:rPr>
              <a:t>April xx,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of Activities for 2021: Broader Stakeholder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2F2C9-0B86-0B4F-9FF0-0EDB4AB718F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343382" y="6613852"/>
            <a:ext cx="1692858" cy="203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www.milbank.org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E0E58B3-25FE-40C2-A913-4E149825E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53173"/>
              </p:ext>
            </p:extLst>
          </p:nvPr>
        </p:nvGraphicFramePr>
        <p:xfrm>
          <a:off x="687896" y="2062163"/>
          <a:ext cx="7533316" cy="3708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658">
                  <a:extLst>
                    <a:ext uri="{9D8B030D-6E8A-4147-A177-3AD203B41FA5}">
                      <a16:colId xmlns:a16="http://schemas.microsoft.com/office/drawing/2014/main" val="1707250753"/>
                    </a:ext>
                  </a:extLst>
                </a:gridCol>
                <a:gridCol w="3766658">
                  <a:extLst>
                    <a:ext uri="{9D8B030D-6E8A-4147-A177-3AD203B41FA5}">
                      <a16:colId xmlns:a16="http://schemas.microsoft.com/office/drawing/2014/main" val="3474087750"/>
                    </a:ext>
                  </a:extLst>
                </a:gridCol>
              </a:tblGrid>
              <a:tr h="618067">
                <a:tc>
                  <a:txBody>
                    <a:bodyPr/>
                    <a:lstStyle/>
                    <a:p>
                      <a:r>
                        <a:rPr lang="en-US" dirty="0"/>
                        <a:t>Past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Upcoming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137008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7750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583248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638736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61894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621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71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of Activities for 2021: National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2F2C9-0B86-0B4F-9FF0-0EDB4AB718F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175603" y="6595411"/>
            <a:ext cx="1692858" cy="203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www.milbank.org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28D6F37-A970-4E80-8058-349439922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2226"/>
              </p:ext>
            </p:extLst>
          </p:nvPr>
        </p:nvGraphicFramePr>
        <p:xfrm>
          <a:off x="587228" y="2062161"/>
          <a:ext cx="7323590" cy="3708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795">
                  <a:extLst>
                    <a:ext uri="{9D8B030D-6E8A-4147-A177-3AD203B41FA5}">
                      <a16:colId xmlns:a16="http://schemas.microsoft.com/office/drawing/2014/main" val="2272164956"/>
                    </a:ext>
                  </a:extLst>
                </a:gridCol>
                <a:gridCol w="3661795">
                  <a:extLst>
                    <a:ext uri="{9D8B030D-6E8A-4147-A177-3AD203B41FA5}">
                      <a16:colId xmlns:a16="http://schemas.microsoft.com/office/drawing/2014/main" val="1406132481"/>
                    </a:ext>
                  </a:extLst>
                </a:gridCol>
              </a:tblGrid>
              <a:tr h="618067">
                <a:tc>
                  <a:txBody>
                    <a:bodyPr/>
                    <a:lstStyle/>
                    <a:p>
                      <a:r>
                        <a:rPr lang="en-US" dirty="0"/>
                        <a:t>Past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Upcoming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27840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661708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933330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060484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086710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570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92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572E-E799-4BEE-8A2A-4573D17C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Communications Plan?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2B741-B698-4A61-889C-58B6BA64C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To meet the Peterson-Milbank Program communications reporting requirements/recommendations</a:t>
            </a:r>
          </a:p>
          <a:p>
            <a:pPr marL="457200" indent="-457200">
              <a:buAutoNum type="arabicPeriod"/>
            </a:pPr>
            <a:r>
              <a:rPr lang="en-US" dirty="0"/>
              <a:t>To think through how communications can support the health cost growth target initiative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1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A10DA7-E10F-2A4F-8CE1-70123D3D3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Project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Communication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 Audiences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Messages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Tactics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Timeline of Activities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56CE4-3E2D-F647-961E-43D7CB48434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93048" y="6616383"/>
            <a:ext cx="1692858" cy="203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www.milbank.org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4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32B7C-E7DF-41BA-859A-F23F466177E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Target Initiative 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C6ECC-49E8-45CF-9F07-9A20268A75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930" y="2047876"/>
            <a:ext cx="7886700" cy="3708400"/>
          </a:xfrm>
          <a:prstGeom prst="rect">
            <a:avLst/>
          </a:prstGeom>
        </p:spPr>
        <p:txBody>
          <a:bodyPr/>
          <a:lstStyle/>
          <a:p>
            <a:r>
              <a:rPr lang="en-US" i="1" dirty="0"/>
              <a:t>Please modify as needed and/or add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make health care more affordable for individuals, employers, and state 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focus on the underlying causes of rising health care costs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develop the capacity to track and benchmark health care spending across payers at the state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analyze spending data in an effort to pinpoint cost drivers and inform interventions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424E9-3888-8A44-B50B-C370D04ED53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326604" y="6616383"/>
            <a:ext cx="1692858" cy="203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www.milbank.org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0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32B7C-E7DF-41BA-859A-F23F466177E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Communications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C6ECC-49E8-45CF-9F07-9A20268A75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i="1" dirty="0"/>
              <a:t>Please modify and/or add additional goals</a:t>
            </a:r>
            <a:br>
              <a:rPr lang="en-US" i="1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foster buy-in to the health care cost growth target process as a step toward statewide, collaborative cost containment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424E9-3888-8A44-B50B-C370D04ED53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326604" y="6616383"/>
            <a:ext cx="1692858" cy="203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www.milbank.org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3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17834"/>
                </a:solidFill>
              </a:rPr>
              <a:t>Target Audiences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13353" y="1350150"/>
            <a:ext cx="7886701" cy="4798980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1) Stakeholder team, e.g., interagency work group, advisory group members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2) Broader group of stakeholders, including:</a:t>
            </a:r>
          </a:p>
          <a:p>
            <a:pPr marL="971550" lvl="1" indent="-285750"/>
            <a:r>
              <a:rPr lang="en-US" sz="1800" dirty="0"/>
              <a:t>Payers</a:t>
            </a:r>
          </a:p>
          <a:p>
            <a:pPr marL="971550" lvl="1" indent="-285750"/>
            <a:r>
              <a:rPr lang="en-US" sz="1800" dirty="0"/>
              <a:t>Health providers</a:t>
            </a:r>
          </a:p>
          <a:p>
            <a:pPr marL="971550" lvl="1" indent="-285750"/>
            <a:r>
              <a:rPr lang="en-US" sz="1800" dirty="0"/>
              <a:t>Employers</a:t>
            </a:r>
          </a:p>
          <a:p>
            <a:pPr marL="971550" lvl="1" indent="-285750"/>
            <a:r>
              <a:rPr lang="en-US" sz="1800" dirty="0"/>
              <a:t>State health policymakers, including legislators and executive members, e.g., HHS staff, Medicaid agency staff </a:t>
            </a:r>
          </a:p>
          <a:p>
            <a:pPr marL="971550" lvl="1" indent="-285750"/>
            <a:r>
              <a:rPr lang="en-US" sz="1800" dirty="0"/>
              <a:t>Consumer advocates</a:t>
            </a:r>
          </a:p>
          <a:p>
            <a:pPr marL="971550" lvl="1" indent="-285750"/>
            <a:r>
              <a:rPr lang="en-US" sz="1800" dirty="0"/>
              <a:t>Local journalists</a:t>
            </a:r>
          </a:p>
          <a:p>
            <a:pPr marL="971550" lvl="1" indent="-285750"/>
            <a:r>
              <a:rPr lang="en-US" sz="1800" dirty="0"/>
              <a:t>The public</a:t>
            </a:r>
            <a:br>
              <a:rPr lang="en-US" sz="1400" dirty="0"/>
            </a:br>
            <a:endParaRPr lang="en-US" sz="1400" dirty="0"/>
          </a:p>
          <a:p>
            <a:r>
              <a:rPr lang="en-US" sz="1800" dirty="0"/>
              <a:t>3) National audience e.g., national policymakers, health care policy researchers, national media*</a:t>
            </a:r>
          </a:p>
          <a:p>
            <a:r>
              <a:rPr lang="en-US" sz="1800" dirty="0"/>
              <a:t>*If applicable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7C76235-2E07-5A44-B116-22776D2407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67881" y="6616383"/>
            <a:ext cx="1692858" cy="203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www.milbank.org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8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5930" y="1457325"/>
            <a:ext cx="7886700" cy="45529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i="1" dirty="0"/>
              <a:t>Please modify as needed and/or add others</a:t>
            </a:r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Rising health care costs are stretching the budgets of the state, employers, and families and leaving fewer dollars for other priorities like education and housing</a:t>
            </a:r>
            <a:br>
              <a:rPr lang="en-US" sz="1800" dirty="0"/>
            </a:b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Measuring health care spending across payers at the state level will promote transparency and a new understanding of total health care spending</a:t>
            </a:r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Analysis of this spending data will pinpoint cost drivers, paving the way for systemwide, collaborative strategies to lower the rate of health care spending growth</a:t>
            </a:r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Making health care more affordable and accessible could help improve health equity in our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3E270-2E8F-BD4D-A577-D2C611A8E4A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343382" y="6616383"/>
            <a:ext cx="1692858" cy="203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www.milbank.org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2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Communications Tactics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19100" y="1574800"/>
            <a:ext cx="7886700" cy="3708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Stakeholder Team: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Meetings, slide decks, analytic reports, one-on-one communications 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Broader Stakeholder Audience: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Dedicated website or webpage for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Local press briefings, public forums, targeted meetings for stakeholder groups, press releases, infographics/fact sheets, blogs/op-eds, Twitter posts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National Audience: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Press release, national op-ed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6C44E-C43B-C544-A4C1-E9F8B77F163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133658" y="6616383"/>
            <a:ext cx="1692858" cy="203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www.milbank.org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2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of Activities for 2021: Stakeholder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5930" y="2062163"/>
            <a:ext cx="7886700" cy="38017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2F2C9-0B86-0B4F-9FF0-0EDB4AB718F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133658" y="6588685"/>
            <a:ext cx="1692858" cy="203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www.milbank.org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E455D26-DF63-4EB6-ADA0-327E019EE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940987"/>
              </p:ext>
            </p:extLst>
          </p:nvPr>
        </p:nvGraphicFramePr>
        <p:xfrm>
          <a:off x="671120" y="1879135"/>
          <a:ext cx="7671510" cy="4085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492">
                  <a:extLst>
                    <a:ext uri="{9D8B030D-6E8A-4147-A177-3AD203B41FA5}">
                      <a16:colId xmlns:a16="http://schemas.microsoft.com/office/drawing/2014/main" val="1686114173"/>
                    </a:ext>
                  </a:extLst>
                </a:gridCol>
                <a:gridCol w="3928018">
                  <a:extLst>
                    <a:ext uri="{9D8B030D-6E8A-4147-A177-3AD203B41FA5}">
                      <a16:colId xmlns:a16="http://schemas.microsoft.com/office/drawing/2014/main" val="1246763841"/>
                    </a:ext>
                  </a:extLst>
                </a:gridCol>
              </a:tblGrid>
              <a:tr h="680906">
                <a:tc>
                  <a:txBody>
                    <a:bodyPr/>
                    <a:lstStyle/>
                    <a:p>
                      <a:r>
                        <a:rPr lang="en-US" dirty="0"/>
                        <a:t>Past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Upcoming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559401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96749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094891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136464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119198"/>
                  </a:ext>
                </a:extLst>
              </a:tr>
              <a:tr h="6809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89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2621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ilbank">
      <a:dk1>
        <a:srgbClr val="000000"/>
      </a:dk1>
      <a:lt1>
        <a:srgbClr val="FFFFFF"/>
      </a:lt1>
      <a:dk2>
        <a:srgbClr val="00599E"/>
      </a:dk2>
      <a:lt2>
        <a:srgbClr val="E7E6E6"/>
      </a:lt2>
      <a:accent1>
        <a:srgbClr val="636466"/>
      </a:accent1>
      <a:accent2>
        <a:srgbClr val="00956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lbank_Fund_template_v9" id="{A3417AAA-A287-274C-A55A-C6533BE3ACA6}" vid="{12A3A761-3D54-7742-B0E1-E7B5D5A93B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330C3064AAAD44BFC99F2BE7F69716" ma:contentTypeVersion="11" ma:contentTypeDescription="Create a new document." ma:contentTypeScope="" ma:versionID="c7bb008940dd8e3e937f8b0fbcba03f9">
  <xsd:schema xmlns:xsd="http://www.w3.org/2001/XMLSchema" xmlns:xs="http://www.w3.org/2001/XMLSchema" xmlns:p="http://schemas.microsoft.com/office/2006/metadata/properties" xmlns:ns2="3fe8c01c-8e2e-4ca3-adb9-0310725dded3" xmlns:ns3="91675e45-69af-4ec1-806c-16a0e3ce0510" targetNamespace="http://schemas.microsoft.com/office/2006/metadata/properties" ma:root="true" ma:fieldsID="b846a87cd93129f8f0cf0c680e15e148" ns2:_="" ns3:_="">
    <xsd:import namespace="3fe8c01c-8e2e-4ca3-adb9-0310725dded3"/>
    <xsd:import namespace="91675e45-69af-4ec1-806c-16a0e3ce05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8c01c-8e2e-4ca3-adb9-0310725dd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75e45-69af-4ec1-806c-16a0e3ce05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E00DFD-55E5-4511-AC64-A47711CCD9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8940E9-9FE7-4C7F-872B-74556FB5B7B3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d6ded3f7-2f3d-40b8-b8e9-bf55772af5d7"/>
    <ds:schemaRef ds:uri="http://schemas.microsoft.com/office/infopath/2007/PartnerControls"/>
    <ds:schemaRef ds:uri="7deaab23-0aa8-433e-9f9f-dcb4cb911a1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7D1D0E-6342-45C2-85C8-5E29C7050D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e8c01c-8e2e-4ca3-adb9-0310725dded3"/>
    <ds:schemaRef ds:uri="91675e45-69af-4ec1-806c-16a0e3ce0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Milbank_Fund_template_v9</Template>
  <TotalTime>9151</TotalTime>
  <Words>488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Custom Design</vt:lpstr>
      <vt:lpstr>Health Care Cost Growth Target Initiative</vt:lpstr>
      <vt:lpstr>Why a Communications Plan?</vt:lpstr>
      <vt:lpstr>Table of Contents</vt:lpstr>
      <vt:lpstr>Target Initiative Project Goals</vt:lpstr>
      <vt:lpstr>Communications Goals</vt:lpstr>
      <vt:lpstr>Target Audiences </vt:lpstr>
      <vt:lpstr>Key Messages</vt:lpstr>
      <vt:lpstr>Communications Tactics</vt:lpstr>
      <vt:lpstr>Timeline of Activities for 2021: Stakeholder Team</vt:lpstr>
      <vt:lpstr>Timeline of Activities for 2021: Broader Stakeholder Group</vt:lpstr>
      <vt:lpstr>Timeline of Activities for 2021: National Audience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Milbank Communications Agenda</dc:title>
  <dc:creator>Christine Haran</dc:creator>
  <cp:lastModifiedBy>Christine Haran</cp:lastModifiedBy>
  <cp:revision>37</cp:revision>
  <dcterms:created xsi:type="dcterms:W3CDTF">2019-10-24T16:16:24Z</dcterms:created>
  <dcterms:modified xsi:type="dcterms:W3CDTF">2021-05-17T19:35:09Z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0x010100FD330C3064AAAD44BFC99F2BE7F69716</vt:lpwstr>
  </property>
  <property fmtid="{D5CDD505-2E9C-101B-9397-08002B2CF9AE}" pid="3" name="Order">
    <vt:r8>113400</vt:r8>
  </property>
</Properties>
</file>