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4" r:id="rId5"/>
  </p:sldMasterIdLst>
  <p:notesMasterIdLst>
    <p:notesMasterId r:id="rId10"/>
  </p:notesMasterIdLst>
  <p:sldIdLst>
    <p:sldId id="256" r:id="rId6"/>
    <p:sldId id="264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64" userDrawn="1">
          <p15:clr>
            <a:srgbClr val="A4A3A4"/>
          </p15:clr>
        </p15:guide>
        <p15:guide id="3" pos="54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il Cambridge" initials="GC" lastIdx="1" clrIdx="0">
    <p:extLst>
      <p:ext uri="{19B8F6BF-5375-455C-9EA6-DF929625EA0E}">
        <p15:presenceInfo xmlns:p15="http://schemas.microsoft.com/office/powerpoint/2012/main" userId="S::cambridge@milbank.org::5334bb7a-d6e7-43ae-95c6-69762e3358a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3230F4-2414-4CA2-9C79-6B0ACE59830D}" v="16" dt="2021-04-21T14:06:26.1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31"/>
    <p:restoredTop sz="96327"/>
  </p:normalViewPr>
  <p:slideViewPr>
    <p:cSldViewPr snapToGrid="0" snapToObjects="1">
      <p:cViewPr varScale="1">
        <p:scale>
          <a:sx n="112" d="100"/>
          <a:sy n="112" d="100"/>
        </p:scale>
        <p:origin x="660" y="96"/>
      </p:cViewPr>
      <p:guideLst>
        <p:guide orient="horz" pos="2160"/>
        <p:guide pos="264"/>
        <p:guide pos="54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il Cambridge" userId="5334bb7a-d6e7-43ae-95c6-69762e3358a8" providerId="ADAL" clId="{3826E903-6AC1-4060-BF27-474FBCB455A4}"/>
    <pc:docChg chg="custSel modSld">
      <pc:chgData name="Gail Cambridge" userId="5334bb7a-d6e7-43ae-95c6-69762e3358a8" providerId="ADAL" clId="{3826E903-6AC1-4060-BF27-474FBCB455A4}" dt="2021-04-21T18:04:28.480" v="3"/>
      <pc:docMkLst>
        <pc:docMk/>
      </pc:docMkLst>
      <pc:sldChg chg="modSp mod addCm modCm">
        <pc:chgData name="Gail Cambridge" userId="5334bb7a-d6e7-43ae-95c6-69762e3358a8" providerId="ADAL" clId="{3826E903-6AC1-4060-BF27-474FBCB455A4}" dt="2021-04-21T18:04:28.480" v="3"/>
        <pc:sldMkLst>
          <pc:docMk/>
          <pc:sldMk cId="129414024" sldId="256"/>
        </pc:sldMkLst>
        <pc:spChg chg="mod">
          <ac:chgData name="Gail Cambridge" userId="5334bb7a-d6e7-43ae-95c6-69762e3358a8" providerId="ADAL" clId="{3826E903-6AC1-4060-BF27-474FBCB455A4}" dt="2021-04-21T18:03:50.041" v="1" actId="20577"/>
          <ac:spMkLst>
            <pc:docMk/>
            <pc:sldMk cId="129414024" sldId="256"/>
            <ac:spMk id="4" creationId="{EE062736-0295-B941-A6E0-ABE79477A4A8}"/>
          </ac:spMkLst>
        </pc:spChg>
      </pc:sldChg>
    </pc:docChg>
  </pc:docChgLst>
  <pc:docChgLst>
    <pc:chgData name="Christine Haran" userId="624dad94-073b-4a47-9cfa-5c88a1bc8d11" providerId="ADAL" clId="{8A3230F4-2414-4CA2-9C79-6B0ACE59830D}"/>
    <pc:docChg chg="custSel modSld modMainMaster">
      <pc:chgData name="Christine Haran" userId="624dad94-073b-4a47-9cfa-5c88a1bc8d11" providerId="ADAL" clId="{8A3230F4-2414-4CA2-9C79-6B0ACE59830D}" dt="2021-04-22T18:20:06.794" v="29" actId="20577"/>
      <pc:docMkLst>
        <pc:docMk/>
      </pc:docMkLst>
      <pc:sldChg chg="delSp modSp mod delCm">
        <pc:chgData name="Christine Haran" userId="624dad94-073b-4a47-9cfa-5c88a1bc8d11" providerId="ADAL" clId="{8A3230F4-2414-4CA2-9C79-6B0ACE59830D}" dt="2021-04-22T18:20:06.794" v="29" actId="20577"/>
        <pc:sldMkLst>
          <pc:docMk/>
          <pc:sldMk cId="129414024" sldId="256"/>
        </pc:sldMkLst>
        <pc:spChg chg="mod">
          <ac:chgData name="Christine Haran" userId="624dad94-073b-4a47-9cfa-5c88a1bc8d11" providerId="ADAL" clId="{8A3230F4-2414-4CA2-9C79-6B0ACE59830D}" dt="2021-04-21T14:05:24.409" v="23" actId="1076"/>
          <ac:spMkLst>
            <pc:docMk/>
            <pc:sldMk cId="129414024" sldId="256"/>
            <ac:spMk id="3" creationId="{EAE0EBA5-9048-4F5E-B904-2A99761867E5}"/>
          </ac:spMkLst>
        </pc:spChg>
        <pc:spChg chg="mod">
          <ac:chgData name="Christine Haran" userId="624dad94-073b-4a47-9cfa-5c88a1bc8d11" providerId="ADAL" clId="{8A3230F4-2414-4CA2-9C79-6B0ACE59830D}" dt="2021-04-22T18:20:06.794" v="29" actId="20577"/>
          <ac:spMkLst>
            <pc:docMk/>
            <pc:sldMk cId="129414024" sldId="256"/>
            <ac:spMk id="4" creationId="{EE062736-0295-B941-A6E0-ABE79477A4A8}"/>
          </ac:spMkLst>
        </pc:spChg>
        <pc:graphicFrameChg chg="mod">
          <ac:chgData name="Christine Haran" userId="624dad94-073b-4a47-9cfa-5c88a1bc8d11" providerId="ADAL" clId="{8A3230F4-2414-4CA2-9C79-6B0ACE59830D}" dt="2021-04-21T14:06:26.168" v="27" actId="207"/>
          <ac:graphicFrameMkLst>
            <pc:docMk/>
            <pc:sldMk cId="129414024" sldId="256"/>
            <ac:graphicFrameMk id="9" creationId="{BA070777-9419-47A9-AA87-6A641D8E423E}"/>
          </ac:graphicFrameMkLst>
        </pc:graphicFrameChg>
        <pc:picChg chg="del">
          <ac:chgData name="Christine Haran" userId="624dad94-073b-4a47-9cfa-5c88a1bc8d11" providerId="ADAL" clId="{8A3230F4-2414-4CA2-9C79-6B0ACE59830D}" dt="2021-04-16T14:31:38.739" v="2" actId="21"/>
          <ac:picMkLst>
            <pc:docMk/>
            <pc:sldMk cId="129414024" sldId="256"/>
            <ac:picMk id="5" creationId="{123E3FCD-3D1B-124A-A356-62EECA4819A4}"/>
          </ac:picMkLst>
        </pc:picChg>
      </pc:sldChg>
      <pc:sldChg chg="modSp mod">
        <pc:chgData name="Christine Haran" userId="624dad94-073b-4a47-9cfa-5c88a1bc8d11" providerId="ADAL" clId="{8A3230F4-2414-4CA2-9C79-6B0ACE59830D}" dt="2021-04-21T14:04:23.305" v="16" actId="20577"/>
        <pc:sldMkLst>
          <pc:docMk/>
          <pc:sldMk cId="836509963" sldId="260"/>
        </pc:sldMkLst>
        <pc:spChg chg="mod">
          <ac:chgData name="Christine Haran" userId="624dad94-073b-4a47-9cfa-5c88a1bc8d11" providerId="ADAL" clId="{8A3230F4-2414-4CA2-9C79-6B0ACE59830D}" dt="2021-04-21T14:04:23.305" v="16" actId="20577"/>
          <ac:spMkLst>
            <pc:docMk/>
            <pc:sldMk cId="836509963" sldId="260"/>
            <ac:spMk id="4" creationId="{EE062736-0295-B941-A6E0-ABE79477A4A8}"/>
          </ac:spMkLst>
        </pc:spChg>
      </pc:sldChg>
      <pc:sldChg chg="modSp mod">
        <pc:chgData name="Christine Haran" userId="624dad94-073b-4a47-9cfa-5c88a1bc8d11" providerId="ADAL" clId="{8A3230F4-2414-4CA2-9C79-6B0ACE59830D}" dt="2021-04-21T14:03:24.641" v="15" actId="113"/>
        <pc:sldMkLst>
          <pc:docMk/>
          <pc:sldMk cId="476432900" sldId="261"/>
        </pc:sldMkLst>
        <pc:spChg chg="mod">
          <ac:chgData name="Christine Haran" userId="624dad94-073b-4a47-9cfa-5c88a1bc8d11" providerId="ADAL" clId="{8A3230F4-2414-4CA2-9C79-6B0ACE59830D}" dt="2021-04-21T14:03:24.641" v="15" actId="113"/>
          <ac:spMkLst>
            <pc:docMk/>
            <pc:sldMk cId="476432900" sldId="261"/>
            <ac:spMk id="9" creationId="{A581DE16-B8B3-7343-9F0B-82325F1B3107}"/>
          </ac:spMkLst>
        </pc:spChg>
      </pc:sldChg>
      <pc:sldChg chg="modSp mod">
        <pc:chgData name="Christine Haran" userId="624dad94-073b-4a47-9cfa-5c88a1bc8d11" providerId="ADAL" clId="{8A3230F4-2414-4CA2-9C79-6B0ACE59830D}" dt="2021-04-21T14:05:03.926" v="20" actId="207"/>
        <pc:sldMkLst>
          <pc:docMk/>
          <pc:sldMk cId="1527932910" sldId="264"/>
        </pc:sldMkLst>
        <pc:spChg chg="mod">
          <ac:chgData name="Christine Haran" userId="624dad94-073b-4a47-9cfa-5c88a1bc8d11" providerId="ADAL" clId="{8A3230F4-2414-4CA2-9C79-6B0ACE59830D}" dt="2021-04-21T14:05:03.926" v="20" actId="207"/>
          <ac:spMkLst>
            <pc:docMk/>
            <pc:sldMk cId="1527932910" sldId="264"/>
            <ac:spMk id="3" creationId="{EAE0EBA5-9048-4F5E-B904-2A99761867E5}"/>
          </ac:spMkLst>
        </pc:spChg>
        <pc:spChg chg="mod">
          <ac:chgData name="Christine Haran" userId="624dad94-073b-4a47-9cfa-5c88a1bc8d11" providerId="ADAL" clId="{8A3230F4-2414-4CA2-9C79-6B0ACE59830D}" dt="2021-04-21T14:04:46.726" v="18" actId="20577"/>
          <ac:spMkLst>
            <pc:docMk/>
            <pc:sldMk cId="1527932910" sldId="264"/>
            <ac:spMk id="10" creationId="{B2F875F3-096B-4890-9867-C504B7939DA1}"/>
          </ac:spMkLst>
        </pc:spChg>
      </pc:sldChg>
      <pc:sldMasterChg chg="modSldLayout">
        <pc:chgData name="Christine Haran" userId="624dad94-073b-4a47-9cfa-5c88a1bc8d11" providerId="ADAL" clId="{8A3230F4-2414-4CA2-9C79-6B0ACE59830D}" dt="2021-04-21T14:00:40.765" v="3"/>
        <pc:sldMasterMkLst>
          <pc:docMk/>
          <pc:sldMasterMk cId="501351259" sldId="2147483660"/>
        </pc:sldMasterMkLst>
        <pc:sldLayoutChg chg="setBg">
          <pc:chgData name="Christine Haran" userId="624dad94-073b-4a47-9cfa-5c88a1bc8d11" providerId="ADAL" clId="{8A3230F4-2414-4CA2-9C79-6B0ACE59830D}" dt="2021-04-21T14:00:40.765" v="3"/>
          <pc:sldLayoutMkLst>
            <pc:docMk/>
            <pc:sldMasterMk cId="501351259" sldId="2147483660"/>
            <pc:sldLayoutMk cId="680595858" sldId="2147483669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198323253051495E-2"/>
          <c:y val="2.5247870318201113E-2"/>
          <c:w val="0.88872834853245486"/>
          <c:h val="0.8824926966054278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Worker contributions to premiums (MEPS IC, CT)</c:v>
                </c:pt>
              </c:strCache>
            </c:strRef>
          </c:tx>
          <c:spPr>
            <a:ln w="47625" cap="rnd">
              <a:solidFill>
                <a:srgbClr val="0069A7"/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 cap="flat">
                <a:solidFill>
                  <a:schemeClr val="accent1"/>
                </a:solidFill>
                <a:prstDash val="solid"/>
                <a:miter lim="800000"/>
              </a:ln>
              <a:effectLst/>
            </c:spPr>
          </c:marker>
          <c:xVal>
            <c:numRef>
              <c:f>Sheet1!$B$2:$F$2</c:f>
              <c:numCache>
                <c:formatCode>General</c:formatCode>
                <c:ptCount val="5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  <c:pt idx="4">
                  <c:v>2018</c:v>
                </c:pt>
              </c:numCache>
            </c:numRef>
          </c:xVal>
          <c:y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0.61242960710486993</c:v>
                </c:pt>
                <c:pt idx="2">
                  <c:v>1.4953180160133639</c:v>
                </c:pt>
                <c:pt idx="3">
                  <c:v>2.5785366108308811</c:v>
                </c:pt>
                <c:pt idx="4">
                  <c:v>2.4924011563032229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F1E-4EAF-BC5B-A1AEF996B10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Worker contributions to premiums (MEPS IC, CT)</c:v>
                </c:pt>
              </c:strCache>
            </c:strRef>
          </c:tx>
          <c:spPr>
            <a:ln w="50800" cap="rnd">
              <a:solidFill>
                <a:srgbClr val="31B3FF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Sheet1!$B$4:$F$4</c:f>
              <c:numCache>
                <c:formatCode>General</c:formatCode>
                <c:ptCount val="5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  <c:pt idx="4">
                  <c:v>2018</c:v>
                </c:pt>
              </c:numCache>
            </c:numRef>
          </c:xVal>
          <c:yVal>
            <c:numRef>
              <c:f>Sheet1!$B$5:$F$5</c:f>
              <c:numCache>
                <c:formatCode>General</c:formatCode>
                <c:ptCount val="5"/>
                <c:pt idx="0">
                  <c:v>0</c:v>
                </c:pt>
                <c:pt idx="1">
                  <c:v>0.94566189256347954</c:v>
                </c:pt>
                <c:pt idx="2">
                  <c:v>1.0416559244773811</c:v>
                </c:pt>
                <c:pt idx="3">
                  <c:v>1.505307098621526</c:v>
                </c:pt>
                <c:pt idx="4">
                  <c:v>1.84348035962107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F1E-4EAF-BC5B-A1AEF996B10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Family premiums (MEPS IC, CT)</c:v>
                </c:pt>
              </c:strCache>
            </c:strRef>
          </c:tx>
          <c:spPr>
            <a:ln w="50800" cap="rnd">
              <a:solidFill>
                <a:srgbClr val="49721E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Sheet1!$B$6:$F$6</c:f>
              <c:numCache>
                <c:formatCode>General</c:formatCode>
                <c:ptCount val="5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  <c:pt idx="4">
                  <c:v>2018</c:v>
                </c:pt>
              </c:numCache>
            </c:numRef>
          </c:xVal>
          <c:y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0.1628878420087721</c:v>
                </c:pt>
                <c:pt idx="2">
                  <c:v>0.44352649045044212</c:v>
                </c:pt>
                <c:pt idx="3">
                  <c:v>0.59139959620338356</c:v>
                </c:pt>
                <c:pt idx="4">
                  <c:v>0.73031491494743683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F1E-4EAF-BC5B-A1AEF996B1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8847832"/>
        <c:axId val="848849400"/>
      </c:scatterChart>
      <c:valAx>
        <c:axId val="848847832"/>
        <c:scaling>
          <c:orientation val="minMax"/>
          <c:max val="2020"/>
          <c:min val="2000"/>
        </c:scaling>
        <c:delete val="0"/>
        <c:axPos val="b"/>
        <c:numFmt formatCode="0" sourceLinked="0"/>
        <c:majorTickMark val="none"/>
        <c:minorTickMark val="none"/>
        <c:tickLblPos val="nextTo"/>
        <c:spPr>
          <a:ln w="12700" cap="flat">
            <a:solidFill>
              <a:srgbClr val="97D7FF"/>
            </a:solidFill>
            <a:prstDash val="solid"/>
            <a:round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848849400"/>
        <c:crosses val="autoZero"/>
        <c:crossBetween val="between"/>
        <c:majorUnit val="5"/>
        <c:minorUnit val="2.5"/>
      </c:valAx>
      <c:valAx>
        <c:axId val="848849400"/>
        <c:scaling>
          <c:orientation val="minMax"/>
          <c:max val="2.6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848847832"/>
        <c:crosses val="autoZero"/>
        <c:crossBetween val="between"/>
        <c:majorUnit val="0.65"/>
        <c:minorUnit val="0.3250000000000000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solidFill>
      <a:srgbClr val="FFFFFF"/>
    </a:solidFill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0.75258</cdr:x>
      <cdr:y>0.06453</cdr:y>
    </cdr:from>
    <cdr:to>
      <cdr:x>1</cdr:x>
      <cdr:y>0.18539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6588709-0966-4BF0-9D07-AFB531EE799D}"/>
            </a:ext>
          </a:extLst>
        </cdr:cNvPr>
        <cdr:cNvSpPr txBox="1"/>
      </cdr:nvSpPr>
      <cdr:spPr>
        <a:xfrm xmlns:a="http://schemas.openxmlformats.org/drawingml/2006/main">
          <a:off x="4948777" y="237766"/>
          <a:ext cx="1626932" cy="445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Worker contributions to premiums</a:t>
          </a:r>
        </a:p>
      </cdr:txBody>
    </cdr:sp>
  </cdr:relSizeAnchor>
  <cdr:relSizeAnchor xmlns:cdr="http://schemas.openxmlformats.org/drawingml/2006/chartDrawing">
    <cdr:from>
      <cdr:x>0.60388</cdr:x>
      <cdr:y>0.29266</cdr:y>
    </cdr:from>
    <cdr:to>
      <cdr:x>1</cdr:x>
      <cdr:y>0.42832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E52DE025-276E-4FA6-B8F2-EC81E8BE263C}"/>
            </a:ext>
          </a:extLst>
        </cdr:cNvPr>
        <cdr:cNvSpPr txBox="1"/>
      </cdr:nvSpPr>
      <cdr:spPr>
        <a:xfrm xmlns:a="http://schemas.openxmlformats.org/drawingml/2006/main">
          <a:off x="4400550" y="1130163"/>
          <a:ext cx="1840710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0.74796</cdr:x>
      <cdr:y>0.36466</cdr:y>
    </cdr:from>
    <cdr:to>
      <cdr:x>1</cdr:x>
      <cdr:y>0.4784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1F4A06E0-162C-4259-B8AA-0B84785B152C}"/>
            </a:ext>
          </a:extLst>
        </cdr:cNvPr>
        <cdr:cNvSpPr txBox="1"/>
      </cdr:nvSpPr>
      <cdr:spPr>
        <a:xfrm xmlns:a="http://schemas.openxmlformats.org/drawingml/2006/main">
          <a:off x="5886450" y="1343615"/>
          <a:ext cx="1657350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0.75323</cdr:x>
      <cdr:y>0.31999</cdr:y>
    </cdr:from>
    <cdr:to>
      <cdr:x>1</cdr:x>
      <cdr:y>0.50439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54BFF50B-7C23-48FC-AC9B-F70FE3EB2ABB}"/>
            </a:ext>
          </a:extLst>
        </cdr:cNvPr>
        <cdr:cNvSpPr txBox="1"/>
      </cdr:nvSpPr>
      <cdr:spPr>
        <a:xfrm xmlns:a="http://schemas.openxmlformats.org/drawingml/2006/main">
          <a:off x="5695950" y="1179023"/>
          <a:ext cx="1622665" cy="6794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0.84356</cdr:x>
      <cdr:y>0.32608</cdr:y>
    </cdr:from>
    <cdr:to>
      <cdr:x>0.97919</cdr:x>
      <cdr:y>0.46567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7E848050-2275-416B-9232-696FDB8CFFD2}"/>
            </a:ext>
          </a:extLst>
        </cdr:cNvPr>
        <cdr:cNvSpPr txBox="1"/>
      </cdr:nvSpPr>
      <cdr:spPr>
        <a:xfrm xmlns:a="http://schemas.openxmlformats.org/drawingml/2006/main">
          <a:off x="5547008" y="1201461"/>
          <a:ext cx="891891" cy="514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Family premiums</a:t>
          </a:r>
        </a:p>
      </cdr:txBody>
    </cdr:sp>
  </cdr:relSizeAnchor>
  <cdr:relSizeAnchor xmlns:cdr="http://schemas.openxmlformats.org/drawingml/2006/chartDrawing">
    <cdr:from>
      <cdr:x>0.7822</cdr:x>
      <cdr:y>0.53563</cdr:y>
    </cdr:from>
    <cdr:to>
      <cdr:x>1</cdr:x>
      <cdr:y>0.70107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198FE588-DD93-4074-8109-5CD3BE3AED27}"/>
            </a:ext>
          </a:extLst>
        </cdr:cNvPr>
        <cdr:cNvSpPr txBox="1"/>
      </cdr:nvSpPr>
      <cdr:spPr>
        <a:xfrm xmlns:a="http://schemas.openxmlformats.org/drawingml/2006/main">
          <a:off x="5143500" y="1973567"/>
          <a:ext cx="1432209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Personal income, per capita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D92EC-1753-44C6-8519-DB91B2B6400C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0C961-A950-417A-BEDF-A45CA2B39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00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0257F75-8EF6-4ED5-942F-60E3D3D7ED4D}"/>
              </a:ext>
            </a:extLst>
          </p:cNvPr>
          <p:cNvSpPr/>
          <p:nvPr/>
        </p:nvSpPr>
        <p:spPr bwMode="auto">
          <a:xfrm>
            <a:off x="0" y="5934075"/>
            <a:ext cx="9144000" cy="9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332460C7-352F-4C16-90FB-586F9F6C3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6116638"/>
            <a:ext cx="13811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019" y="2057718"/>
            <a:ext cx="6858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236A51B-A4F3-A54F-9BCA-37B55D9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19" y="538380"/>
            <a:ext cx="7886700" cy="1325563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60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-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3A8F0A2-21A9-4C9F-9795-4D38AC96A0B8}"/>
              </a:ext>
            </a:extLst>
          </p:cNvPr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433E2D6D-1D61-4782-A824-66013BC96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863" y="6165850"/>
            <a:ext cx="1379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1" y="1974850"/>
            <a:ext cx="3868340" cy="36845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20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2000">
                <a:solidFill>
                  <a:schemeClr val="accent3"/>
                </a:solidFill>
              </a:defRPr>
            </a:lvl4pPr>
            <a:lvl5pPr>
              <a:defRPr sz="20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9" y="1974850"/>
            <a:ext cx="3887391" cy="36845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20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2000">
                <a:solidFill>
                  <a:schemeClr val="accent3"/>
                </a:solidFill>
              </a:defRPr>
            </a:lvl4pPr>
            <a:lvl5pPr>
              <a:defRPr sz="20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61AABDD0-271E-F545-B0F8-D1343DBC7F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13" y="6299200"/>
            <a:ext cx="30861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4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AA822D8-EE57-4393-9520-E054725E50D4}"/>
              </a:ext>
            </a:extLst>
          </p:cNvPr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A2B197F7-7703-47F9-8726-5E5D41AA5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863" y="6165850"/>
            <a:ext cx="1379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063505A-5646-6E49-AD32-AC7C66780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A5644B63-0CE0-7745-9930-6B6FE238D6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13" y="6299200"/>
            <a:ext cx="30861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32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600D2C9-88A1-4574-BE33-9627B21B611A}"/>
              </a:ext>
            </a:extLst>
          </p:cNvPr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01EF40C4-C8F6-4391-9667-E278E8287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863" y="6165850"/>
            <a:ext cx="1379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9B7F97BD-4208-C941-8A88-219929735C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13" y="6299200"/>
            <a:ext cx="30861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06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24A6B-D064-AB4E-93BA-A12F5D109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1B1D6-E75C-6C41-A430-2282FE49E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A0AAA-61B4-3D46-A466-461AAFFB4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fld id="{B320B19B-AC78-0A48-9663-5D4957F1D046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5C18A-369E-CC4F-A0AF-91C9CF5EB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1C8E1-2D1D-0D42-B71B-40FE78E2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8DF5E57-B1A1-8C47-A006-5BD3D0DE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5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_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92F14CD-4630-418F-9594-7F854D9033C0}"/>
              </a:ext>
            </a:extLst>
          </p:cNvPr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066A625A-56A8-4236-AC03-1B1CFDFC6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863" y="6165850"/>
            <a:ext cx="1379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019" y="2057718"/>
            <a:ext cx="6858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236A51B-A4F3-A54F-9BCA-37B55D9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19" y="538380"/>
            <a:ext cx="7886700" cy="1325563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F77D52-D838-2A46-AAC0-7F66670031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13" y="6299200"/>
            <a:ext cx="30861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0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59ED72-A1F0-43B6-BC67-BB88478B8D03}"/>
              </a:ext>
            </a:extLst>
          </p:cNvPr>
          <p:cNvSpPr/>
          <p:nvPr/>
        </p:nvSpPr>
        <p:spPr bwMode="auto">
          <a:xfrm>
            <a:off x="0" y="5934075"/>
            <a:ext cx="9144000" cy="9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0DB748C9-E87B-4DD1-A572-9DE2FA100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6116638"/>
            <a:ext cx="13811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0">
            <a:extLst>
              <a:ext uri="{FF2B5EF4-FFF2-40B4-BE49-F238E27FC236}">
                <a16:creationId xmlns:a16="http://schemas.microsoft.com/office/drawing/2014/main" id="{86787B24-300D-9D4D-8028-A6E17074A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560" y="1427162"/>
            <a:ext cx="7886700" cy="2852737"/>
          </a:xfrm>
        </p:spPr>
        <p:txBody>
          <a:bodyPr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7E117A9-C1CE-3E41-9E89-579BD4C20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560" y="4306887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D192C57-E17E-F941-9F02-966B7583B4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13" y="6299200"/>
            <a:ext cx="30861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3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-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8598DF-4274-4640-91BC-59FDC1156FA7}"/>
              </a:ext>
            </a:extLst>
          </p:cNvPr>
          <p:cNvSpPr txBox="1"/>
          <p:nvPr/>
        </p:nvSpPr>
        <p:spPr>
          <a:xfrm>
            <a:off x="7332663" y="6481763"/>
            <a:ext cx="1617662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i="0" spc="30" dirty="0">
                <a:solidFill>
                  <a:schemeClr val="bg1"/>
                </a:solidFill>
                <a:latin typeface="Arial" panose="020B0604020202020204" pitchFamily="34" charset="0"/>
              </a:rPr>
              <a:t>WWW.MILBANK.ORG</a:t>
            </a:r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2F654EBF-4A84-43D9-B4B5-AC6B83FADFC6}"/>
              </a:ext>
            </a:extLst>
          </p:cNvPr>
          <p:cNvSpPr txBox="1">
            <a:spLocks/>
          </p:cNvSpPr>
          <p:nvPr/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D893B9F-EB0B-454A-A0DB-C0D50ACA2F10}" type="slidenum">
              <a:rPr lang="en-US" b="0" i="0" smtClean="0">
                <a:latin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AD27E4-2B98-4110-84ED-09340DEBA11E}"/>
              </a:ext>
            </a:extLst>
          </p:cNvPr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FEF3DB37-FF93-43B3-900E-D1D3AED70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863" y="6165850"/>
            <a:ext cx="1379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0">
            <a:extLst>
              <a:ext uri="{FF2B5EF4-FFF2-40B4-BE49-F238E27FC236}">
                <a16:creationId xmlns:a16="http://schemas.microsoft.com/office/drawing/2014/main" id="{B4EFDCEC-E5C9-A340-AE99-8074518B9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560" y="1427162"/>
            <a:ext cx="7886700" cy="2852737"/>
          </a:xfrm>
        </p:spPr>
        <p:txBody>
          <a:bodyPr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381002F4-9FE8-D540-A600-303B24F20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560" y="4306887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C0975E34-1C0A-964B-BCBF-2244262A03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13" y="6299200"/>
            <a:ext cx="30861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1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A7606BF4-B15A-4E0E-891F-CDC82ADFFF0E}"/>
              </a:ext>
            </a:extLst>
          </p:cNvPr>
          <p:cNvSpPr txBox="1">
            <a:spLocks/>
          </p:cNvSpPr>
          <p:nvPr/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BE47FC7-6DDC-4EEC-8F74-36358B410EC9}" type="slidenum">
              <a:rPr lang="en-US" b="0" i="0" smtClean="0">
                <a:latin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844C0C-C5E8-4F26-9566-5DC3A2DCD0DA}"/>
              </a:ext>
            </a:extLst>
          </p:cNvPr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5126E1F1-B4A9-4B5C-9E83-882AC0902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863" y="6165850"/>
            <a:ext cx="1379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177663"/>
          </a:xfrm>
        </p:spPr>
        <p:txBody>
          <a:bodyPr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F53BA17-50AF-42FD-AEBA-D1D6C6CCC6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13" y="6299200"/>
            <a:ext cx="30861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3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-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57FF8373-5CD9-4B46-965D-1C405C6AF1B5}"/>
              </a:ext>
            </a:extLst>
          </p:cNvPr>
          <p:cNvSpPr txBox="1">
            <a:spLocks/>
          </p:cNvSpPr>
          <p:nvPr/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7F12780-797D-4253-ABDA-37789687676C}" type="slidenum">
              <a:rPr lang="en-US" b="0" i="0" smtClean="0">
                <a:latin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27E52F-1C42-4523-9315-B33F9334A703}"/>
              </a:ext>
            </a:extLst>
          </p:cNvPr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7636F44B-F84B-489C-AD60-ED7385791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863" y="6165850"/>
            <a:ext cx="1379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17766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4105996E-74A9-9D40-8735-33B948D45E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13" y="6299200"/>
            <a:ext cx="30861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51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4F19BD6-2F6C-453B-A292-0B1F4381EAA4}"/>
              </a:ext>
            </a:extLst>
          </p:cNvPr>
          <p:cNvSpPr/>
          <p:nvPr/>
        </p:nvSpPr>
        <p:spPr bwMode="auto">
          <a:xfrm>
            <a:off x="0" y="5934075"/>
            <a:ext cx="9144000" cy="9239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BE194947-6EA0-49CD-8CD5-71C3EF59E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6118225"/>
            <a:ext cx="13811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97171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20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2000">
                <a:solidFill>
                  <a:schemeClr val="accent3"/>
                </a:solidFill>
              </a:defRPr>
            </a:lvl4pPr>
            <a:lvl5pPr>
              <a:defRPr sz="20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97171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20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2000">
                <a:solidFill>
                  <a:schemeClr val="accent3"/>
                </a:solidFill>
              </a:defRPr>
            </a:lvl4pPr>
            <a:lvl5pPr>
              <a:defRPr sz="20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2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-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FABFD8-0A8A-4A95-97B5-09C5AF00A395}"/>
              </a:ext>
            </a:extLst>
          </p:cNvPr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893F8C3B-FD75-4524-A867-577D679D2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863" y="6165850"/>
            <a:ext cx="1379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98827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20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2000">
                <a:solidFill>
                  <a:schemeClr val="accent3"/>
                </a:solidFill>
              </a:defRPr>
            </a:lvl4pPr>
            <a:lvl5pPr>
              <a:defRPr sz="20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98827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20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2000">
                <a:solidFill>
                  <a:schemeClr val="accent3"/>
                </a:solidFill>
              </a:defRPr>
            </a:lvl4pPr>
            <a:lvl5pPr>
              <a:defRPr sz="20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75026C5-F98B-4E71-87E8-F16C1C1C85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13" y="6299200"/>
            <a:ext cx="30861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1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-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1" y="1974850"/>
            <a:ext cx="3868340" cy="36845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20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2000">
                <a:solidFill>
                  <a:schemeClr val="accent3"/>
                </a:solidFill>
              </a:defRPr>
            </a:lvl4pPr>
            <a:lvl5pPr>
              <a:defRPr sz="20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9" y="1974850"/>
            <a:ext cx="3887391" cy="36845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20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2000">
                <a:solidFill>
                  <a:schemeClr val="accent3"/>
                </a:solidFill>
              </a:defRPr>
            </a:lvl4pPr>
            <a:lvl5pPr>
              <a:defRPr sz="20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95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tint val="95000"/>
            <a:satMod val="170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2A2E1298-45F1-4B91-849D-AD105E28B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6">
            <a:extLst>
              <a:ext uri="{FF2B5EF4-FFF2-40B4-BE49-F238E27FC236}">
                <a16:creationId xmlns:a16="http://schemas.microsoft.com/office/drawing/2014/main" id="{FB2BEF22-EDBE-429E-9063-D223B5120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135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tint val="95000"/>
            <a:satMod val="170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08825952-93A1-43BA-8AD6-E42B867EB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BE17D3E8-A288-4906-869D-B11BD10D3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D63C2-397B-FD48-A49B-ACB03B8CF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8D063-4393-EC49-9798-1D3083146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F37A8-410A-6945-8EC1-246F87B32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D6599C-11E4-47FD-8DAE-C2E005A93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37BD12-8FAA-994A-91E9-4DA84A280C51}"/>
              </a:ext>
            </a:extLst>
          </p:cNvPr>
          <p:cNvSpPr/>
          <p:nvPr/>
        </p:nvSpPr>
        <p:spPr>
          <a:xfrm>
            <a:off x="-144463" y="0"/>
            <a:ext cx="9667876" cy="693578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241C160-959B-3A4D-8D13-9ABEC0960620}"/>
              </a:ext>
            </a:extLst>
          </p:cNvPr>
          <p:cNvSpPr txBox="1">
            <a:spLocks/>
          </p:cNvSpPr>
          <p:nvPr/>
        </p:nvSpPr>
        <p:spPr>
          <a:xfrm>
            <a:off x="328613" y="3106738"/>
            <a:ext cx="77724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Georgia" panose="02040502050405020303" pitchFamily="18" charset="0"/>
              </a:rPr>
              <a:t>Milbank Communications Agenda</a:t>
            </a:r>
            <a:endParaRPr lang="en-US" sz="32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9" name="Subtitle 9">
            <a:extLst>
              <a:ext uri="{FF2B5EF4-FFF2-40B4-BE49-F238E27FC236}">
                <a16:creationId xmlns:a16="http://schemas.microsoft.com/office/drawing/2014/main" id="{3BBD5529-72A9-7445-9C79-3F8BB07EC603}"/>
              </a:ext>
            </a:extLst>
          </p:cNvPr>
          <p:cNvSpPr txBox="1">
            <a:spLocks/>
          </p:cNvSpPr>
          <p:nvPr/>
        </p:nvSpPr>
        <p:spPr>
          <a:xfrm>
            <a:off x="328613" y="4473575"/>
            <a:ext cx="6005512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b="0" i="0" dirty="0">
                <a:latin typeface="Arial" panose="020B0604020202020204" pitchFamily="34" charset="0"/>
              </a:rPr>
              <a:t>Publications Committee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1600" b="0" i="0" dirty="0">
                <a:latin typeface="Arial" panose="020B0604020202020204" pitchFamily="34" charset="0"/>
              </a:rPr>
              <a:t>Christine Haran</a:t>
            </a:r>
          </a:p>
        </p:txBody>
      </p:sp>
      <p:pic>
        <p:nvPicPr>
          <p:cNvPr id="2058" name="Picture 9">
            <a:extLst>
              <a:ext uri="{FF2B5EF4-FFF2-40B4-BE49-F238E27FC236}">
                <a16:creationId xmlns:a16="http://schemas.microsoft.com/office/drawing/2014/main" id="{0DBE5016-0474-44D7-911F-36A71D8A4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217488"/>
            <a:ext cx="2452687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48501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2F875F3-096B-4890-9867-C504B7939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223045"/>
            <a:ext cx="8305799" cy="1325563"/>
          </a:xfrm>
        </p:spPr>
        <p:txBody>
          <a:bodyPr/>
          <a:lstStyle/>
          <a:p>
            <a:r>
              <a:rPr lang="en-US" b="1" dirty="0">
                <a:cs typeface="Arial" panose="020B0604020202020204" pitchFamily="34" charset="0"/>
              </a:rPr>
              <a:t>Health Care Is Becoming Increasingly Expensive for Connecticut Residents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062736-0295-B941-A6E0-ABE79477A4A8}"/>
              </a:ext>
            </a:extLst>
          </p:cNvPr>
          <p:cNvSpPr txBox="1"/>
          <p:nvPr/>
        </p:nvSpPr>
        <p:spPr bwMode="auto">
          <a:xfrm>
            <a:off x="695325" y="1329602"/>
            <a:ext cx="7178057" cy="679434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dirty="0"/>
              <a:t>Since 2000, Connecticut worker contributions to employer-sponsored insurance premiums have grown </a:t>
            </a:r>
            <a:r>
              <a:rPr lang="en-US" sz="1800" dirty="0">
                <a:solidFill>
                  <a:srgbClr val="C00000"/>
                </a:solidFill>
              </a:rPr>
              <a:t>two and a half times </a:t>
            </a:r>
            <a:r>
              <a:rPr lang="en-US" sz="1800" dirty="0"/>
              <a:t>faster than personal income.</a:t>
            </a:r>
          </a:p>
          <a:p>
            <a:pPr>
              <a:spcAft>
                <a:spcPts val="600"/>
              </a:spcAft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909D22E4-0337-F047-AAFB-6D67E3DDC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174081" y="6107707"/>
            <a:ext cx="2306540" cy="67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E0EBA5-9048-4F5E-B904-2A99761867E5}"/>
              </a:ext>
            </a:extLst>
          </p:cNvPr>
          <p:cNvSpPr txBox="1"/>
          <p:nvPr/>
        </p:nvSpPr>
        <p:spPr>
          <a:xfrm>
            <a:off x="1785317" y="5861486"/>
            <a:ext cx="65757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3"/>
                </a:solidFill>
              </a:rPr>
              <a:t>Source: Medical Expenditure Survey, Tables D.1 and D.2 for various years &amp; US Bureau of Economic Analysis </a:t>
            </a:r>
          </a:p>
        </p:txBody>
      </p:sp>
      <p:graphicFrame>
        <p:nvGraphicFramePr>
          <p:cNvPr id="9" name="Chart 7">
            <a:extLst>
              <a:ext uri="{FF2B5EF4-FFF2-40B4-BE49-F238E27FC236}">
                <a16:creationId xmlns:a16="http://schemas.microsoft.com/office/drawing/2014/main" id="{BA070777-9419-47A9-AA87-6A641D8E42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4857852"/>
              </p:ext>
            </p:extLst>
          </p:nvPr>
        </p:nvGraphicFramePr>
        <p:xfrm>
          <a:off x="1000125" y="2085385"/>
          <a:ext cx="6575709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414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2F875F3-096B-4890-9867-C504B7939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223045"/>
            <a:ext cx="8305799" cy="1325563"/>
          </a:xfrm>
        </p:spPr>
        <p:txBody>
          <a:bodyPr/>
          <a:lstStyle/>
          <a:p>
            <a:r>
              <a:rPr lang="en-US" b="1" dirty="0">
                <a:cs typeface="Arial" panose="020B0604020202020204" pitchFamily="34" charset="0"/>
              </a:rPr>
              <a:t>Setting a Health Care Cost Growth Benchmark, </a:t>
            </a:r>
            <a:br>
              <a:rPr lang="en-US" b="1" dirty="0">
                <a:cs typeface="Arial" panose="020B0604020202020204" pitchFamily="34" charset="0"/>
              </a:rPr>
            </a:br>
            <a:r>
              <a:rPr lang="en-US" b="1" dirty="0">
                <a:cs typeface="Arial" panose="020B0604020202020204" pitchFamily="34" charset="0"/>
              </a:rPr>
              <a:t>or Target, Will Help Connecticut Contain </a:t>
            </a:r>
            <a:br>
              <a:rPr lang="en-US" b="1" dirty="0">
                <a:cs typeface="Arial" panose="020B0604020202020204" pitchFamily="34" charset="0"/>
              </a:rPr>
            </a:br>
            <a:r>
              <a:rPr lang="en-US" b="1" dirty="0">
                <a:cs typeface="Arial" panose="020B0604020202020204" pitchFamily="34" charset="0"/>
              </a:rPr>
              <a:t>Health Care Spending</a:t>
            </a:r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909D22E4-0337-F047-AAFB-6D67E3DDC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174081" y="6107707"/>
            <a:ext cx="2306540" cy="67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E0EBA5-9048-4F5E-B904-2A99761867E5}"/>
              </a:ext>
            </a:extLst>
          </p:cNvPr>
          <p:cNvSpPr txBox="1"/>
          <p:nvPr/>
        </p:nvSpPr>
        <p:spPr>
          <a:xfrm>
            <a:off x="6017337" y="5878142"/>
            <a:ext cx="3477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3"/>
                </a:solidFill>
              </a:rPr>
              <a:t>Source: Washington State Health Care Authority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7FD6497F-D159-4EA4-8C44-4E34271B9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070" y="1646274"/>
            <a:ext cx="8193734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93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2F875F3-096B-4890-9867-C504B7939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6"/>
            <a:ext cx="8305799" cy="1325563"/>
          </a:xfrm>
        </p:spPr>
        <p:txBody>
          <a:bodyPr/>
          <a:lstStyle/>
          <a:p>
            <a:r>
              <a:rPr lang="en-US" sz="2400" b="1" dirty="0"/>
              <a:t>Connecticut’s Health Care Cost Growth Target </a:t>
            </a:r>
            <a:br>
              <a:rPr lang="en-US" sz="2400" b="1" dirty="0"/>
            </a:br>
            <a:r>
              <a:rPr lang="en-US" sz="2400" b="1" dirty="0"/>
              <a:t>Aims to Align Health Cost Growth with Economic and Income Growth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062736-0295-B941-A6E0-ABE79477A4A8}"/>
              </a:ext>
            </a:extLst>
          </p:cNvPr>
          <p:cNvSpPr txBox="1"/>
          <p:nvPr/>
        </p:nvSpPr>
        <p:spPr bwMode="auto">
          <a:xfrm>
            <a:off x="419100" y="2196530"/>
            <a:ext cx="4439979" cy="3405336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normAutofit lnSpcReduction="10000"/>
          </a:bodyPr>
          <a:lstStyle/>
          <a:p>
            <a:r>
              <a:rPr lang="en-US" dirty="0"/>
              <a:t>Connecticut, in collaboration with its employers, insurers, and health providers, has set a state annual per capita cost growth target of: </a:t>
            </a:r>
          </a:p>
          <a:p>
            <a:endParaRPr lang="en-US" sz="3200" dirty="0">
              <a:solidFill>
                <a:schemeClr val="accent2"/>
              </a:solidFill>
            </a:endParaRPr>
          </a:p>
          <a:p>
            <a:r>
              <a:rPr lang="en-US" sz="3200" dirty="0">
                <a:solidFill>
                  <a:schemeClr val="accent2"/>
                </a:solidFill>
              </a:rPr>
              <a:t>3.4% </a:t>
            </a:r>
            <a:r>
              <a:rPr lang="en-US" dirty="0"/>
              <a:t>for 2021</a:t>
            </a:r>
          </a:p>
          <a:p>
            <a:endParaRPr lang="en-US" dirty="0"/>
          </a:p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3.1% </a:t>
            </a:r>
            <a:r>
              <a:rPr lang="en-US" dirty="0"/>
              <a:t>for 2022</a:t>
            </a:r>
          </a:p>
          <a:p>
            <a:r>
              <a:rPr lang="en-US" dirty="0"/>
              <a:t> </a:t>
            </a:r>
          </a:p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2.9% </a:t>
            </a:r>
            <a:r>
              <a:rPr lang="en-US" dirty="0"/>
              <a:t>for 2023–2025. 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25AE56-5D93-3D43-9322-2BF30E1D3A8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6000"/>
          </a:blip>
          <a:stretch>
            <a:fillRect/>
          </a:stretch>
        </p:blipFill>
        <p:spPr>
          <a:xfrm rot="844741">
            <a:off x="5491308" y="1932316"/>
            <a:ext cx="3338755" cy="299336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10">
            <a:extLst>
              <a:ext uri="{FF2B5EF4-FFF2-40B4-BE49-F238E27FC236}">
                <a16:creationId xmlns:a16="http://schemas.microsoft.com/office/drawing/2014/main" id="{3972DE61-A546-6D49-9ECC-0442051D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/>
        </p:blipFill>
        <p:spPr bwMode="auto">
          <a:xfrm>
            <a:off x="174081" y="6107707"/>
            <a:ext cx="2306540" cy="67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50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4DA97E-6BBB-934D-8F98-13BB380DB82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6000"/>
          </a:blip>
          <a:stretch>
            <a:fillRect/>
          </a:stretch>
        </p:blipFill>
        <p:spPr>
          <a:xfrm rot="844741">
            <a:off x="1856386" y="1503665"/>
            <a:ext cx="5431228" cy="48693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B2F875F3-096B-4890-9867-C504B7939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Health Care Cost Growth Target Followed by Data-Driven Action Could Make Health Care More Affordable for Everyone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BED9A4-22E5-5446-B702-820EB5E5FD89}"/>
              </a:ext>
            </a:extLst>
          </p:cNvPr>
          <p:cNvSpPr txBox="1"/>
          <p:nvPr/>
        </p:nvSpPr>
        <p:spPr bwMode="auto">
          <a:xfrm>
            <a:off x="10126937" y="2886174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sz="2400" kern="1200" dirty="0">
                <a:solidFill>
                  <a:schemeClr val="accent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CT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sz="2400" kern="1200" dirty="0">
                <a:solidFill>
                  <a:schemeClr val="accent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sz="2400" kern="1200" dirty="0">
                <a:solidFill>
                  <a:schemeClr val="accent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NV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sz="2400" kern="1200" dirty="0">
                <a:solidFill>
                  <a:schemeClr val="accent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NJ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sz="2400" kern="1200" dirty="0">
                <a:solidFill>
                  <a:schemeClr val="accent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81DE16-B8B3-7343-9F0B-82325F1B3107}"/>
              </a:ext>
            </a:extLst>
          </p:cNvPr>
          <p:cNvSpPr txBox="1"/>
          <p:nvPr/>
        </p:nvSpPr>
        <p:spPr bwMode="auto">
          <a:xfrm>
            <a:off x="2496312" y="2349341"/>
            <a:ext cx="4151376" cy="336970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Containing health care costs, especially in the wake of the COVID-19 pandemic, is critical to ensuring access to affordable health care and the financial well-being of our residents, employers, and state government.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075F39-2D1F-884D-AD72-F16587D0FE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55702" y="-102280"/>
            <a:ext cx="1574800" cy="132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A48DDD8-B1B0-DD4A-BA00-A28826F2D7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738202" y="1894336"/>
            <a:ext cx="1257300" cy="1930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3A43915-09B8-7249-A851-E48A2987F7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191828" y="6213468"/>
            <a:ext cx="1770313" cy="12890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7907721-2EA2-C745-9DAD-F9DC185083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863293" y="3736748"/>
            <a:ext cx="841871" cy="21982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Picture 10">
            <a:extLst>
              <a:ext uri="{FF2B5EF4-FFF2-40B4-BE49-F238E27FC236}">
                <a16:creationId xmlns:a16="http://schemas.microsoft.com/office/drawing/2014/main" id="{26F67CC0-EF2E-F644-91DE-9E03F166B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/>
          <a:srcRect/>
          <a:stretch/>
        </p:blipFill>
        <p:spPr bwMode="auto">
          <a:xfrm>
            <a:off x="174081" y="6107707"/>
            <a:ext cx="2306540" cy="67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6432900"/>
      </p:ext>
    </p:extLst>
  </p:cSld>
  <p:clrMapOvr>
    <a:masterClrMapping/>
  </p:clrMapOvr>
</p:sld>
</file>

<file path=ppt/theme/theme1.xml><?xml version="1.0" encoding="utf-8"?>
<a:theme xmlns:a="http://schemas.openxmlformats.org/drawingml/2006/main" name="Milbank_PPT_Presentation_v5_footer">
  <a:themeElements>
    <a:clrScheme name="Milbank 1">
      <a:dk1>
        <a:srgbClr val="000000"/>
      </a:dk1>
      <a:lt1>
        <a:srgbClr val="FFFFFF"/>
      </a:lt1>
      <a:dk2>
        <a:srgbClr val="00599E"/>
      </a:dk2>
      <a:lt2>
        <a:srgbClr val="E7E6E6"/>
      </a:lt2>
      <a:accent1>
        <a:srgbClr val="0071BC"/>
      </a:accent1>
      <a:accent2>
        <a:srgbClr val="009566"/>
      </a:accent2>
      <a:accent3>
        <a:srgbClr val="636466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">
      <a:majorFont>
        <a:latin typeface="Georgia"/>
        <a:ea typeface=""/>
        <a:cs typeface=""/>
      </a:majorFont>
      <a:minorFont>
        <a:latin typeface="Helvetic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lbank_Fund_template_v9" id="{A3417AAA-A287-274C-A55A-C6533BE3ACA6}" vid="{56F50415-837C-DF4C-A001-D7FC55C3A1D1}"/>
    </a:ext>
  </a:extLst>
</a:theme>
</file>

<file path=ppt/theme/theme2.xml><?xml version="1.0" encoding="utf-8"?>
<a:theme xmlns:a="http://schemas.openxmlformats.org/drawingml/2006/main" name="Custom Design">
  <a:themeElements>
    <a:clrScheme name="Milbank">
      <a:dk1>
        <a:srgbClr val="000000"/>
      </a:dk1>
      <a:lt1>
        <a:srgbClr val="FFFFFF"/>
      </a:lt1>
      <a:dk2>
        <a:srgbClr val="00599E"/>
      </a:dk2>
      <a:lt2>
        <a:srgbClr val="E7E6E6"/>
      </a:lt2>
      <a:accent1>
        <a:srgbClr val="636466"/>
      </a:accent1>
      <a:accent2>
        <a:srgbClr val="009566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lbank_Fund_template_v9" id="{A3417AAA-A287-274C-A55A-C6533BE3ACA6}" vid="{12A3A761-3D54-7742-B0E1-E7B5D5A93BE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330C3064AAAD44BFC99F2BE7F69716" ma:contentTypeVersion="11" ma:contentTypeDescription="Create a new document." ma:contentTypeScope="" ma:versionID="c7bb008940dd8e3e937f8b0fbcba03f9">
  <xsd:schema xmlns:xsd="http://www.w3.org/2001/XMLSchema" xmlns:xs="http://www.w3.org/2001/XMLSchema" xmlns:p="http://schemas.microsoft.com/office/2006/metadata/properties" xmlns:ns2="3fe8c01c-8e2e-4ca3-adb9-0310725dded3" xmlns:ns3="91675e45-69af-4ec1-806c-16a0e3ce0510" targetNamespace="http://schemas.microsoft.com/office/2006/metadata/properties" ma:root="true" ma:fieldsID="b846a87cd93129f8f0cf0c680e15e148" ns2:_="" ns3:_="">
    <xsd:import namespace="3fe8c01c-8e2e-4ca3-adb9-0310725dded3"/>
    <xsd:import namespace="91675e45-69af-4ec1-806c-16a0e3ce05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e8c01c-8e2e-4ca3-adb9-0310725dd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675e45-69af-4ec1-806c-16a0e3ce051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1675e45-69af-4ec1-806c-16a0e3ce0510">
      <UserInfo>
        <DisplayName>Gail Cambridge</DisplayName>
        <AccountId>45</AccountId>
        <AccountType/>
      </UserInfo>
      <UserInfo>
        <DisplayName>Christine Haran</DisplayName>
        <AccountId>46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CD100D7-A3DA-444E-8CDC-6514CED91A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67ADBC-9E79-4B9D-91C1-7C6A97DA7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e8c01c-8e2e-4ca3-adb9-0310725dded3"/>
    <ds:schemaRef ds:uri="91675e45-69af-4ec1-806c-16a0e3ce05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7E62A7-869E-4CA7-BD76-0FACA5AF774F}">
  <ds:schemaRefs>
    <ds:schemaRef ds:uri="http://schemas.microsoft.com/office/2006/metadata/properties"/>
    <ds:schemaRef ds:uri="http://schemas.microsoft.com/office/infopath/2007/PartnerControls"/>
    <ds:schemaRef ds:uri="91675e45-69af-4ec1-806c-16a0e3ce05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Milbank_PPT_Presentation_v5_footer</Template>
  <TotalTime>2541</TotalTime>
  <Words>210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Helvetica</vt:lpstr>
      <vt:lpstr>Helvetica Neue</vt:lpstr>
      <vt:lpstr>Milbank_PPT_Presentation_v5_footer</vt:lpstr>
      <vt:lpstr>Custom Design</vt:lpstr>
      <vt:lpstr>Health Care Is Becoming Increasingly Expensive for Connecticut Residents</vt:lpstr>
      <vt:lpstr>Setting a Health Care Cost Growth Benchmark,  or Target, Will Help Connecticut Contain  Health Care Spending</vt:lpstr>
      <vt:lpstr>Connecticut’s Health Care Cost Growth Target  Aims to Align Health Cost Growth with Economic and Income Growth</vt:lpstr>
      <vt:lpstr>A Health Care Cost Growth Target Followed by Data-Driven Action Could Make Health Care More Affordable for Everyone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Augustyn</dc:creator>
  <cp:lastModifiedBy>Christine Haran</cp:lastModifiedBy>
  <cp:revision>44</cp:revision>
  <dcterms:created xsi:type="dcterms:W3CDTF">2021-03-19T15:32:39Z</dcterms:created>
  <dcterms:modified xsi:type="dcterms:W3CDTF">2021-04-22T18:20:17Z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0x010100FD330C3064AAAD44BFC99F2BE7F69716</vt:lpwstr>
  </property>
</Properties>
</file>