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279CF-6F8E-4385-9C31-B9BCFE7E059A}" v="1" dt="2021-03-24T12:49:09.52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alpha val="20000"/>
            </a:schemeClr>
          </a:solidFill>
        </a:fill>
      </a:tcStyle>
    </a:wholeTbl>
    <a:band2H>
      <a:tcTxStyle/>
      <a:tcStyle>
        <a:tcBdr/>
        <a:fill>
          <a:solidFill>
            <a:srgbClr val="FFFFFF"/>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alpha val="20000"/>
            </a:schemeClr>
          </a:solidFill>
        </a:fill>
      </a:tcStyle>
    </a:firstCol>
    <a:lastRow>
      <a:tcTxStyle b="on" i="off">
        <a:fontRef idx="major">
          <a:schemeClr val="accent1"/>
        </a:fontRef>
        <a:schemeClr val="accent1"/>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aj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a:tcStyle>
        <a:tcBdr/>
        <a:fill>
          <a:solidFill>
            <a:srgbClr val="E6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ACA"/>
          </a:solidFill>
        </a:fill>
      </a:tcStyle>
    </a:wholeTbl>
    <a:band2H>
      <a:tcTxStyle/>
      <a:tcStyle>
        <a:tcBdr/>
        <a:fill>
          <a:solidFill>
            <a:srgbClr val="F4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CACF"/>
          </a:solidFill>
        </a:fill>
      </a:tcStyle>
    </a:wholeTbl>
    <a:band2H>
      <a:tcTxStyle/>
      <a:tcStyle>
        <a:tcBdr/>
        <a:fill>
          <a:solidFill>
            <a:srgbClr val="FEE6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a:tcStyle>
        <a:tcBdr/>
        <a:fill>
          <a:solidFill>
            <a:srgbClr val="E6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100" d="100"/>
          <a:sy n="100" d="100"/>
        </p:scale>
        <p:origin x="9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E09279CF-6F8E-4385-9C31-B9BCFE7E059A}"/>
    <pc:docChg chg="modSld">
      <pc:chgData name="Michael Bailit" userId="6e5c4604-85bf-41ef-8e97-4724b7d56589" providerId="ADAL" clId="{E09279CF-6F8E-4385-9C31-B9BCFE7E059A}" dt="2021-03-24T12:52:10.600" v="28" actId="114"/>
      <pc:docMkLst>
        <pc:docMk/>
      </pc:docMkLst>
      <pc:sldChg chg="modSp modAnim">
        <pc:chgData name="Michael Bailit" userId="6e5c4604-85bf-41ef-8e97-4724b7d56589" providerId="ADAL" clId="{E09279CF-6F8E-4385-9C31-B9BCFE7E059A}" dt="2021-03-24T12:49:09.525" v="0" actId="20577"/>
        <pc:sldMkLst>
          <pc:docMk/>
          <pc:sldMk cId="0" sldId="257"/>
        </pc:sldMkLst>
        <pc:spChg chg="mod">
          <ac:chgData name="Michael Bailit" userId="6e5c4604-85bf-41ef-8e97-4724b7d56589" providerId="ADAL" clId="{E09279CF-6F8E-4385-9C31-B9BCFE7E059A}" dt="2021-03-24T12:49:09.525" v="0" actId="20577"/>
          <ac:spMkLst>
            <pc:docMk/>
            <pc:sldMk cId="0" sldId="257"/>
            <ac:spMk id="354" creationId="{00000000-0000-0000-0000-000000000000}"/>
          </ac:spMkLst>
        </pc:spChg>
      </pc:sldChg>
      <pc:sldChg chg="modSp mod">
        <pc:chgData name="Michael Bailit" userId="6e5c4604-85bf-41ef-8e97-4724b7d56589" providerId="ADAL" clId="{E09279CF-6F8E-4385-9C31-B9BCFE7E059A}" dt="2021-03-24T12:52:10.600" v="28" actId="114"/>
        <pc:sldMkLst>
          <pc:docMk/>
          <pc:sldMk cId="0" sldId="259"/>
        </pc:sldMkLst>
        <pc:spChg chg="mod">
          <ac:chgData name="Michael Bailit" userId="6e5c4604-85bf-41ef-8e97-4724b7d56589" providerId="ADAL" clId="{E09279CF-6F8E-4385-9C31-B9BCFE7E059A}" dt="2021-03-24T12:51:43.874" v="25" actId="20577"/>
          <ac:spMkLst>
            <pc:docMk/>
            <pc:sldMk cId="0" sldId="259"/>
            <ac:spMk id="377" creationId="{00000000-0000-0000-0000-000000000000}"/>
          </ac:spMkLst>
        </pc:spChg>
        <pc:spChg chg="mod">
          <ac:chgData name="Michael Bailit" userId="6e5c4604-85bf-41ef-8e97-4724b7d56589" providerId="ADAL" clId="{E09279CF-6F8E-4385-9C31-B9BCFE7E059A}" dt="2021-03-24T12:52:10.600" v="28" actId="114"/>
          <ac:spMkLst>
            <pc:docMk/>
            <pc:sldMk cId="0" sldId="259"/>
            <ac:spMk id="378"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a:defRPr sz="1000" b="0" i="0" u="none" strike="noStrike">
                <a:solidFill>
                  <a:srgbClr val="00395C"/>
                </a:solidFill>
                <a:latin typeface="Calibri"/>
              </a:defRPr>
            </a:pPr>
            <a:r>
              <a:rPr lang="en-US" sz="1000" b="0" i="0" u="none" strike="noStrike">
                <a:solidFill>
                  <a:srgbClr val="00395C"/>
                </a:solidFill>
                <a:latin typeface="Calibri"/>
              </a:rPr>
              <a:t>2009</a:t>
            </a:r>
          </a:p>
        </c:rich>
      </c:tx>
      <c:layout>
        <c:manualLayout>
          <c:xMode val="edge"/>
          <c:yMode val="edge"/>
          <c:x val="0.48869000000000001"/>
          <c:y val="0"/>
          <c:w val="2.2619199999999999E-2"/>
          <c:h val="6.9943900000000003E-2"/>
        </c:manualLayout>
      </c:layout>
      <c:overlay val="1"/>
      <c:spPr>
        <a:noFill/>
        <a:effectLst/>
      </c:spPr>
    </c:title>
    <c:autoTitleDeleted val="0"/>
    <c:plotArea>
      <c:layout>
        <c:manualLayout>
          <c:layoutTarget val="inner"/>
          <c:xMode val="edge"/>
          <c:yMode val="edge"/>
          <c:x val="7.1636599999999995E-2"/>
          <c:y val="6.9943900000000003E-2"/>
          <c:w val="0.90049400000000002"/>
          <c:h val="0.79252800000000001"/>
        </c:manualLayout>
      </c:layout>
      <c:barChart>
        <c:barDir val="col"/>
        <c:grouping val="clustered"/>
        <c:varyColors val="0"/>
        <c:ser>
          <c:idx val="0"/>
          <c:order val="0"/>
          <c:tx>
            <c:v>2009</c:v>
          </c:tx>
          <c:spPr>
            <a:solidFill>
              <a:srgbClr val="0069A7"/>
            </a:solidFill>
            <a:ln w="12700" cap="flat">
              <a:noFill/>
              <a:miter lim="400000"/>
            </a:ln>
            <a:effectLst/>
          </c:spPr>
          <c:invertIfNegative val="0"/>
          <c:dPt>
            <c:idx val="0"/>
            <c:invertIfNegative val="1"/>
            <c:bubble3D val="0"/>
            <c:extLst xmlns:c16r2="http://schemas.microsoft.com/office/drawing/2015/06/chart">
              <c:ext xmlns:c16="http://schemas.microsoft.com/office/drawing/2014/chart" uri="{C3380CC4-5D6E-409C-BE32-E72D297353CC}">
                <c16:uniqueId val="{00000001-FD98-4604-AFF9-8AB1E024710A}"/>
              </c:ext>
            </c:extLst>
          </c:dPt>
          <c:dPt>
            <c:idx val="1"/>
            <c:invertIfNegative val="1"/>
            <c:bubble3D val="0"/>
            <c:extLst xmlns:c16r2="http://schemas.microsoft.com/office/drawing/2015/06/chart">
              <c:ext xmlns:c16="http://schemas.microsoft.com/office/drawing/2014/chart" uri="{C3380CC4-5D6E-409C-BE32-E72D297353CC}">
                <c16:uniqueId val="{00000003-FD98-4604-AFF9-8AB1E024710A}"/>
              </c:ext>
            </c:extLst>
          </c:dPt>
          <c:dPt>
            <c:idx val="2"/>
            <c:invertIfNegative val="1"/>
            <c:bubble3D val="0"/>
            <c:extLst xmlns:c16r2="http://schemas.microsoft.com/office/drawing/2015/06/chart">
              <c:ext xmlns:c16="http://schemas.microsoft.com/office/drawing/2014/chart" uri="{C3380CC4-5D6E-409C-BE32-E72D297353CC}">
                <c16:uniqueId val="{00000005-FD98-4604-AFF9-8AB1E024710A}"/>
              </c:ext>
            </c:extLst>
          </c:dPt>
          <c:dPt>
            <c:idx val="3"/>
            <c:invertIfNegative val="1"/>
            <c:bubble3D val="0"/>
            <c:extLst xmlns:c16r2="http://schemas.microsoft.com/office/drawing/2015/06/chart">
              <c:ext xmlns:c16="http://schemas.microsoft.com/office/drawing/2014/chart" uri="{C3380CC4-5D6E-409C-BE32-E72D297353CC}">
                <c16:uniqueId val="{00000007-FD98-4604-AFF9-8AB1E024710A}"/>
              </c:ext>
            </c:extLst>
          </c:dPt>
          <c:dPt>
            <c:idx val="4"/>
            <c:invertIfNegative val="1"/>
            <c:bubble3D val="0"/>
            <c:extLst xmlns:c16r2="http://schemas.microsoft.com/office/drawing/2015/06/chart">
              <c:ext xmlns:c16="http://schemas.microsoft.com/office/drawing/2014/chart" uri="{C3380CC4-5D6E-409C-BE32-E72D297353CC}">
                <c16:uniqueId val="{00000009-FD98-4604-AFF9-8AB1E024710A}"/>
              </c:ext>
            </c:extLst>
          </c:dPt>
          <c:dPt>
            <c:idx val="5"/>
            <c:invertIfNegative val="1"/>
            <c:bubble3D val="0"/>
            <c:extLst xmlns:c16r2="http://schemas.microsoft.com/office/drawing/2015/06/chart">
              <c:ext xmlns:c16="http://schemas.microsoft.com/office/drawing/2014/chart" uri="{C3380CC4-5D6E-409C-BE32-E72D297353CC}">
                <c16:uniqueId val="{0000000B-FD98-4604-AFF9-8AB1E024710A}"/>
              </c:ext>
            </c:extLst>
          </c:dPt>
          <c:dPt>
            <c:idx val="6"/>
            <c:invertIfNegative val="1"/>
            <c:bubble3D val="0"/>
            <c:extLst xmlns:c16r2="http://schemas.microsoft.com/office/drawing/2015/06/chart">
              <c:ext xmlns:c16="http://schemas.microsoft.com/office/drawing/2014/chart" uri="{C3380CC4-5D6E-409C-BE32-E72D297353CC}">
                <c16:uniqueId val="{0000000D-FD98-4604-AFF9-8AB1E024710A}"/>
              </c:ext>
            </c:extLst>
          </c:dPt>
          <c:dPt>
            <c:idx val="7"/>
            <c:invertIfNegative val="1"/>
            <c:bubble3D val="0"/>
            <c:extLst xmlns:c16r2="http://schemas.microsoft.com/office/drawing/2015/06/chart">
              <c:ext xmlns:c16="http://schemas.microsoft.com/office/drawing/2014/chart" uri="{C3380CC4-5D6E-409C-BE32-E72D297353CC}">
                <c16:uniqueId val="{0000000F-FD98-4604-AFF9-8AB1E024710A}"/>
              </c:ext>
            </c:extLst>
          </c:dPt>
          <c:dPt>
            <c:idx val="8"/>
            <c:invertIfNegative val="1"/>
            <c:bubble3D val="0"/>
            <c:extLst xmlns:c16r2="http://schemas.microsoft.com/office/drawing/2015/06/chart">
              <c:ext xmlns:c16="http://schemas.microsoft.com/office/drawing/2014/chart" uri="{C3380CC4-5D6E-409C-BE32-E72D297353CC}">
                <c16:uniqueId val="{00000011-FD98-4604-AFF9-8AB1E024710A}"/>
              </c:ext>
            </c:extLst>
          </c:dPt>
          <c:dPt>
            <c:idx val="9"/>
            <c:invertIfNegative val="1"/>
            <c:bubble3D val="0"/>
            <c:extLst xmlns:c16r2="http://schemas.microsoft.com/office/drawing/2015/06/chart">
              <c:ext xmlns:c16="http://schemas.microsoft.com/office/drawing/2014/chart" uri="{C3380CC4-5D6E-409C-BE32-E72D297353CC}">
                <c16:uniqueId val="{00000013-FD98-4604-AFF9-8AB1E024710A}"/>
              </c:ext>
            </c:extLst>
          </c:dPt>
          <c:dPt>
            <c:idx val="10"/>
            <c:invertIfNegative val="1"/>
            <c:bubble3D val="0"/>
            <c:extLst xmlns:c16r2="http://schemas.microsoft.com/office/drawing/2015/06/chart">
              <c:ext xmlns:c16="http://schemas.microsoft.com/office/drawing/2014/chart" uri="{C3380CC4-5D6E-409C-BE32-E72D297353CC}">
                <c16:uniqueId val="{00000015-FD98-4604-AFF9-8AB1E024710A}"/>
              </c:ext>
            </c:extLst>
          </c:dPt>
          <c:dPt>
            <c:idx val="11"/>
            <c:invertIfNegative val="1"/>
            <c:bubble3D val="0"/>
            <c:extLst xmlns:c16r2="http://schemas.microsoft.com/office/drawing/2015/06/chart">
              <c:ext xmlns:c16="http://schemas.microsoft.com/office/drawing/2014/chart" uri="{C3380CC4-5D6E-409C-BE32-E72D297353CC}">
                <c16:uniqueId val="{00000017-FD98-4604-AFF9-8AB1E024710A}"/>
              </c:ext>
            </c:extLst>
          </c:dPt>
          <c:dPt>
            <c:idx val="12"/>
            <c:invertIfNegative val="1"/>
            <c:bubble3D val="0"/>
            <c:extLst xmlns:c16r2="http://schemas.microsoft.com/office/drawing/2015/06/chart">
              <c:ext xmlns:c16="http://schemas.microsoft.com/office/drawing/2014/chart" uri="{C3380CC4-5D6E-409C-BE32-E72D297353CC}">
                <c16:uniqueId val="{00000019-FD98-4604-AFF9-8AB1E024710A}"/>
              </c:ext>
            </c:extLst>
          </c:dPt>
          <c:dPt>
            <c:idx val="13"/>
            <c:invertIfNegative val="1"/>
            <c:bubble3D val="0"/>
            <c:extLst xmlns:c16r2="http://schemas.microsoft.com/office/drawing/2015/06/chart">
              <c:ext xmlns:c16="http://schemas.microsoft.com/office/drawing/2014/chart" uri="{C3380CC4-5D6E-409C-BE32-E72D297353CC}">
                <c16:uniqueId val="{0000001B-FD98-4604-AFF9-8AB1E024710A}"/>
              </c:ext>
            </c:extLst>
          </c:dPt>
          <c:dPt>
            <c:idx val="14"/>
            <c:invertIfNegative val="1"/>
            <c:bubble3D val="0"/>
            <c:extLst xmlns:c16r2="http://schemas.microsoft.com/office/drawing/2015/06/chart">
              <c:ext xmlns:c16="http://schemas.microsoft.com/office/drawing/2014/chart" uri="{C3380CC4-5D6E-409C-BE32-E72D297353CC}">
                <c16:uniqueId val="{0000001D-FD98-4604-AFF9-8AB1E024710A}"/>
              </c:ext>
            </c:extLst>
          </c:dPt>
          <c:dPt>
            <c:idx val="15"/>
            <c:invertIfNegative val="1"/>
            <c:bubble3D val="0"/>
            <c:extLst xmlns:c16r2="http://schemas.microsoft.com/office/drawing/2015/06/chart">
              <c:ext xmlns:c16="http://schemas.microsoft.com/office/drawing/2014/chart" uri="{C3380CC4-5D6E-409C-BE32-E72D297353CC}">
                <c16:uniqueId val="{0000001F-FD98-4604-AFF9-8AB1E024710A}"/>
              </c:ext>
            </c:extLst>
          </c:dPt>
          <c:dPt>
            <c:idx val="16"/>
            <c:invertIfNegative val="1"/>
            <c:bubble3D val="0"/>
            <c:extLst xmlns:c16r2="http://schemas.microsoft.com/office/drawing/2015/06/chart">
              <c:ext xmlns:c16="http://schemas.microsoft.com/office/drawing/2014/chart" uri="{C3380CC4-5D6E-409C-BE32-E72D297353CC}">
                <c16:uniqueId val="{00000021-FD98-4604-AFF9-8AB1E024710A}"/>
              </c:ext>
            </c:extLst>
          </c:dPt>
          <c:dPt>
            <c:idx val="17"/>
            <c:invertIfNegative val="1"/>
            <c:bubble3D val="0"/>
            <c:extLst xmlns:c16r2="http://schemas.microsoft.com/office/drawing/2015/06/chart">
              <c:ext xmlns:c16="http://schemas.microsoft.com/office/drawing/2014/chart" uri="{C3380CC4-5D6E-409C-BE32-E72D297353CC}">
                <c16:uniqueId val="{00000023-FD98-4604-AFF9-8AB1E024710A}"/>
              </c:ext>
            </c:extLst>
          </c:dPt>
          <c:dPt>
            <c:idx val="18"/>
            <c:invertIfNegative val="1"/>
            <c:bubble3D val="0"/>
            <c:extLst xmlns:c16r2="http://schemas.microsoft.com/office/drawing/2015/06/chart">
              <c:ext xmlns:c16="http://schemas.microsoft.com/office/drawing/2014/chart" uri="{C3380CC4-5D6E-409C-BE32-E72D297353CC}">
                <c16:uniqueId val="{00000025-FD98-4604-AFF9-8AB1E024710A}"/>
              </c:ext>
            </c:extLst>
          </c:dPt>
          <c:dPt>
            <c:idx val="19"/>
            <c:invertIfNegative val="1"/>
            <c:bubble3D val="0"/>
            <c:extLst xmlns:c16r2="http://schemas.microsoft.com/office/drawing/2015/06/chart">
              <c:ext xmlns:c16="http://schemas.microsoft.com/office/drawing/2014/chart" uri="{C3380CC4-5D6E-409C-BE32-E72D297353CC}">
                <c16:uniqueId val="{00000027-FD98-4604-AFF9-8AB1E024710A}"/>
              </c:ext>
            </c:extLst>
          </c:dPt>
          <c:dPt>
            <c:idx val="20"/>
            <c:invertIfNegative val="1"/>
            <c:bubble3D val="0"/>
            <c:extLst xmlns:c16r2="http://schemas.microsoft.com/office/drawing/2015/06/chart">
              <c:ext xmlns:c16="http://schemas.microsoft.com/office/drawing/2014/chart" uri="{C3380CC4-5D6E-409C-BE32-E72D297353CC}">
                <c16:uniqueId val="{00000029-FD98-4604-AFF9-8AB1E024710A}"/>
              </c:ext>
            </c:extLst>
          </c:dPt>
          <c:dPt>
            <c:idx val="21"/>
            <c:invertIfNegative val="1"/>
            <c:bubble3D val="0"/>
            <c:extLst xmlns:c16r2="http://schemas.microsoft.com/office/drawing/2015/06/chart">
              <c:ext xmlns:c16="http://schemas.microsoft.com/office/drawing/2014/chart" uri="{C3380CC4-5D6E-409C-BE32-E72D297353CC}">
                <c16:uniqueId val="{0000002B-FD98-4604-AFF9-8AB1E024710A}"/>
              </c:ext>
            </c:extLst>
          </c:dPt>
          <c:dPt>
            <c:idx val="22"/>
            <c:invertIfNegative val="1"/>
            <c:bubble3D val="0"/>
            <c:extLst xmlns:c16r2="http://schemas.microsoft.com/office/drawing/2015/06/chart">
              <c:ext xmlns:c16="http://schemas.microsoft.com/office/drawing/2014/chart" uri="{C3380CC4-5D6E-409C-BE32-E72D297353CC}">
                <c16:uniqueId val="{0000002D-FD98-4604-AFF9-8AB1E024710A}"/>
              </c:ext>
            </c:extLst>
          </c:dPt>
          <c:dPt>
            <c:idx val="23"/>
            <c:invertIfNegative val="1"/>
            <c:bubble3D val="0"/>
            <c:extLst xmlns:c16r2="http://schemas.microsoft.com/office/drawing/2015/06/chart">
              <c:ext xmlns:c16="http://schemas.microsoft.com/office/drawing/2014/chart" uri="{C3380CC4-5D6E-409C-BE32-E72D297353CC}">
                <c16:uniqueId val="{0000002F-FD98-4604-AFF9-8AB1E024710A}"/>
              </c:ext>
            </c:extLst>
          </c:dPt>
          <c:dPt>
            <c:idx val="24"/>
            <c:invertIfNegative val="1"/>
            <c:bubble3D val="0"/>
            <c:extLst xmlns:c16r2="http://schemas.microsoft.com/office/drawing/2015/06/chart">
              <c:ext xmlns:c16="http://schemas.microsoft.com/office/drawing/2014/chart" uri="{C3380CC4-5D6E-409C-BE32-E72D297353CC}">
                <c16:uniqueId val="{00000031-FD98-4604-AFF9-8AB1E024710A}"/>
              </c:ext>
            </c:extLst>
          </c:dPt>
          <c:dPt>
            <c:idx val="25"/>
            <c:invertIfNegative val="1"/>
            <c:bubble3D val="0"/>
            <c:spPr>
              <a:blipFill rotWithShape="1">
                <a:blip xmlns:r="http://schemas.openxmlformats.org/officeDocument/2006/relationships" r:embed="rId1"/>
                <a:srcRect/>
                <a:tile tx="0" ty="0" sx="100000" sy="100000" flip="none" algn="tl"/>
              </a:blipFill>
              <a:ln w="12700" cap="flat">
                <a:noFill/>
                <a:miter lim="400000"/>
              </a:ln>
              <a:effectLst/>
            </c:spPr>
            <c:extLst xmlns:c16r2="http://schemas.microsoft.com/office/drawing/2015/06/chart">
              <c:ext xmlns:c16="http://schemas.microsoft.com/office/drawing/2014/chart" uri="{C3380CC4-5D6E-409C-BE32-E72D297353CC}">
                <c16:uniqueId val="{00000033-FD98-4604-AFF9-8AB1E024710A}"/>
              </c:ext>
            </c:extLst>
          </c:dPt>
          <c:dPt>
            <c:idx val="26"/>
            <c:invertIfNegative val="1"/>
            <c:bubble3D val="0"/>
            <c:extLst xmlns:c16r2="http://schemas.microsoft.com/office/drawing/2015/06/chart">
              <c:ext xmlns:c16="http://schemas.microsoft.com/office/drawing/2014/chart" uri="{C3380CC4-5D6E-409C-BE32-E72D297353CC}">
                <c16:uniqueId val="{00000035-FD98-4604-AFF9-8AB1E024710A}"/>
              </c:ext>
            </c:extLst>
          </c:dPt>
          <c:dPt>
            <c:idx val="27"/>
            <c:invertIfNegative val="1"/>
            <c:bubble3D val="0"/>
            <c:extLst xmlns:c16r2="http://schemas.microsoft.com/office/drawing/2015/06/chart">
              <c:ext xmlns:c16="http://schemas.microsoft.com/office/drawing/2014/chart" uri="{C3380CC4-5D6E-409C-BE32-E72D297353CC}">
                <c16:uniqueId val="{00000037-FD98-4604-AFF9-8AB1E024710A}"/>
              </c:ext>
            </c:extLst>
          </c:dPt>
          <c:dPt>
            <c:idx val="28"/>
            <c:invertIfNegative val="1"/>
            <c:bubble3D val="0"/>
            <c:extLst xmlns:c16r2="http://schemas.microsoft.com/office/drawing/2015/06/chart">
              <c:ext xmlns:c16="http://schemas.microsoft.com/office/drawing/2014/chart" uri="{C3380CC4-5D6E-409C-BE32-E72D297353CC}">
                <c16:uniqueId val="{00000039-FD98-4604-AFF9-8AB1E024710A}"/>
              </c:ext>
            </c:extLst>
          </c:dPt>
          <c:dPt>
            <c:idx val="29"/>
            <c:invertIfNegative val="1"/>
            <c:bubble3D val="0"/>
            <c:extLst xmlns:c16r2="http://schemas.microsoft.com/office/drawing/2015/06/chart">
              <c:ext xmlns:c16="http://schemas.microsoft.com/office/drawing/2014/chart" uri="{C3380CC4-5D6E-409C-BE32-E72D297353CC}">
                <c16:uniqueId val="{0000003B-FD98-4604-AFF9-8AB1E024710A}"/>
              </c:ext>
            </c:extLst>
          </c:dPt>
          <c:dPt>
            <c:idx val="30"/>
            <c:invertIfNegative val="1"/>
            <c:bubble3D val="0"/>
            <c:extLst xmlns:c16r2="http://schemas.microsoft.com/office/drawing/2015/06/chart">
              <c:ext xmlns:c16="http://schemas.microsoft.com/office/drawing/2014/chart" uri="{C3380CC4-5D6E-409C-BE32-E72D297353CC}">
                <c16:uniqueId val="{0000003D-FD98-4604-AFF9-8AB1E024710A}"/>
              </c:ext>
            </c:extLst>
          </c:dPt>
          <c:dPt>
            <c:idx val="31"/>
            <c:invertIfNegative val="1"/>
            <c:bubble3D val="0"/>
            <c:extLst xmlns:c16r2="http://schemas.microsoft.com/office/drawing/2015/06/chart">
              <c:ext xmlns:c16="http://schemas.microsoft.com/office/drawing/2014/chart" uri="{C3380CC4-5D6E-409C-BE32-E72D297353CC}">
                <c16:uniqueId val="{0000003F-FD98-4604-AFF9-8AB1E024710A}"/>
              </c:ext>
            </c:extLst>
          </c:dPt>
          <c:dPt>
            <c:idx val="32"/>
            <c:invertIfNegative val="1"/>
            <c:bubble3D val="0"/>
            <c:extLst xmlns:c16r2="http://schemas.microsoft.com/office/drawing/2015/06/chart">
              <c:ext xmlns:c16="http://schemas.microsoft.com/office/drawing/2014/chart" uri="{C3380CC4-5D6E-409C-BE32-E72D297353CC}">
                <c16:uniqueId val="{00000041-FD98-4604-AFF9-8AB1E024710A}"/>
              </c:ext>
            </c:extLst>
          </c:dPt>
          <c:dPt>
            <c:idx val="33"/>
            <c:invertIfNegative val="1"/>
            <c:bubble3D val="0"/>
            <c:extLst xmlns:c16r2="http://schemas.microsoft.com/office/drawing/2015/06/chart">
              <c:ext xmlns:c16="http://schemas.microsoft.com/office/drawing/2014/chart" uri="{C3380CC4-5D6E-409C-BE32-E72D297353CC}">
                <c16:uniqueId val="{00000043-FD98-4604-AFF9-8AB1E024710A}"/>
              </c:ext>
            </c:extLst>
          </c:dPt>
          <c:dPt>
            <c:idx val="34"/>
            <c:invertIfNegative val="1"/>
            <c:bubble3D val="0"/>
            <c:extLst xmlns:c16r2="http://schemas.microsoft.com/office/drawing/2015/06/chart">
              <c:ext xmlns:c16="http://schemas.microsoft.com/office/drawing/2014/chart" uri="{C3380CC4-5D6E-409C-BE32-E72D297353CC}">
                <c16:uniqueId val="{00000045-FD98-4604-AFF9-8AB1E024710A}"/>
              </c:ext>
            </c:extLst>
          </c:dPt>
          <c:dPt>
            <c:idx val="35"/>
            <c:invertIfNegative val="1"/>
            <c:bubble3D val="0"/>
            <c:extLst xmlns:c16r2="http://schemas.microsoft.com/office/drawing/2015/06/chart">
              <c:ext xmlns:c16="http://schemas.microsoft.com/office/drawing/2014/chart" uri="{C3380CC4-5D6E-409C-BE32-E72D297353CC}">
                <c16:uniqueId val="{00000047-FD98-4604-AFF9-8AB1E024710A}"/>
              </c:ext>
            </c:extLst>
          </c:dPt>
          <c:dPt>
            <c:idx val="36"/>
            <c:invertIfNegative val="1"/>
            <c:bubble3D val="0"/>
            <c:extLst xmlns:c16r2="http://schemas.microsoft.com/office/drawing/2015/06/chart">
              <c:ext xmlns:c16="http://schemas.microsoft.com/office/drawing/2014/chart" uri="{C3380CC4-5D6E-409C-BE32-E72D297353CC}">
                <c16:uniqueId val="{00000049-FD98-4604-AFF9-8AB1E024710A}"/>
              </c:ext>
            </c:extLst>
          </c:dPt>
          <c:dPt>
            <c:idx val="37"/>
            <c:invertIfNegative val="1"/>
            <c:bubble3D val="0"/>
            <c:extLst xmlns:c16r2="http://schemas.microsoft.com/office/drawing/2015/06/chart">
              <c:ext xmlns:c16="http://schemas.microsoft.com/office/drawing/2014/chart" uri="{C3380CC4-5D6E-409C-BE32-E72D297353CC}">
                <c16:uniqueId val="{0000004B-FD98-4604-AFF9-8AB1E024710A}"/>
              </c:ext>
            </c:extLst>
          </c:dPt>
          <c:dPt>
            <c:idx val="38"/>
            <c:invertIfNegative val="1"/>
            <c:bubble3D val="0"/>
            <c:extLst xmlns:c16r2="http://schemas.microsoft.com/office/drawing/2015/06/chart">
              <c:ext xmlns:c16="http://schemas.microsoft.com/office/drawing/2014/chart" uri="{C3380CC4-5D6E-409C-BE32-E72D297353CC}">
                <c16:uniqueId val="{0000004D-FD98-4604-AFF9-8AB1E024710A}"/>
              </c:ext>
            </c:extLst>
          </c:dPt>
          <c:dPt>
            <c:idx val="39"/>
            <c:invertIfNegative val="1"/>
            <c:bubble3D val="0"/>
            <c:extLst xmlns:c16r2="http://schemas.microsoft.com/office/drawing/2015/06/chart">
              <c:ext xmlns:c16="http://schemas.microsoft.com/office/drawing/2014/chart" uri="{C3380CC4-5D6E-409C-BE32-E72D297353CC}">
                <c16:uniqueId val="{0000004F-FD98-4604-AFF9-8AB1E024710A}"/>
              </c:ext>
            </c:extLst>
          </c:dPt>
          <c:dPt>
            <c:idx val="40"/>
            <c:invertIfNegative val="1"/>
            <c:bubble3D val="0"/>
            <c:extLst xmlns:c16r2="http://schemas.microsoft.com/office/drawing/2015/06/chart">
              <c:ext xmlns:c16="http://schemas.microsoft.com/office/drawing/2014/chart" uri="{C3380CC4-5D6E-409C-BE32-E72D297353CC}">
                <c16:uniqueId val="{00000051-FD98-4604-AFF9-8AB1E024710A}"/>
              </c:ext>
            </c:extLst>
          </c:dPt>
          <c:dPt>
            <c:idx val="41"/>
            <c:invertIfNegative val="1"/>
            <c:bubble3D val="0"/>
            <c:extLst xmlns:c16r2="http://schemas.microsoft.com/office/drawing/2015/06/chart">
              <c:ext xmlns:c16="http://schemas.microsoft.com/office/drawing/2014/chart" uri="{C3380CC4-5D6E-409C-BE32-E72D297353CC}">
                <c16:uniqueId val="{00000053-FD98-4604-AFF9-8AB1E024710A}"/>
              </c:ext>
            </c:extLst>
          </c:dPt>
          <c:dPt>
            <c:idx val="42"/>
            <c:invertIfNegative val="1"/>
            <c:bubble3D val="0"/>
            <c:extLst xmlns:c16r2="http://schemas.microsoft.com/office/drawing/2015/06/chart">
              <c:ext xmlns:c16="http://schemas.microsoft.com/office/drawing/2014/chart" uri="{C3380CC4-5D6E-409C-BE32-E72D297353CC}">
                <c16:uniqueId val="{00000055-FD98-4604-AFF9-8AB1E024710A}"/>
              </c:ext>
            </c:extLst>
          </c:dPt>
          <c:dPt>
            <c:idx val="43"/>
            <c:invertIfNegative val="1"/>
            <c:bubble3D val="0"/>
            <c:extLst xmlns:c16r2="http://schemas.microsoft.com/office/drawing/2015/06/chart">
              <c:ext xmlns:c16="http://schemas.microsoft.com/office/drawing/2014/chart" uri="{C3380CC4-5D6E-409C-BE32-E72D297353CC}">
                <c16:uniqueId val="{00000057-FD98-4604-AFF9-8AB1E024710A}"/>
              </c:ext>
            </c:extLst>
          </c:dPt>
          <c:dPt>
            <c:idx val="44"/>
            <c:invertIfNegative val="1"/>
            <c:bubble3D val="0"/>
            <c:extLst xmlns:c16r2="http://schemas.microsoft.com/office/drawing/2015/06/chart">
              <c:ext xmlns:c16="http://schemas.microsoft.com/office/drawing/2014/chart" uri="{C3380CC4-5D6E-409C-BE32-E72D297353CC}">
                <c16:uniqueId val="{00000059-FD98-4604-AFF9-8AB1E024710A}"/>
              </c:ext>
            </c:extLst>
          </c:dPt>
          <c:dPt>
            <c:idx val="45"/>
            <c:invertIfNegative val="1"/>
            <c:bubble3D val="0"/>
            <c:extLst xmlns:c16r2="http://schemas.microsoft.com/office/drawing/2015/06/chart">
              <c:ext xmlns:c16="http://schemas.microsoft.com/office/drawing/2014/chart" uri="{C3380CC4-5D6E-409C-BE32-E72D297353CC}">
                <c16:uniqueId val="{0000005B-FD98-4604-AFF9-8AB1E024710A}"/>
              </c:ext>
            </c:extLst>
          </c:dPt>
          <c:dPt>
            <c:idx val="46"/>
            <c:invertIfNegative val="1"/>
            <c:bubble3D val="0"/>
            <c:extLst xmlns:c16r2="http://schemas.microsoft.com/office/drawing/2015/06/chart">
              <c:ext xmlns:c16="http://schemas.microsoft.com/office/drawing/2014/chart" uri="{C3380CC4-5D6E-409C-BE32-E72D297353CC}">
                <c16:uniqueId val="{0000005D-FD98-4604-AFF9-8AB1E024710A}"/>
              </c:ext>
            </c:extLst>
          </c:dPt>
          <c:dPt>
            <c:idx val="47"/>
            <c:invertIfNegative val="1"/>
            <c:bubble3D val="0"/>
            <c:extLst xmlns:c16r2="http://schemas.microsoft.com/office/drawing/2015/06/chart">
              <c:ext xmlns:c16="http://schemas.microsoft.com/office/drawing/2014/chart" uri="{C3380CC4-5D6E-409C-BE32-E72D297353CC}">
                <c16:uniqueId val="{0000005F-FD98-4604-AFF9-8AB1E024710A}"/>
              </c:ext>
            </c:extLst>
          </c:dPt>
          <c:dPt>
            <c:idx val="48"/>
            <c:invertIfNegative val="1"/>
            <c:bubble3D val="0"/>
            <c:spPr>
              <a:solidFill>
                <a:schemeClr val="accent2"/>
              </a:solidFill>
              <a:ln w="12700" cap="flat">
                <a:noFill/>
                <a:miter lim="400000"/>
              </a:ln>
              <a:effectLst/>
            </c:spPr>
            <c:extLst xmlns:c16r2="http://schemas.microsoft.com/office/drawing/2015/06/chart">
              <c:ext xmlns:c16="http://schemas.microsoft.com/office/drawing/2014/chart" uri="{C3380CC4-5D6E-409C-BE32-E72D297353CC}">
                <c16:uniqueId val="{00000061-FD98-4604-AFF9-8AB1E024710A}"/>
              </c:ext>
            </c:extLst>
          </c:dPt>
          <c:dPt>
            <c:idx val="49"/>
            <c:invertIfNegative val="1"/>
            <c:bubble3D val="0"/>
            <c:extLst xmlns:c16r2="http://schemas.microsoft.com/office/drawing/2015/06/chart">
              <c:ext xmlns:c16="http://schemas.microsoft.com/office/drawing/2014/chart" uri="{C3380CC4-5D6E-409C-BE32-E72D297353CC}">
                <c16:uniqueId val="{00000063-FD98-4604-AFF9-8AB1E024710A}"/>
              </c:ext>
            </c:extLst>
          </c:dPt>
          <c:dPt>
            <c:idx val="50"/>
            <c:invertIfNegative val="1"/>
            <c:bubble3D val="0"/>
            <c:extLst xmlns:c16r2="http://schemas.microsoft.com/office/drawing/2015/06/chart">
              <c:ext xmlns:c16="http://schemas.microsoft.com/office/drawing/2014/chart" uri="{C3380CC4-5D6E-409C-BE32-E72D297353CC}">
                <c16:uniqueId val="{00000065-FD98-4604-AFF9-8AB1E024710A}"/>
              </c:ext>
            </c:extLst>
          </c:dPt>
          <c:cat>
            <c:strLit>
              <c:ptCount val="51"/>
              <c:pt idx="0">
                <c:v>Utah</c:v>
              </c:pt>
              <c:pt idx="1">
                <c:v>Georgia</c:v>
              </c:pt>
              <c:pt idx="2">
                <c:v>Idaho</c:v>
              </c:pt>
              <c:pt idx="3">
                <c:v>Nevada</c:v>
              </c:pt>
              <c:pt idx="4">
                <c:v>Arizona</c:v>
              </c:pt>
              <c:pt idx="5">
                <c:v>Colorado</c:v>
              </c:pt>
              <c:pt idx="6">
                <c:v>Texas</c:v>
              </c:pt>
              <c:pt idx="7">
                <c:v>California</c:v>
              </c:pt>
              <c:pt idx="8">
                <c:v>New Mexico</c:v>
              </c:pt>
              <c:pt idx="9">
                <c:v>Arkansas</c:v>
              </c:pt>
              <c:pt idx="10">
                <c:v>Alabama</c:v>
              </c:pt>
              <c:pt idx="11">
                <c:v>South Carolina</c:v>
              </c:pt>
              <c:pt idx="12">
                <c:v>Virginia</c:v>
              </c:pt>
              <c:pt idx="13">
                <c:v>Oregon</c:v>
              </c:pt>
              <c:pt idx="14">
                <c:v>Tennessee</c:v>
              </c:pt>
              <c:pt idx="15">
                <c:v>Oklahoma</c:v>
              </c:pt>
              <c:pt idx="16">
                <c:v>North Carolina</c:v>
              </c:pt>
              <c:pt idx="17">
                <c:v>Hawaii</c:v>
              </c:pt>
              <c:pt idx="18">
                <c:v>Mississippi</c:v>
              </c:pt>
              <c:pt idx="19">
                <c:v>Kentucky</c:v>
              </c:pt>
              <c:pt idx="20">
                <c:v>Montana</c:v>
              </c:pt>
              <c:pt idx="21">
                <c:v>Kansas</c:v>
              </c:pt>
              <c:pt idx="22">
                <c:v>Indiana</c:v>
              </c:pt>
              <c:pt idx="23">
                <c:v>Michigan</c:v>
              </c:pt>
              <c:pt idx="24">
                <c:v>Washington</c:v>
              </c:pt>
              <c:pt idx="25">
                <c:v>US</c:v>
              </c:pt>
              <c:pt idx="26">
                <c:v>Missouri</c:v>
              </c:pt>
              <c:pt idx="27">
                <c:v>Illinois</c:v>
              </c:pt>
              <c:pt idx="28">
                <c:v>Iowa</c:v>
              </c:pt>
              <c:pt idx="29">
                <c:v>Louisiana</c:v>
              </c:pt>
              <c:pt idx="30">
                <c:v>Wyoming</c:v>
              </c:pt>
              <c:pt idx="31">
                <c:v>Florida</c:v>
              </c:pt>
              <c:pt idx="32">
                <c:v>Nebraska</c:v>
              </c:pt>
              <c:pt idx="33">
                <c:v>Ohio</c:v>
              </c:pt>
              <c:pt idx="34">
                <c:v>South Dakota</c:v>
              </c:pt>
              <c:pt idx="35">
                <c:v>Maryland</c:v>
              </c:pt>
              <c:pt idx="36">
                <c:v>Wisconsin</c:v>
              </c:pt>
              <c:pt idx="37">
                <c:v>Minnesota</c:v>
              </c:pt>
              <c:pt idx="38">
                <c:v>Pennsylvania</c:v>
              </c:pt>
              <c:pt idx="39">
                <c:v>New Jersey</c:v>
              </c:pt>
              <c:pt idx="40">
                <c:v>West Virginia</c:v>
              </c:pt>
              <c:pt idx="41">
                <c:v>North Dakota</c:v>
              </c:pt>
              <c:pt idx="42">
                <c:v>Vermont</c:v>
              </c:pt>
              <c:pt idx="43">
                <c:v>New Hampshire</c:v>
              </c:pt>
              <c:pt idx="44">
                <c:v>Maine</c:v>
              </c:pt>
              <c:pt idx="45">
                <c:v>Rhode Island</c:v>
              </c:pt>
              <c:pt idx="46">
                <c:v>Delaware</c:v>
              </c:pt>
              <c:pt idx="47">
                <c:v>New York</c:v>
              </c:pt>
              <c:pt idx="48">
                <c:v>Connecticut</c:v>
              </c:pt>
              <c:pt idx="49">
                <c:v>Alaska</c:v>
              </c:pt>
              <c:pt idx="50">
                <c:v>Massachusetts</c:v>
              </c:pt>
            </c:strLit>
          </c:cat>
          <c:val>
            <c:numLit>
              <c:formatCode>General</c:formatCode>
              <c:ptCount val="51"/>
              <c:pt idx="0">
                <c:v>5101</c:v>
              </c:pt>
              <c:pt idx="1">
                <c:v>5513</c:v>
              </c:pt>
              <c:pt idx="2">
                <c:v>5700</c:v>
              </c:pt>
              <c:pt idx="3">
                <c:v>5700</c:v>
              </c:pt>
              <c:pt idx="4">
                <c:v>5874</c:v>
              </c:pt>
              <c:pt idx="5">
                <c:v>5882</c:v>
              </c:pt>
              <c:pt idx="6">
                <c:v>6004</c:v>
              </c:pt>
              <c:pt idx="7">
                <c:v>6210</c:v>
              </c:pt>
              <c:pt idx="8">
                <c:v>6214</c:v>
              </c:pt>
              <c:pt idx="9">
                <c:v>6238</c:v>
              </c:pt>
              <c:pt idx="10">
                <c:v>6325</c:v>
              </c:pt>
              <c:pt idx="11">
                <c:v>6363</c:v>
              </c:pt>
              <c:pt idx="12">
                <c:v>6452</c:v>
              </c:pt>
              <c:pt idx="13">
                <c:v>6484</c:v>
              </c:pt>
              <c:pt idx="14">
                <c:v>6499</c:v>
              </c:pt>
              <c:pt idx="15">
                <c:v>6504</c:v>
              </c:pt>
              <c:pt idx="16">
                <c:v>6533</c:v>
              </c:pt>
              <c:pt idx="17">
                <c:v>6542</c:v>
              </c:pt>
              <c:pt idx="18">
                <c:v>6615</c:v>
              </c:pt>
              <c:pt idx="19">
                <c:v>6698</c:v>
              </c:pt>
              <c:pt idx="20">
                <c:v>6701</c:v>
              </c:pt>
              <c:pt idx="21">
                <c:v>6764</c:v>
              </c:pt>
              <c:pt idx="22">
                <c:v>6791</c:v>
              </c:pt>
              <c:pt idx="23">
                <c:v>6816</c:v>
              </c:pt>
              <c:pt idx="24">
                <c:v>6838</c:v>
              </c:pt>
              <c:pt idx="25">
                <c:v>6892</c:v>
              </c:pt>
              <c:pt idx="26">
                <c:v>6902</c:v>
              </c:pt>
              <c:pt idx="27">
                <c:v>6917</c:v>
              </c:pt>
              <c:pt idx="28">
                <c:v>6946</c:v>
              </c:pt>
              <c:pt idx="29">
                <c:v>6958</c:v>
              </c:pt>
              <c:pt idx="30">
                <c:v>6972</c:v>
              </c:pt>
              <c:pt idx="31">
                <c:v>7134</c:v>
              </c:pt>
              <c:pt idx="32">
                <c:v>7193</c:v>
              </c:pt>
              <c:pt idx="33">
                <c:v>7322</c:v>
              </c:pt>
              <c:pt idx="34">
                <c:v>7335</c:v>
              </c:pt>
              <c:pt idx="35">
                <c:v>7507</c:v>
              </c:pt>
              <c:pt idx="36">
                <c:v>7512</c:v>
              </c:pt>
              <c:pt idx="37">
                <c:v>7521</c:v>
              </c:pt>
              <c:pt idx="38">
                <c:v>7701</c:v>
              </c:pt>
              <c:pt idx="39">
                <c:v>7727</c:v>
              </c:pt>
              <c:pt idx="40">
                <c:v>7772</c:v>
              </c:pt>
              <c:pt idx="41">
                <c:v>7919</c:v>
              </c:pt>
              <c:pt idx="42">
                <c:v>8111</c:v>
              </c:pt>
              <c:pt idx="43">
                <c:v>8134</c:v>
              </c:pt>
              <c:pt idx="44">
                <c:v>8359</c:v>
              </c:pt>
              <c:pt idx="45">
                <c:v>8393</c:v>
              </c:pt>
              <c:pt idx="46">
                <c:v>8405</c:v>
              </c:pt>
              <c:pt idx="47">
                <c:v>8542</c:v>
              </c:pt>
              <c:pt idx="48">
                <c:v>8740</c:v>
              </c:pt>
              <c:pt idx="49">
                <c:v>8745</c:v>
              </c:pt>
              <c:pt idx="50">
                <c:v>9417</c:v>
              </c:pt>
            </c:numLit>
          </c:val>
          <c:extLst xmlns:c16r2="http://schemas.microsoft.com/office/drawing/2015/06/chart">
            <c:ext xmlns:c16="http://schemas.microsoft.com/office/drawing/2014/chart" uri="{C3380CC4-5D6E-409C-BE32-E72D297353CC}">
              <c16:uniqueId val="{00000066-FD98-4604-AFF9-8AB1E024710A}"/>
            </c:ext>
          </c:extLst>
        </c:ser>
        <c:dLbls>
          <c:showLegendKey val="0"/>
          <c:showVal val="0"/>
          <c:showCatName val="0"/>
          <c:showSerName val="0"/>
          <c:showPercent val="0"/>
          <c:showBubbleSize val="0"/>
        </c:dLbls>
        <c:gapWidth val="87"/>
        <c:overlap val="-27"/>
        <c:axId val="848841952"/>
        <c:axId val="848848224"/>
      </c:barChart>
      <c:catAx>
        <c:axId val="848841952"/>
        <c:scaling>
          <c:orientation val="minMax"/>
        </c:scaling>
        <c:delete val="0"/>
        <c:axPos val="b"/>
        <c:numFmt formatCode="General" sourceLinked="0"/>
        <c:majorTickMark val="none"/>
        <c:minorTickMark val="none"/>
        <c:tickLblPos val="low"/>
        <c:spPr>
          <a:ln w="12700" cap="flat">
            <a:solidFill>
              <a:srgbClr val="C0E7FF"/>
            </a:solidFill>
            <a:prstDash val="solid"/>
            <a:round/>
          </a:ln>
        </c:spPr>
        <c:txPr>
          <a:bodyPr rot="0"/>
          <a:lstStyle/>
          <a:p>
            <a:pPr>
              <a:defRPr sz="1000" b="0" i="0" u="none" strike="noStrike">
                <a:solidFill>
                  <a:srgbClr val="0069A7"/>
                </a:solidFill>
                <a:latin typeface="Calibri"/>
              </a:defRPr>
            </a:pPr>
            <a:endParaRPr lang="en-US"/>
          </a:p>
        </c:txPr>
        <c:crossAx val="848848224"/>
        <c:crosses val="autoZero"/>
        <c:auto val="1"/>
        <c:lblAlgn val="ctr"/>
        <c:lblOffset val="100"/>
        <c:noMultiLvlLbl val="1"/>
      </c:catAx>
      <c:valAx>
        <c:axId val="848848224"/>
        <c:scaling>
          <c:orientation val="minMax"/>
          <c:min val="0"/>
        </c:scaling>
        <c:delete val="0"/>
        <c:axPos val="l"/>
        <c:title>
          <c:tx>
            <c:rich>
              <a:bodyPr rot="-5400000"/>
              <a:lstStyle/>
              <a:p>
                <a:pPr>
                  <a:defRPr sz="2000" b="1" i="0" u="none" strike="noStrike">
                    <a:solidFill>
                      <a:srgbClr val="0069A7"/>
                    </a:solidFill>
                    <a:latin typeface="Calibri"/>
                  </a:defRPr>
                </a:pPr>
                <a:r>
                  <a:rPr lang="en-US" sz="2000" b="1" i="0" u="none" strike="noStrike">
                    <a:solidFill>
                      <a:srgbClr val="0069A7"/>
                    </a:solidFill>
                    <a:latin typeface="Calibri"/>
                  </a:rPr>
                  <a:t>2009</a:t>
                </a:r>
              </a:p>
            </c:rich>
          </c:tx>
          <c:overlay val="1"/>
        </c:title>
        <c:numFmt formatCode="&quot;$&quot;#,##0" sourceLinked="0"/>
        <c:majorTickMark val="none"/>
        <c:minorTickMark val="none"/>
        <c:tickLblPos val="nextTo"/>
        <c:spPr>
          <a:ln w="12700" cap="flat">
            <a:noFill/>
            <a:prstDash val="solid"/>
            <a:round/>
          </a:ln>
        </c:spPr>
        <c:txPr>
          <a:bodyPr rot="0"/>
          <a:lstStyle/>
          <a:p>
            <a:pPr>
              <a:defRPr sz="900" b="0" i="0" u="none" strike="noStrike">
                <a:solidFill>
                  <a:srgbClr val="0069A7"/>
                </a:solidFill>
                <a:latin typeface="Calibri"/>
              </a:defRPr>
            </a:pPr>
            <a:endParaRPr lang="en-US"/>
          </a:p>
        </c:txPr>
        <c:crossAx val="848841952"/>
        <c:crosses val="autoZero"/>
        <c:crossBetween val="between"/>
        <c:majorUnit val="2500"/>
        <c:minorUnit val="1250"/>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a:defRPr sz="1000" b="0" i="0" u="none" strike="noStrike">
                <a:solidFill>
                  <a:srgbClr val="00395C"/>
                </a:solidFill>
                <a:latin typeface="Calibri"/>
              </a:defRPr>
            </a:pPr>
            <a:r>
              <a:rPr lang="en-US" sz="1000" b="0" i="0" u="none" strike="noStrike">
                <a:solidFill>
                  <a:srgbClr val="00395C"/>
                </a:solidFill>
                <a:latin typeface="Calibri"/>
              </a:rPr>
              <a:t>2014</a:t>
            </a:r>
          </a:p>
        </c:rich>
      </c:tx>
      <c:layout>
        <c:manualLayout>
          <c:xMode val="edge"/>
          <c:yMode val="edge"/>
          <c:x val="0.48867100000000002"/>
          <c:y val="0"/>
          <c:w val="2.26587E-2"/>
          <c:h val="7.5287900000000005E-2"/>
        </c:manualLayout>
      </c:layout>
      <c:overlay val="1"/>
      <c:spPr>
        <a:noFill/>
        <a:effectLst/>
      </c:spPr>
    </c:title>
    <c:autoTitleDeleted val="0"/>
    <c:plotArea>
      <c:layout>
        <c:manualLayout>
          <c:layoutTarget val="inner"/>
          <c:xMode val="edge"/>
          <c:yMode val="edge"/>
          <c:x val="7.6992599999999994E-2"/>
          <c:y val="7.5287900000000005E-2"/>
          <c:w val="0.91407300000000002"/>
          <c:h val="0.77763099999999996"/>
        </c:manualLayout>
      </c:layout>
      <c:barChart>
        <c:barDir val="col"/>
        <c:grouping val="clustered"/>
        <c:varyColors val="0"/>
        <c:ser>
          <c:idx val="0"/>
          <c:order val="0"/>
          <c:tx>
            <c:v>2014</c:v>
          </c:tx>
          <c:spPr>
            <a:solidFill>
              <a:srgbClr val="0069A7"/>
            </a:solidFill>
            <a:ln w="12700" cap="flat">
              <a:noFill/>
              <a:miter lim="400000"/>
            </a:ln>
            <a:effectLst/>
          </c:spPr>
          <c:invertIfNegative val="0"/>
          <c:dPt>
            <c:idx val="0"/>
            <c:invertIfNegative val="1"/>
            <c:bubble3D val="0"/>
            <c:extLst xmlns:c16r2="http://schemas.microsoft.com/office/drawing/2015/06/chart">
              <c:ext xmlns:c16="http://schemas.microsoft.com/office/drawing/2014/chart" uri="{C3380CC4-5D6E-409C-BE32-E72D297353CC}">
                <c16:uniqueId val="{00000001-232A-4B79-9959-72775DF92558}"/>
              </c:ext>
            </c:extLst>
          </c:dPt>
          <c:dPt>
            <c:idx val="1"/>
            <c:invertIfNegative val="1"/>
            <c:bubble3D val="0"/>
            <c:extLst xmlns:c16r2="http://schemas.microsoft.com/office/drawing/2015/06/chart">
              <c:ext xmlns:c16="http://schemas.microsoft.com/office/drawing/2014/chart" uri="{C3380CC4-5D6E-409C-BE32-E72D297353CC}">
                <c16:uniqueId val="{00000003-232A-4B79-9959-72775DF92558}"/>
              </c:ext>
            </c:extLst>
          </c:dPt>
          <c:dPt>
            <c:idx val="2"/>
            <c:invertIfNegative val="1"/>
            <c:bubble3D val="0"/>
            <c:extLst xmlns:c16r2="http://schemas.microsoft.com/office/drawing/2015/06/chart">
              <c:ext xmlns:c16="http://schemas.microsoft.com/office/drawing/2014/chart" uri="{C3380CC4-5D6E-409C-BE32-E72D297353CC}">
                <c16:uniqueId val="{00000005-232A-4B79-9959-72775DF92558}"/>
              </c:ext>
            </c:extLst>
          </c:dPt>
          <c:dPt>
            <c:idx val="3"/>
            <c:invertIfNegative val="1"/>
            <c:bubble3D val="0"/>
            <c:extLst xmlns:c16r2="http://schemas.microsoft.com/office/drawing/2015/06/chart">
              <c:ext xmlns:c16="http://schemas.microsoft.com/office/drawing/2014/chart" uri="{C3380CC4-5D6E-409C-BE32-E72D297353CC}">
                <c16:uniqueId val="{00000007-232A-4B79-9959-72775DF92558}"/>
              </c:ext>
            </c:extLst>
          </c:dPt>
          <c:dPt>
            <c:idx val="4"/>
            <c:invertIfNegative val="1"/>
            <c:bubble3D val="0"/>
            <c:extLst xmlns:c16r2="http://schemas.microsoft.com/office/drawing/2015/06/chart">
              <c:ext xmlns:c16="http://schemas.microsoft.com/office/drawing/2014/chart" uri="{C3380CC4-5D6E-409C-BE32-E72D297353CC}">
                <c16:uniqueId val="{00000009-232A-4B79-9959-72775DF92558}"/>
              </c:ext>
            </c:extLst>
          </c:dPt>
          <c:dPt>
            <c:idx val="5"/>
            <c:invertIfNegative val="1"/>
            <c:bubble3D val="0"/>
            <c:extLst xmlns:c16r2="http://schemas.microsoft.com/office/drawing/2015/06/chart">
              <c:ext xmlns:c16="http://schemas.microsoft.com/office/drawing/2014/chart" uri="{C3380CC4-5D6E-409C-BE32-E72D297353CC}">
                <c16:uniqueId val="{0000000B-232A-4B79-9959-72775DF92558}"/>
              </c:ext>
            </c:extLst>
          </c:dPt>
          <c:dPt>
            <c:idx val="6"/>
            <c:invertIfNegative val="1"/>
            <c:bubble3D val="0"/>
            <c:extLst xmlns:c16r2="http://schemas.microsoft.com/office/drawing/2015/06/chart">
              <c:ext xmlns:c16="http://schemas.microsoft.com/office/drawing/2014/chart" uri="{C3380CC4-5D6E-409C-BE32-E72D297353CC}">
                <c16:uniqueId val="{0000000D-232A-4B79-9959-72775DF92558}"/>
              </c:ext>
            </c:extLst>
          </c:dPt>
          <c:dPt>
            <c:idx val="7"/>
            <c:invertIfNegative val="1"/>
            <c:bubble3D val="0"/>
            <c:extLst xmlns:c16r2="http://schemas.microsoft.com/office/drawing/2015/06/chart">
              <c:ext xmlns:c16="http://schemas.microsoft.com/office/drawing/2014/chart" uri="{C3380CC4-5D6E-409C-BE32-E72D297353CC}">
                <c16:uniqueId val="{0000000F-232A-4B79-9959-72775DF92558}"/>
              </c:ext>
            </c:extLst>
          </c:dPt>
          <c:dPt>
            <c:idx val="8"/>
            <c:invertIfNegative val="1"/>
            <c:bubble3D val="0"/>
            <c:extLst xmlns:c16r2="http://schemas.microsoft.com/office/drawing/2015/06/chart">
              <c:ext xmlns:c16="http://schemas.microsoft.com/office/drawing/2014/chart" uri="{C3380CC4-5D6E-409C-BE32-E72D297353CC}">
                <c16:uniqueId val="{00000011-232A-4B79-9959-72775DF92558}"/>
              </c:ext>
            </c:extLst>
          </c:dPt>
          <c:dPt>
            <c:idx val="9"/>
            <c:invertIfNegative val="1"/>
            <c:bubble3D val="0"/>
            <c:extLst xmlns:c16r2="http://schemas.microsoft.com/office/drawing/2015/06/chart">
              <c:ext xmlns:c16="http://schemas.microsoft.com/office/drawing/2014/chart" uri="{C3380CC4-5D6E-409C-BE32-E72D297353CC}">
                <c16:uniqueId val="{00000013-232A-4B79-9959-72775DF92558}"/>
              </c:ext>
            </c:extLst>
          </c:dPt>
          <c:dPt>
            <c:idx val="10"/>
            <c:invertIfNegative val="1"/>
            <c:bubble3D val="0"/>
            <c:extLst xmlns:c16r2="http://schemas.microsoft.com/office/drawing/2015/06/chart">
              <c:ext xmlns:c16="http://schemas.microsoft.com/office/drawing/2014/chart" uri="{C3380CC4-5D6E-409C-BE32-E72D297353CC}">
                <c16:uniqueId val="{00000015-232A-4B79-9959-72775DF92558}"/>
              </c:ext>
            </c:extLst>
          </c:dPt>
          <c:dPt>
            <c:idx val="11"/>
            <c:invertIfNegative val="1"/>
            <c:bubble3D val="0"/>
            <c:extLst xmlns:c16r2="http://schemas.microsoft.com/office/drawing/2015/06/chart">
              <c:ext xmlns:c16="http://schemas.microsoft.com/office/drawing/2014/chart" uri="{C3380CC4-5D6E-409C-BE32-E72D297353CC}">
                <c16:uniqueId val="{00000017-232A-4B79-9959-72775DF92558}"/>
              </c:ext>
            </c:extLst>
          </c:dPt>
          <c:dPt>
            <c:idx val="12"/>
            <c:invertIfNegative val="1"/>
            <c:bubble3D val="0"/>
            <c:extLst xmlns:c16r2="http://schemas.microsoft.com/office/drawing/2015/06/chart">
              <c:ext xmlns:c16="http://schemas.microsoft.com/office/drawing/2014/chart" uri="{C3380CC4-5D6E-409C-BE32-E72D297353CC}">
                <c16:uniqueId val="{00000019-232A-4B79-9959-72775DF92558}"/>
              </c:ext>
            </c:extLst>
          </c:dPt>
          <c:dPt>
            <c:idx val="13"/>
            <c:invertIfNegative val="1"/>
            <c:bubble3D val="0"/>
            <c:extLst xmlns:c16r2="http://schemas.microsoft.com/office/drawing/2015/06/chart">
              <c:ext xmlns:c16="http://schemas.microsoft.com/office/drawing/2014/chart" uri="{C3380CC4-5D6E-409C-BE32-E72D297353CC}">
                <c16:uniqueId val="{0000001B-232A-4B79-9959-72775DF92558}"/>
              </c:ext>
            </c:extLst>
          </c:dPt>
          <c:dPt>
            <c:idx val="14"/>
            <c:invertIfNegative val="1"/>
            <c:bubble3D val="0"/>
            <c:extLst xmlns:c16r2="http://schemas.microsoft.com/office/drawing/2015/06/chart">
              <c:ext xmlns:c16="http://schemas.microsoft.com/office/drawing/2014/chart" uri="{C3380CC4-5D6E-409C-BE32-E72D297353CC}">
                <c16:uniqueId val="{0000001D-232A-4B79-9959-72775DF92558}"/>
              </c:ext>
            </c:extLst>
          </c:dPt>
          <c:dPt>
            <c:idx val="15"/>
            <c:invertIfNegative val="1"/>
            <c:bubble3D val="0"/>
            <c:extLst xmlns:c16r2="http://schemas.microsoft.com/office/drawing/2015/06/chart">
              <c:ext xmlns:c16="http://schemas.microsoft.com/office/drawing/2014/chart" uri="{C3380CC4-5D6E-409C-BE32-E72D297353CC}">
                <c16:uniqueId val="{0000001F-232A-4B79-9959-72775DF92558}"/>
              </c:ext>
            </c:extLst>
          </c:dPt>
          <c:dPt>
            <c:idx val="16"/>
            <c:invertIfNegative val="1"/>
            <c:bubble3D val="0"/>
            <c:extLst xmlns:c16r2="http://schemas.microsoft.com/office/drawing/2015/06/chart">
              <c:ext xmlns:c16="http://schemas.microsoft.com/office/drawing/2014/chart" uri="{C3380CC4-5D6E-409C-BE32-E72D297353CC}">
                <c16:uniqueId val="{00000021-232A-4B79-9959-72775DF92558}"/>
              </c:ext>
            </c:extLst>
          </c:dPt>
          <c:dPt>
            <c:idx val="17"/>
            <c:invertIfNegative val="1"/>
            <c:bubble3D val="0"/>
            <c:extLst xmlns:c16r2="http://schemas.microsoft.com/office/drawing/2015/06/chart">
              <c:ext xmlns:c16="http://schemas.microsoft.com/office/drawing/2014/chart" uri="{C3380CC4-5D6E-409C-BE32-E72D297353CC}">
                <c16:uniqueId val="{00000023-232A-4B79-9959-72775DF92558}"/>
              </c:ext>
            </c:extLst>
          </c:dPt>
          <c:dPt>
            <c:idx val="18"/>
            <c:invertIfNegative val="1"/>
            <c:bubble3D val="0"/>
            <c:extLst xmlns:c16r2="http://schemas.microsoft.com/office/drawing/2015/06/chart">
              <c:ext xmlns:c16="http://schemas.microsoft.com/office/drawing/2014/chart" uri="{C3380CC4-5D6E-409C-BE32-E72D297353CC}">
                <c16:uniqueId val="{00000025-232A-4B79-9959-72775DF92558}"/>
              </c:ext>
            </c:extLst>
          </c:dPt>
          <c:dPt>
            <c:idx val="19"/>
            <c:invertIfNegative val="1"/>
            <c:bubble3D val="0"/>
            <c:extLst xmlns:c16r2="http://schemas.microsoft.com/office/drawing/2015/06/chart">
              <c:ext xmlns:c16="http://schemas.microsoft.com/office/drawing/2014/chart" uri="{C3380CC4-5D6E-409C-BE32-E72D297353CC}">
                <c16:uniqueId val="{00000027-232A-4B79-9959-72775DF92558}"/>
              </c:ext>
            </c:extLst>
          </c:dPt>
          <c:dPt>
            <c:idx val="20"/>
            <c:invertIfNegative val="1"/>
            <c:bubble3D val="0"/>
            <c:extLst xmlns:c16r2="http://schemas.microsoft.com/office/drawing/2015/06/chart">
              <c:ext xmlns:c16="http://schemas.microsoft.com/office/drawing/2014/chart" uri="{C3380CC4-5D6E-409C-BE32-E72D297353CC}">
                <c16:uniqueId val="{00000029-232A-4B79-9959-72775DF92558}"/>
              </c:ext>
            </c:extLst>
          </c:dPt>
          <c:dPt>
            <c:idx val="21"/>
            <c:invertIfNegative val="1"/>
            <c:bubble3D val="0"/>
            <c:extLst xmlns:c16r2="http://schemas.microsoft.com/office/drawing/2015/06/chart">
              <c:ext xmlns:c16="http://schemas.microsoft.com/office/drawing/2014/chart" uri="{C3380CC4-5D6E-409C-BE32-E72D297353CC}">
                <c16:uniqueId val="{0000002B-232A-4B79-9959-72775DF92558}"/>
              </c:ext>
            </c:extLst>
          </c:dPt>
          <c:dPt>
            <c:idx val="22"/>
            <c:invertIfNegative val="1"/>
            <c:bubble3D val="0"/>
            <c:extLst xmlns:c16r2="http://schemas.microsoft.com/office/drawing/2015/06/chart">
              <c:ext xmlns:c16="http://schemas.microsoft.com/office/drawing/2014/chart" uri="{C3380CC4-5D6E-409C-BE32-E72D297353CC}">
                <c16:uniqueId val="{0000002D-232A-4B79-9959-72775DF92558}"/>
              </c:ext>
            </c:extLst>
          </c:dPt>
          <c:dPt>
            <c:idx val="23"/>
            <c:invertIfNegative val="1"/>
            <c:bubble3D val="0"/>
            <c:spPr>
              <a:blipFill rotWithShape="1">
                <a:blip xmlns:r="http://schemas.openxmlformats.org/officeDocument/2006/relationships" r:embed="rId1"/>
                <a:srcRect/>
                <a:tile tx="0" ty="0" sx="100000" sy="100000" flip="none" algn="tl"/>
              </a:blipFill>
              <a:ln w="12700" cap="flat">
                <a:noFill/>
                <a:miter lim="400000"/>
              </a:ln>
              <a:effectLst/>
            </c:spPr>
            <c:extLst xmlns:c16r2="http://schemas.microsoft.com/office/drawing/2015/06/chart">
              <c:ext xmlns:c16="http://schemas.microsoft.com/office/drawing/2014/chart" uri="{C3380CC4-5D6E-409C-BE32-E72D297353CC}">
                <c16:uniqueId val="{0000002F-232A-4B79-9959-72775DF92558}"/>
              </c:ext>
            </c:extLst>
          </c:dPt>
          <c:dPt>
            <c:idx val="24"/>
            <c:invertIfNegative val="1"/>
            <c:bubble3D val="0"/>
            <c:extLst xmlns:c16r2="http://schemas.microsoft.com/office/drawing/2015/06/chart">
              <c:ext xmlns:c16="http://schemas.microsoft.com/office/drawing/2014/chart" uri="{C3380CC4-5D6E-409C-BE32-E72D297353CC}">
                <c16:uniqueId val="{00000031-232A-4B79-9959-72775DF92558}"/>
              </c:ext>
            </c:extLst>
          </c:dPt>
          <c:dPt>
            <c:idx val="25"/>
            <c:invertIfNegative val="1"/>
            <c:bubble3D val="0"/>
            <c:extLst xmlns:c16r2="http://schemas.microsoft.com/office/drawing/2015/06/chart">
              <c:ext xmlns:c16="http://schemas.microsoft.com/office/drawing/2014/chart" uri="{C3380CC4-5D6E-409C-BE32-E72D297353CC}">
                <c16:uniqueId val="{00000033-232A-4B79-9959-72775DF92558}"/>
              </c:ext>
            </c:extLst>
          </c:dPt>
          <c:dPt>
            <c:idx val="26"/>
            <c:invertIfNegative val="1"/>
            <c:bubble3D val="0"/>
            <c:extLst xmlns:c16r2="http://schemas.microsoft.com/office/drawing/2015/06/chart">
              <c:ext xmlns:c16="http://schemas.microsoft.com/office/drawing/2014/chart" uri="{C3380CC4-5D6E-409C-BE32-E72D297353CC}">
                <c16:uniqueId val="{00000035-232A-4B79-9959-72775DF92558}"/>
              </c:ext>
            </c:extLst>
          </c:dPt>
          <c:dPt>
            <c:idx val="27"/>
            <c:invertIfNegative val="1"/>
            <c:bubble3D val="0"/>
            <c:extLst xmlns:c16r2="http://schemas.microsoft.com/office/drawing/2015/06/chart">
              <c:ext xmlns:c16="http://schemas.microsoft.com/office/drawing/2014/chart" uri="{C3380CC4-5D6E-409C-BE32-E72D297353CC}">
                <c16:uniqueId val="{00000037-232A-4B79-9959-72775DF92558}"/>
              </c:ext>
            </c:extLst>
          </c:dPt>
          <c:dPt>
            <c:idx val="28"/>
            <c:invertIfNegative val="1"/>
            <c:bubble3D val="0"/>
            <c:extLst xmlns:c16r2="http://schemas.microsoft.com/office/drawing/2015/06/chart">
              <c:ext xmlns:c16="http://schemas.microsoft.com/office/drawing/2014/chart" uri="{C3380CC4-5D6E-409C-BE32-E72D297353CC}">
                <c16:uniqueId val="{00000039-232A-4B79-9959-72775DF92558}"/>
              </c:ext>
            </c:extLst>
          </c:dPt>
          <c:dPt>
            <c:idx val="29"/>
            <c:invertIfNegative val="1"/>
            <c:bubble3D val="0"/>
            <c:extLst xmlns:c16r2="http://schemas.microsoft.com/office/drawing/2015/06/chart">
              <c:ext xmlns:c16="http://schemas.microsoft.com/office/drawing/2014/chart" uri="{C3380CC4-5D6E-409C-BE32-E72D297353CC}">
                <c16:uniqueId val="{0000003B-232A-4B79-9959-72775DF92558}"/>
              </c:ext>
            </c:extLst>
          </c:dPt>
          <c:dPt>
            <c:idx val="30"/>
            <c:invertIfNegative val="1"/>
            <c:bubble3D val="0"/>
            <c:extLst xmlns:c16r2="http://schemas.microsoft.com/office/drawing/2015/06/chart">
              <c:ext xmlns:c16="http://schemas.microsoft.com/office/drawing/2014/chart" uri="{C3380CC4-5D6E-409C-BE32-E72D297353CC}">
                <c16:uniqueId val="{0000003D-232A-4B79-9959-72775DF92558}"/>
              </c:ext>
            </c:extLst>
          </c:dPt>
          <c:dPt>
            <c:idx val="31"/>
            <c:invertIfNegative val="1"/>
            <c:bubble3D val="0"/>
            <c:extLst xmlns:c16r2="http://schemas.microsoft.com/office/drawing/2015/06/chart">
              <c:ext xmlns:c16="http://schemas.microsoft.com/office/drawing/2014/chart" uri="{C3380CC4-5D6E-409C-BE32-E72D297353CC}">
                <c16:uniqueId val="{0000003F-232A-4B79-9959-72775DF92558}"/>
              </c:ext>
            </c:extLst>
          </c:dPt>
          <c:dPt>
            <c:idx val="32"/>
            <c:invertIfNegative val="1"/>
            <c:bubble3D val="0"/>
            <c:extLst xmlns:c16r2="http://schemas.microsoft.com/office/drawing/2015/06/chart">
              <c:ext xmlns:c16="http://schemas.microsoft.com/office/drawing/2014/chart" uri="{C3380CC4-5D6E-409C-BE32-E72D297353CC}">
                <c16:uniqueId val="{00000041-232A-4B79-9959-72775DF92558}"/>
              </c:ext>
            </c:extLst>
          </c:dPt>
          <c:dPt>
            <c:idx val="33"/>
            <c:invertIfNegative val="1"/>
            <c:bubble3D val="0"/>
            <c:extLst xmlns:c16r2="http://schemas.microsoft.com/office/drawing/2015/06/chart">
              <c:ext xmlns:c16="http://schemas.microsoft.com/office/drawing/2014/chart" uri="{C3380CC4-5D6E-409C-BE32-E72D297353CC}">
                <c16:uniqueId val="{00000043-232A-4B79-9959-72775DF92558}"/>
              </c:ext>
            </c:extLst>
          </c:dPt>
          <c:dPt>
            <c:idx val="34"/>
            <c:invertIfNegative val="1"/>
            <c:bubble3D val="0"/>
            <c:extLst xmlns:c16r2="http://schemas.microsoft.com/office/drawing/2015/06/chart">
              <c:ext xmlns:c16="http://schemas.microsoft.com/office/drawing/2014/chart" uri="{C3380CC4-5D6E-409C-BE32-E72D297353CC}">
                <c16:uniqueId val="{00000045-232A-4B79-9959-72775DF92558}"/>
              </c:ext>
            </c:extLst>
          </c:dPt>
          <c:dPt>
            <c:idx val="35"/>
            <c:invertIfNegative val="1"/>
            <c:bubble3D val="0"/>
            <c:extLst xmlns:c16r2="http://schemas.microsoft.com/office/drawing/2015/06/chart">
              <c:ext xmlns:c16="http://schemas.microsoft.com/office/drawing/2014/chart" uri="{C3380CC4-5D6E-409C-BE32-E72D297353CC}">
                <c16:uniqueId val="{00000047-232A-4B79-9959-72775DF92558}"/>
              </c:ext>
            </c:extLst>
          </c:dPt>
          <c:dPt>
            <c:idx val="36"/>
            <c:invertIfNegative val="1"/>
            <c:bubble3D val="0"/>
            <c:extLst xmlns:c16r2="http://schemas.microsoft.com/office/drawing/2015/06/chart">
              <c:ext xmlns:c16="http://schemas.microsoft.com/office/drawing/2014/chart" uri="{C3380CC4-5D6E-409C-BE32-E72D297353CC}">
                <c16:uniqueId val="{00000049-232A-4B79-9959-72775DF92558}"/>
              </c:ext>
            </c:extLst>
          </c:dPt>
          <c:dPt>
            <c:idx val="37"/>
            <c:invertIfNegative val="1"/>
            <c:bubble3D val="0"/>
            <c:spPr>
              <a:solidFill>
                <a:srgbClr val="0069A7"/>
              </a:solidFill>
              <a:ln w="9525" cap="flat">
                <a:solidFill>
                  <a:schemeClr val="accent1"/>
                </a:solidFill>
                <a:prstDash val="solid"/>
                <a:round/>
              </a:ln>
              <a:effectLst/>
            </c:spPr>
            <c:extLst xmlns:c16r2="http://schemas.microsoft.com/office/drawing/2015/06/chart">
              <c:ext xmlns:c16="http://schemas.microsoft.com/office/drawing/2014/chart" uri="{C3380CC4-5D6E-409C-BE32-E72D297353CC}">
                <c16:uniqueId val="{0000004B-232A-4B79-9959-72775DF92558}"/>
              </c:ext>
            </c:extLst>
          </c:dPt>
          <c:dPt>
            <c:idx val="38"/>
            <c:invertIfNegative val="1"/>
            <c:bubble3D val="0"/>
            <c:extLst xmlns:c16r2="http://schemas.microsoft.com/office/drawing/2015/06/chart">
              <c:ext xmlns:c16="http://schemas.microsoft.com/office/drawing/2014/chart" uri="{C3380CC4-5D6E-409C-BE32-E72D297353CC}">
                <c16:uniqueId val="{0000004D-232A-4B79-9959-72775DF92558}"/>
              </c:ext>
            </c:extLst>
          </c:dPt>
          <c:dPt>
            <c:idx val="39"/>
            <c:invertIfNegative val="1"/>
            <c:bubble3D val="0"/>
            <c:extLst xmlns:c16r2="http://schemas.microsoft.com/office/drawing/2015/06/chart">
              <c:ext xmlns:c16="http://schemas.microsoft.com/office/drawing/2014/chart" uri="{C3380CC4-5D6E-409C-BE32-E72D297353CC}">
                <c16:uniqueId val="{0000004F-232A-4B79-9959-72775DF92558}"/>
              </c:ext>
            </c:extLst>
          </c:dPt>
          <c:dPt>
            <c:idx val="40"/>
            <c:invertIfNegative val="1"/>
            <c:bubble3D val="0"/>
            <c:extLst xmlns:c16r2="http://schemas.microsoft.com/office/drawing/2015/06/chart">
              <c:ext xmlns:c16="http://schemas.microsoft.com/office/drawing/2014/chart" uri="{C3380CC4-5D6E-409C-BE32-E72D297353CC}">
                <c16:uniqueId val="{00000051-232A-4B79-9959-72775DF92558}"/>
              </c:ext>
            </c:extLst>
          </c:dPt>
          <c:dPt>
            <c:idx val="41"/>
            <c:invertIfNegative val="1"/>
            <c:bubble3D val="0"/>
            <c:extLst xmlns:c16r2="http://schemas.microsoft.com/office/drawing/2015/06/chart">
              <c:ext xmlns:c16="http://schemas.microsoft.com/office/drawing/2014/chart" uri="{C3380CC4-5D6E-409C-BE32-E72D297353CC}">
                <c16:uniqueId val="{00000053-232A-4B79-9959-72775DF92558}"/>
              </c:ext>
            </c:extLst>
          </c:dPt>
          <c:dPt>
            <c:idx val="42"/>
            <c:invertIfNegative val="1"/>
            <c:bubble3D val="0"/>
            <c:extLst xmlns:c16r2="http://schemas.microsoft.com/office/drawing/2015/06/chart">
              <c:ext xmlns:c16="http://schemas.microsoft.com/office/drawing/2014/chart" uri="{C3380CC4-5D6E-409C-BE32-E72D297353CC}">
                <c16:uniqueId val="{00000055-232A-4B79-9959-72775DF92558}"/>
              </c:ext>
            </c:extLst>
          </c:dPt>
          <c:dPt>
            <c:idx val="43"/>
            <c:invertIfNegative val="1"/>
            <c:bubble3D val="0"/>
            <c:extLst xmlns:c16r2="http://schemas.microsoft.com/office/drawing/2015/06/chart">
              <c:ext xmlns:c16="http://schemas.microsoft.com/office/drawing/2014/chart" uri="{C3380CC4-5D6E-409C-BE32-E72D297353CC}">
                <c16:uniqueId val="{00000057-232A-4B79-9959-72775DF92558}"/>
              </c:ext>
            </c:extLst>
          </c:dPt>
          <c:dPt>
            <c:idx val="44"/>
            <c:invertIfNegative val="1"/>
            <c:bubble3D val="0"/>
            <c:extLst xmlns:c16r2="http://schemas.microsoft.com/office/drawing/2015/06/chart">
              <c:ext xmlns:c16="http://schemas.microsoft.com/office/drawing/2014/chart" uri="{C3380CC4-5D6E-409C-BE32-E72D297353CC}">
                <c16:uniqueId val="{00000059-232A-4B79-9959-72775DF92558}"/>
              </c:ext>
            </c:extLst>
          </c:dPt>
          <c:dPt>
            <c:idx val="45"/>
            <c:invertIfNegative val="1"/>
            <c:bubble3D val="0"/>
            <c:extLst xmlns:c16r2="http://schemas.microsoft.com/office/drawing/2015/06/chart">
              <c:ext xmlns:c16="http://schemas.microsoft.com/office/drawing/2014/chart" uri="{C3380CC4-5D6E-409C-BE32-E72D297353CC}">
                <c16:uniqueId val="{0000005B-232A-4B79-9959-72775DF92558}"/>
              </c:ext>
            </c:extLst>
          </c:dPt>
          <c:dPt>
            <c:idx val="46"/>
            <c:invertIfNegative val="1"/>
            <c:bubble3D val="0"/>
            <c:spPr>
              <a:solidFill>
                <a:schemeClr val="accent2"/>
              </a:solidFill>
              <a:ln w="12700" cap="flat">
                <a:noFill/>
                <a:miter lim="400000"/>
              </a:ln>
              <a:effectLst/>
            </c:spPr>
            <c:extLst xmlns:c16r2="http://schemas.microsoft.com/office/drawing/2015/06/chart">
              <c:ext xmlns:c16="http://schemas.microsoft.com/office/drawing/2014/chart" uri="{C3380CC4-5D6E-409C-BE32-E72D297353CC}">
                <c16:uniqueId val="{0000005D-232A-4B79-9959-72775DF92558}"/>
              </c:ext>
            </c:extLst>
          </c:dPt>
          <c:dPt>
            <c:idx val="47"/>
            <c:invertIfNegative val="1"/>
            <c:bubble3D val="0"/>
            <c:extLst xmlns:c16r2="http://schemas.microsoft.com/office/drawing/2015/06/chart">
              <c:ext xmlns:c16="http://schemas.microsoft.com/office/drawing/2014/chart" uri="{C3380CC4-5D6E-409C-BE32-E72D297353CC}">
                <c16:uniqueId val="{0000005F-232A-4B79-9959-72775DF92558}"/>
              </c:ext>
            </c:extLst>
          </c:dPt>
          <c:dPt>
            <c:idx val="48"/>
            <c:invertIfNegative val="1"/>
            <c:bubble3D val="0"/>
            <c:extLst xmlns:c16r2="http://schemas.microsoft.com/office/drawing/2015/06/chart">
              <c:ext xmlns:c16="http://schemas.microsoft.com/office/drawing/2014/chart" uri="{C3380CC4-5D6E-409C-BE32-E72D297353CC}">
                <c16:uniqueId val="{00000061-232A-4B79-9959-72775DF92558}"/>
              </c:ext>
            </c:extLst>
          </c:dPt>
          <c:dPt>
            <c:idx val="49"/>
            <c:invertIfNegative val="1"/>
            <c:bubble3D val="0"/>
            <c:extLst xmlns:c16r2="http://schemas.microsoft.com/office/drawing/2015/06/chart">
              <c:ext xmlns:c16="http://schemas.microsoft.com/office/drawing/2014/chart" uri="{C3380CC4-5D6E-409C-BE32-E72D297353CC}">
                <c16:uniqueId val="{00000063-232A-4B79-9959-72775DF92558}"/>
              </c:ext>
            </c:extLst>
          </c:dPt>
          <c:dPt>
            <c:idx val="50"/>
            <c:invertIfNegative val="1"/>
            <c:bubble3D val="0"/>
            <c:extLst xmlns:c16r2="http://schemas.microsoft.com/office/drawing/2015/06/chart">
              <c:ext xmlns:c16="http://schemas.microsoft.com/office/drawing/2014/chart" uri="{C3380CC4-5D6E-409C-BE32-E72D297353CC}">
                <c16:uniqueId val="{00000065-232A-4B79-9959-72775DF92558}"/>
              </c:ext>
            </c:extLst>
          </c:dPt>
          <c:cat>
            <c:strLit>
              <c:ptCount val="51"/>
              <c:pt idx="0">
                <c:v>Utah</c:v>
              </c:pt>
              <c:pt idx="1">
                <c:v>Arizona</c:v>
              </c:pt>
              <c:pt idx="2">
                <c:v>Georgia</c:v>
              </c:pt>
              <c:pt idx="3">
                <c:v>Nevada</c:v>
              </c:pt>
              <c:pt idx="4">
                <c:v>Colorado</c:v>
              </c:pt>
              <c:pt idx="5">
                <c:v>Idaho</c:v>
              </c:pt>
              <c:pt idx="6">
                <c:v>Texas</c:v>
              </c:pt>
              <c:pt idx="7">
                <c:v>New Mexico</c:v>
              </c:pt>
              <c:pt idx="8">
                <c:v>North Carolina</c:v>
              </c:pt>
              <c:pt idx="9">
                <c:v>Alabama</c:v>
              </c:pt>
              <c:pt idx="10">
                <c:v>Hawaii</c:v>
              </c:pt>
              <c:pt idx="11">
                <c:v>South Carolina</c:v>
              </c:pt>
              <c:pt idx="12">
                <c:v>Tennessee</c:v>
              </c:pt>
              <c:pt idx="13">
                <c:v>Arkansas</c:v>
              </c:pt>
              <c:pt idx="14">
                <c:v>California</c:v>
              </c:pt>
              <c:pt idx="15">
                <c:v>Virginia</c:v>
              </c:pt>
              <c:pt idx="16">
                <c:v>Oklahoma</c:v>
              </c:pt>
              <c:pt idx="17">
                <c:v>Mississippi</c:v>
              </c:pt>
              <c:pt idx="18">
                <c:v>Kansas</c:v>
              </c:pt>
              <c:pt idx="19">
                <c:v>Louisiana</c:v>
              </c:pt>
              <c:pt idx="20">
                <c:v>Washington</c:v>
              </c:pt>
              <c:pt idx="21">
                <c:v>Kentucky</c:v>
              </c:pt>
              <c:pt idx="22">
                <c:v>Oregon</c:v>
              </c:pt>
              <c:pt idx="23">
                <c:v>US</c:v>
              </c:pt>
              <c:pt idx="24">
                <c:v>Michigan</c:v>
              </c:pt>
              <c:pt idx="25">
                <c:v>Florida</c:v>
              </c:pt>
              <c:pt idx="26">
                <c:v>Missouri</c:v>
              </c:pt>
              <c:pt idx="27">
                <c:v>Iowa</c:v>
              </c:pt>
              <c:pt idx="28">
                <c:v>Montana</c:v>
              </c:pt>
              <c:pt idx="29">
                <c:v>Illinois</c:v>
              </c:pt>
              <c:pt idx="30">
                <c:v>Indiana</c:v>
              </c:pt>
              <c:pt idx="31">
                <c:v>Wyoming</c:v>
              </c:pt>
              <c:pt idx="32">
                <c:v>Nebraska</c:v>
              </c:pt>
              <c:pt idx="33">
                <c:v>Maryland</c:v>
              </c:pt>
              <c:pt idx="34">
                <c:v>Wisconsin</c:v>
              </c:pt>
              <c:pt idx="35">
                <c:v>Ohio</c:v>
              </c:pt>
              <c:pt idx="36">
                <c:v>New Jersey</c:v>
              </c:pt>
              <c:pt idx="37">
                <c:v>Minnesota</c:v>
              </c:pt>
              <c:pt idx="38">
                <c:v>South Dakota</c:v>
              </c:pt>
              <c:pt idx="39">
                <c:v>Pennsylvania</c:v>
              </c:pt>
              <c:pt idx="40">
                <c:v>West Virginia</c:v>
              </c:pt>
              <c:pt idx="41">
                <c:v>Maine</c:v>
              </c:pt>
              <c:pt idx="42">
                <c:v>Rhode Island</c:v>
              </c:pt>
              <c:pt idx="43">
                <c:v>New Hampshire</c:v>
              </c:pt>
              <c:pt idx="44">
                <c:v>New York</c:v>
              </c:pt>
              <c:pt idx="45">
                <c:v>North Dakota</c:v>
              </c:pt>
              <c:pt idx="46">
                <c:v>Connecticut</c:v>
              </c:pt>
              <c:pt idx="47">
                <c:v>Vermont</c:v>
              </c:pt>
              <c:pt idx="48">
                <c:v>Delaware</c:v>
              </c:pt>
              <c:pt idx="49">
                <c:v>Massachusetts</c:v>
              </c:pt>
              <c:pt idx="50">
                <c:v>Alaska</c:v>
              </c:pt>
            </c:strLit>
          </c:cat>
          <c:val>
            <c:numLit>
              <c:formatCode>General</c:formatCode>
              <c:ptCount val="51"/>
              <c:pt idx="0">
                <c:v>5982</c:v>
              </c:pt>
              <c:pt idx="1">
                <c:v>6452</c:v>
              </c:pt>
              <c:pt idx="2">
                <c:v>6587</c:v>
              </c:pt>
              <c:pt idx="3">
                <c:v>6714</c:v>
              </c:pt>
              <c:pt idx="4">
                <c:v>6804</c:v>
              </c:pt>
              <c:pt idx="5">
                <c:v>6927</c:v>
              </c:pt>
              <c:pt idx="6">
                <c:v>6998</c:v>
              </c:pt>
              <c:pt idx="7">
                <c:v>7214</c:v>
              </c:pt>
              <c:pt idx="8">
                <c:v>7264</c:v>
              </c:pt>
              <c:pt idx="9">
                <c:v>7281</c:v>
              </c:pt>
              <c:pt idx="10">
                <c:v>7299</c:v>
              </c:pt>
              <c:pt idx="11">
                <c:v>7311</c:v>
              </c:pt>
              <c:pt idx="12">
                <c:v>7372</c:v>
              </c:pt>
              <c:pt idx="13">
                <c:v>7408</c:v>
              </c:pt>
              <c:pt idx="14">
                <c:v>7549</c:v>
              </c:pt>
              <c:pt idx="15">
                <c:v>7556</c:v>
              </c:pt>
              <c:pt idx="16">
                <c:v>7627</c:v>
              </c:pt>
              <c:pt idx="17">
                <c:v>7646</c:v>
              </c:pt>
              <c:pt idx="18">
                <c:v>7651</c:v>
              </c:pt>
              <c:pt idx="19">
                <c:v>7815</c:v>
              </c:pt>
              <c:pt idx="20">
                <c:v>7913</c:v>
              </c:pt>
              <c:pt idx="21">
                <c:v>8004</c:v>
              </c:pt>
              <c:pt idx="22">
                <c:v>8044</c:v>
              </c:pt>
              <c:pt idx="23">
                <c:v>8045</c:v>
              </c:pt>
              <c:pt idx="24">
                <c:v>8055</c:v>
              </c:pt>
              <c:pt idx="25">
                <c:v>8076</c:v>
              </c:pt>
              <c:pt idx="26">
                <c:v>8107</c:v>
              </c:pt>
              <c:pt idx="27">
                <c:v>8200</c:v>
              </c:pt>
              <c:pt idx="28">
                <c:v>8221</c:v>
              </c:pt>
              <c:pt idx="29">
                <c:v>8262</c:v>
              </c:pt>
              <c:pt idx="30">
                <c:v>8300</c:v>
              </c:pt>
              <c:pt idx="31">
                <c:v>8320</c:v>
              </c:pt>
              <c:pt idx="32">
                <c:v>8412</c:v>
              </c:pt>
              <c:pt idx="33">
                <c:v>8602</c:v>
              </c:pt>
              <c:pt idx="34">
                <c:v>8702</c:v>
              </c:pt>
              <c:pt idx="35">
                <c:v>8712</c:v>
              </c:pt>
              <c:pt idx="36">
                <c:v>8859</c:v>
              </c:pt>
              <c:pt idx="37">
                <c:v>8871</c:v>
              </c:pt>
              <c:pt idx="38">
                <c:v>8933</c:v>
              </c:pt>
              <c:pt idx="39">
                <c:v>9258</c:v>
              </c:pt>
              <c:pt idx="40">
                <c:v>9462</c:v>
              </c:pt>
              <c:pt idx="41">
                <c:v>9531</c:v>
              </c:pt>
              <c:pt idx="42">
                <c:v>9551</c:v>
              </c:pt>
              <c:pt idx="43">
                <c:v>9589</c:v>
              </c:pt>
              <c:pt idx="44">
                <c:v>9778</c:v>
              </c:pt>
              <c:pt idx="45">
                <c:v>9851</c:v>
              </c:pt>
              <c:pt idx="46">
                <c:v>9859</c:v>
              </c:pt>
              <c:pt idx="47">
                <c:v>10190</c:v>
              </c:pt>
              <c:pt idx="48">
                <c:v>10254</c:v>
              </c:pt>
              <c:pt idx="49">
                <c:v>10559</c:v>
              </c:pt>
              <c:pt idx="50">
                <c:v>11064</c:v>
              </c:pt>
            </c:numLit>
          </c:val>
          <c:extLst xmlns:c16r2="http://schemas.microsoft.com/office/drawing/2015/06/chart">
            <c:ext xmlns:c16="http://schemas.microsoft.com/office/drawing/2014/chart" uri="{C3380CC4-5D6E-409C-BE32-E72D297353CC}">
              <c16:uniqueId val="{00000066-232A-4B79-9959-72775DF92558}"/>
            </c:ext>
          </c:extLst>
        </c:ser>
        <c:dLbls>
          <c:showLegendKey val="0"/>
          <c:showVal val="0"/>
          <c:showCatName val="0"/>
          <c:showSerName val="0"/>
          <c:showPercent val="0"/>
          <c:showBubbleSize val="0"/>
        </c:dLbls>
        <c:gapWidth val="87"/>
        <c:overlap val="-27"/>
        <c:axId val="848848616"/>
        <c:axId val="848850576"/>
      </c:barChart>
      <c:catAx>
        <c:axId val="848848616"/>
        <c:scaling>
          <c:orientation val="minMax"/>
        </c:scaling>
        <c:delete val="0"/>
        <c:axPos val="b"/>
        <c:numFmt formatCode="General" sourceLinked="0"/>
        <c:majorTickMark val="none"/>
        <c:minorTickMark val="none"/>
        <c:tickLblPos val="low"/>
        <c:spPr>
          <a:ln w="12700" cap="flat">
            <a:solidFill>
              <a:srgbClr val="C0E7FF"/>
            </a:solidFill>
            <a:prstDash val="solid"/>
            <a:round/>
          </a:ln>
        </c:spPr>
        <c:txPr>
          <a:bodyPr rot="0"/>
          <a:lstStyle/>
          <a:p>
            <a:pPr>
              <a:defRPr sz="1000" b="0" i="0" u="none" strike="noStrike">
                <a:solidFill>
                  <a:srgbClr val="0069A7"/>
                </a:solidFill>
                <a:latin typeface="Calibri"/>
              </a:defRPr>
            </a:pPr>
            <a:endParaRPr lang="en-US"/>
          </a:p>
        </c:txPr>
        <c:crossAx val="848850576"/>
        <c:crosses val="autoZero"/>
        <c:auto val="1"/>
        <c:lblAlgn val="ctr"/>
        <c:lblOffset val="100"/>
        <c:noMultiLvlLbl val="1"/>
      </c:catAx>
      <c:valAx>
        <c:axId val="848850576"/>
        <c:scaling>
          <c:orientation val="minMax"/>
          <c:min val="0"/>
        </c:scaling>
        <c:delete val="0"/>
        <c:axPos val="l"/>
        <c:title>
          <c:tx>
            <c:rich>
              <a:bodyPr rot="-5400000"/>
              <a:lstStyle/>
              <a:p>
                <a:pPr>
                  <a:defRPr sz="2000" b="1" i="0" u="none" strike="noStrike">
                    <a:solidFill>
                      <a:srgbClr val="0069A7"/>
                    </a:solidFill>
                    <a:latin typeface="Calibri"/>
                  </a:defRPr>
                </a:pPr>
                <a:r>
                  <a:rPr lang="en-US" sz="2000" b="1" i="0" u="none" strike="noStrike">
                    <a:solidFill>
                      <a:srgbClr val="0069A7"/>
                    </a:solidFill>
                    <a:latin typeface="Calibri"/>
                  </a:rPr>
                  <a:t>2014</a:t>
                </a:r>
              </a:p>
            </c:rich>
          </c:tx>
          <c:overlay val="1"/>
        </c:title>
        <c:numFmt formatCode="&quot;$&quot;#,##0" sourceLinked="0"/>
        <c:majorTickMark val="none"/>
        <c:minorTickMark val="none"/>
        <c:tickLblPos val="nextTo"/>
        <c:spPr>
          <a:ln w="12700" cap="flat">
            <a:noFill/>
            <a:prstDash val="solid"/>
            <a:round/>
          </a:ln>
        </c:spPr>
        <c:txPr>
          <a:bodyPr rot="0"/>
          <a:lstStyle/>
          <a:p>
            <a:pPr>
              <a:defRPr sz="1000" b="0" i="0" u="none" strike="noStrike">
                <a:solidFill>
                  <a:srgbClr val="0069A7"/>
                </a:solidFill>
                <a:latin typeface="Calibri"/>
              </a:defRPr>
            </a:pPr>
            <a:endParaRPr lang="en-US"/>
          </a:p>
        </c:txPr>
        <c:crossAx val="848848616"/>
        <c:crosses val="autoZero"/>
        <c:crossBetween val="between"/>
        <c:majorUnit val="3000"/>
        <c:minorUnit val="1500"/>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plotArea>
      <c:layout>
        <c:manualLayout>
          <c:layoutTarget val="inner"/>
          <c:xMode val="edge"/>
          <c:yMode val="edge"/>
          <c:x val="0.1273879293950867"/>
          <c:y val="2.6238322713739142E-2"/>
          <c:w val="0.81397667723279343"/>
          <c:h val="0.89706200000000003"/>
        </c:manualLayout>
      </c:layout>
      <c:scatterChart>
        <c:scatterStyle val="lineMarker"/>
        <c:varyColors val="0"/>
        <c:ser>
          <c:idx val="0"/>
          <c:order val="0"/>
          <c:tx>
            <c:strRef>
              <c:f>Sheet1!$A$2</c:f>
              <c:strCache>
                <c:ptCount val="1"/>
                <c:pt idx="0">
                  <c:v>Worker contributions to premiums (MEPS IC, CT)</c:v>
                </c:pt>
              </c:strCache>
            </c:strRef>
          </c:tx>
          <c:spPr>
            <a:ln w="47625" cap="rnd">
              <a:solidFill>
                <a:srgbClr val="0069A7"/>
              </a:solidFill>
              <a:prstDash val="solid"/>
              <a:round/>
            </a:ln>
            <a:effectLst/>
          </c:spPr>
          <c:marker>
            <c:symbol val="circle"/>
            <c:size val="4"/>
            <c:spPr>
              <a:solidFill>
                <a:schemeClr val="accent1"/>
              </a:solidFill>
              <a:ln w="9525" cap="flat">
                <a:solidFill>
                  <a:schemeClr val="accent1"/>
                </a:solidFill>
                <a:prstDash val="solid"/>
                <a:miter lim="800000"/>
              </a:ln>
              <a:effectLst/>
            </c:spPr>
          </c:marker>
          <c:xVal>
            <c:numRef>
              <c:f>Sheet1!$B$2:$F$2</c:f>
              <c:numCache>
                <c:formatCode>General</c:formatCode>
                <c:ptCount val="5"/>
                <c:pt idx="0">
                  <c:v>2000</c:v>
                </c:pt>
                <c:pt idx="1">
                  <c:v>2005</c:v>
                </c:pt>
                <c:pt idx="2">
                  <c:v>2010</c:v>
                </c:pt>
                <c:pt idx="3">
                  <c:v>2015</c:v>
                </c:pt>
                <c:pt idx="4">
                  <c:v>2018</c:v>
                </c:pt>
              </c:numCache>
            </c:numRef>
          </c:xVal>
          <c:yVal>
            <c:numRef>
              <c:f>Sheet1!$B$3:$F$3</c:f>
              <c:numCache>
                <c:formatCode>General</c:formatCode>
                <c:ptCount val="5"/>
                <c:pt idx="0">
                  <c:v>0</c:v>
                </c:pt>
                <c:pt idx="1">
                  <c:v>0.61243000000000003</c:v>
                </c:pt>
                <c:pt idx="2">
                  <c:v>1.4953179999999999</c:v>
                </c:pt>
                <c:pt idx="3">
                  <c:v>2.5785369999999999</c:v>
                </c:pt>
                <c:pt idx="4">
                  <c:v>2.4924010000000001</c:v>
                </c:pt>
              </c:numCache>
            </c:numRef>
          </c:yVal>
          <c:smooth val="0"/>
          <c:extLst xmlns:c16r2="http://schemas.microsoft.com/office/drawing/2015/06/chart">
            <c:ext xmlns:c16="http://schemas.microsoft.com/office/drawing/2014/chart" uri="{C3380CC4-5D6E-409C-BE32-E72D297353CC}">
              <c16:uniqueId val="{00000000-5AFA-4A15-9F4F-4C90B4910554}"/>
            </c:ext>
          </c:extLst>
        </c:ser>
        <c:ser>
          <c:idx val="1"/>
          <c:order val="1"/>
          <c:tx>
            <c:strRef>
              <c:f>Sheet1!$A$3</c:f>
              <c:strCache>
                <c:ptCount val="1"/>
                <c:pt idx="0">
                  <c:v>Family premiums (MEPS IC, CT)</c:v>
                </c:pt>
              </c:strCache>
            </c:strRef>
          </c:tx>
          <c:spPr>
            <a:ln w="50800" cap="rnd">
              <a:solidFill>
                <a:srgbClr val="31B3FF"/>
              </a:solidFill>
              <a:prstDash val="sysDash"/>
              <a:round/>
            </a:ln>
            <a:effectLst/>
          </c:spPr>
          <c:marker>
            <c:symbol val="none"/>
          </c:marker>
          <c:xVal>
            <c:numRef>
              <c:f>Sheet1!$B$4:$F$4</c:f>
              <c:numCache>
                <c:formatCode>General</c:formatCode>
                <c:ptCount val="5"/>
                <c:pt idx="0">
                  <c:v>2000</c:v>
                </c:pt>
                <c:pt idx="1">
                  <c:v>2005</c:v>
                </c:pt>
                <c:pt idx="2">
                  <c:v>2010</c:v>
                </c:pt>
                <c:pt idx="3">
                  <c:v>2015</c:v>
                </c:pt>
                <c:pt idx="4">
                  <c:v>2018</c:v>
                </c:pt>
              </c:numCache>
            </c:numRef>
          </c:xVal>
          <c:yVal>
            <c:numRef>
              <c:f>Sheet1!$B$5:$F$5</c:f>
              <c:numCache>
                <c:formatCode>General</c:formatCode>
                <c:ptCount val="5"/>
                <c:pt idx="0">
                  <c:v>0</c:v>
                </c:pt>
                <c:pt idx="1">
                  <c:v>0.945662</c:v>
                </c:pt>
                <c:pt idx="2">
                  <c:v>1.0416559999999999</c:v>
                </c:pt>
                <c:pt idx="3">
                  <c:v>1.505307</c:v>
                </c:pt>
                <c:pt idx="4">
                  <c:v>1.84348</c:v>
                </c:pt>
              </c:numCache>
            </c:numRef>
          </c:yVal>
          <c:smooth val="0"/>
          <c:extLst xmlns:c16r2="http://schemas.microsoft.com/office/drawing/2015/06/chart">
            <c:ext xmlns:c16="http://schemas.microsoft.com/office/drawing/2014/chart" uri="{C3380CC4-5D6E-409C-BE32-E72D297353CC}">
              <c16:uniqueId val="{00000001-5AFA-4A15-9F4F-4C90B4910554}"/>
            </c:ext>
          </c:extLst>
        </c:ser>
        <c:ser>
          <c:idx val="2"/>
          <c:order val="2"/>
          <c:tx>
            <c:strRef>
              <c:f>Sheet1!$A$4</c:f>
              <c:strCache>
                <c:ptCount val="1"/>
                <c:pt idx="0">
                  <c:v>Personal income in CT, per capita (BEA)</c:v>
                </c:pt>
              </c:strCache>
            </c:strRef>
          </c:tx>
          <c:spPr>
            <a:ln w="73025" cap="rnd">
              <a:solidFill>
                <a:srgbClr val="49721E"/>
              </a:solidFill>
              <a:prstDash val="sysDot"/>
              <a:round/>
            </a:ln>
            <a:effectLst/>
          </c:spPr>
          <c:marker>
            <c:symbol val="none"/>
          </c:marker>
          <c:xVal>
            <c:numRef>
              <c:f>Sheet1!$B$6:$F$6</c:f>
              <c:numCache>
                <c:formatCode>General</c:formatCode>
                <c:ptCount val="5"/>
                <c:pt idx="0">
                  <c:v>2000</c:v>
                </c:pt>
                <c:pt idx="1">
                  <c:v>2005</c:v>
                </c:pt>
                <c:pt idx="2">
                  <c:v>2010</c:v>
                </c:pt>
                <c:pt idx="3">
                  <c:v>2015</c:v>
                </c:pt>
                <c:pt idx="4">
                  <c:v>2018</c:v>
                </c:pt>
              </c:numCache>
            </c:numRef>
          </c:xVal>
          <c:yVal>
            <c:numRef>
              <c:f>Sheet1!$B$7:$F$7</c:f>
              <c:numCache>
                <c:formatCode>General</c:formatCode>
                <c:ptCount val="5"/>
                <c:pt idx="0">
                  <c:v>0</c:v>
                </c:pt>
                <c:pt idx="1">
                  <c:v>0.16288800000000001</c:v>
                </c:pt>
                <c:pt idx="2">
                  <c:v>0.44352599999999998</c:v>
                </c:pt>
                <c:pt idx="3">
                  <c:v>0.59140000000000004</c:v>
                </c:pt>
                <c:pt idx="4">
                  <c:v>0.73031500000000005</c:v>
                </c:pt>
              </c:numCache>
            </c:numRef>
          </c:yVal>
          <c:smooth val="0"/>
          <c:extLst xmlns:c16r2="http://schemas.microsoft.com/office/drawing/2015/06/chart">
            <c:ext xmlns:c16="http://schemas.microsoft.com/office/drawing/2014/chart" uri="{C3380CC4-5D6E-409C-BE32-E72D297353CC}">
              <c16:uniqueId val="{00000002-5AFA-4A15-9F4F-4C90B4910554}"/>
            </c:ext>
          </c:extLst>
        </c:ser>
        <c:dLbls>
          <c:showLegendKey val="0"/>
          <c:showVal val="0"/>
          <c:showCatName val="0"/>
          <c:showSerName val="0"/>
          <c:showPercent val="0"/>
          <c:showBubbleSize val="0"/>
        </c:dLbls>
        <c:axId val="848847832"/>
        <c:axId val="848849400"/>
      </c:scatterChart>
      <c:valAx>
        <c:axId val="848847832"/>
        <c:scaling>
          <c:orientation val="minMax"/>
          <c:max val="2020"/>
          <c:min val="2000"/>
        </c:scaling>
        <c:delete val="0"/>
        <c:axPos val="b"/>
        <c:numFmt formatCode="0" sourceLinked="0"/>
        <c:majorTickMark val="none"/>
        <c:minorTickMark val="none"/>
        <c:tickLblPos val="nextTo"/>
        <c:spPr>
          <a:ln w="12700" cap="flat">
            <a:solidFill>
              <a:srgbClr val="97D7FF"/>
            </a:solidFill>
            <a:prstDash val="solid"/>
            <a:round/>
          </a:ln>
        </c:spPr>
        <c:txPr>
          <a:bodyPr rot="0"/>
          <a:lstStyle/>
          <a:p>
            <a:pPr>
              <a:defRPr sz="1200" b="0" i="0" u="none" strike="noStrike">
                <a:solidFill>
                  <a:srgbClr val="001826"/>
                </a:solidFill>
                <a:latin typeface="Calibri"/>
              </a:defRPr>
            </a:pPr>
            <a:endParaRPr lang="en-US"/>
          </a:p>
        </c:txPr>
        <c:crossAx val="848849400"/>
        <c:crosses val="autoZero"/>
        <c:crossBetween val="between"/>
        <c:majorUnit val="5"/>
        <c:minorUnit val="2.5"/>
      </c:valAx>
      <c:valAx>
        <c:axId val="848849400"/>
        <c:scaling>
          <c:orientation val="minMax"/>
          <c:max val="2.6"/>
          <c:min val="0"/>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200" b="0" i="0" u="none" strike="noStrike">
                <a:solidFill>
                  <a:srgbClr val="001826"/>
                </a:solidFill>
                <a:latin typeface="Calibri"/>
              </a:defRPr>
            </a:pPr>
            <a:endParaRPr lang="en-US"/>
          </a:p>
        </c:txPr>
        <c:crossAx val="848847832"/>
        <c:crosses val="autoZero"/>
        <c:crossBetween val="between"/>
        <c:majorUnit val="0.65"/>
        <c:minorUnit val="0.32500000000000001"/>
      </c:valAx>
      <c:spPr>
        <a:noFill/>
        <a:ln w="12700" cap="flat">
          <a:noFill/>
          <a:miter lim="400000"/>
        </a:ln>
        <a:effectLst/>
      </c:spPr>
    </c:plotArea>
    <c:plotVisOnly val="1"/>
    <c:dispBlanksAs val="gap"/>
    <c:showDLblsOverMax val="1"/>
  </c:chart>
  <c:spPr>
    <a:solidFill>
      <a:srgbClr val="FFFFFF"/>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xfrm>
            <a:off x="1143000" y="685800"/>
            <a:ext cx="4572000" cy="3429000"/>
          </a:xfrm>
          <a:prstGeom prst="rect">
            <a:avLst/>
          </a:prstGeom>
        </p:spPr>
        <p:txBody>
          <a:bodyPr/>
          <a:lstStyle/>
          <a:p>
            <a:endParaRPr/>
          </a:p>
        </p:txBody>
      </p:sp>
      <p:sp>
        <p:nvSpPr>
          <p:cNvPr id="347" name="Shape 34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6868854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xfrm>
            <a:off x="381000" y="685800"/>
            <a:ext cx="6096000" cy="3429000"/>
          </a:xfrm>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r>
              <a:rPr dirty="0"/>
              <a:t>Why did the Governor establish these benchmarks and targets?</a:t>
            </a:r>
          </a:p>
        </p:txBody>
      </p:sp>
    </p:spTree>
    <p:extLst>
      <p:ext uri="{BB962C8B-B14F-4D97-AF65-F5344CB8AC3E}">
        <p14:creationId xmlns:p14="http://schemas.microsoft.com/office/powerpoint/2010/main" val="161098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381000" y="685800"/>
            <a:ext cx="6096000" cy="3429000"/>
          </a:xfrm>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r>
              <a:t>Why did the Governor establish these benchmarks and targets?</a:t>
            </a:r>
          </a:p>
        </p:txBody>
      </p:sp>
    </p:spTree>
    <p:extLst>
      <p:ext uri="{BB962C8B-B14F-4D97-AF65-F5344CB8AC3E}">
        <p14:creationId xmlns:p14="http://schemas.microsoft.com/office/powerpoint/2010/main" val="77629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lvl1pPr defTabSz="924524"/>
          </a:lstStyle>
          <a:p>
            <a:endParaRPr dirty="0"/>
          </a:p>
        </p:txBody>
      </p:sp>
    </p:spTree>
    <p:extLst>
      <p:ext uri="{BB962C8B-B14F-4D97-AF65-F5344CB8AC3E}">
        <p14:creationId xmlns:p14="http://schemas.microsoft.com/office/powerpoint/2010/main" val="388580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xfrm>
            <a:off x="381000" y="685800"/>
            <a:ext cx="6096000" cy="3429000"/>
          </a:xfrm>
          <a:prstGeom prst="rect">
            <a:avLst/>
          </a:prstGeom>
        </p:spPr>
        <p:txBody>
          <a:bodyPr/>
          <a:lstStyle/>
          <a:p>
            <a:endParaRPr/>
          </a:p>
        </p:txBody>
      </p:sp>
      <p:sp>
        <p:nvSpPr>
          <p:cNvPr id="400" name="Shape 400"/>
          <p:cNvSpPr>
            <a:spLocks noGrp="1"/>
          </p:cNvSpPr>
          <p:nvPr>
            <p:ph type="body" sz="quarter" idx="1"/>
          </p:nvPr>
        </p:nvSpPr>
        <p:spPr>
          <a:prstGeom prst="rect">
            <a:avLst/>
          </a:prstGeom>
        </p:spPr>
        <p:txBody>
          <a:bodyPr/>
          <a:lstStyle/>
          <a:p>
            <a:r>
              <a:t>NOTE TO RDW: Could we look at adding a stock image of sorts to this to take up some additional space?</a:t>
            </a:r>
          </a:p>
          <a:p>
            <a:endParaRPr/>
          </a:p>
          <a:p>
            <a:r>
              <a:t>THANKS</a:t>
            </a:r>
          </a:p>
        </p:txBody>
      </p:sp>
    </p:spTree>
    <p:extLst>
      <p:ext uri="{BB962C8B-B14F-4D97-AF65-F5344CB8AC3E}">
        <p14:creationId xmlns:p14="http://schemas.microsoft.com/office/powerpoint/2010/main" val="10814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xfrm>
            <a:off x="381000" y="685800"/>
            <a:ext cx="6096000" cy="3429000"/>
          </a:xfrm>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p>
            <a:r>
              <a:t>Bailit Health observations:</a:t>
            </a:r>
          </a:p>
          <a:p>
            <a:pPr marL="171450" indent="-171450">
              <a:buSzPct val="100000"/>
              <a:buFont typeface="Arial"/>
              <a:buChar char="•"/>
            </a:pPr>
            <a:r>
              <a:t>It is important to note that pharmacy spending is excluded from this analysis.  If included, it would represent 25% of spending or more.</a:t>
            </a:r>
          </a:p>
          <a:p>
            <a:pPr marL="171450" indent="-171450">
              <a:buSzPct val="100000"/>
              <a:buFont typeface="Arial"/>
              <a:buChar char="•"/>
            </a:pPr>
            <a:r>
              <a:t>The high annual growth rate in hospital spending jumps out.  </a:t>
            </a:r>
          </a:p>
          <a:p>
            <a:pPr marL="171450" indent="-171450">
              <a:buSzPct val="100000"/>
              <a:buFont typeface="Arial"/>
              <a:buChar char="•"/>
            </a:pPr>
            <a:r>
              <a:t>In comparison, RI trend for 2017-18 using insurer-reported (not APCD) data showed IP hospital trend of -2% and OP hospital trend of 5%.  (RI caps annual hospital rate increases by regulation.)</a:t>
            </a:r>
          </a:p>
        </p:txBody>
      </p:sp>
    </p:spTree>
    <p:extLst>
      <p:ext uri="{BB962C8B-B14F-4D97-AF65-F5344CB8AC3E}">
        <p14:creationId xmlns:p14="http://schemas.microsoft.com/office/powerpoint/2010/main" val="2928356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3" name="Rectangle 12"/>
          <p:cNvSpPr/>
          <p:nvPr/>
        </p:nvSpPr>
        <p:spPr>
          <a:xfrm>
            <a:off x="10137912" y="0"/>
            <a:ext cx="1630018" cy="2469165"/>
          </a:xfrm>
          <a:prstGeom prst="rect">
            <a:avLst/>
          </a:prstGeom>
          <a:solidFill>
            <a:srgbClr val="FFFFFF">
              <a:alpha val="30980"/>
            </a:srgbClr>
          </a:solidFill>
          <a:ln w="12700">
            <a:miter lim="400000"/>
          </a:ln>
        </p:spPr>
        <p:txBody>
          <a:bodyPr lIns="45719" rIns="45719" anchor="ctr"/>
          <a:lstStyle/>
          <a:p>
            <a:pPr algn="ctr">
              <a:defRPr>
                <a:solidFill>
                  <a:srgbClr val="FFFFFF"/>
                </a:solidFill>
              </a:defRPr>
            </a:pPr>
            <a:endParaRPr/>
          </a:p>
        </p:txBody>
      </p:sp>
      <p:sp>
        <p:nvSpPr>
          <p:cNvPr id="24" name="Rectangle 18"/>
          <p:cNvSpPr/>
          <p:nvPr/>
        </p:nvSpPr>
        <p:spPr>
          <a:xfrm>
            <a:off x="0" y="-1"/>
            <a:ext cx="12192000" cy="3701702"/>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25" name="Rectangle 5"/>
          <p:cNvSpPr/>
          <p:nvPr/>
        </p:nvSpPr>
        <p:spPr>
          <a:xfrm>
            <a:off x="9644932" y="0"/>
            <a:ext cx="2547069" cy="2270200"/>
          </a:xfrm>
          <a:prstGeom prst="rect">
            <a:avLst/>
          </a:prstGeom>
          <a:solidFill>
            <a:srgbClr val="FFFFFF">
              <a:alpha val="14902"/>
            </a:srgbClr>
          </a:solidFill>
          <a:ln w="12700">
            <a:miter lim="400000"/>
          </a:ln>
        </p:spPr>
        <p:txBody>
          <a:bodyPr lIns="45719" rIns="45719" anchor="ctr"/>
          <a:lstStyle/>
          <a:p>
            <a:pPr algn="ctr">
              <a:defRPr>
                <a:solidFill>
                  <a:srgbClr val="FFFFFF"/>
                </a:solidFill>
              </a:defRPr>
            </a:pPr>
            <a:endParaRPr/>
          </a:p>
        </p:txBody>
      </p:sp>
      <p:sp>
        <p:nvSpPr>
          <p:cNvPr id="26" name="Rectangle 22"/>
          <p:cNvSpPr/>
          <p:nvPr/>
        </p:nvSpPr>
        <p:spPr>
          <a:xfrm flipV="1">
            <a:off x="7213576" y="3810001"/>
            <a:ext cx="4978426" cy="91088"/>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7" name="Rounded Rectangle 29"/>
          <p:cNvSpPr/>
          <p:nvPr/>
        </p:nvSpPr>
        <p:spPr>
          <a:xfrm>
            <a:off x="7213600" y="3962400"/>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8" name="Rounded Rectangle 30"/>
          <p:cNvSpPr/>
          <p:nvPr/>
        </p:nvSpPr>
        <p:spPr>
          <a:xfrm>
            <a:off x="9835343" y="4060983"/>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9" name="Rectangle 6"/>
          <p:cNvSpPr/>
          <p:nvPr/>
        </p:nvSpPr>
        <p:spPr>
          <a:xfrm>
            <a:off x="1" y="3649662"/>
            <a:ext cx="12192001" cy="244171"/>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30" name="Rectangle 9"/>
          <p:cNvSpPr/>
          <p:nvPr/>
        </p:nvSpPr>
        <p:spPr>
          <a:xfrm>
            <a:off x="0" y="3675527"/>
            <a:ext cx="12192003" cy="24481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1" name="Title"/>
          <p:cNvSpPr txBox="1">
            <a:spLocks noGrp="1"/>
          </p:cNvSpPr>
          <p:nvPr>
            <p:ph type="title" hasCustomPrompt="1"/>
          </p:nvPr>
        </p:nvSpPr>
        <p:spPr>
          <a:xfrm>
            <a:off x="609600" y="2389009"/>
            <a:ext cx="11277600" cy="1470026"/>
          </a:xfrm>
          <a:prstGeom prst="rect">
            <a:avLst/>
          </a:prstGeom>
        </p:spPr>
        <p:txBody>
          <a:bodyPr anchor="b"/>
          <a:lstStyle>
            <a:lvl1pPr>
              <a:defRPr sz="4800">
                <a:solidFill>
                  <a:srgbClr val="FFFFFF"/>
                </a:solidFill>
              </a:defRPr>
            </a:lvl1pPr>
          </a:lstStyle>
          <a:p>
            <a:r>
              <a:t>Title</a:t>
            </a:r>
          </a:p>
        </p:txBody>
      </p:sp>
      <p:sp>
        <p:nvSpPr>
          <p:cNvPr id="32" name="Body Level One…"/>
          <p:cNvSpPr txBox="1">
            <a:spLocks noGrp="1"/>
          </p:cNvSpPr>
          <p:nvPr>
            <p:ph type="body" sz="quarter" idx="1" hasCustomPrompt="1"/>
          </p:nvPr>
        </p:nvSpPr>
        <p:spPr>
          <a:xfrm>
            <a:off x="609600" y="3929434"/>
            <a:ext cx="6604000" cy="1752601"/>
          </a:xfrm>
          <a:prstGeom prst="rect">
            <a:avLst/>
          </a:prstGeom>
        </p:spPr>
        <p:txBody>
          <a:bodyPr/>
          <a:lstStyle>
            <a:lvl1pPr marL="0" indent="64007">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r>
              <a:t>Month 00, 20XX</a:t>
            </a:r>
          </a:p>
          <a:p>
            <a:pPr lvl="1"/>
            <a:endParaRPr/>
          </a:p>
          <a:p>
            <a:pPr lvl="2"/>
            <a:endParaRPr/>
          </a:p>
          <a:p>
            <a:pPr lvl="3"/>
            <a:endParaRPr/>
          </a:p>
          <a:p>
            <a:pPr lvl="4"/>
            <a:endParaRPr/>
          </a:p>
        </p:txBody>
      </p:sp>
      <p:pic>
        <p:nvPicPr>
          <p:cNvPr id="33" name="Picture 1" descr="Picture 1"/>
          <p:cNvPicPr>
            <a:picLocks noChangeAspect="1"/>
          </p:cNvPicPr>
          <p:nvPr/>
        </p:nvPicPr>
        <p:blipFill>
          <a:blip r:embed="rId2"/>
          <a:stretch>
            <a:fillRect/>
          </a:stretch>
        </p:blipFill>
        <p:spPr>
          <a:xfrm>
            <a:off x="9041016" y="5278056"/>
            <a:ext cx="2858478" cy="1285005"/>
          </a:xfrm>
          <a:prstGeom prst="rect">
            <a:avLst/>
          </a:prstGeom>
          <a:ln w="12700">
            <a:miter lim="400000"/>
          </a:ln>
        </p:spPr>
      </p:pic>
      <p:sp>
        <p:nvSpPr>
          <p:cNvPr id="34" name="Rectangle 3"/>
          <p:cNvSpPr/>
          <p:nvPr/>
        </p:nvSpPr>
        <p:spPr>
          <a:xfrm>
            <a:off x="11297918" y="-1"/>
            <a:ext cx="894079" cy="2495033"/>
          </a:xfrm>
          <a:prstGeom prst="rect">
            <a:avLst/>
          </a:prstGeom>
          <a:solidFill>
            <a:srgbClr val="FFFFFF">
              <a:alpha val="29020"/>
            </a:srgbClr>
          </a:solidFill>
          <a:ln w="12700">
            <a:miter lim="400000"/>
          </a:ln>
        </p:spPr>
        <p:txBody>
          <a:bodyPr lIns="45719" rIns="45719" anchor="ctr"/>
          <a:lstStyle/>
          <a:p>
            <a:pPr algn="ctr">
              <a:defRPr>
                <a:solidFill>
                  <a:srgbClr val="FFFFFF"/>
                </a:solidFill>
              </a:defRPr>
            </a:pPr>
            <a:endParaRPr/>
          </a:p>
        </p:txBody>
      </p:sp>
      <p:sp>
        <p:nvSpPr>
          <p:cNvPr id="35" name="Rectangle 4"/>
          <p:cNvSpPr/>
          <p:nvPr/>
        </p:nvSpPr>
        <p:spPr>
          <a:xfrm>
            <a:off x="9382538" y="0"/>
            <a:ext cx="2809463" cy="1957460"/>
          </a:xfrm>
          <a:prstGeom prst="rect">
            <a:avLst/>
          </a:prstGeom>
          <a:solidFill>
            <a:srgbClr val="FFFFFF">
              <a:alpha val="16863"/>
            </a:srgbClr>
          </a:solidFill>
          <a:ln w="12700">
            <a:miter lim="400000"/>
          </a:ln>
        </p:spPr>
        <p:txBody>
          <a:bodyPr lIns="45719" rIns="45719" anchor="ctr"/>
          <a:lstStyle/>
          <a:p>
            <a:pPr algn="ctr">
              <a:defRPr>
                <a:solidFill>
                  <a:srgbClr val="FFFFFF"/>
                </a:solidFill>
              </a:defRPr>
            </a:pPr>
            <a:endParaRPr/>
          </a:p>
        </p:txBody>
      </p:sp>
      <p:sp>
        <p:nvSpPr>
          <p:cNvPr id="36" name="Rectangle 11"/>
          <p:cNvSpPr/>
          <p:nvPr/>
        </p:nvSpPr>
        <p:spPr>
          <a:xfrm>
            <a:off x="9835343" y="-1"/>
            <a:ext cx="2356657" cy="1637971"/>
          </a:xfrm>
          <a:prstGeom prst="rect">
            <a:avLst/>
          </a:prstGeom>
          <a:solidFill>
            <a:srgbClr val="FFFFFF">
              <a:alpha val="32157"/>
            </a:srgbClr>
          </a:solidFill>
          <a:ln w="12700">
            <a:miter lim="400000"/>
          </a:ln>
        </p:spPr>
        <p:txBody>
          <a:bodyPr lIns="45719" rIns="45719" anchor="ctr"/>
          <a:lstStyle/>
          <a:p>
            <a:pPr algn="ctr">
              <a:defRPr>
                <a:solidFill>
                  <a:srgbClr val="FFFFFF"/>
                </a:solidFill>
              </a:defRPr>
            </a:pPr>
            <a:endParaRPr/>
          </a:p>
        </p:txBody>
      </p:sp>
      <p:sp>
        <p:nvSpPr>
          <p:cNvPr id="37" name="Rectangle 13"/>
          <p:cNvSpPr/>
          <p:nvPr/>
        </p:nvSpPr>
        <p:spPr>
          <a:xfrm>
            <a:off x="9215562" y="-1"/>
            <a:ext cx="2976438" cy="696809"/>
          </a:xfrm>
          <a:prstGeom prst="rect">
            <a:avLst/>
          </a:prstGeom>
          <a:solidFill>
            <a:srgbClr val="FFFFFF">
              <a:alpha val="54118"/>
            </a:srgbClr>
          </a:solidFill>
          <a:ln w="12700">
            <a:miter lim="400000"/>
          </a:ln>
        </p:spPr>
        <p:txBody>
          <a:bodyPr lIns="45719" rIns="45719" anchor="ctr"/>
          <a:lstStyle/>
          <a:p>
            <a:pPr algn="ctr">
              <a:defRPr>
                <a:solidFill>
                  <a:srgbClr val="FFFFFF"/>
                </a:solidFill>
              </a:defRPr>
            </a:pPr>
            <a:endParaRPr/>
          </a:p>
        </p:txBody>
      </p:sp>
      <p:sp>
        <p:nvSpPr>
          <p:cNvPr id="38" name="Rectangle 14"/>
          <p:cNvSpPr/>
          <p:nvPr/>
        </p:nvSpPr>
        <p:spPr>
          <a:xfrm>
            <a:off x="10233328" y="-9088"/>
            <a:ext cx="1958671" cy="1352859"/>
          </a:xfrm>
          <a:prstGeom prst="rect">
            <a:avLst/>
          </a:prstGeom>
          <a:solidFill>
            <a:srgbClr val="FFFFFF">
              <a:alpha val="27059"/>
            </a:srgbClr>
          </a:solidFill>
          <a:ln w="12700">
            <a:miter lim="400000"/>
          </a:ln>
        </p:spPr>
        <p:txBody>
          <a:bodyPr lIns="45719" rIns="45719" anchor="ctr"/>
          <a:lstStyle/>
          <a:p>
            <a:pPr algn="ctr">
              <a:defRPr>
                <a:solidFill>
                  <a:srgbClr val="FFFFFF"/>
                </a:solidFill>
              </a:defRPr>
            </a:pPr>
            <a:endParaRPr/>
          </a:p>
        </p:txBody>
      </p:sp>
      <p:sp>
        <p:nvSpPr>
          <p:cNvPr id="39" name="Rectangle 20"/>
          <p:cNvSpPr/>
          <p:nvPr/>
        </p:nvSpPr>
        <p:spPr>
          <a:xfrm>
            <a:off x="10448014" y="-9088"/>
            <a:ext cx="1743986" cy="2126888"/>
          </a:xfrm>
          <a:prstGeom prst="rect">
            <a:avLst/>
          </a:prstGeom>
          <a:solidFill>
            <a:srgbClr val="FFFFFF">
              <a:alpha val="32157"/>
            </a:srgbClr>
          </a:solidFill>
          <a:ln w="12700">
            <a:miter lim="400000"/>
          </a:ln>
        </p:spPr>
        <p:txBody>
          <a:bodyPr lIns="45719" rIns="45719" anchor="ctr"/>
          <a:lstStyle/>
          <a:p>
            <a:pPr algn="ctr">
              <a:defRPr>
                <a:solidFill>
                  <a:srgbClr val="FFFFFF"/>
                </a:solidFill>
              </a:defRPr>
            </a:pPr>
            <a:endParaRPr/>
          </a:p>
        </p:txBody>
      </p:sp>
      <p:sp>
        <p:nvSpPr>
          <p:cNvPr id="40" name="Slide Number"/>
          <p:cNvSpPr txBox="1">
            <a:spLocks noGrp="1"/>
          </p:cNvSpPr>
          <p:nvPr>
            <p:ph type="sldNum" sz="quarter" idx="2"/>
          </p:nvPr>
        </p:nvSpPr>
        <p:spPr>
          <a:xfrm>
            <a:off x="5892800" y="598805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Column bullet list">
    <p:spTree>
      <p:nvGrpSpPr>
        <p:cNvPr id="1" name=""/>
        <p:cNvGrpSpPr/>
        <p:nvPr/>
      </p:nvGrpSpPr>
      <p:grpSpPr>
        <a:xfrm>
          <a:off x="0" y="0"/>
          <a:ext cx="0" cy="0"/>
          <a:chOff x="0" y="0"/>
          <a:chExt cx="0" cy="0"/>
        </a:xfrm>
      </p:grpSpPr>
      <p:sp>
        <p:nvSpPr>
          <p:cNvPr id="168"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169"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170"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71"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2"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3"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174"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175"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176"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177"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178"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179"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180" name="Title Text"/>
          <p:cNvSpPr txBox="1">
            <a:spLocks noGrp="1"/>
          </p:cNvSpPr>
          <p:nvPr>
            <p:ph type="title"/>
          </p:nvPr>
        </p:nvSpPr>
        <p:spPr>
          <a:xfrm>
            <a:off x="838199" y="378358"/>
            <a:ext cx="10515603" cy="1307184"/>
          </a:xfrm>
          <a:prstGeom prst="rect">
            <a:avLst/>
          </a:prstGeom>
        </p:spPr>
        <p:txBody>
          <a:bodyPr lIns="0" tIns="0" rIns="0" bIns="0"/>
          <a:lstStyle>
            <a:lvl1pPr>
              <a:defRPr>
                <a:solidFill>
                  <a:schemeClr val="accent1"/>
                </a:solidFill>
                <a:latin typeface="+mj-lt"/>
                <a:ea typeface="+mj-ea"/>
                <a:cs typeface="+mj-cs"/>
                <a:sym typeface="Calibri"/>
              </a:defRPr>
            </a:lvl1pPr>
          </a:lstStyle>
          <a:p>
            <a:r>
              <a:t>Title Text</a:t>
            </a:r>
          </a:p>
        </p:txBody>
      </p:sp>
      <p:sp>
        <p:nvSpPr>
          <p:cNvPr id="181" name="Right Triangle 11"/>
          <p:cNvSpPr/>
          <p:nvPr/>
        </p:nvSpPr>
        <p:spPr>
          <a:xfrm rot="5400000">
            <a:off x="23146" y="-23147"/>
            <a:ext cx="1127886" cy="11741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a:miter lim="400000"/>
          </a:ln>
        </p:spPr>
        <p:txBody>
          <a:bodyPr lIns="45719" rIns="45719" anchor="ctr"/>
          <a:lstStyle/>
          <a:p>
            <a:pPr algn="ctr">
              <a:defRPr>
                <a:solidFill>
                  <a:srgbClr val="FFFFFF"/>
                </a:solidFill>
              </a:defRPr>
            </a:pPr>
            <a:endParaRPr/>
          </a:p>
        </p:txBody>
      </p:sp>
      <p:sp>
        <p:nvSpPr>
          <p:cNvPr id="182" name="Body Level One…"/>
          <p:cNvSpPr txBox="1">
            <a:spLocks noGrp="1"/>
          </p:cNvSpPr>
          <p:nvPr>
            <p:ph type="body" idx="1" hasCustomPrompt="1"/>
          </p:nvPr>
        </p:nvSpPr>
        <p:spPr>
          <a:xfrm>
            <a:off x="838197" y="1806754"/>
            <a:ext cx="10515605" cy="4248995"/>
          </a:xfrm>
          <a:prstGeom prst="rect">
            <a:avLst/>
          </a:prstGeom>
        </p:spPr>
        <p:txBody>
          <a:bodyPr/>
          <a:lstStyle>
            <a:lvl1pPr>
              <a:defRPr b="1">
                <a:solidFill>
                  <a:srgbClr val="E5F5FF"/>
                </a:solidFill>
                <a:latin typeface="+mj-lt"/>
                <a:ea typeface="+mj-ea"/>
                <a:cs typeface="+mj-cs"/>
                <a:sym typeface="Calibri"/>
              </a:defRPr>
            </a:lvl1pPr>
            <a:lvl2pPr marL="703384" indent="-246184">
              <a:buChar char="-"/>
              <a:defRPr b="1">
                <a:solidFill>
                  <a:srgbClr val="E5F5FF"/>
                </a:solidFill>
                <a:latin typeface="+mj-lt"/>
                <a:ea typeface="+mj-ea"/>
                <a:cs typeface="+mj-cs"/>
                <a:sym typeface="Calibri"/>
              </a:defRPr>
            </a:lvl2pPr>
            <a:lvl3pPr marL="952500" indent="-266700">
              <a:buChar char="o"/>
              <a:defRPr b="1">
                <a:solidFill>
                  <a:srgbClr val="E5F5FF"/>
                </a:solidFill>
                <a:latin typeface="+mj-lt"/>
                <a:ea typeface="+mj-ea"/>
                <a:cs typeface="+mj-cs"/>
                <a:sym typeface="Calibri"/>
              </a:defRPr>
            </a:lvl3pPr>
            <a:lvl4pPr marL="1243583">
              <a:defRPr b="1">
                <a:solidFill>
                  <a:srgbClr val="E5F5FF"/>
                </a:solidFill>
                <a:latin typeface="+mj-lt"/>
                <a:ea typeface="+mj-ea"/>
                <a:cs typeface="+mj-cs"/>
                <a:sym typeface="Calibri"/>
              </a:defRPr>
            </a:lvl4pPr>
            <a:lvl5pPr marL="1554479" indent="-320039">
              <a:buChar char="-"/>
              <a:defRPr b="1">
                <a:solidFill>
                  <a:srgbClr val="E5F5FF"/>
                </a:solidFill>
                <a:latin typeface="+mj-lt"/>
                <a:ea typeface="+mj-ea"/>
                <a:cs typeface="+mj-cs"/>
                <a:sym typeface="Calibri"/>
              </a:defRPr>
            </a:lvl5pPr>
          </a:lstStyle>
          <a:p>
            <a:r>
              <a:t>Click to edit text (bullets)</a:t>
            </a:r>
          </a:p>
          <a:p>
            <a:pPr lvl="1"/>
            <a:endParaRPr/>
          </a:p>
          <a:p>
            <a:pPr lvl="2"/>
            <a:endParaRPr/>
          </a:p>
          <a:p>
            <a:pPr lvl="3"/>
            <a:endParaRPr/>
          </a:p>
          <a:p>
            <a:pPr lvl="4"/>
            <a:endParaRPr/>
          </a:p>
        </p:txBody>
      </p:sp>
      <p:sp>
        <p:nvSpPr>
          <p:cNvPr id="183" name="Right Triangle 10"/>
          <p:cNvSpPr/>
          <p:nvPr/>
        </p:nvSpPr>
        <p:spPr>
          <a:xfrm rot="5400000">
            <a:off x="23146" y="-23147"/>
            <a:ext cx="1127886" cy="11741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a:miter lim="400000"/>
          </a:ln>
        </p:spPr>
        <p:txBody>
          <a:bodyPr lIns="45719" rIns="45719" anchor="ctr"/>
          <a:lstStyle/>
          <a:p>
            <a:pPr algn="ctr">
              <a:defRPr>
                <a:solidFill>
                  <a:srgbClr val="FFFFFF"/>
                </a:solidFill>
              </a:defRPr>
            </a:pPr>
            <a:endParaRPr/>
          </a:p>
        </p:txBody>
      </p:sp>
      <p:sp>
        <p:nvSpPr>
          <p:cNvPr id="184"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91" name="Rectangle 12"/>
          <p:cNvSpPr/>
          <p:nvPr/>
        </p:nvSpPr>
        <p:spPr>
          <a:xfrm>
            <a:off x="10137912" y="0"/>
            <a:ext cx="1630018" cy="2469165"/>
          </a:xfrm>
          <a:prstGeom prst="rect">
            <a:avLst/>
          </a:prstGeom>
          <a:solidFill>
            <a:srgbClr val="FFFFFF">
              <a:alpha val="30980"/>
            </a:srgbClr>
          </a:solidFill>
          <a:ln w="12700">
            <a:miter lim="400000"/>
          </a:ln>
        </p:spPr>
        <p:txBody>
          <a:bodyPr lIns="45719" rIns="45719" anchor="ctr"/>
          <a:lstStyle/>
          <a:p>
            <a:pPr algn="ctr">
              <a:defRPr>
                <a:solidFill>
                  <a:srgbClr val="FFFFFF"/>
                </a:solidFill>
              </a:defRPr>
            </a:pPr>
            <a:endParaRPr/>
          </a:p>
        </p:txBody>
      </p:sp>
      <p:sp>
        <p:nvSpPr>
          <p:cNvPr id="192" name="Rectangle 18"/>
          <p:cNvSpPr/>
          <p:nvPr/>
        </p:nvSpPr>
        <p:spPr>
          <a:xfrm>
            <a:off x="0" y="-1"/>
            <a:ext cx="12192000" cy="3701702"/>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193" name="Rectangle 5"/>
          <p:cNvSpPr/>
          <p:nvPr/>
        </p:nvSpPr>
        <p:spPr>
          <a:xfrm>
            <a:off x="9644932" y="0"/>
            <a:ext cx="2547069" cy="2270200"/>
          </a:xfrm>
          <a:prstGeom prst="rect">
            <a:avLst/>
          </a:prstGeom>
          <a:solidFill>
            <a:srgbClr val="FFFFFF">
              <a:alpha val="14902"/>
            </a:srgbClr>
          </a:solidFill>
          <a:ln w="12700">
            <a:miter lim="400000"/>
          </a:ln>
        </p:spPr>
        <p:txBody>
          <a:bodyPr lIns="45719" rIns="45719" anchor="ctr"/>
          <a:lstStyle/>
          <a:p>
            <a:pPr algn="ctr">
              <a:defRPr>
                <a:solidFill>
                  <a:srgbClr val="FFFFFF"/>
                </a:solidFill>
              </a:defRPr>
            </a:pPr>
            <a:endParaRPr/>
          </a:p>
        </p:txBody>
      </p:sp>
      <p:sp>
        <p:nvSpPr>
          <p:cNvPr id="194" name="Rectangle 22"/>
          <p:cNvSpPr/>
          <p:nvPr/>
        </p:nvSpPr>
        <p:spPr>
          <a:xfrm flipV="1">
            <a:off x="7213576" y="3810001"/>
            <a:ext cx="4978426" cy="91088"/>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95" name="Rounded Rectangle 29"/>
          <p:cNvSpPr/>
          <p:nvPr/>
        </p:nvSpPr>
        <p:spPr>
          <a:xfrm>
            <a:off x="7213600" y="3962400"/>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6" name="Rounded Rectangle 30"/>
          <p:cNvSpPr/>
          <p:nvPr/>
        </p:nvSpPr>
        <p:spPr>
          <a:xfrm>
            <a:off x="9835343" y="4060983"/>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7" name="Rectangle 6"/>
          <p:cNvSpPr/>
          <p:nvPr/>
        </p:nvSpPr>
        <p:spPr>
          <a:xfrm>
            <a:off x="1" y="3649662"/>
            <a:ext cx="12192001" cy="244171"/>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198" name="Rectangle 9"/>
          <p:cNvSpPr/>
          <p:nvPr/>
        </p:nvSpPr>
        <p:spPr>
          <a:xfrm>
            <a:off x="0" y="3675527"/>
            <a:ext cx="12192003" cy="24481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99" name="Title"/>
          <p:cNvSpPr txBox="1">
            <a:spLocks noGrp="1"/>
          </p:cNvSpPr>
          <p:nvPr>
            <p:ph type="title" hasCustomPrompt="1"/>
          </p:nvPr>
        </p:nvSpPr>
        <p:spPr>
          <a:xfrm>
            <a:off x="609600" y="2389009"/>
            <a:ext cx="11277600" cy="1470026"/>
          </a:xfrm>
          <a:prstGeom prst="rect">
            <a:avLst/>
          </a:prstGeom>
        </p:spPr>
        <p:txBody>
          <a:bodyPr anchor="b"/>
          <a:lstStyle>
            <a:lvl1pPr>
              <a:defRPr sz="4800">
                <a:solidFill>
                  <a:srgbClr val="FFFFFF"/>
                </a:solidFill>
              </a:defRPr>
            </a:lvl1pPr>
          </a:lstStyle>
          <a:p>
            <a:r>
              <a:t>Title</a:t>
            </a:r>
          </a:p>
        </p:txBody>
      </p:sp>
      <p:sp>
        <p:nvSpPr>
          <p:cNvPr id="200" name="Body Level One…"/>
          <p:cNvSpPr txBox="1">
            <a:spLocks noGrp="1"/>
          </p:cNvSpPr>
          <p:nvPr>
            <p:ph type="body" sz="quarter" idx="1" hasCustomPrompt="1"/>
          </p:nvPr>
        </p:nvSpPr>
        <p:spPr>
          <a:xfrm>
            <a:off x="609600" y="3929434"/>
            <a:ext cx="6604000" cy="1752601"/>
          </a:xfrm>
          <a:prstGeom prst="rect">
            <a:avLst/>
          </a:prstGeom>
        </p:spPr>
        <p:txBody>
          <a:bodyPr/>
          <a:lstStyle>
            <a:lvl1pPr marL="0" indent="64007">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r>
              <a:t>Month 00, 20XX</a:t>
            </a:r>
          </a:p>
          <a:p>
            <a:pPr lvl="1"/>
            <a:endParaRPr/>
          </a:p>
          <a:p>
            <a:pPr lvl="2"/>
            <a:endParaRPr/>
          </a:p>
          <a:p>
            <a:pPr lvl="3"/>
            <a:endParaRPr/>
          </a:p>
          <a:p>
            <a:pPr lvl="4"/>
            <a:endParaRPr/>
          </a:p>
        </p:txBody>
      </p:sp>
      <p:pic>
        <p:nvPicPr>
          <p:cNvPr id="201" name="Picture 1" descr="Picture 1"/>
          <p:cNvPicPr>
            <a:picLocks noChangeAspect="1"/>
          </p:cNvPicPr>
          <p:nvPr/>
        </p:nvPicPr>
        <p:blipFill>
          <a:blip r:embed="rId2"/>
          <a:stretch>
            <a:fillRect/>
          </a:stretch>
        </p:blipFill>
        <p:spPr>
          <a:xfrm>
            <a:off x="9041016" y="5278056"/>
            <a:ext cx="2858478" cy="1285005"/>
          </a:xfrm>
          <a:prstGeom prst="rect">
            <a:avLst/>
          </a:prstGeom>
          <a:ln w="12700">
            <a:miter lim="400000"/>
          </a:ln>
        </p:spPr>
      </p:pic>
      <p:sp>
        <p:nvSpPr>
          <p:cNvPr id="202" name="Rectangle 3"/>
          <p:cNvSpPr/>
          <p:nvPr/>
        </p:nvSpPr>
        <p:spPr>
          <a:xfrm>
            <a:off x="11297918" y="-1"/>
            <a:ext cx="894079" cy="2495033"/>
          </a:xfrm>
          <a:prstGeom prst="rect">
            <a:avLst/>
          </a:prstGeom>
          <a:solidFill>
            <a:srgbClr val="FFFFFF">
              <a:alpha val="29020"/>
            </a:srgbClr>
          </a:solidFill>
          <a:ln w="12700">
            <a:miter lim="400000"/>
          </a:ln>
        </p:spPr>
        <p:txBody>
          <a:bodyPr lIns="45719" rIns="45719" anchor="ctr"/>
          <a:lstStyle/>
          <a:p>
            <a:pPr algn="ctr">
              <a:defRPr>
                <a:solidFill>
                  <a:srgbClr val="FFFFFF"/>
                </a:solidFill>
              </a:defRPr>
            </a:pPr>
            <a:endParaRPr/>
          </a:p>
        </p:txBody>
      </p:sp>
      <p:sp>
        <p:nvSpPr>
          <p:cNvPr id="203" name="Rectangle 4"/>
          <p:cNvSpPr/>
          <p:nvPr/>
        </p:nvSpPr>
        <p:spPr>
          <a:xfrm>
            <a:off x="9382538" y="0"/>
            <a:ext cx="2809463" cy="1957460"/>
          </a:xfrm>
          <a:prstGeom prst="rect">
            <a:avLst/>
          </a:prstGeom>
          <a:solidFill>
            <a:srgbClr val="FFFFFF">
              <a:alpha val="16863"/>
            </a:srgbClr>
          </a:solidFill>
          <a:ln w="12700">
            <a:miter lim="400000"/>
          </a:ln>
        </p:spPr>
        <p:txBody>
          <a:bodyPr lIns="45719" rIns="45719" anchor="ctr"/>
          <a:lstStyle/>
          <a:p>
            <a:pPr algn="ctr">
              <a:defRPr>
                <a:solidFill>
                  <a:srgbClr val="FFFFFF"/>
                </a:solidFill>
              </a:defRPr>
            </a:pPr>
            <a:endParaRPr/>
          </a:p>
        </p:txBody>
      </p:sp>
      <p:sp>
        <p:nvSpPr>
          <p:cNvPr id="204" name="Rectangle 11"/>
          <p:cNvSpPr/>
          <p:nvPr/>
        </p:nvSpPr>
        <p:spPr>
          <a:xfrm>
            <a:off x="9835343" y="-1"/>
            <a:ext cx="2356657" cy="1637971"/>
          </a:xfrm>
          <a:prstGeom prst="rect">
            <a:avLst/>
          </a:prstGeom>
          <a:solidFill>
            <a:srgbClr val="FFFFFF">
              <a:alpha val="32157"/>
            </a:srgbClr>
          </a:solidFill>
          <a:ln w="12700">
            <a:miter lim="400000"/>
          </a:ln>
        </p:spPr>
        <p:txBody>
          <a:bodyPr lIns="45719" rIns="45719" anchor="ctr"/>
          <a:lstStyle/>
          <a:p>
            <a:pPr algn="ctr">
              <a:defRPr>
                <a:solidFill>
                  <a:srgbClr val="FFFFFF"/>
                </a:solidFill>
              </a:defRPr>
            </a:pPr>
            <a:endParaRPr/>
          </a:p>
        </p:txBody>
      </p:sp>
      <p:sp>
        <p:nvSpPr>
          <p:cNvPr id="205" name="Rectangle 13"/>
          <p:cNvSpPr/>
          <p:nvPr/>
        </p:nvSpPr>
        <p:spPr>
          <a:xfrm>
            <a:off x="9215562" y="-1"/>
            <a:ext cx="2976438" cy="696809"/>
          </a:xfrm>
          <a:prstGeom prst="rect">
            <a:avLst/>
          </a:prstGeom>
          <a:solidFill>
            <a:srgbClr val="FFFFFF">
              <a:alpha val="54118"/>
            </a:srgbClr>
          </a:solidFill>
          <a:ln w="12700">
            <a:miter lim="400000"/>
          </a:ln>
        </p:spPr>
        <p:txBody>
          <a:bodyPr lIns="45719" rIns="45719" anchor="ctr"/>
          <a:lstStyle/>
          <a:p>
            <a:pPr algn="ctr">
              <a:defRPr>
                <a:solidFill>
                  <a:srgbClr val="FFFFFF"/>
                </a:solidFill>
              </a:defRPr>
            </a:pPr>
            <a:endParaRPr/>
          </a:p>
        </p:txBody>
      </p:sp>
      <p:sp>
        <p:nvSpPr>
          <p:cNvPr id="206" name="Rectangle 14"/>
          <p:cNvSpPr/>
          <p:nvPr/>
        </p:nvSpPr>
        <p:spPr>
          <a:xfrm>
            <a:off x="10233328" y="-9088"/>
            <a:ext cx="1958671" cy="1352859"/>
          </a:xfrm>
          <a:prstGeom prst="rect">
            <a:avLst/>
          </a:prstGeom>
          <a:solidFill>
            <a:srgbClr val="FFFFFF">
              <a:alpha val="27059"/>
            </a:srgbClr>
          </a:solidFill>
          <a:ln w="12700">
            <a:miter lim="400000"/>
          </a:ln>
        </p:spPr>
        <p:txBody>
          <a:bodyPr lIns="45719" rIns="45719" anchor="ctr"/>
          <a:lstStyle/>
          <a:p>
            <a:pPr algn="ctr">
              <a:defRPr>
                <a:solidFill>
                  <a:srgbClr val="FFFFFF"/>
                </a:solidFill>
              </a:defRPr>
            </a:pPr>
            <a:endParaRPr/>
          </a:p>
        </p:txBody>
      </p:sp>
      <p:sp>
        <p:nvSpPr>
          <p:cNvPr id="207" name="Rectangle 20"/>
          <p:cNvSpPr/>
          <p:nvPr/>
        </p:nvSpPr>
        <p:spPr>
          <a:xfrm>
            <a:off x="10448014" y="-9088"/>
            <a:ext cx="1743986" cy="2126888"/>
          </a:xfrm>
          <a:prstGeom prst="rect">
            <a:avLst/>
          </a:prstGeom>
          <a:solidFill>
            <a:srgbClr val="FFFFFF">
              <a:alpha val="32157"/>
            </a:srgbClr>
          </a:solidFill>
          <a:ln w="12700">
            <a:miter lim="400000"/>
          </a:ln>
        </p:spPr>
        <p:txBody>
          <a:bodyPr lIns="45719" rIns="45719" anchor="ctr"/>
          <a:lstStyle/>
          <a:p>
            <a:pPr algn="ctr">
              <a:defRPr>
                <a:solidFill>
                  <a:srgbClr val="FFFFFF"/>
                </a:solidFill>
              </a:defRPr>
            </a:pPr>
            <a:endParaRPr/>
          </a:p>
        </p:txBody>
      </p:sp>
      <p:sp>
        <p:nvSpPr>
          <p:cNvPr id="208" name="Slide Number"/>
          <p:cNvSpPr txBox="1">
            <a:spLocks noGrp="1"/>
          </p:cNvSpPr>
          <p:nvPr>
            <p:ph type="sldNum" sz="quarter" idx="2"/>
          </p:nvPr>
        </p:nvSpPr>
        <p:spPr>
          <a:xfrm>
            <a:off x="5892800" y="598805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5" name="Title Text"/>
          <p:cNvSpPr txBox="1">
            <a:spLocks noGrp="1"/>
          </p:cNvSpPr>
          <p:nvPr>
            <p:ph type="title"/>
          </p:nvPr>
        </p:nvSpPr>
        <p:spPr>
          <a:prstGeom prst="rect">
            <a:avLst/>
          </a:prstGeom>
        </p:spPr>
        <p:txBody>
          <a:bodyPr/>
          <a:lstStyle/>
          <a:p>
            <a:r>
              <a:t>Title Text</a:t>
            </a:r>
          </a:p>
        </p:txBody>
      </p:sp>
      <p:sp>
        <p:nvSpPr>
          <p:cNvPr id="21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963084" y="1968321"/>
            <a:ext cx="10363201" cy="1362076"/>
          </a:xfrm>
          <a:prstGeom prst="rect">
            <a:avLst/>
          </a:prstGeom>
        </p:spPr>
        <p:txBody>
          <a:bodyPr anchor="b"/>
          <a:lstStyle>
            <a:lvl1pPr>
              <a:defRPr sz="4300" b="1"/>
            </a:lvl1pPr>
          </a:lstStyle>
          <a:p>
            <a:r>
              <a:t>Title Text</a:t>
            </a:r>
          </a:p>
        </p:txBody>
      </p:sp>
      <p:sp>
        <p:nvSpPr>
          <p:cNvPr id="225" name="Body Level One…"/>
          <p:cNvSpPr txBox="1">
            <a:spLocks noGrp="1"/>
          </p:cNvSpPr>
          <p:nvPr>
            <p:ph type="body" sz="quarter" idx="1"/>
          </p:nvPr>
        </p:nvSpPr>
        <p:spPr>
          <a:xfrm>
            <a:off x="963084" y="3367087"/>
            <a:ext cx="10363201" cy="1509713"/>
          </a:xfrm>
          <a:prstGeom prst="rect">
            <a:avLst/>
          </a:prstGeom>
        </p:spPr>
        <p:txBody>
          <a:bodyPr/>
          <a:lstStyle>
            <a:lvl1pPr marL="0" indent="45719">
              <a:buClrTx/>
              <a:buSzTx/>
              <a:buFontTx/>
              <a:buNone/>
              <a:defRPr sz="2100"/>
            </a:lvl1pPr>
            <a:lvl2pPr marL="0" indent="411480">
              <a:buClrTx/>
              <a:buSzTx/>
              <a:buFontTx/>
              <a:buNone/>
              <a:defRPr sz="2100"/>
            </a:lvl2pPr>
            <a:lvl3pPr marL="0" indent="704088">
              <a:buClrTx/>
              <a:buSzTx/>
              <a:buFontTx/>
              <a:buNone/>
              <a:defRPr sz="2100"/>
            </a:lvl3pPr>
            <a:lvl4pPr marL="0" indent="978407">
              <a:buClrTx/>
              <a:buSzTx/>
              <a:buFontTx/>
              <a:buNone/>
              <a:defRPr sz="2100"/>
            </a:lvl4pPr>
            <a:lvl5pPr marL="0" indent="1207008">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226"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33"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234"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235"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36"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37"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38"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239"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240"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241"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242"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243"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244"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245" name="Title Text"/>
          <p:cNvSpPr txBox="1">
            <a:spLocks noGrp="1"/>
          </p:cNvSpPr>
          <p:nvPr>
            <p:ph type="title"/>
          </p:nvPr>
        </p:nvSpPr>
        <p:spPr>
          <a:prstGeom prst="rect">
            <a:avLst/>
          </a:prstGeom>
        </p:spPr>
        <p:txBody>
          <a:bodyPr/>
          <a:lstStyle/>
          <a:p>
            <a:r>
              <a:t>Title Text</a:t>
            </a:r>
          </a:p>
        </p:txBody>
      </p:sp>
      <p:sp>
        <p:nvSpPr>
          <p:cNvPr id="246" name="Body Level One…"/>
          <p:cNvSpPr txBox="1">
            <a:spLocks noGrp="1"/>
          </p:cNvSpPr>
          <p:nvPr>
            <p:ph type="body" sz="half" idx="1"/>
          </p:nvPr>
        </p:nvSpPr>
        <p:spPr>
          <a:xfrm>
            <a:off x="609600" y="1735074"/>
            <a:ext cx="5384800" cy="4341876"/>
          </a:xfrm>
          <a:prstGeom prst="rect">
            <a:avLst/>
          </a:prstGeom>
        </p:spPr>
        <p:txBody>
          <a:bodyPr/>
          <a:lstStyle>
            <a:lvl1pPr>
              <a:defRPr sz="2000"/>
            </a:lvl1pPr>
            <a:lvl2pPr marL="671362" indent="-259882">
              <a:defRPr sz="2000"/>
            </a:lvl2pPr>
            <a:lvl3pPr marL="947927" indent="-243839">
              <a:defRPr sz="2000"/>
            </a:lvl3pPr>
            <a:lvl4pPr marL="1201927" indent="-223520">
              <a:defRPr sz="2000"/>
            </a:lvl4pPr>
            <a:lvl5pPr marL="1410208" indent="-203200">
              <a:defRPr sz="20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54"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255"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256"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57"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58"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59"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260"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261"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262"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263"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264"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265"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266" name="Title Text"/>
          <p:cNvSpPr txBox="1">
            <a:spLocks noGrp="1"/>
          </p:cNvSpPr>
          <p:nvPr>
            <p:ph type="title"/>
          </p:nvPr>
        </p:nvSpPr>
        <p:spPr>
          <a:xfrm>
            <a:off x="508000" y="655698"/>
            <a:ext cx="11176000" cy="1069848"/>
          </a:xfrm>
          <a:prstGeom prst="rect">
            <a:avLst/>
          </a:prstGeom>
        </p:spPr>
        <p:txBody>
          <a:bodyPr/>
          <a:lstStyle/>
          <a:p>
            <a:r>
              <a:t>Title Text</a:t>
            </a:r>
          </a:p>
        </p:txBody>
      </p:sp>
      <p:sp>
        <p:nvSpPr>
          <p:cNvPr id="267" name="Body Level One…"/>
          <p:cNvSpPr txBox="1">
            <a:spLocks noGrp="1"/>
          </p:cNvSpPr>
          <p:nvPr>
            <p:ph type="body" sz="quarter" idx="1"/>
          </p:nvPr>
        </p:nvSpPr>
        <p:spPr>
          <a:xfrm>
            <a:off x="508000" y="1757667"/>
            <a:ext cx="5388865" cy="457201"/>
          </a:xfrm>
          <a:prstGeom prst="rect">
            <a:avLst/>
          </a:prstGeom>
          <a:solidFill>
            <a:srgbClr val="FFD966">
              <a:alpha val="25000"/>
            </a:srgbClr>
          </a:solidFill>
          <a:ln>
            <a:solidFill>
              <a:schemeClr val="accent2"/>
            </a:solidFill>
            <a:round/>
          </a:ln>
        </p:spPr>
        <p:txBody>
          <a:bodyPr anchor="ctr"/>
          <a:lstStyle>
            <a:lvl1pPr marL="0" indent="45719">
              <a:buClrTx/>
              <a:buSzTx/>
              <a:buFontTx/>
              <a:buNone/>
              <a:defRPr sz="1900" b="1">
                <a:solidFill>
                  <a:srgbClr val="41536C"/>
                </a:solidFill>
              </a:defRPr>
            </a:lvl1pPr>
            <a:lvl2pPr marL="0" indent="411480">
              <a:buClrTx/>
              <a:buSzTx/>
              <a:buFontTx/>
              <a:buNone/>
              <a:defRPr sz="1900" b="1">
                <a:solidFill>
                  <a:srgbClr val="41536C"/>
                </a:solidFill>
              </a:defRPr>
            </a:lvl2pPr>
            <a:lvl3pPr marL="0" indent="704088">
              <a:buClrTx/>
              <a:buSzTx/>
              <a:buFontTx/>
              <a:buNone/>
              <a:defRPr sz="1900" b="1">
                <a:solidFill>
                  <a:srgbClr val="41536C"/>
                </a:solidFill>
              </a:defRPr>
            </a:lvl3pPr>
            <a:lvl4pPr marL="0" indent="978407">
              <a:buClrTx/>
              <a:buSzTx/>
              <a:buFontTx/>
              <a:buNone/>
              <a:defRPr sz="1900" b="1">
                <a:solidFill>
                  <a:srgbClr val="41536C"/>
                </a:solidFill>
              </a:defRPr>
            </a:lvl4pPr>
            <a:lvl5pPr marL="0" indent="1207008">
              <a:buClrTx/>
              <a:buSzTx/>
              <a:buFontTx/>
              <a:buNone/>
              <a:defRPr sz="1900" b="1">
                <a:solidFill>
                  <a:srgbClr val="41536C"/>
                </a:solidFill>
              </a:defRPr>
            </a:lvl5pPr>
          </a:lstStyle>
          <a:p>
            <a:r>
              <a:t>Body Level One</a:t>
            </a:r>
          </a:p>
          <a:p>
            <a:pPr lvl="1"/>
            <a:r>
              <a:t>Body Level Two</a:t>
            </a:r>
          </a:p>
          <a:p>
            <a:pPr lvl="2"/>
            <a:r>
              <a:t>Body Level Three</a:t>
            </a:r>
          </a:p>
          <a:p>
            <a:pPr lvl="3"/>
            <a:r>
              <a:t>Body Level Four</a:t>
            </a:r>
          </a:p>
          <a:p>
            <a:pPr lvl="4"/>
            <a:r>
              <a:t>Body Level Five</a:t>
            </a:r>
          </a:p>
        </p:txBody>
      </p:sp>
      <p:sp>
        <p:nvSpPr>
          <p:cNvPr id="268" name="Text Placeholder 3"/>
          <p:cNvSpPr>
            <a:spLocks noGrp="1"/>
          </p:cNvSpPr>
          <p:nvPr>
            <p:ph type="body" sz="quarter" idx="21"/>
          </p:nvPr>
        </p:nvSpPr>
        <p:spPr>
          <a:xfrm>
            <a:off x="6294968" y="1757667"/>
            <a:ext cx="5389034" cy="457201"/>
          </a:xfrm>
          <a:prstGeom prst="rect">
            <a:avLst/>
          </a:prstGeom>
          <a:solidFill>
            <a:srgbClr val="FFD966">
              <a:alpha val="25000"/>
            </a:srgbClr>
          </a:solidFill>
          <a:ln>
            <a:solidFill>
              <a:schemeClr val="accent2"/>
            </a:solidFill>
            <a:round/>
          </a:ln>
        </p:spPr>
        <p:txBody>
          <a:bodyPr anchor="ctr"/>
          <a:lstStyle/>
          <a:p>
            <a:pPr marL="0" indent="45719">
              <a:buClrTx/>
              <a:buSzTx/>
              <a:buFontTx/>
              <a:buNone/>
              <a:defRPr sz="1900" b="1">
                <a:solidFill>
                  <a:srgbClr val="41536C"/>
                </a:solidFill>
              </a:defRPr>
            </a:pPr>
            <a:endParaRPr/>
          </a:p>
        </p:txBody>
      </p:sp>
      <p:sp>
        <p:nvSpPr>
          <p:cNvPr id="269"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76"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277"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278"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79"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80"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81"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282"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283"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284"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285"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286"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287"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288" name="Title Text"/>
          <p:cNvSpPr txBox="1">
            <a:spLocks noGrp="1"/>
          </p:cNvSpPr>
          <p:nvPr>
            <p:ph type="title"/>
          </p:nvPr>
        </p:nvSpPr>
        <p:spPr>
          <a:xfrm>
            <a:off x="609600" y="628650"/>
            <a:ext cx="10972800" cy="1069848"/>
          </a:xfrm>
          <a:prstGeom prst="rect">
            <a:avLst/>
          </a:prstGeom>
        </p:spPr>
        <p:txBody>
          <a:bodyPr/>
          <a:lstStyle/>
          <a:p>
            <a:r>
              <a:t>Title Text</a:t>
            </a:r>
          </a:p>
        </p:txBody>
      </p:sp>
      <p:sp>
        <p:nvSpPr>
          <p:cNvPr id="289" name="Slide Number"/>
          <p:cNvSpPr txBox="1">
            <a:spLocks noGrp="1"/>
          </p:cNvSpPr>
          <p:nvPr>
            <p:ph type="sldNum" sz="quarter" idx="2"/>
          </p:nvPr>
        </p:nvSpPr>
        <p:spPr>
          <a:xfrm>
            <a:off x="11579782" y="34944"/>
            <a:ext cx="335866" cy="33308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6"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03"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304"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305"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06"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7"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8"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309"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310"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311"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312"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313"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314"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315" name="Edit Master title style"/>
          <p:cNvSpPr txBox="1">
            <a:spLocks noGrp="1"/>
          </p:cNvSpPr>
          <p:nvPr>
            <p:ph type="title" hasCustomPrompt="1"/>
          </p:nvPr>
        </p:nvSpPr>
        <p:spPr>
          <a:xfrm>
            <a:off x="7137995" y="924994"/>
            <a:ext cx="4511041" cy="877825"/>
          </a:xfrm>
          <a:prstGeom prst="rect">
            <a:avLst/>
          </a:prstGeom>
        </p:spPr>
        <p:txBody>
          <a:bodyPr anchor="b"/>
          <a:lstStyle>
            <a:lvl1pPr>
              <a:defRPr sz="1800" b="1"/>
            </a:lvl1pPr>
          </a:lstStyle>
          <a:p>
            <a:r>
              <a:t>Edit Master title style</a:t>
            </a:r>
          </a:p>
        </p:txBody>
      </p:sp>
      <p:sp>
        <p:nvSpPr>
          <p:cNvPr id="316" name="Body Level One…"/>
          <p:cNvSpPr txBox="1">
            <a:spLocks noGrp="1"/>
          </p:cNvSpPr>
          <p:nvPr>
            <p:ph type="body" idx="1"/>
          </p:nvPr>
        </p:nvSpPr>
        <p:spPr>
          <a:xfrm>
            <a:off x="203200" y="776287"/>
            <a:ext cx="6803136" cy="5805083"/>
          </a:xfrm>
          <a:prstGeom prst="rect">
            <a:avLst/>
          </a:prstGeom>
        </p:spPr>
        <p:txBody>
          <a:bodyPr/>
          <a:lstStyle>
            <a:lvl1pPr>
              <a:defRPr sz="3200"/>
            </a:lvl1pPr>
            <a:lvl2pPr marL="693637" indent="-282157">
              <a:defRPr sz="3200"/>
            </a:lvl2pPr>
            <a:lvl3pPr marL="996696" indent="-292608">
              <a:defRPr sz="3200"/>
            </a:lvl3pPr>
            <a:lvl4pPr marL="1300276" indent="-321868">
              <a:defRPr sz="3200"/>
            </a:lvl4pPr>
            <a:lvl5pPr marL="1499616" indent="-292608">
              <a:defRPr sz="3200"/>
            </a:lvl5pPr>
          </a:lstStyle>
          <a:p>
            <a:r>
              <a:t>Body Level One</a:t>
            </a:r>
          </a:p>
          <a:p>
            <a:pPr lvl="1"/>
            <a:r>
              <a:t>Body Level Two</a:t>
            </a:r>
          </a:p>
          <a:p>
            <a:pPr lvl="2"/>
            <a:r>
              <a:t>Body Level Three</a:t>
            </a:r>
          </a:p>
          <a:p>
            <a:pPr lvl="3"/>
            <a:r>
              <a:t>Body Level Four</a:t>
            </a:r>
          </a:p>
          <a:p>
            <a:pPr lvl="4"/>
            <a:r>
              <a:t>Body Level Five</a:t>
            </a:r>
          </a:p>
        </p:txBody>
      </p:sp>
      <p:sp>
        <p:nvSpPr>
          <p:cNvPr id="317" name="Text Placeholder 2"/>
          <p:cNvSpPr>
            <a:spLocks noGrp="1"/>
          </p:cNvSpPr>
          <p:nvPr>
            <p:ph type="body" sz="half" idx="21"/>
          </p:nvPr>
        </p:nvSpPr>
        <p:spPr>
          <a:xfrm>
            <a:off x="7137995" y="1833750"/>
            <a:ext cx="4511041" cy="4580575"/>
          </a:xfrm>
          <a:prstGeom prst="rect">
            <a:avLst/>
          </a:prstGeom>
        </p:spPr>
        <p:txBody>
          <a:bodyPr/>
          <a:lstStyle/>
          <a:p>
            <a:pPr marL="0" indent="9144">
              <a:buClrTx/>
              <a:buSzTx/>
              <a:buFontTx/>
              <a:buNone/>
              <a:defRPr sz="1400"/>
            </a:pPr>
            <a:endParaRPr/>
          </a:p>
        </p:txBody>
      </p:sp>
      <p:sp>
        <p:nvSpPr>
          <p:cNvPr id="318"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25"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326"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327"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28"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9"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30"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331"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332"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333"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334"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335"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336"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337" name="Title Text"/>
          <p:cNvSpPr txBox="1">
            <a:spLocks noGrp="1"/>
          </p:cNvSpPr>
          <p:nvPr>
            <p:ph type="title"/>
          </p:nvPr>
        </p:nvSpPr>
        <p:spPr>
          <a:xfrm>
            <a:off x="7253913" y="1109160"/>
            <a:ext cx="782405" cy="4681639"/>
          </a:xfrm>
          <a:prstGeom prst="rect">
            <a:avLst/>
          </a:prstGeom>
        </p:spPr>
        <p:txBody>
          <a:bodyPr lIns="0" tIns="0" rIns="0" bIns="0" anchor="t"/>
          <a:lstStyle>
            <a:lvl1pPr algn="ctr">
              <a:defRPr sz="2000" b="1"/>
            </a:lvl1pPr>
          </a:lstStyle>
          <a:p>
            <a:r>
              <a:t>Title Text</a:t>
            </a:r>
          </a:p>
        </p:txBody>
      </p:sp>
      <p:sp>
        <p:nvSpPr>
          <p:cNvPr id="338" name="Picture Placeholder 2"/>
          <p:cNvSpPr>
            <a:spLocks noGrp="1"/>
          </p:cNvSpPr>
          <p:nvPr>
            <p:ph type="pic" sz="half" idx="21"/>
          </p:nvPr>
        </p:nvSpPr>
        <p:spPr>
          <a:xfrm>
            <a:off x="538227" y="1143000"/>
            <a:ext cx="6096001" cy="4572000"/>
          </a:xfrm>
          <a:prstGeom prst="rect">
            <a:avLst/>
          </a:prstGeom>
          <a:ln w="50800">
            <a:solidFill>
              <a:srgbClr val="FFFFFF"/>
            </a:solidFill>
            <a:miter lim="800000"/>
          </a:ln>
          <a:effectLst>
            <a:outerShdw blurRad="63500" dist="31750" dir="4800000" rotWithShape="0">
              <a:srgbClr val="000000">
                <a:alpha val="25000"/>
              </a:srgbClr>
            </a:outerShdw>
          </a:effectLst>
        </p:spPr>
        <p:txBody>
          <a:bodyPr lIns="91439" rIns="91439">
            <a:noAutofit/>
          </a:bodyPr>
          <a:lstStyle/>
          <a:p>
            <a:endParaRPr/>
          </a:p>
        </p:txBody>
      </p:sp>
      <p:sp>
        <p:nvSpPr>
          <p:cNvPr id="339" name="Body Level One…"/>
          <p:cNvSpPr txBox="1">
            <a:spLocks noGrp="1"/>
          </p:cNvSpPr>
          <p:nvPr>
            <p:ph type="body" sz="quarter" idx="1"/>
          </p:nvPr>
        </p:nvSpPr>
        <p:spPr>
          <a:xfrm>
            <a:off x="8117923" y="3274309"/>
            <a:ext cx="3454401" cy="2516490"/>
          </a:xfrm>
          <a:prstGeom prst="rect">
            <a:avLst/>
          </a:prstGeom>
        </p:spPr>
        <p:txBody>
          <a:bodyPr lIns="0" tIns="0" rIns="0" bIns="0"/>
          <a:lstStyle>
            <a:lvl1pPr marL="0" indent="0">
              <a:spcBef>
                <a:spcPts val="0"/>
              </a:spcBef>
              <a:buClrTx/>
              <a:buSzTx/>
              <a:buFontTx/>
              <a:buNone/>
              <a:defRPr sz="1300"/>
            </a:lvl1pPr>
            <a:lvl2pPr marL="0" indent="411480">
              <a:spcBef>
                <a:spcPts val="0"/>
              </a:spcBef>
              <a:buClrTx/>
              <a:buSzTx/>
              <a:buFontTx/>
              <a:buNone/>
              <a:defRPr sz="1300"/>
            </a:lvl2pPr>
            <a:lvl3pPr marL="0" indent="704088">
              <a:spcBef>
                <a:spcPts val="0"/>
              </a:spcBef>
              <a:buClrTx/>
              <a:buSzTx/>
              <a:buFontTx/>
              <a:buNone/>
              <a:defRPr sz="1300"/>
            </a:lvl3pPr>
            <a:lvl4pPr marL="0" indent="978407">
              <a:spcBef>
                <a:spcPts val="0"/>
              </a:spcBef>
              <a:buClrTx/>
              <a:buSzTx/>
              <a:buFontTx/>
              <a:buNone/>
              <a:defRPr sz="1300"/>
            </a:lvl4pPr>
            <a:lvl5pPr marL="0" indent="1207008">
              <a:spcBef>
                <a:spcPts val="0"/>
              </a:spcBef>
              <a:buClrTx/>
              <a:buSzTx/>
              <a:buFontTx/>
              <a:buNone/>
              <a:defRPr sz="1300"/>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6" name="Title Text"/>
          <p:cNvSpPr txBox="1">
            <a:spLocks noGrp="1"/>
          </p:cNvSpPr>
          <p:nvPr>
            <p:ph type="title"/>
          </p:nvPr>
        </p:nvSpPr>
        <p:spPr>
          <a:xfrm>
            <a:off x="963084" y="1968321"/>
            <a:ext cx="10363201" cy="1362076"/>
          </a:xfrm>
          <a:prstGeom prst="rect">
            <a:avLst/>
          </a:prstGeom>
        </p:spPr>
        <p:txBody>
          <a:bodyPr anchor="b"/>
          <a:lstStyle>
            <a:lvl1pPr>
              <a:defRPr sz="4300" b="1"/>
            </a:lvl1pPr>
          </a:lstStyle>
          <a:p>
            <a:r>
              <a:t>Title Text</a:t>
            </a:r>
          </a:p>
        </p:txBody>
      </p:sp>
      <p:sp>
        <p:nvSpPr>
          <p:cNvPr id="57" name="Body Level One…"/>
          <p:cNvSpPr txBox="1">
            <a:spLocks noGrp="1"/>
          </p:cNvSpPr>
          <p:nvPr>
            <p:ph type="body" sz="quarter" idx="1"/>
          </p:nvPr>
        </p:nvSpPr>
        <p:spPr>
          <a:xfrm>
            <a:off x="963084" y="3367087"/>
            <a:ext cx="10363201" cy="1509713"/>
          </a:xfrm>
          <a:prstGeom prst="rect">
            <a:avLst/>
          </a:prstGeom>
        </p:spPr>
        <p:txBody>
          <a:bodyPr/>
          <a:lstStyle>
            <a:lvl1pPr marL="0" indent="45719">
              <a:buClrTx/>
              <a:buSzTx/>
              <a:buFontTx/>
              <a:buNone/>
              <a:defRPr sz="2100"/>
            </a:lvl1pPr>
            <a:lvl2pPr marL="0" indent="411480">
              <a:buClrTx/>
              <a:buSzTx/>
              <a:buFontTx/>
              <a:buNone/>
              <a:defRPr sz="2100"/>
            </a:lvl2pPr>
            <a:lvl3pPr marL="0" indent="704088">
              <a:buClrTx/>
              <a:buSzTx/>
              <a:buFontTx/>
              <a:buNone/>
              <a:defRPr sz="2100"/>
            </a:lvl3pPr>
            <a:lvl4pPr marL="0" indent="978407">
              <a:buClrTx/>
              <a:buSzTx/>
              <a:buFontTx/>
              <a:buNone/>
              <a:defRPr sz="2100"/>
            </a:lvl4pPr>
            <a:lvl5pPr marL="0" indent="1207008">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sz="half" idx="1"/>
          </p:nvPr>
        </p:nvSpPr>
        <p:spPr>
          <a:xfrm>
            <a:off x="609600" y="1735074"/>
            <a:ext cx="5384800" cy="4341876"/>
          </a:xfrm>
          <a:prstGeom prst="rect">
            <a:avLst/>
          </a:prstGeom>
        </p:spPr>
        <p:txBody>
          <a:bodyPr/>
          <a:lstStyle>
            <a:lvl1pPr>
              <a:defRPr sz="2000"/>
            </a:lvl1pPr>
            <a:lvl2pPr marL="671362" indent="-259882">
              <a:defRPr sz="2000"/>
            </a:lvl2pPr>
            <a:lvl3pPr marL="947927" indent="-243839">
              <a:defRPr sz="2000"/>
            </a:lvl3pPr>
            <a:lvl4pPr marL="1201927" indent="-223520">
              <a:defRPr sz="2000"/>
            </a:lvl4pPr>
            <a:lvl5pPr marL="1410208" indent="-203200">
              <a:defRPr sz="20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4"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75"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76"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77"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78"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79"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80"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81"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82"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83"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84"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85"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86" name="Title Text"/>
          <p:cNvSpPr txBox="1">
            <a:spLocks noGrp="1"/>
          </p:cNvSpPr>
          <p:nvPr>
            <p:ph type="title"/>
          </p:nvPr>
        </p:nvSpPr>
        <p:spPr>
          <a:xfrm>
            <a:off x="508000" y="655698"/>
            <a:ext cx="11176000" cy="1069848"/>
          </a:xfrm>
          <a:prstGeom prst="rect">
            <a:avLst/>
          </a:prstGeom>
        </p:spPr>
        <p:txBody>
          <a:bodyPr/>
          <a:lstStyle/>
          <a:p>
            <a:r>
              <a:t>Title Text</a:t>
            </a:r>
          </a:p>
        </p:txBody>
      </p:sp>
      <p:sp>
        <p:nvSpPr>
          <p:cNvPr id="87" name="Body Level One…"/>
          <p:cNvSpPr txBox="1">
            <a:spLocks noGrp="1"/>
          </p:cNvSpPr>
          <p:nvPr>
            <p:ph type="body" sz="quarter" idx="1"/>
          </p:nvPr>
        </p:nvSpPr>
        <p:spPr>
          <a:xfrm>
            <a:off x="508000" y="1757667"/>
            <a:ext cx="5388865" cy="457201"/>
          </a:xfrm>
          <a:prstGeom prst="rect">
            <a:avLst/>
          </a:prstGeom>
          <a:solidFill>
            <a:srgbClr val="FFD966">
              <a:alpha val="25000"/>
            </a:srgbClr>
          </a:solidFill>
          <a:ln>
            <a:solidFill>
              <a:schemeClr val="accent2"/>
            </a:solidFill>
            <a:round/>
          </a:ln>
        </p:spPr>
        <p:txBody>
          <a:bodyPr anchor="ctr"/>
          <a:lstStyle>
            <a:lvl1pPr marL="0" indent="45719">
              <a:buClrTx/>
              <a:buSzTx/>
              <a:buFontTx/>
              <a:buNone/>
              <a:defRPr sz="1900" b="1">
                <a:solidFill>
                  <a:srgbClr val="41536C"/>
                </a:solidFill>
              </a:defRPr>
            </a:lvl1pPr>
            <a:lvl2pPr marL="0" indent="411480">
              <a:buClrTx/>
              <a:buSzTx/>
              <a:buFontTx/>
              <a:buNone/>
              <a:defRPr sz="1900" b="1">
                <a:solidFill>
                  <a:srgbClr val="41536C"/>
                </a:solidFill>
              </a:defRPr>
            </a:lvl2pPr>
            <a:lvl3pPr marL="0" indent="704088">
              <a:buClrTx/>
              <a:buSzTx/>
              <a:buFontTx/>
              <a:buNone/>
              <a:defRPr sz="1900" b="1">
                <a:solidFill>
                  <a:srgbClr val="41536C"/>
                </a:solidFill>
              </a:defRPr>
            </a:lvl3pPr>
            <a:lvl4pPr marL="0" indent="978407">
              <a:buClrTx/>
              <a:buSzTx/>
              <a:buFontTx/>
              <a:buNone/>
              <a:defRPr sz="1900" b="1">
                <a:solidFill>
                  <a:srgbClr val="41536C"/>
                </a:solidFill>
              </a:defRPr>
            </a:lvl4pPr>
            <a:lvl5pPr marL="0" indent="1207008">
              <a:buClrTx/>
              <a:buSzTx/>
              <a:buFontTx/>
              <a:buNone/>
              <a:defRPr sz="1900" b="1">
                <a:solidFill>
                  <a:srgbClr val="41536C"/>
                </a:solidFill>
              </a:defRPr>
            </a:lvl5p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6294968" y="1757667"/>
            <a:ext cx="5389034" cy="457201"/>
          </a:xfrm>
          <a:prstGeom prst="rect">
            <a:avLst/>
          </a:prstGeom>
          <a:solidFill>
            <a:srgbClr val="FFD966">
              <a:alpha val="25000"/>
            </a:srgbClr>
          </a:solidFill>
          <a:ln>
            <a:solidFill>
              <a:schemeClr val="accent2"/>
            </a:solidFill>
            <a:round/>
          </a:ln>
        </p:spPr>
        <p:txBody>
          <a:bodyPr anchor="ctr"/>
          <a:lstStyle/>
          <a:p>
            <a:pPr marL="0" indent="45719">
              <a:buClrTx/>
              <a:buSzTx/>
              <a:buFontTx/>
              <a:buNone/>
              <a:defRPr sz="1900" b="1">
                <a:solidFill>
                  <a:srgbClr val="41536C"/>
                </a:solidFill>
              </a:defRPr>
            </a:pPr>
            <a:endParaRPr/>
          </a:p>
        </p:txBody>
      </p:sp>
      <p:sp>
        <p:nvSpPr>
          <p:cNvPr id="89"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6" name="Title Text"/>
          <p:cNvSpPr txBox="1">
            <a:spLocks noGrp="1"/>
          </p:cNvSpPr>
          <p:nvPr>
            <p:ph type="title"/>
          </p:nvPr>
        </p:nvSpPr>
        <p:spPr>
          <a:xfrm>
            <a:off x="609600" y="628650"/>
            <a:ext cx="10972800" cy="1069848"/>
          </a:xfrm>
          <a:prstGeom prst="rect">
            <a:avLst/>
          </a:prstGeom>
        </p:spPr>
        <p:txBody>
          <a:bodyPr/>
          <a:lstStyle/>
          <a:p>
            <a:r>
              <a:t>Title Text</a:t>
            </a:r>
          </a:p>
        </p:txBody>
      </p:sp>
      <p:sp>
        <p:nvSpPr>
          <p:cNvPr id="97" name="Slide Number"/>
          <p:cNvSpPr txBox="1">
            <a:spLocks noGrp="1"/>
          </p:cNvSpPr>
          <p:nvPr>
            <p:ph type="sldNum" sz="quarter" idx="2"/>
          </p:nvPr>
        </p:nvSpPr>
        <p:spPr>
          <a:xfrm>
            <a:off x="11579782" y="34944"/>
            <a:ext cx="335866" cy="333088"/>
          </a:xfrm>
          <a:prstGeom prst="rect">
            <a:avLst/>
          </a:prstGeom>
        </p:spPr>
        <p:txBody>
          <a:bodyPr/>
          <a:lstStyle/>
          <a:p>
            <a:fld id="{86CB4B4D-7CA3-9044-876B-883B54F8677D}" type="slidenum">
              <a:t>‹#›</a:t>
            </a:fld>
            <a:endParaRPr/>
          </a:p>
        </p:txBody>
      </p:sp>
      <p:sp>
        <p:nvSpPr>
          <p:cNvPr id="98" name="Slide Number Placeholder 5"/>
          <p:cNvSpPr txBox="1"/>
          <p:nvPr/>
        </p:nvSpPr>
        <p:spPr>
          <a:xfrm>
            <a:off x="11581419" y="6028992"/>
            <a:ext cx="468744" cy="625189"/>
          </a:xfrm>
          <a:prstGeom prst="rect">
            <a:avLst/>
          </a:prstGeom>
          <a:ln w="12700">
            <a:miter lim="400000"/>
          </a:ln>
        </p:spPr>
        <p:txBody>
          <a:bodyPr lIns="45719" rIns="45719" anchor="b">
            <a:spAutoFit/>
          </a:bodyPr>
          <a:lstStyle/>
          <a:p>
            <a:pPr algn="r">
              <a:defRPr b="1">
                <a:solidFill>
                  <a:srgbClr val="0067B1"/>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5"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106"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107"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08"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09"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10"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111"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112"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113"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114"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115"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116"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117"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24"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125"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126"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27"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8"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9"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130"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131"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132"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133"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134"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135"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136" name="Edit Master title style"/>
          <p:cNvSpPr txBox="1">
            <a:spLocks noGrp="1"/>
          </p:cNvSpPr>
          <p:nvPr>
            <p:ph type="title" hasCustomPrompt="1"/>
          </p:nvPr>
        </p:nvSpPr>
        <p:spPr>
          <a:xfrm>
            <a:off x="7137995" y="924994"/>
            <a:ext cx="4511041" cy="877825"/>
          </a:xfrm>
          <a:prstGeom prst="rect">
            <a:avLst/>
          </a:prstGeom>
        </p:spPr>
        <p:txBody>
          <a:bodyPr anchor="b"/>
          <a:lstStyle>
            <a:lvl1pPr>
              <a:defRPr sz="1800" b="1"/>
            </a:lvl1pPr>
          </a:lstStyle>
          <a:p>
            <a:r>
              <a:t>Edit Master title style</a:t>
            </a:r>
          </a:p>
        </p:txBody>
      </p:sp>
      <p:sp>
        <p:nvSpPr>
          <p:cNvPr id="137" name="Body Level One…"/>
          <p:cNvSpPr txBox="1">
            <a:spLocks noGrp="1"/>
          </p:cNvSpPr>
          <p:nvPr>
            <p:ph type="body" idx="1"/>
          </p:nvPr>
        </p:nvSpPr>
        <p:spPr>
          <a:xfrm>
            <a:off x="203200" y="776287"/>
            <a:ext cx="6803136" cy="5805083"/>
          </a:xfrm>
          <a:prstGeom prst="rect">
            <a:avLst/>
          </a:prstGeom>
        </p:spPr>
        <p:txBody>
          <a:bodyPr/>
          <a:lstStyle>
            <a:lvl1pPr>
              <a:defRPr sz="3200"/>
            </a:lvl1pPr>
            <a:lvl2pPr marL="693637" indent="-282157">
              <a:defRPr sz="3200"/>
            </a:lvl2pPr>
            <a:lvl3pPr marL="996696" indent="-292608">
              <a:defRPr sz="3200"/>
            </a:lvl3pPr>
            <a:lvl4pPr marL="1300276" indent="-321868">
              <a:defRPr sz="3200"/>
            </a:lvl4pPr>
            <a:lvl5pPr marL="1499616" indent="-292608">
              <a:defRPr sz="3200"/>
            </a:lvl5pPr>
          </a:lstStyle>
          <a:p>
            <a:r>
              <a:t>Body Level One</a:t>
            </a:r>
          </a:p>
          <a:p>
            <a:pPr lvl="1"/>
            <a:r>
              <a:t>Body Level Two</a:t>
            </a:r>
          </a:p>
          <a:p>
            <a:pPr lvl="2"/>
            <a:r>
              <a:t>Body Level Three</a:t>
            </a:r>
          </a:p>
          <a:p>
            <a:pPr lvl="3"/>
            <a:r>
              <a:t>Body Level Four</a:t>
            </a:r>
          </a:p>
          <a:p>
            <a:pPr lvl="4"/>
            <a:r>
              <a:t>Body Level Five</a:t>
            </a:r>
          </a:p>
        </p:txBody>
      </p:sp>
      <p:sp>
        <p:nvSpPr>
          <p:cNvPr id="138" name="Text Placeholder 2"/>
          <p:cNvSpPr>
            <a:spLocks noGrp="1"/>
          </p:cNvSpPr>
          <p:nvPr>
            <p:ph type="body" sz="half" idx="21"/>
          </p:nvPr>
        </p:nvSpPr>
        <p:spPr>
          <a:xfrm>
            <a:off x="7137995" y="1833750"/>
            <a:ext cx="4511041" cy="4580575"/>
          </a:xfrm>
          <a:prstGeom prst="rect">
            <a:avLst/>
          </a:prstGeom>
        </p:spPr>
        <p:txBody>
          <a:bodyPr/>
          <a:lstStyle/>
          <a:p>
            <a:pPr marL="0" indent="9144">
              <a:buClrTx/>
              <a:buSzTx/>
              <a:buFontTx/>
              <a:buNone/>
              <a:defRPr sz="1400"/>
            </a:pPr>
            <a:endParaRPr/>
          </a:p>
        </p:txBody>
      </p:sp>
      <p:sp>
        <p:nvSpPr>
          <p:cNvPr id="139"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46"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147"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148"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49"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50"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51"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152"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153"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154"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155"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156"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157" name="Picture 1" descr="Picture 1"/>
          <p:cNvPicPr>
            <a:picLocks noChangeAspect="1"/>
          </p:cNvPicPr>
          <p:nvPr/>
        </p:nvPicPr>
        <p:blipFill>
          <a:blip r:embed="rId2"/>
          <a:stretch>
            <a:fillRect/>
          </a:stretch>
        </p:blipFill>
        <p:spPr>
          <a:xfrm>
            <a:off x="10310059" y="6162092"/>
            <a:ext cx="1329817" cy="595325"/>
          </a:xfrm>
          <a:prstGeom prst="rect">
            <a:avLst/>
          </a:prstGeom>
          <a:ln w="12700">
            <a:miter lim="400000"/>
          </a:ln>
        </p:spPr>
      </p:pic>
      <p:sp>
        <p:nvSpPr>
          <p:cNvPr id="158" name="Title Text"/>
          <p:cNvSpPr txBox="1">
            <a:spLocks noGrp="1"/>
          </p:cNvSpPr>
          <p:nvPr>
            <p:ph type="title"/>
          </p:nvPr>
        </p:nvSpPr>
        <p:spPr>
          <a:xfrm>
            <a:off x="7253913" y="1109160"/>
            <a:ext cx="782405" cy="4681639"/>
          </a:xfrm>
          <a:prstGeom prst="rect">
            <a:avLst/>
          </a:prstGeom>
        </p:spPr>
        <p:txBody>
          <a:bodyPr lIns="0" tIns="0" rIns="0" bIns="0" anchor="t"/>
          <a:lstStyle>
            <a:lvl1pPr algn="ctr">
              <a:defRPr sz="2000" b="1"/>
            </a:lvl1pPr>
          </a:lstStyle>
          <a:p>
            <a:r>
              <a:t>Title Text</a:t>
            </a:r>
          </a:p>
        </p:txBody>
      </p:sp>
      <p:sp>
        <p:nvSpPr>
          <p:cNvPr id="159" name="Picture Placeholder 2"/>
          <p:cNvSpPr>
            <a:spLocks noGrp="1"/>
          </p:cNvSpPr>
          <p:nvPr>
            <p:ph type="pic" sz="half" idx="21"/>
          </p:nvPr>
        </p:nvSpPr>
        <p:spPr>
          <a:xfrm>
            <a:off x="538227" y="1143000"/>
            <a:ext cx="6096001" cy="4572000"/>
          </a:xfrm>
          <a:prstGeom prst="rect">
            <a:avLst/>
          </a:prstGeom>
          <a:ln w="50800">
            <a:solidFill>
              <a:srgbClr val="FFFFFF"/>
            </a:solidFill>
            <a:miter lim="800000"/>
          </a:ln>
          <a:effectLst>
            <a:outerShdw blurRad="63500" dist="31750" dir="4800000" rotWithShape="0">
              <a:srgbClr val="000000">
                <a:alpha val="25000"/>
              </a:srgbClr>
            </a:outerShdw>
          </a:effectLst>
        </p:spPr>
        <p:txBody>
          <a:bodyPr lIns="91439" rIns="91439">
            <a:noAutofit/>
          </a:bodyPr>
          <a:lstStyle/>
          <a:p>
            <a:endParaRPr/>
          </a:p>
        </p:txBody>
      </p:sp>
      <p:sp>
        <p:nvSpPr>
          <p:cNvPr id="160" name="Body Level One…"/>
          <p:cNvSpPr txBox="1">
            <a:spLocks noGrp="1"/>
          </p:cNvSpPr>
          <p:nvPr>
            <p:ph type="body" sz="quarter" idx="1"/>
          </p:nvPr>
        </p:nvSpPr>
        <p:spPr>
          <a:xfrm>
            <a:off x="8117923" y="3274309"/>
            <a:ext cx="3454401" cy="2516490"/>
          </a:xfrm>
          <a:prstGeom prst="rect">
            <a:avLst/>
          </a:prstGeom>
        </p:spPr>
        <p:txBody>
          <a:bodyPr lIns="0" tIns="0" rIns="0" bIns="0"/>
          <a:lstStyle>
            <a:lvl1pPr marL="0" indent="0">
              <a:spcBef>
                <a:spcPts val="0"/>
              </a:spcBef>
              <a:buClrTx/>
              <a:buSzTx/>
              <a:buFontTx/>
              <a:buNone/>
              <a:defRPr sz="1300"/>
            </a:lvl1pPr>
            <a:lvl2pPr marL="0" indent="411480">
              <a:spcBef>
                <a:spcPts val="0"/>
              </a:spcBef>
              <a:buClrTx/>
              <a:buSzTx/>
              <a:buFontTx/>
              <a:buNone/>
              <a:defRPr sz="1300"/>
            </a:lvl2pPr>
            <a:lvl3pPr marL="0" indent="704088">
              <a:spcBef>
                <a:spcPts val="0"/>
              </a:spcBef>
              <a:buClrTx/>
              <a:buSzTx/>
              <a:buFontTx/>
              <a:buNone/>
              <a:defRPr sz="1300"/>
            </a:lvl3pPr>
            <a:lvl4pPr marL="0" indent="978407">
              <a:spcBef>
                <a:spcPts val="0"/>
              </a:spcBef>
              <a:buClrTx/>
              <a:buSzTx/>
              <a:buFontTx/>
              <a:buNone/>
              <a:defRPr sz="1300"/>
            </a:lvl4pPr>
            <a:lvl5pPr marL="0" indent="1207008">
              <a:spcBef>
                <a:spcPts val="0"/>
              </a:spcBef>
              <a:buClrTx/>
              <a:buSzTx/>
              <a:buFontTx/>
              <a:buNone/>
              <a:defRPr sz="1300"/>
            </a:lvl5pPr>
          </a:lstStyle>
          <a:p>
            <a:r>
              <a:t>Body Level One</a:t>
            </a:r>
          </a:p>
          <a:p>
            <a:pPr lvl="1"/>
            <a:r>
              <a:t>Body Level Two</a:t>
            </a:r>
          </a:p>
          <a:p>
            <a:pPr lvl="2"/>
            <a:r>
              <a:t>Body Level Three</a:t>
            </a:r>
          </a:p>
          <a:p>
            <a:pPr lvl="3"/>
            <a:r>
              <a:t>Body Level Four</a:t>
            </a:r>
          </a:p>
          <a:p>
            <a:pPr lvl="4"/>
            <a:r>
              <a:t>Body Level Five</a:t>
            </a:r>
          </a:p>
        </p:txBody>
      </p:sp>
      <p:sp>
        <p:nvSpPr>
          <p:cNvPr id="161" name="Slide Number"/>
          <p:cNvSpPr txBox="1">
            <a:spLocks noGrp="1"/>
          </p:cNvSpPr>
          <p:nvPr>
            <p:ph type="sldNum" sz="quarter" idx="2"/>
          </p:nvPr>
        </p:nvSpPr>
        <p:spPr>
          <a:xfrm>
            <a:off x="11760017" y="6321092"/>
            <a:ext cx="335866" cy="333089"/>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7"/>
          <p:cNvSpPr/>
          <p:nvPr/>
        </p:nvSpPr>
        <p:spPr>
          <a:xfrm>
            <a:off x="1" y="366819"/>
            <a:ext cx="12190122" cy="91062"/>
          </a:xfrm>
          <a:prstGeom prst="rect">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3" name="Rectangle 28"/>
          <p:cNvSpPr/>
          <p:nvPr/>
        </p:nvSpPr>
        <p:spPr>
          <a:xfrm>
            <a:off x="0" y="-1"/>
            <a:ext cx="12192000" cy="310663"/>
          </a:xfrm>
          <a:prstGeom prst="rect">
            <a:avLst/>
          </a:prstGeom>
          <a:solidFill>
            <a:srgbClr val="0069A7"/>
          </a:solidFill>
          <a:ln w="12700">
            <a:miter lim="400000"/>
          </a:ln>
        </p:spPr>
        <p:txBody>
          <a:bodyPr lIns="45719" rIns="45719" anchor="ctr"/>
          <a:lstStyle/>
          <a:p>
            <a:pPr algn="ctr">
              <a:defRPr>
                <a:solidFill>
                  <a:srgbClr val="FFFFFF"/>
                </a:solidFill>
              </a:defRPr>
            </a:pPr>
            <a:endParaRPr/>
          </a:p>
        </p:txBody>
      </p:sp>
      <p:sp>
        <p:nvSpPr>
          <p:cNvPr id="4" name="Rectangle 29"/>
          <p:cNvSpPr/>
          <p:nvPr/>
        </p:nvSpPr>
        <p:spPr>
          <a:xfrm>
            <a:off x="0" y="308276"/>
            <a:ext cx="12192003" cy="9144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 name="Rounded Rectangle 32"/>
          <p:cNvSpPr/>
          <p:nvPr/>
        </p:nvSpPr>
        <p:spPr>
          <a:xfrm>
            <a:off x="7209784" y="497503"/>
            <a:ext cx="4084321" cy="2743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6" name="Rounded Rectangle 33"/>
          <p:cNvSpPr/>
          <p:nvPr/>
        </p:nvSpPr>
        <p:spPr>
          <a:xfrm>
            <a:off x="9831527" y="588942"/>
            <a:ext cx="2133601" cy="36577"/>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7" name="Rectangle 34"/>
          <p:cNvSpPr/>
          <p:nvPr/>
        </p:nvSpPr>
        <p:spPr>
          <a:xfrm>
            <a:off x="12113287" y="-2001"/>
            <a:ext cx="76836"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8" name="Rectangle 35"/>
          <p:cNvSpPr/>
          <p:nvPr/>
        </p:nvSpPr>
        <p:spPr>
          <a:xfrm>
            <a:off x="12059308" y="-2001"/>
            <a:ext cx="36577" cy="621792"/>
          </a:xfrm>
          <a:prstGeom prst="rect">
            <a:avLst/>
          </a:prstGeom>
          <a:solidFill>
            <a:srgbClr val="FFFFFF">
              <a:alpha val="65098"/>
            </a:srgbClr>
          </a:solidFill>
          <a:ln w="12700">
            <a:miter lim="400000"/>
          </a:ln>
        </p:spPr>
        <p:txBody>
          <a:bodyPr lIns="45719" rIns="45719" anchor="ctr"/>
          <a:lstStyle/>
          <a:p>
            <a:pPr algn="ctr">
              <a:defRPr>
                <a:solidFill>
                  <a:srgbClr val="FFFFFF"/>
                </a:solidFill>
              </a:defRPr>
            </a:pPr>
            <a:endParaRPr/>
          </a:p>
        </p:txBody>
      </p:sp>
      <p:sp>
        <p:nvSpPr>
          <p:cNvPr id="9" name="Rectangle 36"/>
          <p:cNvSpPr/>
          <p:nvPr/>
        </p:nvSpPr>
        <p:spPr>
          <a:xfrm>
            <a:off x="12033650" y="-2001"/>
            <a:ext cx="12701" cy="621792"/>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sp>
        <p:nvSpPr>
          <p:cNvPr id="10" name="Rectangle 37"/>
          <p:cNvSpPr/>
          <p:nvPr/>
        </p:nvSpPr>
        <p:spPr>
          <a:xfrm>
            <a:off x="11967230" y="-2001"/>
            <a:ext cx="36577" cy="621792"/>
          </a:xfrm>
          <a:prstGeom prst="rect">
            <a:avLst/>
          </a:prstGeom>
          <a:solidFill>
            <a:srgbClr val="FFFFFF">
              <a:alpha val="40000"/>
            </a:srgbClr>
          </a:solidFill>
          <a:ln w="12700">
            <a:miter lim="400000"/>
          </a:ln>
        </p:spPr>
        <p:txBody>
          <a:bodyPr lIns="45719" rIns="45719" anchor="ctr"/>
          <a:lstStyle/>
          <a:p>
            <a:pPr algn="ctr">
              <a:defRPr>
                <a:solidFill>
                  <a:srgbClr val="FFFFFF"/>
                </a:solidFill>
              </a:defRPr>
            </a:pPr>
            <a:endParaRPr/>
          </a:p>
        </p:txBody>
      </p:sp>
      <p:sp>
        <p:nvSpPr>
          <p:cNvPr id="11" name="Rectangle 38"/>
          <p:cNvSpPr/>
          <p:nvPr/>
        </p:nvSpPr>
        <p:spPr>
          <a:xfrm>
            <a:off x="11887568" y="379"/>
            <a:ext cx="73153" cy="585218"/>
          </a:xfrm>
          <a:prstGeom prst="rect">
            <a:avLst/>
          </a:pr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12" name="Rectangle 39"/>
          <p:cNvSpPr/>
          <p:nvPr/>
        </p:nvSpPr>
        <p:spPr>
          <a:xfrm>
            <a:off x="11831046" y="379"/>
            <a:ext cx="12701" cy="585218"/>
          </a:xfrm>
          <a:prstGeom prst="rect">
            <a:avLst/>
          </a:prstGeom>
          <a:solidFill>
            <a:srgbClr val="FFFFFF">
              <a:alpha val="30196"/>
            </a:srgbClr>
          </a:solidFill>
          <a:ln w="12700">
            <a:miter lim="400000"/>
          </a:ln>
        </p:spPr>
        <p:txBody>
          <a:bodyPr lIns="45719" rIns="45719" anchor="ctr"/>
          <a:lstStyle/>
          <a:p>
            <a:pPr algn="ctr">
              <a:defRPr>
                <a:solidFill>
                  <a:srgbClr val="FFFFFF"/>
                </a:solidFill>
              </a:defRPr>
            </a:pPr>
            <a:endParaRPr/>
          </a:p>
        </p:txBody>
      </p:sp>
      <p:pic>
        <p:nvPicPr>
          <p:cNvPr id="13" name="Picture 1" descr="Picture 1"/>
          <p:cNvPicPr>
            <a:picLocks noChangeAspect="1"/>
          </p:cNvPicPr>
          <p:nvPr/>
        </p:nvPicPr>
        <p:blipFill>
          <a:blip r:embed="rId21"/>
          <a:stretch>
            <a:fillRect/>
          </a:stretch>
        </p:blipFill>
        <p:spPr>
          <a:xfrm>
            <a:off x="10310059" y="6162092"/>
            <a:ext cx="1329817" cy="595325"/>
          </a:xfrm>
          <a:prstGeom prst="rect">
            <a:avLst/>
          </a:prstGeom>
          <a:ln w="12700">
            <a:miter lim="400000"/>
          </a:ln>
        </p:spPr>
      </p:pic>
      <p:sp>
        <p:nvSpPr>
          <p:cNvPr id="14" name="Title Text"/>
          <p:cNvSpPr txBox="1">
            <a:spLocks noGrp="1"/>
          </p:cNvSpPr>
          <p:nvPr>
            <p:ph type="title"/>
          </p:nvPr>
        </p:nvSpPr>
        <p:spPr>
          <a:xfrm>
            <a:off x="609600" y="628650"/>
            <a:ext cx="10972800" cy="106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15" name="Body Level One…"/>
          <p:cNvSpPr txBox="1">
            <a:spLocks noGrp="1"/>
          </p:cNvSpPr>
          <p:nvPr>
            <p:ph type="body" idx="1"/>
          </p:nvPr>
        </p:nvSpPr>
        <p:spPr>
          <a:xfrm>
            <a:off x="609600" y="1735073"/>
            <a:ext cx="10972800" cy="4553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760018" y="6321092"/>
            <a:ext cx="335867" cy="333089"/>
          </a:xfrm>
          <a:prstGeom prst="rect">
            <a:avLst/>
          </a:prstGeom>
          <a:ln w="12700">
            <a:miter lim="400000"/>
          </a:ln>
        </p:spPr>
        <p:txBody>
          <a:bodyPr wrap="none" lIns="45719" rIns="45719" anchor="b">
            <a:spAutoFit/>
          </a:bodyPr>
          <a:lstStyle>
            <a:lvl1pPr algn="r">
              <a:defRPr b="1">
                <a:solidFill>
                  <a:srgbClr val="0067B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69A7"/>
          </a:solidFill>
          <a:uFillTx/>
          <a:latin typeface="Cambria"/>
          <a:ea typeface="Cambria"/>
          <a:cs typeface="Cambria"/>
          <a:sym typeface="Cambria"/>
        </a:defRPr>
      </a:lvl1pPr>
      <a:lvl2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69A7"/>
          </a:solidFill>
          <a:uFillTx/>
          <a:latin typeface="Cambria"/>
          <a:ea typeface="Cambria"/>
          <a:cs typeface="Cambria"/>
          <a:sym typeface="Cambria"/>
        </a:defRPr>
      </a:lvl2pPr>
      <a:lvl3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69A7"/>
          </a:solidFill>
          <a:uFillTx/>
          <a:latin typeface="Cambria"/>
          <a:ea typeface="Cambria"/>
          <a:cs typeface="Cambria"/>
          <a:sym typeface="Cambria"/>
        </a:defRPr>
      </a:lvl3pPr>
      <a:lvl4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69A7"/>
          </a:solidFill>
          <a:uFillTx/>
          <a:latin typeface="Cambria"/>
          <a:ea typeface="Cambria"/>
          <a:cs typeface="Cambria"/>
          <a:sym typeface="Cambria"/>
        </a:defRPr>
      </a:lvl4pPr>
      <a:lvl5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69A7"/>
          </a:solidFill>
          <a:uFillTx/>
          <a:latin typeface="Cambria"/>
          <a:ea typeface="Cambria"/>
          <a:cs typeface="Cambria"/>
          <a:sym typeface="Cambria"/>
        </a:defRPr>
      </a:lvl5pPr>
      <a:lvl6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69A7"/>
          </a:solidFill>
          <a:uFillTx/>
          <a:latin typeface="Cambria"/>
          <a:ea typeface="Cambria"/>
          <a:cs typeface="Cambria"/>
          <a:sym typeface="Cambria"/>
        </a:defRPr>
      </a:lvl6pPr>
      <a:lvl7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69A7"/>
          </a:solidFill>
          <a:uFillTx/>
          <a:latin typeface="Cambria"/>
          <a:ea typeface="Cambria"/>
          <a:cs typeface="Cambria"/>
          <a:sym typeface="Cambria"/>
        </a:defRPr>
      </a:lvl7pPr>
      <a:lvl8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69A7"/>
          </a:solidFill>
          <a:uFillTx/>
          <a:latin typeface="Cambria"/>
          <a:ea typeface="Cambria"/>
          <a:cs typeface="Cambria"/>
          <a:sym typeface="Cambria"/>
        </a:defRPr>
      </a:lvl8pPr>
      <a:lvl9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69A7"/>
          </a:solidFill>
          <a:uFillTx/>
          <a:latin typeface="Cambria"/>
          <a:ea typeface="Cambria"/>
          <a:cs typeface="Cambria"/>
          <a:sym typeface="Cambria"/>
        </a:defRPr>
      </a:lvl9pPr>
    </p:titleStyle>
    <p:bodyStyle>
      <a:lvl1pPr marL="365759" marR="0" indent="-256031" algn="l" defTabSz="914400" rtl="0" latinLnBrk="0">
        <a:lnSpc>
          <a:spcPct val="100000"/>
        </a:lnSpc>
        <a:spcBef>
          <a:spcPts val="300"/>
        </a:spcBef>
        <a:spcAft>
          <a:spcPts val="0"/>
        </a:spcAft>
        <a:buClr>
          <a:srgbClr val="900000"/>
        </a:buClr>
        <a:buSzPct val="100000"/>
        <a:buFont typeface="Georgia"/>
        <a:buChar char="•"/>
        <a:tabLst/>
        <a:defRPr sz="2800" b="0" i="0" u="none" strike="noStrike" cap="none" spc="0" baseline="0">
          <a:solidFill>
            <a:srgbClr val="0069A7"/>
          </a:solidFill>
          <a:uFillTx/>
          <a:latin typeface="Cambria"/>
          <a:ea typeface="Cambria"/>
          <a:cs typeface="Cambria"/>
          <a:sym typeface="Cambria"/>
        </a:defRPr>
      </a:lvl1pPr>
      <a:lvl2pPr marL="677359" marR="0" indent="-265879" algn="l" defTabSz="914400" rtl="0" latinLnBrk="0">
        <a:lnSpc>
          <a:spcPct val="100000"/>
        </a:lnSpc>
        <a:spcBef>
          <a:spcPts val="300"/>
        </a:spcBef>
        <a:spcAft>
          <a:spcPts val="0"/>
        </a:spcAft>
        <a:buClr>
          <a:srgbClr val="900000"/>
        </a:buClr>
        <a:buSzPct val="100000"/>
        <a:buFont typeface="Georgia"/>
        <a:buChar char="▫"/>
        <a:tabLst/>
        <a:defRPr sz="2800" b="0" i="0" u="none" strike="noStrike" cap="none" spc="0" baseline="0">
          <a:solidFill>
            <a:srgbClr val="0069A7"/>
          </a:solidFill>
          <a:uFillTx/>
          <a:latin typeface="Cambria"/>
          <a:ea typeface="Cambria"/>
          <a:cs typeface="Cambria"/>
          <a:sym typeface="Cambria"/>
        </a:defRPr>
      </a:lvl2pPr>
      <a:lvl3pPr marL="960120" marR="0" indent="-256032" algn="l" defTabSz="914400" rtl="0" latinLnBrk="0">
        <a:lnSpc>
          <a:spcPct val="100000"/>
        </a:lnSpc>
        <a:spcBef>
          <a:spcPts val="300"/>
        </a:spcBef>
        <a:spcAft>
          <a:spcPts val="0"/>
        </a:spcAft>
        <a:buClr>
          <a:srgbClr val="900000"/>
        </a:buClr>
        <a:buSzPct val="100000"/>
        <a:buFont typeface="Georgia"/>
        <a:buChar char="●"/>
        <a:tabLst/>
        <a:defRPr sz="2800" b="0" i="0" u="none" strike="noStrike" cap="none" spc="0" baseline="0">
          <a:solidFill>
            <a:srgbClr val="0069A7"/>
          </a:solidFill>
          <a:uFillTx/>
          <a:latin typeface="Cambria"/>
          <a:ea typeface="Cambria"/>
          <a:cs typeface="Cambria"/>
          <a:sym typeface="Cambria"/>
        </a:defRPr>
      </a:lvl3pPr>
      <a:lvl4pPr marL="1234439" marR="0" indent="-256032" algn="l" defTabSz="914400" rtl="0" latinLnBrk="0">
        <a:lnSpc>
          <a:spcPct val="100000"/>
        </a:lnSpc>
        <a:spcBef>
          <a:spcPts val="300"/>
        </a:spcBef>
        <a:spcAft>
          <a:spcPts val="0"/>
        </a:spcAft>
        <a:buClr>
          <a:srgbClr val="900000"/>
        </a:buClr>
        <a:buSzPct val="100000"/>
        <a:buFont typeface="Georgia"/>
        <a:buChar char="●"/>
        <a:tabLst/>
        <a:defRPr sz="2800" b="0" i="0" u="none" strike="noStrike" cap="none" spc="0" baseline="0">
          <a:solidFill>
            <a:srgbClr val="0069A7"/>
          </a:solidFill>
          <a:uFillTx/>
          <a:latin typeface="Cambria"/>
          <a:ea typeface="Cambria"/>
          <a:cs typeface="Cambria"/>
          <a:sym typeface="Cambria"/>
        </a:defRPr>
      </a:lvl4pPr>
      <a:lvl5pPr marL="1463040" marR="0" indent="-256032" algn="l" defTabSz="914400" rtl="0" latinLnBrk="0">
        <a:lnSpc>
          <a:spcPct val="100000"/>
        </a:lnSpc>
        <a:spcBef>
          <a:spcPts val="300"/>
        </a:spcBef>
        <a:spcAft>
          <a:spcPts val="0"/>
        </a:spcAft>
        <a:buClr>
          <a:srgbClr val="900000"/>
        </a:buClr>
        <a:buSzPct val="100000"/>
        <a:buFont typeface="Georgia"/>
        <a:buChar char="●"/>
        <a:tabLst/>
        <a:defRPr sz="2800" b="0" i="0" u="none" strike="noStrike" cap="none" spc="0" baseline="0">
          <a:solidFill>
            <a:srgbClr val="0069A7"/>
          </a:solidFill>
          <a:uFillTx/>
          <a:latin typeface="Cambria"/>
          <a:ea typeface="Cambria"/>
          <a:cs typeface="Cambria"/>
          <a:sym typeface="Cambria"/>
        </a:defRPr>
      </a:lvl5pPr>
      <a:lvl6pPr marL="1710944" marR="0" indent="-284480" algn="l" defTabSz="914400" rtl="0" latinLnBrk="0">
        <a:lnSpc>
          <a:spcPct val="100000"/>
        </a:lnSpc>
        <a:spcBef>
          <a:spcPts val="300"/>
        </a:spcBef>
        <a:spcAft>
          <a:spcPts val="0"/>
        </a:spcAft>
        <a:buClr>
          <a:srgbClr val="900000"/>
        </a:buClr>
        <a:buSzPct val="100000"/>
        <a:buFont typeface="Georgia"/>
        <a:buChar char="●"/>
        <a:tabLst/>
        <a:defRPr sz="2800" b="0" i="0" u="none" strike="noStrike" cap="none" spc="0" baseline="0">
          <a:solidFill>
            <a:srgbClr val="0069A7"/>
          </a:solidFill>
          <a:uFillTx/>
          <a:latin typeface="Cambria"/>
          <a:ea typeface="Cambria"/>
          <a:cs typeface="Cambria"/>
          <a:sym typeface="Cambria"/>
        </a:defRPr>
      </a:lvl6pPr>
      <a:lvl7pPr marL="1965959" marR="0" indent="-320039" algn="l" defTabSz="914400" rtl="0" latinLnBrk="0">
        <a:lnSpc>
          <a:spcPct val="100000"/>
        </a:lnSpc>
        <a:spcBef>
          <a:spcPts val="300"/>
        </a:spcBef>
        <a:spcAft>
          <a:spcPts val="0"/>
        </a:spcAft>
        <a:buClr>
          <a:srgbClr val="900000"/>
        </a:buClr>
        <a:buSzPct val="100000"/>
        <a:buFont typeface="Georgia"/>
        <a:buChar char="●"/>
        <a:tabLst/>
        <a:defRPr sz="2800" b="0" i="0" u="none" strike="noStrike" cap="none" spc="0" baseline="0">
          <a:solidFill>
            <a:srgbClr val="0069A7"/>
          </a:solidFill>
          <a:uFillTx/>
          <a:latin typeface="Cambria"/>
          <a:ea typeface="Cambria"/>
          <a:cs typeface="Cambria"/>
          <a:sym typeface="Cambria"/>
        </a:defRPr>
      </a:lvl7pPr>
      <a:lvl8pPr marL="2188463" marR="0" indent="-341375" algn="l" defTabSz="914400" rtl="0" latinLnBrk="0">
        <a:lnSpc>
          <a:spcPct val="100000"/>
        </a:lnSpc>
        <a:spcBef>
          <a:spcPts val="300"/>
        </a:spcBef>
        <a:spcAft>
          <a:spcPts val="0"/>
        </a:spcAft>
        <a:buClr>
          <a:srgbClr val="900000"/>
        </a:buClr>
        <a:buSzPct val="100000"/>
        <a:buFont typeface="Georgia"/>
        <a:buChar char="●"/>
        <a:tabLst/>
        <a:defRPr sz="2800" b="0" i="0" u="none" strike="noStrike" cap="none" spc="0" baseline="0">
          <a:solidFill>
            <a:srgbClr val="0069A7"/>
          </a:solidFill>
          <a:uFillTx/>
          <a:latin typeface="Cambria"/>
          <a:ea typeface="Cambria"/>
          <a:cs typeface="Cambria"/>
          <a:sym typeface="Cambria"/>
        </a:defRPr>
      </a:lvl8pPr>
      <a:lvl9pPr marL="2423159" marR="0" indent="-365759" algn="l" defTabSz="914400" rtl="0" latinLnBrk="0">
        <a:lnSpc>
          <a:spcPct val="100000"/>
        </a:lnSpc>
        <a:spcBef>
          <a:spcPts val="300"/>
        </a:spcBef>
        <a:spcAft>
          <a:spcPts val="0"/>
        </a:spcAft>
        <a:buClr>
          <a:srgbClr val="900000"/>
        </a:buClr>
        <a:buSzPct val="100000"/>
        <a:buFont typeface="Georgia"/>
        <a:buChar char="●"/>
        <a:tabLst/>
        <a:defRPr sz="2800" b="0" i="0" u="none" strike="noStrike" cap="none" spc="0" baseline="0">
          <a:solidFill>
            <a:srgbClr val="0069A7"/>
          </a:solidFill>
          <a:uFillTx/>
          <a:latin typeface="Cambria"/>
          <a:ea typeface="Cambria"/>
          <a:cs typeface="Cambria"/>
          <a:sym typeface="Cambria"/>
        </a:defRPr>
      </a:lvl9pPr>
    </p:bodyStyle>
    <p:otherStyle>
      <a:lvl1pPr marL="0" marR="0" indent="0" algn="r"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Krista.Moore@ct.gov"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itle 1"/>
          <p:cNvSpPr txBox="1">
            <a:spLocks noGrp="1"/>
          </p:cNvSpPr>
          <p:nvPr>
            <p:ph type="title"/>
          </p:nvPr>
        </p:nvSpPr>
        <p:spPr>
          <a:prstGeom prst="rect">
            <a:avLst/>
          </a:prstGeom>
        </p:spPr>
        <p:txBody>
          <a:bodyPr>
            <a:noAutofit/>
          </a:bodyPr>
          <a:lstStyle/>
          <a:p>
            <a:pPr>
              <a:defRPr>
                <a:latin typeface="+mj-lt"/>
                <a:ea typeface="+mj-ea"/>
                <a:cs typeface="+mj-cs"/>
                <a:sym typeface="Calibri"/>
              </a:defRPr>
            </a:pPr>
            <a:r>
              <a:rPr sz="4800" b="0" dirty="0"/>
              <a:t>The Affordability Problem:</a:t>
            </a:r>
            <a:br>
              <a:rPr sz="4800" b="0" dirty="0"/>
            </a:br>
            <a:r>
              <a:rPr sz="4800" b="0" dirty="0"/>
              <a:t>Healthcare Spending in Connecticut</a:t>
            </a:r>
          </a:p>
        </p:txBody>
      </p:sp>
      <p:sp>
        <p:nvSpPr>
          <p:cNvPr id="350" name="Slide Number Placeholder 3"/>
          <p:cNvSpPr txBox="1">
            <a:spLocks noGrp="1"/>
          </p:cNvSpPr>
          <p:nvPr>
            <p:ph type="sldNum" sz="quarter" idx="2"/>
          </p:nvPr>
        </p:nvSpPr>
        <p:spPr>
          <a:xfrm>
            <a:off x="11875880" y="6321092"/>
            <a:ext cx="220003"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2" name="TextBox 1">
            <a:extLst>
              <a:ext uri="{FF2B5EF4-FFF2-40B4-BE49-F238E27FC236}">
                <a16:creationId xmlns:a16="http://schemas.microsoft.com/office/drawing/2014/main" xmlns="" id="{EB0BA317-D4E0-4ECC-9F89-1D5EB3D79A5D}"/>
              </a:ext>
            </a:extLst>
          </p:cNvPr>
          <p:cNvSpPr txBox="1"/>
          <p:nvPr/>
        </p:nvSpPr>
        <p:spPr>
          <a:xfrm>
            <a:off x="963084" y="3527604"/>
            <a:ext cx="303384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600" dirty="0">
                <a:solidFill>
                  <a:srgbClr val="0069A7"/>
                </a:solidFill>
              </a:rPr>
              <a:t>March 24, 2021</a:t>
            </a:r>
            <a:endParaRPr kumimoji="0" lang="en-US" sz="3600" b="0" i="0" u="none" strike="noStrike" cap="none" spc="0" normalizeH="0" baseline="0" dirty="0">
              <a:ln>
                <a:noFill/>
              </a:ln>
              <a:solidFill>
                <a:srgbClr val="0069A7"/>
              </a:solidFill>
              <a:effectLst/>
              <a:uFillTx/>
              <a:latin typeface="+mj-lt"/>
              <a:ea typeface="+mj-ea"/>
              <a:cs typeface="+mj-cs"/>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itle 1"/>
          <p:cNvSpPr txBox="1">
            <a:spLocks noGrp="1"/>
          </p:cNvSpPr>
          <p:nvPr>
            <p:ph type="title"/>
          </p:nvPr>
        </p:nvSpPr>
        <p:spPr>
          <a:prstGeom prst="rect">
            <a:avLst/>
          </a:prstGeom>
        </p:spPr>
        <p:txBody>
          <a:bodyPr>
            <a:normAutofit fontScale="90000"/>
          </a:bodyPr>
          <a:lstStyle>
            <a:lvl1pPr>
              <a:defRPr>
                <a:latin typeface="+mj-lt"/>
                <a:ea typeface="+mj-ea"/>
                <a:cs typeface="+mj-cs"/>
                <a:sym typeface="Calibri"/>
              </a:defRPr>
            </a:lvl1pPr>
          </a:lstStyle>
          <a:p>
            <a:r>
              <a:t>Selected Cost Drivers and Cost Growth Drivers in Connecticut</a:t>
            </a:r>
          </a:p>
        </p:txBody>
      </p:sp>
      <p:sp>
        <p:nvSpPr>
          <p:cNvPr id="444" name="Slide Number Placeholder 3"/>
          <p:cNvSpPr txBox="1">
            <a:spLocks noGrp="1"/>
          </p:cNvSpPr>
          <p:nvPr>
            <p:ph type="sldNum" sz="quarter" idx="2"/>
          </p:nvPr>
        </p:nvSpPr>
        <p:spPr>
          <a:xfrm>
            <a:off x="11760017" y="6321092"/>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itle 1"/>
          <p:cNvSpPr txBox="1">
            <a:spLocks noGrp="1"/>
          </p:cNvSpPr>
          <p:nvPr>
            <p:ph type="title"/>
          </p:nvPr>
        </p:nvSpPr>
        <p:spPr>
          <a:prstGeom prst="rect">
            <a:avLst/>
          </a:prstGeom>
        </p:spPr>
        <p:txBody>
          <a:bodyPr/>
          <a:lstStyle>
            <a:lvl1pPr>
              <a:defRPr>
                <a:latin typeface="+mj-lt"/>
                <a:ea typeface="+mj-ea"/>
                <a:cs typeface="+mj-cs"/>
                <a:sym typeface="Calibri"/>
              </a:defRPr>
            </a:lvl1pPr>
          </a:lstStyle>
          <a:p>
            <a:r>
              <a:t>Understanding is a Prerequisite to Correcting</a:t>
            </a:r>
          </a:p>
        </p:txBody>
      </p:sp>
      <p:grpSp>
        <p:nvGrpSpPr>
          <p:cNvPr id="449" name="Picture 2"/>
          <p:cNvGrpSpPr/>
          <p:nvPr/>
        </p:nvGrpSpPr>
        <p:grpSpPr>
          <a:xfrm>
            <a:off x="609600" y="1735074"/>
            <a:ext cx="5384800" cy="4341876"/>
            <a:chOff x="0" y="0"/>
            <a:chExt cx="5384800" cy="4341874"/>
          </a:xfrm>
        </p:grpSpPr>
        <p:sp>
          <p:nvSpPr>
            <p:cNvPr id="447" name="Rectangle"/>
            <p:cNvSpPr/>
            <p:nvPr/>
          </p:nvSpPr>
          <p:spPr>
            <a:xfrm>
              <a:off x="0" y="0"/>
              <a:ext cx="5384800" cy="4341875"/>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448" name="image4.jpeg" descr="image4.jpeg"/>
            <p:cNvPicPr>
              <a:picLocks noChangeAspect="1"/>
            </p:cNvPicPr>
            <p:nvPr/>
          </p:nvPicPr>
          <p:blipFill>
            <a:blip r:embed="rId2"/>
            <a:srcRect r="6985" b="1"/>
            <a:stretch>
              <a:fillRect/>
            </a:stretch>
          </p:blipFill>
          <p:spPr>
            <a:xfrm>
              <a:off x="0" y="0"/>
              <a:ext cx="5384800" cy="4341875"/>
            </a:xfrm>
            <a:prstGeom prst="rect">
              <a:avLst/>
            </a:prstGeom>
            <a:ln w="12700" cap="flat">
              <a:noFill/>
              <a:miter lim="400000"/>
            </a:ln>
            <a:effectLst/>
          </p:spPr>
        </p:pic>
      </p:grpSp>
      <p:sp>
        <p:nvSpPr>
          <p:cNvPr id="450" name="Content Placeholder 2"/>
          <p:cNvSpPr txBox="1">
            <a:spLocks noGrp="1"/>
          </p:cNvSpPr>
          <p:nvPr>
            <p:ph type="body" sz="half" idx="1"/>
          </p:nvPr>
        </p:nvSpPr>
        <p:spPr>
          <a:xfrm>
            <a:off x="6197600" y="1735074"/>
            <a:ext cx="5384800" cy="4341876"/>
          </a:xfrm>
          <a:prstGeom prst="rect">
            <a:avLst/>
          </a:prstGeom>
        </p:spPr>
        <p:txBody>
          <a:bodyPr>
            <a:normAutofit lnSpcReduction="10000"/>
          </a:bodyPr>
          <a:lstStyle/>
          <a:p>
            <a:pPr>
              <a:lnSpc>
                <a:spcPct val="90000"/>
              </a:lnSpc>
              <a:defRPr sz="2400">
                <a:latin typeface="+mj-lt"/>
                <a:ea typeface="+mj-ea"/>
                <a:cs typeface="+mj-cs"/>
                <a:sym typeface="Calibri"/>
              </a:defRPr>
            </a:pPr>
            <a:r>
              <a:rPr sz="2600" dirty="0"/>
              <a:t>The Healthcare Cost Growth Benchmark is intended to serve as a </a:t>
            </a:r>
            <a:r>
              <a:rPr sz="2600" b="1" dirty="0"/>
              <a:t>beacon</a:t>
            </a:r>
            <a:r>
              <a:rPr sz="2600" dirty="0"/>
              <a:t> towards which all parties which have some measure of influence on spending – the state, payers, employers and providers – can strive.</a:t>
            </a:r>
          </a:p>
          <a:p>
            <a:pPr>
              <a:lnSpc>
                <a:spcPct val="90000"/>
              </a:lnSpc>
              <a:defRPr sz="800">
                <a:latin typeface="+mj-lt"/>
                <a:ea typeface="+mj-ea"/>
                <a:cs typeface="+mj-cs"/>
                <a:sym typeface="Calibri"/>
              </a:defRPr>
            </a:pPr>
            <a:endParaRPr dirty="0"/>
          </a:p>
          <a:p>
            <a:pPr>
              <a:lnSpc>
                <a:spcPct val="90000"/>
              </a:lnSpc>
              <a:defRPr sz="2400">
                <a:latin typeface="+mj-lt"/>
                <a:ea typeface="+mj-ea"/>
                <a:cs typeface="+mj-cs"/>
                <a:sym typeface="Calibri"/>
              </a:defRPr>
            </a:pPr>
            <a:r>
              <a:rPr sz="2600" dirty="0"/>
              <a:t>Concrete corrective action, however, requires understanding of </a:t>
            </a:r>
            <a:r>
              <a:rPr sz="2600" u="sng" dirty="0"/>
              <a:t>why</a:t>
            </a:r>
            <a:r>
              <a:rPr sz="2600" dirty="0"/>
              <a:t> health care spending is high, </a:t>
            </a:r>
            <a:r>
              <a:rPr sz="2600" u="sng" dirty="0"/>
              <a:t>how</a:t>
            </a:r>
            <a:r>
              <a:rPr sz="2600" dirty="0"/>
              <a:t> it varies across the state, and </a:t>
            </a:r>
            <a:r>
              <a:rPr sz="2600" u="sng" dirty="0"/>
              <a:t>what</a:t>
            </a:r>
            <a:r>
              <a:rPr sz="2600" dirty="0"/>
              <a:t> is driving spending growth.</a:t>
            </a:r>
          </a:p>
        </p:txBody>
      </p:sp>
      <p:sp>
        <p:nvSpPr>
          <p:cNvPr id="451" name="Slide Number Placeholder 3"/>
          <p:cNvSpPr txBox="1">
            <a:spLocks noGrp="1"/>
          </p:cNvSpPr>
          <p:nvPr>
            <p:ph type="sldNum" sz="quarter" idx="2"/>
          </p:nvPr>
        </p:nvSpPr>
        <p:spPr>
          <a:xfrm>
            <a:off x="11760017" y="6321092"/>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a:spcBef>
                <a:spcPts val="600"/>
              </a:spcBef>
            </a:lvl1pPr>
          </a:lstStyle>
          <a:p>
            <a:fld id="{86CB4B4D-7CA3-9044-876B-883B54F8677D}" type="slidenum">
              <a:t>11</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itle 5"/>
          <p:cNvSpPr txBox="1">
            <a:spLocks noGrp="1"/>
          </p:cNvSpPr>
          <p:nvPr>
            <p:ph type="title"/>
          </p:nvPr>
        </p:nvSpPr>
        <p:spPr>
          <a:prstGeom prst="rect">
            <a:avLst/>
          </a:prstGeom>
        </p:spPr>
        <p:txBody>
          <a:bodyPr/>
          <a:lstStyle>
            <a:lvl1pPr>
              <a:defRPr>
                <a:latin typeface="+mj-lt"/>
                <a:ea typeface="+mj-ea"/>
                <a:cs typeface="+mj-cs"/>
                <a:sym typeface="Calibri"/>
              </a:defRPr>
            </a:lvl1pPr>
          </a:lstStyle>
          <a:p>
            <a:r>
              <a:rPr dirty="0"/>
              <a:t>The Centrality of the Data Use Strategy</a:t>
            </a:r>
          </a:p>
        </p:txBody>
      </p:sp>
      <p:sp>
        <p:nvSpPr>
          <p:cNvPr id="454" name="Content Placeholder 6"/>
          <p:cNvSpPr txBox="1">
            <a:spLocks noGrp="1"/>
          </p:cNvSpPr>
          <p:nvPr>
            <p:ph type="body" idx="1"/>
          </p:nvPr>
        </p:nvSpPr>
        <p:spPr>
          <a:xfrm>
            <a:off x="609600" y="1735073"/>
            <a:ext cx="10972800" cy="4553347"/>
          </a:xfrm>
          <a:prstGeom prst="rect">
            <a:avLst/>
          </a:prstGeom>
        </p:spPr>
        <p:txBody>
          <a:bodyPr/>
          <a:lstStyle/>
          <a:p>
            <a:pPr>
              <a:defRPr>
                <a:latin typeface="+mj-lt"/>
                <a:ea typeface="+mj-ea"/>
                <a:cs typeface="+mj-cs"/>
                <a:sym typeface="Calibri"/>
              </a:defRPr>
            </a:pPr>
            <a:r>
              <a:rPr dirty="0"/>
              <a:t>Understanding healthcare spending requires data analysis.  CT’s All-Payer Claims Database, combined with other data resources, can be utilized to gain necessary insight.</a:t>
            </a:r>
          </a:p>
          <a:p>
            <a:pPr marL="658368" lvl="1" indent="-246887">
              <a:buClr>
                <a:srgbClr val="BF9000"/>
              </a:buClr>
              <a:defRPr sz="2600">
                <a:latin typeface="+mj-lt"/>
                <a:ea typeface="+mj-ea"/>
                <a:cs typeface="+mj-cs"/>
                <a:sym typeface="Calibri"/>
              </a:defRPr>
            </a:pPr>
            <a:r>
              <a:rPr dirty="0"/>
              <a:t>Armed with this insight, OHS can convene stakeholders to collaborate on strategies to address spending growth to meet the benchmark.</a:t>
            </a:r>
          </a:p>
          <a:p>
            <a:pPr marL="658368" lvl="1" indent="-246887">
              <a:buClr>
                <a:srgbClr val="BF9000"/>
              </a:buClr>
              <a:defRPr sz="1200">
                <a:latin typeface="+mj-lt"/>
                <a:ea typeface="+mj-ea"/>
                <a:cs typeface="+mj-cs"/>
                <a:sym typeface="Calibri"/>
              </a:defRPr>
            </a:pPr>
            <a:endParaRPr dirty="0"/>
          </a:p>
          <a:p>
            <a:pPr>
              <a:defRPr>
                <a:latin typeface="+mj-lt"/>
                <a:ea typeface="+mj-ea"/>
                <a:cs typeface="+mj-cs"/>
                <a:sym typeface="Calibri"/>
              </a:defRPr>
            </a:pPr>
            <a:r>
              <a:rPr dirty="0"/>
              <a:t>During the fall and winter of 2020 OHS directed a contractor to perform an initial analysis.  While much more analytic work remains to be performed in 2021 and beyond, we currently have insight into a few factors that have been driving spending and spending growth.</a:t>
            </a:r>
          </a:p>
        </p:txBody>
      </p:sp>
      <p:sp>
        <p:nvSpPr>
          <p:cNvPr id="455" name="Slide Number Placeholder 4"/>
          <p:cNvSpPr txBox="1">
            <a:spLocks noGrp="1"/>
          </p:cNvSpPr>
          <p:nvPr>
            <p:ph type="sldNum" sz="quarter" idx="2"/>
          </p:nvPr>
        </p:nvSpPr>
        <p:spPr>
          <a:xfrm>
            <a:off x="11760018" y="6321092"/>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456" name="Picture 2" descr="Picture 2"/>
          <p:cNvPicPr>
            <a:picLocks noChangeAspect="1"/>
          </p:cNvPicPr>
          <p:nvPr/>
        </p:nvPicPr>
        <p:blipFill>
          <a:blip r:embed="rId2"/>
          <a:stretch>
            <a:fillRect/>
          </a:stretch>
        </p:blipFill>
        <p:spPr>
          <a:xfrm>
            <a:off x="9655126" y="584630"/>
            <a:ext cx="1753773" cy="11064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itle 1"/>
          <p:cNvSpPr txBox="1">
            <a:spLocks noGrp="1"/>
          </p:cNvSpPr>
          <p:nvPr>
            <p:ph type="title"/>
          </p:nvPr>
        </p:nvSpPr>
        <p:spPr>
          <a:prstGeom prst="rect">
            <a:avLst/>
          </a:prstGeom>
        </p:spPr>
        <p:txBody>
          <a:bodyPr/>
          <a:lstStyle>
            <a:lvl1pPr>
              <a:defRPr>
                <a:latin typeface="+mj-lt"/>
                <a:ea typeface="+mj-ea"/>
                <a:cs typeface="+mj-cs"/>
                <a:sym typeface="Calibri"/>
              </a:defRPr>
            </a:lvl1pPr>
          </a:lstStyle>
          <a:p>
            <a:r>
              <a:t>Spotlight on Three Cost &amp; Cost Growth Drivers</a:t>
            </a:r>
          </a:p>
        </p:txBody>
      </p:sp>
      <p:sp>
        <p:nvSpPr>
          <p:cNvPr id="459" name="Content Placeholder 2"/>
          <p:cNvSpPr txBox="1">
            <a:spLocks noGrp="1"/>
          </p:cNvSpPr>
          <p:nvPr>
            <p:ph type="body" idx="1"/>
          </p:nvPr>
        </p:nvSpPr>
        <p:spPr>
          <a:xfrm>
            <a:off x="609600" y="1603366"/>
            <a:ext cx="10972800" cy="4961779"/>
          </a:xfrm>
          <a:prstGeom prst="rect">
            <a:avLst/>
          </a:prstGeom>
        </p:spPr>
        <p:txBody>
          <a:bodyPr/>
          <a:lstStyle/>
          <a:p>
            <a:pPr marL="0" indent="0">
              <a:buSzTx/>
              <a:buNone/>
              <a:defRPr>
                <a:latin typeface="+mj-lt"/>
                <a:ea typeface="+mj-ea"/>
                <a:cs typeface="+mj-cs"/>
                <a:sym typeface="Calibri"/>
              </a:defRPr>
            </a:pPr>
            <a:r>
              <a:rPr dirty="0"/>
              <a:t>While there is still much to learn through additional analysis, it is clear </a:t>
            </a:r>
            <a:r>
              <a:rPr lang="en-US" dirty="0"/>
              <a:t>  </a:t>
            </a:r>
            <a:r>
              <a:rPr dirty="0"/>
              <a:t>that at least three factors are having a substantive impact on commercial healthcare spending and its growth:</a:t>
            </a:r>
          </a:p>
          <a:p>
            <a:pPr marL="624077" indent="-514350">
              <a:buFontTx/>
              <a:buAutoNum type="arabicPeriod"/>
              <a:defRPr sz="1400">
                <a:latin typeface="+mj-lt"/>
                <a:ea typeface="+mj-ea"/>
                <a:cs typeface="+mj-cs"/>
                <a:sym typeface="Calibri"/>
              </a:defRPr>
            </a:pPr>
            <a:endParaRPr dirty="0"/>
          </a:p>
          <a:p>
            <a:pPr marL="624077" indent="-514350">
              <a:buFontTx/>
              <a:buAutoNum type="arabicPeriod"/>
              <a:defRPr>
                <a:latin typeface="+mj-lt"/>
                <a:ea typeface="+mj-ea"/>
                <a:cs typeface="+mj-cs"/>
                <a:sym typeface="Calibri"/>
              </a:defRPr>
            </a:pPr>
            <a:r>
              <a:rPr dirty="0"/>
              <a:t>Retail pharmacy spending</a:t>
            </a:r>
          </a:p>
          <a:p>
            <a:pPr marL="624077" indent="-514350">
              <a:buFontTx/>
              <a:buAutoNum type="arabicPeriod"/>
              <a:defRPr>
                <a:latin typeface="+mj-lt"/>
                <a:ea typeface="+mj-ea"/>
                <a:cs typeface="+mj-cs"/>
                <a:sym typeface="Calibri"/>
              </a:defRPr>
            </a:pPr>
            <a:r>
              <a:rPr dirty="0"/>
              <a:t>Hospital spending</a:t>
            </a:r>
          </a:p>
          <a:p>
            <a:pPr marL="624077" indent="-514350">
              <a:buFontTx/>
              <a:buAutoNum type="arabicPeriod"/>
              <a:defRPr>
                <a:latin typeface="+mj-lt"/>
                <a:ea typeface="+mj-ea"/>
                <a:cs typeface="+mj-cs"/>
                <a:sym typeface="Calibri"/>
              </a:defRPr>
            </a:pPr>
            <a:r>
              <a:rPr dirty="0"/>
              <a:t>Chronic illness prevalence</a:t>
            </a:r>
          </a:p>
          <a:p>
            <a:pPr marL="0" indent="109728">
              <a:buSzTx/>
              <a:buNone/>
              <a:defRPr>
                <a:latin typeface="+mj-lt"/>
                <a:ea typeface="+mj-ea"/>
                <a:cs typeface="+mj-cs"/>
                <a:sym typeface="Calibri"/>
              </a:defRPr>
            </a:pPr>
            <a:endParaRPr dirty="0"/>
          </a:p>
          <a:p>
            <a:pPr marL="0" indent="0">
              <a:buSzTx/>
              <a:buNone/>
              <a:defRPr>
                <a:latin typeface="+mj-lt"/>
                <a:ea typeface="+mj-ea"/>
                <a:cs typeface="+mj-cs"/>
                <a:sym typeface="Calibri"/>
              </a:defRPr>
            </a:pPr>
            <a:r>
              <a:rPr dirty="0"/>
              <a:t>OHS lacks comparable insight for populations served by Medicaid and Medicare but plans to </a:t>
            </a:r>
            <a:r>
              <a:rPr lang="en-US" dirty="0"/>
              <a:t>obtain it </a:t>
            </a:r>
            <a:r>
              <a:rPr dirty="0"/>
              <a:t>in the future. </a:t>
            </a:r>
          </a:p>
        </p:txBody>
      </p:sp>
      <p:sp>
        <p:nvSpPr>
          <p:cNvPr id="460" name="Slide Number Placeholder 3"/>
          <p:cNvSpPr txBox="1">
            <a:spLocks noGrp="1"/>
          </p:cNvSpPr>
          <p:nvPr>
            <p:ph type="sldNum" sz="quarter" idx="2"/>
          </p:nvPr>
        </p:nvSpPr>
        <p:spPr>
          <a:xfrm>
            <a:off x="11760018" y="6321092"/>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461" name="spotlight 7.png" descr="spotlight 7.png"/>
          <p:cNvPicPr>
            <a:picLocks noChangeAspect="1"/>
          </p:cNvPicPr>
          <p:nvPr/>
        </p:nvPicPr>
        <p:blipFill>
          <a:blip r:embed="rId2"/>
          <a:stretch>
            <a:fillRect/>
          </a:stretch>
        </p:blipFill>
        <p:spPr>
          <a:xfrm rot="780000" flipH="1">
            <a:off x="5894392" y="2754693"/>
            <a:ext cx="3133380" cy="209800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459">
                                            <p:txEl>
                                              <p:pRg st="2" end="2"/>
                                            </p:txEl>
                                          </p:spTgt>
                                        </p:tgtEl>
                                        <p:attrNameLst>
                                          <p:attrName>style.visibility</p:attrName>
                                        </p:attrNameLst>
                                      </p:cBhvr>
                                      <p:to>
                                        <p:strVal val="visible"/>
                                      </p:to>
                                    </p:set>
                                    <p:anim calcmode="lin" valueType="num">
                                      <p:cBhvr>
                                        <p:cTn id="7" dur="1000" fill="hold"/>
                                        <p:tgtEl>
                                          <p:spTgt spid="459">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459">
                                            <p:txEl>
                                              <p:pRg st="3" end="3"/>
                                            </p:txEl>
                                          </p:spTgt>
                                        </p:tgtEl>
                                        <p:attrNameLst>
                                          <p:attrName>style.visibility</p:attrName>
                                        </p:attrNameLst>
                                      </p:cBhvr>
                                      <p:to>
                                        <p:strVal val="visible"/>
                                      </p:to>
                                    </p:set>
                                    <p:anim calcmode="lin" valueType="num">
                                      <p:cBhvr>
                                        <p:cTn id="13" dur="1000" fill="hold"/>
                                        <p:tgtEl>
                                          <p:spTgt spid="45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459">
                                            <p:txEl>
                                              <p:pRg st="4" end="4"/>
                                            </p:txEl>
                                          </p:spTgt>
                                        </p:tgtEl>
                                        <p:attrNameLst>
                                          <p:attrName>style.visibility</p:attrName>
                                        </p:attrNameLst>
                                      </p:cBhvr>
                                      <p:to>
                                        <p:strVal val="visible"/>
                                      </p:to>
                                    </p:set>
                                    <p:anim calcmode="lin" valueType="num">
                                      <p:cBhvr>
                                        <p:cTn id="19" dur="1000" fill="hold"/>
                                        <p:tgtEl>
                                          <p:spTgt spid="459">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459">
                                            <p:txEl>
                                              <p:pRg st="6" end="6"/>
                                            </p:txEl>
                                          </p:spTgt>
                                        </p:tgtEl>
                                        <p:attrNameLst>
                                          <p:attrName>style.visibility</p:attrName>
                                        </p:attrNameLst>
                                      </p:cBhvr>
                                      <p:to>
                                        <p:strVal val="visible"/>
                                      </p:to>
                                    </p:set>
                                    <p:anim calcmode="lin" valueType="num">
                                      <p:cBhvr>
                                        <p:cTn id="25" dur="1000" fill="hold"/>
                                        <p:tgtEl>
                                          <p:spTgt spid="459">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itle 1"/>
          <p:cNvSpPr txBox="1">
            <a:spLocks noGrp="1"/>
          </p:cNvSpPr>
          <p:nvPr>
            <p:ph type="title"/>
          </p:nvPr>
        </p:nvSpPr>
        <p:spPr>
          <a:xfrm>
            <a:off x="609599" y="845915"/>
            <a:ext cx="9364394" cy="1066801"/>
          </a:xfrm>
          <a:prstGeom prst="rect">
            <a:avLst/>
          </a:prstGeom>
        </p:spPr>
        <p:txBody>
          <a:bodyPr>
            <a:noAutofit/>
          </a:bodyPr>
          <a:lstStyle/>
          <a:p>
            <a:pPr defTabSz="768095">
              <a:defRPr sz="3359">
                <a:latin typeface="+mj-lt"/>
                <a:ea typeface="+mj-ea"/>
                <a:cs typeface="+mj-cs"/>
                <a:sym typeface="Calibri"/>
              </a:defRPr>
            </a:pPr>
            <a:r>
              <a:rPr lang="en-US" sz="3990" dirty="0"/>
              <a:t>2021 Retail Pharmacy Impact on </a:t>
            </a:r>
            <a:br>
              <a:rPr lang="en-US" sz="3990" dirty="0"/>
            </a:br>
            <a:r>
              <a:rPr lang="en-US" sz="3990" dirty="0"/>
              <a:t>Commercial Health Insurance Rates</a:t>
            </a:r>
          </a:p>
        </p:txBody>
      </p:sp>
      <p:sp>
        <p:nvSpPr>
          <p:cNvPr id="464" name="Content Placeholder 5"/>
          <p:cNvSpPr txBox="1">
            <a:spLocks noGrp="1"/>
          </p:cNvSpPr>
          <p:nvPr>
            <p:ph type="body" idx="1"/>
          </p:nvPr>
        </p:nvSpPr>
        <p:spPr>
          <a:xfrm>
            <a:off x="609600" y="2518013"/>
            <a:ext cx="10972800" cy="4553347"/>
          </a:xfrm>
          <a:prstGeom prst="rect">
            <a:avLst/>
          </a:prstGeom>
        </p:spPr>
        <p:txBody>
          <a:bodyPr/>
          <a:lstStyle/>
          <a:p>
            <a:pPr>
              <a:defRPr>
                <a:latin typeface="+mj-lt"/>
                <a:ea typeface="+mj-ea"/>
                <a:cs typeface="+mj-cs"/>
                <a:sym typeface="Calibri"/>
              </a:defRPr>
            </a:pPr>
            <a:r>
              <a:rPr dirty="0"/>
              <a:t>Retail pharmacy represents almost 25% of total commercial health insurance premium</a:t>
            </a:r>
          </a:p>
          <a:p>
            <a:pPr>
              <a:defRPr>
                <a:latin typeface="+mj-lt"/>
                <a:ea typeface="+mj-ea"/>
                <a:cs typeface="+mj-cs"/>
                <a:sym typeface="Calibri"/>
              </a:defRPr>
            </a:pPr>
            <a:r>
              <a:rPr dirty="0"/>
              <a:t>Annual trend of 10% - 12%</a:t>
            </a:r>
          </a:p>
          <a:p>
            <a:pPr>
              <a:defRPr>
                <a:latin typeface="+mj-lt"/>
                <a:ea typeface="+mj-ea"/>
                <a:cs typeface="+mj-cs"/>
                <a:sym typeface="Calibri"/>
              </a:defRPr>
            </a:pPr>
            <a:r>
              <a:rPr dirty="0"/>
              <a:t>P.A. 18-41 data</a:t>
            </a:r>
          </a:p>
        </p:txBody>
      </p:sp>
      <p:pic>
        <p:nvPicPr>
          <p:cNvPr id="465" name="Picture 3" descr="Picture 3"/>
          <p:cNvPicPr>
            <a:picLocks noChangeAspect="1"/>
          </p:cNvPicPr>
          <p:nvPr/>
        </p:nvPicPr>
        <p:blipFill>
          <a:blip r:embed="rId2"/>
          <a:stretch>
            <a:fillRect/>
          </a:stretch>
        </p:blipFill>
        <p:spPr>
          <a:xfrm>
            <a:off x="10282744" y="632554"/>
            <a:ext cx="1299656" cy="1280162"/>
          </a:xfrm>
          <a:prstGeom prst="rect">
            <a:avLst/>
          </a:prstGeom>
          <a:ln w="12700">
            <a:miter lim="400000"/>
          </a:ln>
        </p:spPr>
      </p:pic>
      <p:sp>
        <p:nvSpPr>
          <p:cNvPr id="466" name="Slide Number Placeholder 8"/>
          <p:cNvSpPr txBox="1">
            <a:spLocks noGrp="1"/>
          </p:cNvSpPr>
          <p:nvPr>
            <p:ph type="sldNum" sz="quarter" idx="2"/>
          </p:nvPr>
        </p:nvSpPr>
        <p:spPr>
          <a:xfrm>
            <a:off x="11760018" y="6321092"/>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Title 1"/>
          <p:cNvSpPr txBox="1">
            <a:spLocks noGrp="1"/>
          </p:cNvSpPr>
          <p:nvPr>
            <p:ph type="title"/>
          </p:nvPr>
        </p:nvSpPr>
        <p:spPr>
          <a:prstGeom prst="rect">
            <a:avLst/>
          </a:prstGeom>
        </p:spPr>
        <p:txBody>
          <a:bodyPr>
            <a:noAutofit/>
          </a:bodyPr>
          <a:lstStyle>
            <a:lvl1pPr defTabSz="768095">
              <a:defRPr sz="3359">
                <a:latin typeface="+mj-lt"/>
                <a:ea typeface="+mj-ea"/>
                <a:cs typeface="+mj-cs"/>
                <a:sym typeface="Calibri"/>
              </a:defRPr>
            </a:lvl1pPr>
          </a:lstStyle>
          <a:p>
            <a:r>
              <a:rPr sz="4000" dirty="0"/>
              <a:t>Commercial Hospital Spending Grew 6.9% Per Year on Average, 2015-2018</a:t>
            </a:r>
          </a:p>
        </p:txBody>
      </p:sp>
      <p:sp>
        <p:nvSpPr>
          <p:cNvPr id="469" name="Slide Number Placeholder 3"/>
          <p:cNvSpPr txBox="1">
            <a:spLocks noGrp="1"/>
          </p:cNvSpPr>
          <p:nvPr>
            <p:ph type="sldNum" sz="quarter" idx="2"/>
          </p:nvPr>
        </p:nvSpPr>
        <p:spPr>
          <a:xfrm>
            <a:off x="11760018" y="6321092"/>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graphicFrame>
        <p:nvGraphicFramePr>
          <p:cNvPr id="470" name="Table 4"/>
          <p:cNvGraphicFramePr/>
          <p:nvPr>
            <p:extLst>
              <p:ext uri="{D42A27DB-BD31-4B8C-83A1-F6EECF244321}">
                <p14:modId xmlns:p14="http://schemas.microsoft.com/office/powerpoint/2010/main" val="3352157694"/>
              </p:ext>
            </p:extLst>
          </p:nvPr>
        </p:nvGraphicFramePr>
        <p:xfrm>
          <a:off x="629761" y="1890921"/>
          <a:ext cx="10793517" cy="3076156"/>
        </p:xfrm>
        <a:graphic>
          <a:graphicData uri="http://schemas.openxmlformats.org/drawingml/2006/table">
            <a:tbl>
              <a:tblPr firstCol="1">
                <a:tableStyleId>{4C3C2611-4C71-4FC5-86AE-919BDF0F9419}</a:tableStyleId>
              </a:tblPr>
              <a:tblGrid>
                <a:gridCol w="2160892">
                  <a:extLst>
                    <a:ext uri="{9D8B030D-6E8A-4147-A177-3AD203B41FA5}">
                      <a16:colId xmlns:a16="http://schemas.microsoft.com/office/drawing/2014/main" xmlns="" val="20000"/>
                    </a:ext>
                  </a:extLst>
                </a:gridCol>
                <a:gridCol w="907274">
                  <a:extLst>
                    <a:ext uri="{9D8B030D-6E8A-4147-A177-3AD203B41FA5}">
                      <a16:colId xmlns:a16="http://schemas.microsoft.com/office/drawing/2014/main" xmlns="" val="20001"/>
                    </a:ext>
                  </a:extLst>
                </a:gridCol>
                <a:gridCol w="907274">
                  <a:extLst>
                    <a:ext uri="{9D8B030D-6E8A-4147-A177-3AD203B41FA5}">
                      <a16:colId xmlns:a16="http://schemas.microsoft.com/office/drawing/2014/main" xmlns="" val="20002"/>
                    </a:ext>
                  </a:extLst>
                </a:gridCol>
                <a:gridCol w="1082443">
                  <a:extLst>
                    <a:ext uri="{9D8B030D-6E8A-4147-A177-3AD203B41FA5}">
                      <a16:colId xmlns:a16="http://schemas.microsoft.com/office/drawing/2014/main" xmlns="" val="20003"/>
                    </a:ext>
                  </a:extLst>
                </a:gridCol>
                <a:gridCol w="907274">
                  <a:extLst>
                    <a:ext uri="{9D8B030D-6E8A-4147-A177-3AD203B41FA5}">
                      <a16:colId xmlns:a16="http://schemas.microsoft.com/office/drawing/2014/main" xmlns="" val="20004"/>
                    </a:ext>
                  </a:extLst>
                </a:gridCol>
                <a:gridCol w="1862796">
                  <a:extLst>
                    <a:ext uri="{9D8B030D-6E8A-4147-A177-3AD203B41FA5}">
                      <a16:colId xmlns:a16="http://schemas.microsoft.com/office/drawing/2014/main" xmlns="" val="20005"/>
                    </a:ext>
                  </a:extLst>
                </a:gridCol>
                <a:gridCol w="1482782">
                  <a:extLst>
                    <a:ext uri="{9D8B030D-6E8A-4147-A177-3AD203B41FA5}">
                      <a16:colId xmlns:a16="http://schemas.microsoft.com/office/drawing/2014/main" xmlns="" val="20006"/>
                    </a:ext>
                  </a:extLst>
                </a:gridCol>
                <a:gridCol w="1482782">
                  <a:extLst>
                    <a:ext uri="{9D8B030D-6E8A-4147-A177-3AD203B41FA5}">
                      <a16:colId xmlns:a16="http://schemas.microsoft.com/office/drawing/2014/main" xmlns="" val="20007"/>
                    </a:ext>
                  </a:extLst>
                </a:gridCol>
              </a:tblGrid>
              <a:tr h="402945">
                <a:tc rowSpan="2">
                  <a:txBody>
                    <a:bodyPr/>
                    <a:lstStyle/>
                    <a:p>
                      <a:pPr algn="l">
                        <a:lnSpc>
                          <a:spcPct val="110000"/>
                        </a:lnSpc>
                        <a:spcBef>
                          <a:spcPts val="300"/>
                        </a:spcBef>
                        <a:defRPr b="0">
                          <a:solidFill>
                            <a:srgbClr val="000000"/>
                          </a:solidFill>
                        </a:defRPr>
                      </a:pPr>
                      <a:r>
                        <a:rPr sz="1600" b="1">
                          <a:solidFill>
                            <a:schemeClr val="accent1"/>
                          </a:solidFill>
                        </a:rPr>
                        <a:t>Service Category</a:t>
                      </a:r>
                    </a:p>
                  </a:txBody>
                  <a:tcPr marL="0" marR="0" marT="0" marB="0" anchor="b" horzOverflow="overflow">
                    <a:lnT w="12700">
                      <a:solidFill>
                        <a:schemeClr val="accent5"/>
                      </a:solidFill>
                    </a:lnT>
                    <a:lnB w="12700">
                      <a:solidFill>
                        <a:schemeClr val="accent5"/>
                      </a:solidFill>
                    </a:lnB>
                    <a:noFill/>
                  </a:tcPr>
                </a:tc>
                <a:tc gridSpan="2">
                  <a:txBody>
                    <a:bodyPr/>
                    <a:lstStyle/>
                    <a:p>
                      <a:pPr algn="ctr">
                        <a:lnSpc>
                          <a:spcPct val="110000"/>
                        </a:lnSpc>
                        <a:spcBef>
                          <a:spcPts val="300"/>
                        </a:spcBef>
                        <a:defRPr>
                          <a:solidFill>
                            <a:srgbClr val="000000"/>
                          </a:solidFill>
                        </a:defRPr>
                      </a:pPr>
                      <a:r>
                        <a:rPr sz="1600" b="1">
                          <a:solidFill>
                            <a:schemeClr val="accent1"/>
                          </a:solidFill>
                        </a:rPr>
                        <a:t>2015</a:t>
                      </a:r>
                    </a:p>
                  </a:txBody>
                  <a:tcPr marL="0" marR="0" marT="0" marB="0" anchor="b" horzOverflow="overflow">
                    <a:lnT w="12700">
                      <a:solidFill>
                        <a:schemeClr val="accent5"/>
                      </a:solidFill>
                    </a:lnT>
                    <a:lnB w="12700">
                      <a:solidFill>
                        <a:schemeClr val="accent5"/>
                      </a:solidFill>
                    </a:lnB>
                    <a:noFill/>
                  </a:tcPr>
                </a:tc>
                <a:tc hMerge="1">
                  <a:txBody>
                    <a:bodyPr/>
                    <a:lstStyle/>
                    <a:p>
                      <a:endParaRPr lang="en-US"/>
                    </a:p>
                  </a:txBody>
                  <a:tcPr/>
                </a:tc>
                <a:tc gridSpan="2">
                  <a:txBody>
                    <a:bodyPr/>
                    <a:lstStyle/>
                    <a:p>
                      <a:pPr algn="ctr">
                        <a:lnSpc>
                          <a:spcPct val="110000"/>
                        </a:lnSpc>
                        <a:spcBef>
                          <a:spcPts val="300"/>
                        </a:spcBef>
                        <a:defRPr>
                          <a:solidFill>
                            <a:srgbClr val="000000"/>
                          </a:solidFill>
                        </a:defRPr>
                      </a:pPr>
                      <a:r>
                        <a:rPr sz="1600" b="1">
                          <a:solidFill>
                            <a:schemeClr val="accent1"/>
                          </a:solidFill>
                        </a:rPr>
                        <a:t>2018</a:t>
                      </a:r>
                    </a:p>
                  </a:txBody>
                  <a:tcPr marL="0" marR="0" marT="0" marB="0" anchor="b" horzOverflow="overflow">
                    <a:lnT w="12700">
                      <a:solidFill>
                        <a:schemeClr val="accent5"/>
                      </a:solidFill>
                    </a:lnT>
                    <a:lnB w="12700">
                      <a:solidFill>
                        <a:schemeClr val="accent5"/>
                      </a:solidFill>
                    </a:lnB>
                    <a:noFill/>
                  </a:tcPr>
                </a:tc>
                <a:tc hMerge="1">
                  <a:txBody>
                    <a:bodyPr/>
                    <a:lstStyle/>
                    <a:p>
                      <a:endParaRPr lang="en-US"/>
                    </a:p>
                  </a:txBody>
                  <a:tcPr/>
                </a:tc>
                <a:tc rowSpan="2">
                  <a:txBody>
                    <a:bodyPr/>
                    <a:lstStyle/>
                    <a:p>
                      <a:pPr algn="ctr">
                        <a:lnSpc>
                          <a:spcPct val="110000"/>
                        </a:lnSpc>
                        <a:spcBef>
                          <a:spcPts val="300"/>
                        </a:spcBef>
                        <a:defRPr>
                          <a:solidFill>
                            <a:srgbClr val="000000"/>
                          </a:solidFill>
                        </a:defRPr>
                      </a:pPr>
                      <a:r>
                        <a:rPr sz="1600" b="1">
                          <a:solidFill>
                            <a:schemeClr val="accent1"/>
                          </a:solidFill>
                        </a:rPr>
                        <a:t>Average annual change (%)</a:t>
                      </a:r>
                    </a:p>
                  </a:txBody>
                  <a:tcPr marL="0" marR="0" marT="0" marB="0" anchor="b" horzOverflow="overflow">
                    <a:lnT w="12700">
                      <a:solidFill>
                        <a:schemeClr val="accent5"/>
                      </a:solidFill>
                    </a:lnT>
                    <a:lnB w="12700">
                      <a:solidFill>
                        <a:schemeClr val="accent5"/>
                      </a:solidFill>
                    </a:lnB>
                    <a:noFill/>
                  </a:tcPr>
                </a:tc>
                <a:tc rowSpan="2">
                  <a:txBody>
                    <a:bodyPr/>
                    <a:lstStyle/>
                    <a:p>
                      <a:pPr algn="ctr">
                        <a:lnSpc>
                          <a:spcPct val="110000"/>
                        </a:lnSpc>
                        <a:spcBef>
                          <a:spcPts val="300"/>
                        </a:spcBef>
                        <a:defRPr>
                          <a:solidFill>
                            <a:srgbClr val="000000"/>
                          </a:solidFill>
                        </a:defRPr>
                      </a:pPr>
                      <a:r>
                        <a:rPr sz="1600" b="1">
                          <a:solidFill>
                            <a:schemeClr val="accent1"/>
                          </a:solidFill>
                        </a:rPr>
                        <a:t>Total change (%)</a:t>
                      </a:r>
                    </a:p>
                  </a:txBody>
                  <a:tcPr marL="0" marR="0" marT="0" marB="0" anchor="b" horzOverflow="overflow">
                    <a:lnT w="12700">
                      <a:solidFill>
                        <a:schemeClr val="accent5"/>
                      </a:solidFill>
                    </a:lnT>
                    <a:lnB w="12700">
                      <a:solidFill>
                        <a:schemeClr val="accent5"/>
                      </a:solidFill>
                    </a:lnB>
                    <a:noFill/>
                  </a:tcPr>
                </a:tc>
                <a:tc rowSpan="2">
                  <a:txBody>
                    <a:bodyPr/>
                    <a:lstStyle/>
                    <a:p>
                      <a:pPr algn="ctr">
                        <a:lnSpc>
                          <a:spcPct val="110000"/>
                        </a:lnSpc>
                        <a:spcBef>
                          <a:spcPts val="300"/>
                        </a:spcBef>
                        <a:defRPr>
                          <a:solidFill>
                            <a:srgbClr val="000000"/>
                          </a:solidFill>
                        </a:defRPr>
                      </a:pPr>
                      <a:r>
                        <a:rPr sz="1600" b="1">
                          <a:solidFill>
                            <a:schemeClr val="accent1"/>
                          </a:solidFill>
                        </a:rPr>
                        <a:t>Change in category as percent of total change</a:t>
                      </a:r>
                    </a:p>
                  </a:txBody>
                  <a:tcPr marL="0" marR="0" marT="0" marB="0" anchor="b" horzOverflow="overflow">
                    <a:lnT w="12700">
                      <a:solidFill>
                        <a:schemeClr val="accent5"/>
                      </a:solidFill>
                    </a:lnT>
                    <a:lnB w="12700">
                      <a:solidFill>
                        <a:schemeClr val="accent5"/>
                      </a:solidFill>
                    </a:lnB>
                    <a:noFill/>
                  </a:tcPr>
                </a:tc>
                <a:extLst>
                  <a:ext uri="{0D108BD9-81ED-4DB2-BD59-A6C34878D82A}">
                    <a16:rowId xmlns:a16="http://schemas.microsoft.com/office/drawing/2014/main" xmlns="" val="10000"/>
                  </a:ext>
                </a:extLst>
              </a:tr>
              <a:tr h="323534">
                <a:tc vMerge="1">
                  <a:txBody>
                    <a:bodyPr/>
                    <a:lstStyle/>
                    <a:p>
                      <a:endParaRPr lang="en-US"/>
                    </a:p>
                  </a:txBody>
                  <a:tcPr/>
                </a:tc>
                <a:tc>
                  <a:txBody>
                    <a:bodyPr/>
                    <a:lstStyle/>
                    <a:p>
                      <a:pPr>
                        <a:lnSpc>
                          <a:spcPct val="110000"/>
                        </a:lnSpc>
                        <a:spcBef>
                          <a:spcPts val="300"/>
                        </a:spcBef>
                        <a:defRPr>
                          <a:solidFill>
                            <a:srgbClr val="000000"/>
                          </a:solidFill>
                        </a:defRPr>
                      </a:pPr>
                      <a:r>
                        <a:rPr sz="1600">
                          <a:solidFill>
                            <a:schemeClr val="accent1"/>
                          </a:solidFill>
                        </a:rPr>
                        <a:t>PMPM</a:t>
                      </a:r>
                    </a:p>
                  </a:txBody>
                  <a:tcPr marL="0" marR="0" marT="0" marB="0" anchor="b" horzOverflow="overflow">
                    <a:lnL w="12700">
                      <a:solidFill>
                        <a:schemeClr val="accent5"/>
                      </a:solidFill>
                    </a:lnL>
                    <a:lnT w="12700">
                      <a:solidFill>
                        <a:schemeClr val="accent5"/>
                      </a:solidFill>
                    </a:lnT>
                  </a:tcPr>
                </a:tc>
                <a:tc>
                  <a:txBody>
                    <a:bodyPr/>
                    <a:lstStyle/>
                    <a:p>
                      <a:pPr>
                        <a:lnSpc>
                          <a:spcPct val="110000"/>
                        </a:lnSpc>
                        <a:spcBef>
                          <a:spcPts val="300"/>
                        </a:spcBef>
                        <a:defRPr>
                          <a:solidFill>
                            <a:srgbClr val="000000"/>
                          </a:solidFill>
                        </a:defRPr>
                      </a:pPr>
                      <a:r>
                        <a:rPr sz="1600">
                          <a:solidFill>
                            <a:schemeClr val="accent1"/>
                          </a:solidFill>
                        </a:rPr>
                        <a:t>%</a:t>
                      </a:r>
                    </a:p>
                  </a:txBody>
                  <a:tcPr marL="0" marR="0" marT="0" marB="0" anchor="b" horzOverflow="overflow">
                    <a:lnT w="12700">
                      <a:solidFill>
                        <a:schemeClr val="accent5"/>
                      </a:solidFill>
                    </a:lnT>
                  </a:tcPr>
                </a:tc>
                <a:tc>
                  <a:txBody>
                    <a:bodyPr/>
                    <a:lstStyle/>
                    <a:p>
                      <a:pPr>
                        <a:lnSpc>
                          <a:spcPct val="110000"/>
                        </a:lnSpc>
                        <a:spcBef>
                          <a:spcPts val="300"/>
                        </a:spcBef>
                        <a:defRPr>
                          <a:solidFill>
                            <a:srgbClr val="000000"/>
                          </a:solidFill>
                        </a:defRPr>
                      </a:pPr>
                      <a:r>
                        <a:rPr sz="1600">
                          <a:solidFill>
                            <a:schemeClr val="accent1"/>
                          </a:solidFill>
                        </a:rPr>
                        <a:t>PMPM</a:t>
                      </a:r>
                    </a:p>
                  </a:txBody>
                  <a:tcPr marL="0" marR="0" marT="0" marB="0" anchor="b" horzOverflow="overflow">
                    <a:lnT w="12700">
                      <a:solidFill>
                        <a:schemeClr val="accent5"/>
                      </a:solidFill>
                    </a:lnT>
                  </a:tcPr>
                </a:tc>
                <a:tc>
                  <a:txBody>
                    <a:bodyPr/>
                    <a:lstStyle/>
                    <a:p>
                      <a:pPr>
                        <a:lnSpc>
                          <a:spcPct val="110000"/>
                        </a:lnSpc>
                        <a:spcBef>
                          <a:spcPts val="300"/>
                        </a:spcBef>
                        <a:defRPr>
                          <a:solidFill>
                            <a:srgbClr val="000000"/>
                          </a:solidFill>
                        </a:defRPr>
                      </a:pPr>
                      <a:r>
                        <a:rPr sz="1600">
                          <a:solidFill>
                            <a:schemeClr val="accent1"/>
                          </a:solidFill>
                        </a:rPr>
                        <a:t>%</a:t>
                      </a:r>
                    </a:p>
                  </a:txBody>
                  <a:tcPr marL="0" marR="0" marT="0" marB="0" anchor="b" horzOverflow="overflow">
                    <a:lnR w="12700">
                      <a:solidFill>
                        <a:schemeClr val="accent5"/>
                      </a:solidFill>
                    </a:lnR>
                    <a:lnT w="12700">
                      <a:solidFill>
                        <a:schemeClr val="accent5"/>
                      </a:solidFill>
                    </a:lnT>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46882">
                <a:tc>
                  <a:txBody>
                    <a:bodyPr/>
                    <a:lstStyle/>
                    <a:p>
                      <a:pPr algn="l">
                        <a:lnSpc>
                          <a:spcPct val="110000"/>
                        </a:lnSpc>
                        <a:spcBef>
                          <a:spcPts val="300"/>
                        </a:spcBef>
                        <a:defRPr b="0">
                          <a:solidFill>
                            <a:srgbClr val="000000"/>
                          </a:solidFill>
                        </a:defRPr>
                      </a:pPr>
                      <a:r>
                        <a:rPr sz="1600" b="1">
                          <a:solidFill>
                            <a:schemeClr val="accent1"/>
                          </a:solidFill>
                        </a:rPr>
                        <a:t>All services</a:t>
                      </a:r>
                    </a:p>
                  </a:txBody>
                  <a:tcPr marL="0" marR="0" marT="0" marB="0" anchor="b" horzOverflow="overflow">
                    <a:lnT w="12700">
                      <a:solidFill>
                        <a:schemeClr val="accent5"/>
                      </a:solidFill>
                    </a:lnT>
                    <a:noFill/>
                  </a:tcPr>
                </a:tc>
                <a:tc>
                  <a:txBody>
                    <a:bodyPr/>
                    <a:lstStyle/>
                    <a:p>
                      <a:pPr>
                        <a:defRPr>
                          <a:solidFill>
                            <a:srgbClr val="000000"/>
                          </a:solidFill>
                        </a:defRPr>
                      </a:pPr>
                      <a:r>
                        <a:rPr sz="1600">
                          <a:solidFill>
                            <a:schemeClr val="accent1"/>
                          </a:solidFill>
                        </a:rPr>
                        <a:t>$377.65</a:t>
                      </a:r>
                    </a:p>
                  </a:txBody>
                  <a:tcPr marL="6350" marR="6350" marT="6350" marB="6350" anchor="b" horzOverflow="overflow">
                    <a:noFill/>
                  </a:tcPr>
                </a:tc>
                <a:tc>
                  <a:txBody>
                    <a:bodyPr/>
                    <a:lstStyle/>
                    <a:p>
                      <a:pPr>
                        <a:defRPr>
                          <a:solidFill>
                            <a:srgbClr val="000000"/>
                          </a:solidFill>
                        </a:defRPr>
                      </a:pPr>
                      <a:r>
                        <a:rPr sz="1600">
                          <a:solidFill>
                            <a:schemeClr val="accent1"/>
                          </a:solidFill>
                        </a:rPr>
                        <a:t>100.0</a:t>
                      </a:r>
                    </a:p>
                  </a:txBody>
                  <a:tcPr marL="6350" marR="6350" marT="6350" marB="6350" anchor="b" horzOverflow="overflow">
                    <a:noFill/>
                  </a:tcPr>
                </a:tc>
                <a:tc>
                  <a:txBody>
                    <a:bodyPr/>
                    <a:lstStyle/>
                    <a:p>
                      <a:pPr>
                        <a:defRPr>
                          <a:solidFill>
                            <a:srgbClr val="000000"/>
                          </a:solidFill>
                        </a:defRPr>
                      </a:pPr>
                      <a:r>
                        <a:rPr sz="1600">
                          <a:solidFill>
                            <a:schemeClr val="accent1"/>
                          </a:solidFill>
                        </a:rPr>
                        <a:t>$435.55</a:t>
                      </a:r>
                    </a:p>
                  </a:txBody>
                  <a:tcPr marL="6350" marR="6350" marT="6350" marB="6350" anchor="b" horzOverflow="overflow">
                    <a:noFill/>
                  </a:tcPr>
                </a:tc>
                <a:tc>
                  <a:txBody>
                    <a:bodyPr/>
                    <a:lstStyle/>
                    <a:p>
                      <a:pPr>
                        <a:defRPr>
                          <a:solidFill>
                            <a:srgbClr val="000000"/>
                          </a:solidFill>
                        </a:defRPr>
                      </a:pPr>
                      <a:r>
                        <a:rPr sz="1600">
                          <a:solidFill>
                            <a:schemeClr val="accent1"/>
                          </a:solidFill>
                        </a:rPr>
                        <a:t>100.0</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4.9</a:t>
                      </a:r>
                    </a:p>
                  </a:txBody>
                  <a:tcPr marL="6350" marR="6350" marT="6350" marB="6350" anchor="b" horzOverflow="overflow">
                    <a:lnT w="12700">
                      <a:solidFill>
                        <a:schemeClr val="accent5"/>
                      </a:solidFill>
                    </a:lnT>
                    <a:noFill/>
                  </a:tcPr>
                </a:tc>
                <a:tc>
                  <a:txBody>
                    <a:bodyPr/>
                    <a:lstStyle/>
                    <a:p>
                      <a:pPr algn="ctr">
                        <a:defRPr>
                          <a:solidFill>
                            <a:srgbClr val="000000"/>
                          </a:solidFill>
                        </a:defRPr>
                      </a:pPr>
                      <a:r>
                        <a:rPr sz="1600">
                          <a:solidFill>
                            <a:schemeClr val="accent1"/>
                          </a:solidFill>
                        </a:rPr>
                        <a:t>15.3</a:t>
                      </a:r>
                    </a:p>
                  </a:txBody>
                  <a:tcPr marL="6350" marR="6350" marT="6350" marB="6350" anchor="b" horzOverflow="overflow">
                    <a:lnT w="12700">
                      <a:solidFill>
                        <a:schemeClr val="accent5"/>
                      </a:solidFill>
                    </a:lnT>
                    <a:noFill/>
                  </a:tcPr>
                </a:tc>
                <a:tc>
                  <a:txBody>
                    <a:bodyPr/>
                    <a:lstStyle/>
                    <a:p>
                      <a:pPr algn="ctr">
                        <a:defRPr>
                          <a:solidFill>
                            <a:srgbClr val="000000"/>
                          </a:solidFill>
                        </a:defRPr>
                      </a:pPr>
                      <a:r>
                        <a:rPr sz="1600">
                          <a:solidFill>
                            <a:schemeClr val="accent1"/>
                          </a:solidFill>
                        </a:rPr>
                        <a:t>100.0</a:t>
                      </a:r>
                    </a:p>
                  </a:txBody>
                  <a:tcPr marL="6350" marR="6350" marT="6350" marB="6350" anchor="b" horzOverflow="overflow">
                    <a:lnT w="12700">
                      <a:solidFill>
                        <a:schemeClr val="accent5"/>
                      </a:solidFill>
                    </a:lnT>
                    <a:noFill/>
                  </a:tcPr>
                </a:tc>
                <a:extLst>
                  <a:ext uri="{0D108BD9-81ED-4DB2-BD59-A6C34878D82A}">
                    <a16:rowId xmlns:a16="http://schemas.microsoft.com/office/drawing/2014/main" xmlns="" val="10002"/>
                  </a:ext>
                </a:extLst>
              </a:tr>
              <a:tr h="346882">
                <a:tc>
                  <a:txBody>
                    <a:bodyPr/>
                    <a:lstStyle/>
                    <a:p>
                      <a:pPr algn="l">
                        <a:lnSpc>
                          <a:spcPct val="110000"/>
                        </a:lnSpc>
                        <a:spcBef>
                          <a:spcPts val="300"/>
                        </a:spcBef>
                        <a:defRPr b="0">
                          <a:solidFill>
                            <a:srgbClr val="000000"/>
                          </a:solidFill>
                        </a:defRPr>
                      </a:pPr>
                      <a:r>
                        <a:rPr sz="1600" b="1">
                          <a:solidFill>
                            <a:schemeClr val="accent1"/>
                          </a:solidFill>
                        </a:rPr>
                        <a:t>Professional</a:t>
                      </a:r>
                    </a:p>
                  </a:txBody>
                  <a:tcPr marL="0" marR="0" marT="0" marB="0" anchor="b" horzOverflow="overflow"/>
                </a:tc>
                <a:tc>
                  <a:txBody>
                    <a:bodyPr/>
                    <a:lstStyle/>
                    <a:p>
                      <a:pPr>
                        <a:defRPr>
                          <a:solidFill>
                            <a:srgbClr val="000000"/>
                          </a:solidFill>
                        </a:defRPr>
                      </a:pPr>
                      <a:r>
                        <a:rPr sz="1600">
                          <a:solidFill>
                            <a:schemeClr val="accent1"/>
                          </a:solidFill>
                        </a:rPr>
                        <a:t>$170.03</a:t>
                      </a:r>
                    </a:p>
                  </a:txBody>
                  <a:tcPr marL="6350" marR="6350" marT="6350" marB="6350" anchor="b" horzOverflow="overflow"/>
                </a:tc>
                <a:tc>
                  <a:txBody>
                    <a:bodyPr/>
                    <a:lstStyle/>
                    <a:p>
                      <a:pPr>
                        <a:defRPr>
                          <a:solidFill>
                            <a:srgbClr val="000000"/>
                          </a:solidFill>
                        </a:defRPr>
                      </a:pPr>
                      <a:r>
                        <a:rPr sz="1600">
                          <a:solidFill>
                            <a:schemeClr val="accent1"/>
                          </a:solidFill>
                        </a:rPr>
                        <a:t>45.0</a:t>
                      </a:r>
                    </a:p>
                  </a:txBody>
                  <a:tcPr marL="6350" marR="6350" marT="6350" marB="6350" anchor="b" horzOverflow="overflow"/>
                </a:tc>
                <a:tc>
                  <a:txBody>
                    <a:bodyPr/>
                    <a:lstStyle/>
                    <a:p>
                      <a:pPr>
                        <a:defRPr>
                          <a:solidFill>
                            <a:srgbClr val="000000"/>
                          </a:solidFill>
                        </a:defRPr>
                      </a:pPr>
                      <a:r>
                        <a:rPr sz="1600">
                          <a:solidFill>
                            <a:schemeClr val="accent1"/>
                          </a:solidFill>
                        </a:rPr>
                        <a:t>$184.24</a:t>
                      </a:r>
                    </a:p>
                  </a:txBody>
                  <a:tcPr marL="6350" marR="6350" marT="6350" marB="6350" anchor="b" horzOverflow="overflow"/>
                </a:tc>
                <a:tc>
                  <a:txBody>
                    <a:bodyPr/>
                    <a:lstStyle/>
                    <a:p>
                      <a:pPr>
                        <a:defRPr>
                          <a:solidFill>
                            <a:srgbClr val="000000"/>
                          </a:solidFill>
                        </a:defRPr>
                      </a:pPr>
                      <a:r>
                        <a:rPr sz="1600">
                          <a:solidFill>
                            <a:schemeClr val="accent1"/>
                          </a:solidFill>
                        </a:rPr>
                        <a:t>42.3</a:t>
                      </a:r>
                    </a:p>
                  </a:txBody>
                  <a:tcPr marL="6350" marR="6350" marT="6350" marB="6350" anchor="b" horzOverflow="overflow"/>
                </a:tc>
                <a:tc>
                  <a:txBody>
                    <a:bodyPr/>
                    <a:lstStyle/>
                    <a:p>
                      <a:pPr algn="ctr">
                        <a:defRPr>
                          <a:solidFill>
                            <a:srgbClr val="000000"/>
                          </a:solidFill>
                        </a:defRPr>
                      </a:pPr>
                      <a:r>
                        <a:rPr sz="1600" dirty="0">
                          <a:solidFill>
                            <a:schemeClr val="accent1"/>
                          </a:solidFill>
                        </a:rPr>
                        <a:t>2.7</a:t>
                      </a:r>
                    </a:p>
                  </a:txBody>
                  <a:tcPr marL="6350" marR="6350" marT="6350" marB="6350" anchor="b" horzOverflow="overflow"/>
                </a:tc>
                <a:tc>
                  <a:txBody>
                    <a:bodyPr/>
                    <a:lstStyle/>
                    <a:p>
                      <a:pPr algn="ctr">
                        <a:defRPr>
                          <a:solidFill>
                            <a:srgbClr val="000000"/>
                          </a:solidFill>
                        </a:defRPr>
                      </a:pPr>
                      <a:r>
                        <a:rPr sz="1600">
                          <a:solidFill>
                            <a:schemeClr val="accent1"/>
                          </a:solidFill>
                        </a:rPr>
                        <a:t>8.4</a:t>
                      </a:r>
                    </a:p>
                  </a:txBody>
                  <a:tcPr marL="6350" marR="6350" marT="6350" marB="6350" anchor="b" horzOverflow="overflow"/>
                </a:tc>
                <a:tc>
                  <a:txBody>
                    <a:bodyPr/>
                    <a:lstStyle/>
                    <a:p>
                      <a:pPr algn="ctr">
                        <a:defRPr>
                          <a:solidFill>
                            <a:srgbClr val="000000"/>
                          </a:solidFill>
                        </a:defRPr>
                      </a:pPr>
                      <a:r>
                        <a:rPr sz="1600">
                          <a:solidFill>
                            <a:schemeClr val="accent1"/>
                          </a:solidFill>
                        </a:rPr>
                        <a:t>24.5</a:t>
                      </a:r>
                    </a:p>
                  </a:txBody>
                  <a:tcPr marL="6350" marR="6350" marT="6350" marB="6350" anchor="b" horzOverflow="overflow"/>
                </a:tc>
                <a:extLst>
                  <a:ext uri="{0D108BD9-81ED-4DB2-BD59-A6C34878D82A}">
                    <a16:rowId xmlns:a16="http://schemas.microsoft.com/office/drawing/2014/main" xmlns="" val="10003"/>
                  </a:ext>
                </a:extLst>
              </a:tr>
              <a:tr h="316944">
                <a:tc>
                  <a:txBody>
                    <a:bodyPr/>
                    <a:lstStyle/>
                    <a:p>
                      <a:pPr algn="l">
                        <a:lnSpc>
                          <a:spcPct val="110000"/>
                        </a:lnSpc>
                        <a:spcBef>
                          <a:spcPts val="300"/>
                        </a:spcBef>
                        <a:defRPr b="0">
                          <a:solidFill>
                            <a:srgbClr val="000000"/>
                          </a:solidFill>
                        </a:defRPr>
                      </a:pPr>
                      <a:r>
                        <a:rPr sz="1600" b="1">
                          <a:solidFill>
                            <a:schemeClr val="accent1"/>
                          </a:solidFill>
                        </a:rPr>
                        <a:t>Inpatient acute</a:t>
                      </a:r>
                    </a:p>
                  </a:txBody>
                  <a:tcPr marL="0" marR="0" marT="0" marB="0" anchor="b" horzOverflow="overflow">
                    <a:noFill/>
                  </a:tcPr>
                </a:tc>
                <a:tc>
                  <a:txBody>
                    <a:bodyPr/>
                    <a:lstStyle/>
                    <a:p>
                      <a:pPr>
                        <a:defRPr>
                          <a:solidFill>
                            <a:srgbClr val="000000"/>
                          </a:solidFill>
                        </a:defRPr>
                      </a:pPr>
                      <a:r>
                        <a:rPr sz="1600">
                          <a:solidFill>
                            <a:schemeClr val="accent1"/>
                          </a:solidFill>
                        </a:rPr>
                        <a:t>$77.58</a:t>
                      </a:r>
                    </a:p>
                  </a:txBody>
                  <a:tcPr marL="6350" marR="6350" marT="6350" marB="6350" anchor="b" horzOverflow="overflow">
                    <a:noFill/>
                  </a:tcPr>
                </a:tc>
                <a:tc>
                  <a:txBody>
                    <a:bodyPr/>
                    <a:lstStyle/>
                    <a:p>
                      <a:pPr>
                        <a:defRPr>
                          <a:solidFill>
                            <a:srgbClr val="000000"/>
                          </a:solidFill>
                        </a:defRPr>
                      </a:pPr>
                      <a:r>
                        <a:rPr sz="1600">
                          <a:solidFill>
                            <a:schemeClr val="accent1"/>
                          </a:solidFill>
                        </a:rPr>
                        <a:t>20.5</a:t>
                      </a:r>
                    </a:p>
                  </a:txBody>
                  <a:tcPr marL="6350" marR="6350" marT="6350" marB="6350" anchor="b" horzOverflow="overflow">
                    <a:noFill/>
                  </a:tcPr>
                </a:tc>
                <a:tc>
                  <a:txBody>
                    <a:bodyPr/>
                    <a:lstStyle/>
                    <a:p>
                      <a:pPr>
                        <a:defRPr>
                          <a:solidFill>
                            <a:srgbClr val="000000"/>
                          </a:solidFill>
                        </a:defRPr>
                      </a:pPr>
                      <a:r>
                        <a:rPr sz="1600">
                          <a:solidFill>
                            <a:schemeClr val="accent1"/>
                          </a:solidFill>
                        </a:rPr>
                        <a:t>$94.34</a:t>
                      </a:r>
                    </a:p>
                  </a:txBody>
                  <a:tcPr marL="6350" marR="6350" marT="6350" marB="6350" anchor="b" horzOverflow="overflow">
                    <a:noFill/>
                  </a:tcPr>
                </a:tc>
                <a:tc>
                  <a:txBody>
                    <a:bodyPr/>
                    <a:lstStyle/>
                    <a:p>
                      <a:pPr>
                        <a:defRPr>
                          <a:solidFill>
                            <a:srgbClr val="000000"/>
                          </a:solidFill>
                        </a:defRPr>
                      </a:pPr>
                      <a:r>
                        <a:rPr sz="1600" dirty="0">
                          <a:solidFill>
                            <a:schemeClr val="accent1"/>
                          </a:solidFill>
                        </a:rPr>
                        <a:t>21.7</a:t>
                      </a:r>
                    </a:p>
                  </a:txBody>
                  <a:tcPr marL="6350" marR="6350" marT="6350" marB="6350" anchor="b" horzOverflow="overflow">
                    <a:noFill/>
                  </a:tcPr>
                </a:tc>
                <a:tc>
                  <a:txBody>
                    <a:bodyPr/>
                    <a:lstStyle/>
                    <a:p>
                      <a:pPr algn="ctr">
                        <a:defRPr>
                          <a:solidFill>
                            <a:srgbClr val="000000"/>
                          </a:solidFill>
                        </a:defRPr>
                      </a:pPr>
                      <a:r>
                        <a:rPr sz="1600" dirty="0">
                          <a:solidFill>
                            <a:srgbClr val="C00000"/>
                          </a:solidFill>
                        </a:rPr>
                        <a:t>6.8</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21.6</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29.0</a:t>
                      </a:r>
                    </a:p>
                  </a:txBody>
                  <a:tcPr marL="6350" marR="6350" marT="6350" marB="6350" anchor="b" horzOverflow="overflow">
                    <a:noFill/>
                  </a:tcPr>
                </a:tc>
                <a:extLst>
                  <a:ext uri="{0D108BD9-81ED-4DB2-BD59-A6C34878D82A}">
                    <a16:rowId xmlns:a16="http://schemas.microsoft.com/office/drawing/2014/main" xmlns="" val="10004"/>
                  </a:ext>
                </a:extLst>
              </a:tr>
              <a:tr h="344831">
                <a:tc>
                  <a:txBody>
                    <a:bodyPr/>
                    <a:lstStyle/>
                    <a:p>
                      <a:pPr algn="l">
                        <a:lnSpc>
                          <a:spcPct val="110000"/>
                        </a:lnSpc>
                        <a:spcBef>
                          <a:spcPts val="300"/>
                        </a:spcBef>
                        <a:defRPr b="0">
                          <a:solidFill>
                            <a:srgbClr val="000000"/>
                          </a:solidFill>
                        </a:defRPr>
                      </a:pPr>
                      <a:r>
                        <a:rPr sz="1600" b="1">
                          <a:solidFill>
                            <a:schemeClr val="accent1"/>
                          </a:solidFill>
                        </a:rPr>
                        <a:t>Outpatient - not ER</a:t>
                      </a:r>
                    </a:p>
                  </a:txBody>
                  <a:tcPr marL="0" marR="0" marT="0" marB="0" anchor="b" horzOverflow="overflow"/>
                </a:tc>
                <a:tc>
                  <a:txBody>
                    <a:bodyPr/>
                    <a:lstStyle/>
                    <a:p>
                      <a:pPr>
                        <a:defRPr>
                          <a:solidFill>
                            <a:srgbClr val="000000"/>
                          </a:solidFill>
                        </a:defRPr>
                      </a:pPr>
                      <a:r>
                        <a:rPr sz="1600">
                          <a:solidFill>
                            <a:schemeClr val="accent1"/>
                          </a:solidFill>
                        </a:rPr>
                        <a:t>$73.86</a:t>
                      </a:r>
                    </a:p>
                  </a:txBody>
                  <a:tcPr marL="6350" marR="6350" marT="6350" marB="6350" anchor="b" horzOverflow="overflow"/>
                </a:tc>
                <a:tc>
                  <a:txBody>
                    <a:bodyPr/>
                    <a:lstStyle/>
                    <a:p>
                      <a:pPr>
                        <a:defRPr>
                          <a:solidFill>
                            <a:srgbClr val="000000"/>
                          </a:solidFill>
                        </a:defRPr>
                      </a:pPr>
                      <a:r>
                        <a:rPr sz="1600">
                          <a:solidFill>
                            <a:schemeClr val="accent1"/>
                          </a:solidFill>
                        </a:rPr>
                        <a:t>19.6</a:t>
                      </a:r>
                    </a:p>
                  </a:txBody>
                  <a:tcPr marL="6350" marR="6350" marT="6350" marB="6350" anchor="b" horzOverflow="overflow"/>
                </a:tc>
                <a:tc>
                  <a:txBody>
                    <a:bodyPr/>
                    <a:lstStyle/>
                    <a:p>
                      <a:pPr>
                        <a:defRPr>
                          <a:solidFill>
                            <a:srgbClr val="000000"/>
                          </a:solidFill>
                        </a:defRPr>
                      </a:pPr>
                      <a:r>
                        <a:rPr sz="1600">
                          <a:solidFill>
                            <a:schemeClr val="accent1"/>
                          </a:solidFill>
                        </a:rPr>
                        <a:t>$90.41</a:t>
                      </a:r>
                    </a:p>
                  </a:txBody>
                  <a:tcPr marL="6350" marR="6350" marT="6350" marB="6350" anchor="b" horzOverflow="overflow"/>
                </a:tc>
                <a:tc>
                  <a:txBody>
                    <a:bodyPr/>
                    <a:lstStyle/>
                    <a:p>
                      <a:pPr>
                        <a:defRPr>
                          <a:solidFill>
                            <a:srgbClr val="000000"/>
                          </a:solidFill>
                        </a:defRPr>
                      </a:pPr>
                      <a:r>
                        <a:rPr sz="1600">
                          <a:solidFill>
                            <a:schemeClr val="accent1"/>
                          </a:solidFill>
                        </a:rPr>
                        <a:t>20.8</a:t>
                      </a:r>
                    </a:p>
                  </a:txBody>
                  <a:tcPr marL="6350" marR="6350" marT="6350" marB="6350" anchor="b" horzOverflow="overflow"/>
                </a:tc>
                <a:tc>
                  <a:txBody>
                    <a:bodyPr/>
                    <a:lstStyle/>
                    <a:p>
                      <a:pPr algn="ctr">
                        <a:defRPr>
                          <a:solidFill>
                            <a:srgbClr val="000000"/>
                          </a:solidFill>
                        </a:defRPr>
                      </a:pPr>
                      <a:r>
                        <a:rPr sz="1600" dirty="0">
                          <a:solidFill>
                            <a:srgbClr val="C00000"/>
                          </a:solidFill>
                        </a:rPr>
                        <a:t>7.0</a:t>
                      </a:r>
                    </a:p>
                  </a:txBody>
                  <a:tcPr marL="6350" marR="6350" marT="6350" marB="6350" anchor="b" horzOverflow="overflow"/>
                </a:tc>
                <a:tc>
                  <a:txBody>
                    <a:bodyPr/>
                    <a:lstStyle/>
                    <a:p>
                      <a:pPr algn="ctr">
                        <a:defRPr>
                          <a:solidFill>
                            <a:srgbClr val="000000"/>
                          </a:solidFill>
                        </a:defRPr>
                      </a:pPr>
                      <a:r>
                        <a:rPr sz="1600">
                          <a:solidFill>
                            <a:schemeClr val="accent1"/>
                          </a:solidFill>
                        </a:rPr>
                        <a:t>22.4</a:t>
                      </a:r>
                    </a:p>
                  </a:txBody>
                  <a:tcPr marL="6350" marR="6350" marT="6350" marB="6350" anchor="b" horzOverflow="overflow"/>
                </a:tc>
                <a:tc>
                  <a:txBody>
                    <a:bodyPr/>
                    <a:lstStyle/>
                    <a:p>
                      <a:pPr algn="ctr">
                        <a:defRPr>
                          <a:solidFill>
                            <a:srgbClr val="000000"/>
                          </a:solidFill>
                        </a:defRPr>
                      </a:pPr>
                      <a:r>
                        <a:rPr sz="1600">
                          <a:solidFill>
                            <a:schemeClr val="accent1"/>
                          </a:solidFill>
                        </a:rPr>
                        <a:t>28.6</a:t>
                      </a:r>
                    </a:p>
                  </a:txBody>
                  <a:tcPr marL="6350" marR="6350" marT="6350" marB="6350" anchor="b" horzOverflow="overflow"/>
                </a:tc>
                <a:extLst>
                  <a:ext uri="{0D108BD9-81ED-4DB2-BD59-A6C34878D82A}">
                    <a16:rowId xmlns:a16="http://schemas.microsoft.com/office/drawing/2014/main" xmlns="" val="10005"/>
                  </a:ext>
                </a:extLst>
              </a:tr>
              <a:tr h="314301">
                <a:tc>
                  <a:txBody>
                    <a:bodyPr/>
                    <a:lstStyle/>
                    <a:p>
                      <a:pPr algn="l">
                        <a:lnSpc>
                          <a:spcPct val="110000"/>
                        </a:lnSpc>
                        <a:spcBef>
                          <a:spcPts val="300"/>
                        </a:spcBef>
                        <a:defRPr b="0">
                          <a:solidFill>
                            <a:srgbClr val="000000"/>
                          </a:solidFill>
                        </a:defRPr>
                      </a:pPr>
                      <a:r>
                        <a:rPr sz="1600" b="1">
                          <a:solidFill>
                            <a:schemeClr val="accent1"/>
                          </a:solidFill>
                        </a:rPr>
                        <a:t>Outpatient – ER</a:t>
                      </a:r>
                    </a:p>
                  </a:txBody>
                  <a:tcPr marL="0" marR="0" marT="0" marB="0" anchor="b" horzOverflow="overflow">
                    <a:noFill/>
                  </a:tcPr>
                </a:tc>
                <a:tc>
                  <a:txBody>
                    <a:bodyPr/>
                    <a:lstStyle/>
                    <a:p>
                      <a:pPr>
                        <a:defRPr>
                          <a:solidFill>
                            <a:srgbClr val="000000"/>
                          </a:solidFill>
                        </a:defRPr>
                      </a:pPr>
                      <a:r>
                        <a:rPr sz="1600">
                          <a:solidFill>
                            <a:schemeClr val="accent1"/>
                          </a:solidFill>
                        </a:rPr>
                        <a:t>$50.62</a:t>
                      </a:r>
                    </a:p>
                  </a:txBody>
                  <a:tcPr marL="6350" marR="6350" marT="6350" marB="6350" anchor="b" horzOverflow="overflow">
                    <a:noFill/>
                  </a:tcPr>
                </a:tc>
                <a:tc>
                  <a:txBody>
                    <a:bodyPr/>
                    <a:lstStyle/>
                    <a:p>
                      <a:pPr>
                        <a:defRPr>
                          <a:solidFill>
                            <a:srgbClr val="000000"/>
                          </a:solidFill>
                        </a:defRPr>
                      </a:pPr>
                      <a:r>
                        <a:rPr sz="1600">
                          <a:solidFill>
                            <a:schemeClr val="accent1"/>
                          </a:solidFill>
                        </a:rPr>
                        <a:t>13.4</a:t>
                      </a:r>
                    </a:p>
                  </a:txBody>
                  <a:tcPr marL="6350" marR="6350" marT="6350" marB="6350" anchor="b" horzOverflow="overflow">
                    <a:noFill/>
                  </a:tcPr>
                </a:tc>
                <a:tc>
                  <a:txBody>
                    <a:bodyPr/>
                    <a:lstStyle/>
                    <a:p>
                      <a:pPr>
                        <a:defRPr>
                          <a:solidFill>
                            <a:srgbClr val="000000"/>
                          </a:solidFill>
                        </a:defRPr>
                      </a:pPr>
                      <a:r>
                        <a:rPr sz="1600">
                          <a:solidFill>
                            <a:schemeClr val="accent1"/>
                          </a:solidFill>
                        </a:rPr>
                        <a:t>$61.77</a:t>
                      </a:r>
                    </a:p>
                  </a:txBody>
                  <a:tcPr marL="6350" marR="6350" marT="6350" marB="6350" anchor="b" horzOverflow="overflow">
                    <a:noFill/>
                  </a:tcPr>
                </a:tc>
                <a:tc>
                  <a:txBody>
                    <a:bodyPr/>
                    <a:lstStyle/>
                    <a:p>
                      <a:pPr>
                        <a:defRPr>
                          <a:solidFill>
                            <a:srgbClr val="000000"/>
                          </a:solidFill>
                        </a:defRPr>
                      </a:pPr>
                      <a:r>
                        <a:rPr sz="1600">
                          <a:solidFill>
                            <a:schemeClr val="accent1"/>
                          </a:solidFill>
                        </a:rPr>
                        <a:t>14.2</a:t>
                      </a:r>
                    </a:p>
                  </a:txBody>
                  <a:tcPr marL="6350" marR="6350" marT="6350" marB="6350" anchor="b" horzOverflow="overflow">
                    <a:noFill/>
                  </a:tcPr>
                </a:tc>
                <a:tc>
                  <a:txBody>
                    <a:bodyPr/>
                    <a:lstStyle/>
                    <a:p>
                      <a:pPr algn="ctr">
                        <a:defRPr>
                          <a:solidFill>
                            <a:srgbClr val="000000"/>
                          </a:solidFill>
                        </a:defRPr>
                      </a:pPr>
                      <a:r>
                        <a:rPr sz="1600" dirty="0">
                          <a:solidFill>
                            <a:srgbClr val="C00000"/>
                          </a:solidFill>
                        </a:rPr>
                        <a:t>7.0</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22.0</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19.2</a:t>
                      </a:r>
                    </a:p>
                  </a:txBody>
                  <a:tcPr marL="6350" marR="6350" marT="6350" marB="6350" anchor="b" horzOverflow="overflow">
                    <a:noFill/>
                  </a:tcPr>
                </a:tc>
                <a:extLst>
                  <a:ext uri="{0D108BD9-81ED-4DB2-BD59-A6C34878D82A}">
                    <a16:rowId xmlns:a16="http://schemas.microsoft.com/office/drawing/2014/main" xmlns="" val="10006"/>
                  </a:ext>
                </a:extLst>
              </a:tr>
              <a:tr h="346882">
                <a:tc>
                  <a:txBody>
                    <a:bodyPr/>
                    <a:lstStyle/>
                    <a:p>
                      <a:pPr algn="l">
                        <a:lnSpc>
                          <a:spcPct val="110000"/>
                        </a:lnSpc>
                        <a:spcBef>
                          <a:spcPts val="300"/>
                        </a:spcBef>
                        <a:defRPr b="0">
                          <a:solidFill>
                            <a:srgbClr val="000000"/>
                          </a:solidFill>
                        </a:defRPr>
                      </a:pPr>
                      <a:r>
                        <a:rPr sz="1600" b="1">
                          <a:solidFill>
                            <a:schemeClr val="accent1"/>
                          </a:solidFill>
                        </a:rPr>
                        <a:t>Other</a:t>
                      </a:r>
                    </a:p>
                  </a:txBody>
                  <a:tcPr marL="0" marR="0" marT="0" marB="0" anchor="b" horzOverflow="overflow">
                    <a:lnB w="12700">
                      <a:solidFill>
                        <a:schemeClr val="accent5"/>
                      </a:solidFill>
                    </a:lnB>
                  </a:tcPr>
                </a:tc>
                <a:tc>
                  <a:txBody>
                    <a:bodyPr/>
                    <a:lstStyle/>
                    <a:p>
                      <a:pPr>
                        <a:defRPr>
                          <a:solidFill>
                            <a:srgbClr val="000000"/>
                          </a:solidFill>
                        </a:defRPr>
                      </a:pPr>
                      <a:r>
                        <a:rPr sz="1600">
                          <a:solidFill>
                            <a:schemeClr val="accent1"/>
                          </a:solidFill>
                        </a:rPr>
                        <a:t>$5.55</a:t>
                      </a:r>
                    </a:p>
                  </a:txBody>
                  <a:tcPr marL="6350" marR="6350" marT="6350" marB="6350" anchor="b" horzOverflow="overflow">
                    <a:lnB w="12700">
                      <a:solidFill>
                        <a:schemeClr val="accent5"/>
                      </a:solidFill>
                    </a:lnB>
                  </a:tcPr>
                </a:tc>
                <a:tc>
                  <a:txBody>
                    <a:bodyPr/>
                    <a:lstStyle/>
                    <a:p>
                      <a:pPr>
                        <a:defRPr>
                          <a:solidFill>
                            <a:srgbClr val="000000"/>
                          </a:solidFill>
                        </a:defRPr>
                      </a:pPr>
                      <a:r>
                        <a:rPr sz="1600">
                          <a:solidFill>
                            <a:schemeClr val="accent1"/>
                          </a:solidFill>
                        </a:rPr>
                        <a:t>1.5</a:t>
                      </a:r>
                    </a:p>
                  </a:txBody>
                  <a:tcPr marL="6350" marR="6350" marT="6350" marB="6350" anchor="b" horzOverflow="overflow">
                    <a:lnB w="12700">
                      <a:solidFill>
                        <a:schemeClr val="accent5"/>
                      </a:solidFill>
                    </a:lnB>
                  </a:tcPr>
                </a:tc>
                <a:tc>
                  <a:txBody>
                    <a:bodyPr/>
                    <a:lstStyle/>
                    <a:p>
                      <a:pPr>
                        <a:defRPr>
                          <a:solidFill>
                            <a:srgbClr val="000000"/>
                          </a:solidFill>
                        </a:defRPr>
                      </a:pPr>
                      <a:r>
                        <a:rPr sz="1600">
                          <a:solidFill>
                            <a:schemeClr val="accent1"/>
                          </a:solidFill>
                        </a:rPr>
                        <a:t>$4.79</a:t>
                      </a:r>
                    </a:p>
                  </a:txBody>
                  <a:tcPr marL="6350" marR="6350" marT="6350" marB="6350" anchor="b" horzOverflow="overflow">
                    <a:lnB w="12700">
                      <a:solidFill>
                        <a:schemeClr val="accent5"/>
                      </a:solidFill>
                    </a:lnB>
                  </a:tcPr>
                </a:tc>
                <a:tc>
                  <a:txBody>
                    <a:bodyPr/>
                    <a:lstStyle/>
                    <a:p>
                      <a:pPr>
                        <a:defRPr>
                          <a:solidFill>
                            <a:srgbClr val="000000"/>
                          </a:solidFill>
                        </a:defRPr>
                      </a:pPr>
                      <a:r>
                        <a:rPr sz="1600">
                          <a:solidFill>
                            <a:schemeClr val="accent1"/>
                          </a:solidFill>
                        </a:rPr>
                        <a:t>1.1</a:t>
                      </a:r>
                    </a:p>
                  </a:txBody>
                  <a:tcPr marL="6350" marR="6350" marT="6350" marB="6350" anchor="b" horzOverflow="overflow">
                    <a:lnB w="12700">
                      <a:solidFill>
                        <a:schemeClr val="accent5"/>
                      </a:solidFill>
                    </a:lnB>
                  </a:tcPr>
                </a:tc>
                <a:tc>
                  <a:txBody>
                    <a:bodyPr/>
                    <a:lstStyle/>
                    <a:p>
                      <a:pPr algn="ctr">
                        <a:defRPr>
                          <a:solidFill>
                            <a:srgbClr val="000000"/>
                          </a:solidFill>
                        </a:defRPr>
                      </a:pPr>
                      <a:r>
                        <a:rPr sz="1600">
                          <a:solidFill>
                            <a:schemeClr val="accent1"/>
                          </a:solidFill>
                        </a:rPr>
                        <a:t>-4.7</a:t>
                      </a:r>
                    </a:p>
                  </a:txBody>
                  <a:tcPr marL="6350" marR="6350" marT="6350" marB="6350" anchor="b" horzOverflow="overflow">
                    <a:lnB w="12700">
                      <a:solidFill>
                        <a:schemeClr val="accent5"/>
                      </a:solidFill>
                    </a:lnB>
                  </a:tcPr>
                </a:tc>
                <a:tc>
                  <a:txBody>
                    <a:bodyPr/>
                    <a:lstStyle/>
                    <a:p>
                      <a:pPr algn="ctr">
                        <a:defRPr>
                          <a:solidFill>
                            <a:srgbClr val="000000"/>
                          </a:solidFill>
                        </a:defRPr>
                      </a:pPr>
                      <a:r>
                        <a:rPr sz="1600">
                          <a:solidFill>
                            <a:schemeClr val="accent1"/>
                          </a:solidFill>
                        </a:rPr>
                        <a:t>-13.7</a:t>
                      </a:r>
                    </a:p>
                  </a:txBody>
                  <a:tcPr marL="6350" marR="6350" marT="6350" marB="6350" anchor="b" horzOverflow="overflow">
                    <a:lnB w="12700">
                      <a:solidFill>
                        <a:schemeClr val="accent5"/>
                      </a:solidFill>
                    </a:lnB>
                  </a:tcPr>
                </a:tc>
                <a:tc>
                  <a:txBody>
                    <a:bodyPr/>
                    <a:lstStyle/>
                    <a:p>
                      <a:pPr algn="ctr">
                        <a:defRPr>
                          <a:solidFill>
                            <a:srgbClr val="000000"/>
                          </a:solidFill>
                        </a:defRPr>
                      </a:pPr>
                      <a:r>
                        <a:rPr sz="1600" dirty="0">
                          <a:solidFill>
                            <a:schemeClr val="accent1"/>
                          </a:solidFill>
                        </a:rPr>
                        <a:t>-1.3</a:t>
                      </a:r>
                    </a:p>
                  </a:txBody>
                  <a:tcPr marL="6350" marR="6350" marT="6350" marB="6350" anchor="b" horzOverflow="overflow">
                    <a:lnB w="12700">
                      <a:solidFill>
                        <a:schemeClr val="accent5"/>
                      </a:solidFill>
                    </a:lnB>
                  </a:tcPr>
                </a:tc>
                <a:extLst>
                  <a:ext uri="{0D108BD9-81ED-4DB2-BD59-A6C34878D82A}">
                    <a16:rowId xmlns:a16="http://schemas.microsoft.com/office/drawing/2014/main" xmlns="" val="10007"/>
                  </a:ext>
                </a:extLst>
              </a:tr>
            </a:tbl>
          </a:graphicData>
        </a:graphic>
      </p:graphicFrame>
      <p:sp>
        <p:nvSpPr>
          <p:cNvPr id="471" name="TextBox 5"/>
          <p:cNvSpPr txBox="1"/>
          <p:nvPr/>
        </p:nvSpPr>
        <p:spPr>
          <a:xfrm>
            <a:off x="655320" y="4967077"/>
            <a:ext cx="10841034" cy="1254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u="sng">
                <a:solidFill>
                  <a:srgbClr val="0069A7"/>
                </a:solidFill>
              </a:defRPr>
            </a:pPr>
            <a:r>
              <a:t>Notes:</a:t>
            </a:r>
          </a:p>
          <a:p>
            <a:pPr marL="457200" indent="-457200">
              <a:buSzPct val="100000"/>
              <a:buAutoNum type="arabicPeriod"/>
              <a:defRPr sz="2000">
                <a:solidFill>
                  <a:srgbClr val="0069A7"/>
                </a:solidFill>
              </a:defRPr>
            </a:pPr>
            <a:r>
              <a:t>Categories of services derived from the CT APCD Data Dictionary claim type detail.  Results are not age/gender-adjusted</a:t>
            </a:r>
          </a:p>
          <a:p>
            <a:pPr marL="457200" indent="-457200">
              <a:buSzPct val="100000"/>
              <a:buAutoNum type="arabicPeriod"/>
              <a:defRPr sz="2000">
                <a:solidFill>
                  <a:srgbClr val="0069A7"/>
                </a:solidFill>
              </a:defRPr>
            </a:pPr>
            <a:r>
              <a:t>ER = emergency room; PMPM = per member per month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itle 1"/>
          <p:cNvSpPr txBox="1">
            <a:spLocks noGrp="1"/>
          </p:cNvSpPr>
          <p:nvPr>
            <p:ph type="title"/>
          </p:nvPr>
        </p:nvSpPr>
        <p:spPr>
          <a:xfrm>
            <a:off x="606981" y="462285"/>
            <a:ext cx="10972801" cy="1448972"/>
          </a:xfrm>
          <a:prstGeom prst="rect">
            <a:avLst/>
          </a:prstGeom>
        </p:spPr>
        <p:txBody>
          <a:bodyPr>
            <a:noAutofit/>
          </a:bodyPr>
          <a:lstStyle/>
          <a:p>
            <a:pPr defTabSz="768095">
              <a:defRPr sz="3359">
                <a:latin typeface="+mj-lt"/>
                <a:ea typeface="+mj-ea"/>
                <a:cs typeface="+mj-cs"/>
                <a:sym typeface="Calibri"/>
              </a:defRPr>
            </a:pPr>
            <a:r>
              <a:rPr sz="3900" dirty="0"/>
              <a:t>Spending Per Unit Drove Spending Growth; </a:t>
            </a:r>
            <a:br>
              <a:rPr sz="3900" dirty="0"/>
            </a:br>
            <a:r>
              <a:rPr sz="3900" dirty="0"/>
              <a:t>Service Utilization Declined or Grew Slightly</a:t>
            </a:r>
          </a:p>
        </p:txBody>
      </p:sp>
      <p:sp>
        <p:nvSpPr>
          <p:cNvPr id="476" name="Slide Number Placeholder 3"/>
          <p:cNvSpPr txBox="1">
            <a:spLocks noGrp="1"/>
          </p:cNvSpPr>
          <p:nvPr>
            <p:ph type="sldNum" sz="quarter" idx="2"/>
          </p:nvPr>
        </p:nvSpPr>
        <p:spPr>
          <a:xfrm>
            <a:off x="11579782" y="34944"/>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graphicFrame>
        <p:nvGraphicFramePr>
          <p:cNvPr id="477" name="Table 4"/>
          <p:cNvGraphicFramePr/>
          <p:nvPr>
            <p:extLst>
              <p:ext uri="{D42A27DB-BD31-4B8C-83A1-F6EECF244321}">
                <p14:modId xmlns:p14="http://schemas.microsoft.com/office/powerpoint/2010/main" val="3734282526"/>
              </p:ext>
            </p:extLst>
          </p:nvPr>
        </p:nvGraphicFramePr>
        <p:xfrm>
          <a:off x="609598" y="2061596"/>
          <a:ext cx="9635835" cy="1961647"/>
        </p:xfrm>
        <a:graphic>
          <a:graphicData uri="http://schemas.openxmlformats.org/drawingml/2006/table">
            <a:tbl>
              <a:tblPr firstCol="1">
                <a:tableStyleId>{4C3C2611-4C71-4FC5-86AE-919BDF0F9419}</a:tableStyleId>
              </a:tblPr>
              <a:tblGrid>
                <a:gridCol w="2059379">
                  <a:extLst>
                    <a:ext uri="{9D8B030D-6E8A-4147-A177-3AD203B41FA5}">
                      <a16:colId xmlns:a16="http://schemas.microsoft.com/office/drawing/2014/main" xmlns="" val="20000"/>
                    </a:ext>
                  </a:extLst>
                </a:gridCol>
                <a:gridCol w="1033153">
                  <a:extLst>
                    <a:ext uri="{9D8B030D-6E8A-4147-A177-3AD203B41FA5}">
                      <a16:colId xmlns:a16="http://schemas.microsoft.com/office/drawing/2014/main" xmlns="" val="20001"/>
                    </a:ext>
                  </a:extLst>
                </a:gridCol>
                <a:gridCol w="1163782">
                  <a:extLst>
                    <a:ext uri="{9D8B030D-6E8A-4147-A177-3AD203B41FA5}">
                      <a16:colId xmlns:a16="http://schemas.microsoft.com/office/drawing/2014/main" xmlns="" val="20002"/>
                    </a:ext>
                  </a:extLst>
                </a:gridCol>
                <a:gridCol w="807522">
                  <a:extLst>
                    <a:ext uri="{9D8B030D-6E8A-4147-A177-3AD203B41FA5}">
                      <a16:colId xmlns:a16="http://schemas.microsoft.com/office/drawing/2014/main" xmlns="" val="20003"/>
                    </a:ext>
                  </a:extLst>
                </a:gridCol>
                <a:gridCol w="748145">
                  <a:extLst>
                    <a:ext uri="{9D8B030D-6E8A-4147-A177-3AD203B41FA5}">
                      <a16:colId xmlns:a16="http://schemas.microsoft.com/office/drawing/2014/main" xmlns="" val="20004"/>
                    </a:ext>
                  </a:extLst>
                </a:gridCol>
                <a:gridCol w="806634">
                  <a:extLst>
                    <a:ext uri="{9D8B030D-6E8A-4147-A177-3AD203B41FA5}">
                      <a16:colId xmlns:a16="http://schemas.microsoft.com/office/drawing/2014/main" xmlns="" val="20005"/>
                    </a:ext>
                  </a:extLst>
                </a:gridCol>
                <a:gridCol w="1378426">
                  <a:extLst>
                    <a:ext uri="{9D8B030D-6E8A-4147-A177-3AD203B41FA5}">
                      <a16:colId xmlns:a16="http://schemas.microsoft.com/office/drawing/2014/main" xmlns="" val="20006"/>
                    </a:ext>
                  </a:extLst>
                </a:gridCol>
                <a:gridCol w="1638794">
                  <a:extLst>
                    <a:ext uri="{9D8B030D-6E8A-4147-A177-3AD203B41FA5}">
                      <a16:colId xmlns:a16="http://schemas.microsoft.com/office/drawing/2014/main" xmlns="" val="20007"/>
                    </a:ext>
                  </a:extLst>
                </a:gridCol>
              </a:tblGrid>
              <a:tr h="582645">
                <a:tc rowSpan="2">
                  <a:txBody>
                    <a:bodyPr/>
                    <a:lstStyle/>
                    <a:p>
                      <a:pPr algn="l">
                        <a:lnSpc>
                          <a:spcPct val="110000"/>
                        </a:lnSpc>
                        <a:spcBef>
                          <a:spcPts val="300"/>
                        </a:spcBef>
                        <a:defRPr b="0">
                          <a:solidFill>
                            <a:srgbClr val="000000"/>
                          </a:solidFill>
                        </a:defRPr>
                      </a:pPr>
                      <a:r>
                        <a:rPr sz="1600" b="1">
                          <a:solidFill>
                            <a:schemeClr val="accent1"/>
                          </a:solidFill>
                        </a:rPr>
                        <a:t>Service Category    </a:t>
                      </a:r>
                    </a:p>
                  </a:txBody>
                  <a:tcPr marL="0" marR="0" marT="0" marB="0" anchor="b" horzOverflow="overflow">
                    <a:lnT w="12700">
                      <a:solidFill>
                        <a:schemeClr val="accent5"/>
                      </a:solidFill>
                    </a:lnT>
                    <a:lnB w="12700">
                      <a:solidFill>
                        <a:schemeClr val="accent5"/>
                      </a:solidFill>
                    </a:lnB>
                    <a:noFill/>
                  </a:tcPr>
                </a:tc>
                <a:tc rowSpan="2">
                  <a:txBody>
                    <a:bodyPr/>
                    <a:lstStyle/>
                    <a:p>
                      <a:pPr algn="ctr">
                        <a:lnSpc>
                          <a:spcPct val="110000"/>
                        </a:lnSpc>
                        <a:spcBef>
                          <a:spcPts val="300"/>
                        </a:spcBef>
                        <a:defRPr sz="1600" b="1"/>
                      </a:pPr>
                      <a:r>
                        <a:t>2018</a:t>
                      </a:r>
                    </a:p>
                    <a:p>
                      <a:pPr algn="ctr">
                        <a:lnSpc>
                          <a:spcPct val="110000"/>
                        </a:lnSpc>
                        <a:spcBef>
                          <a:spcPts val="300"/>
                        </a:spcBef>
                        <a:defRPr sz="1600" b="1"/>
                      </a:pPr>
                      <a:r>
                        <a:t>Volume</a:t>
                      </a:r>
                    </a:p>
                  </a:txBody>
                  <a:tcPr marL="0" marR="0" marT="0" marB="0" anchor="b" horzOverflow="overflow">
                    <a:lnT w="12700">
                      <a:solidFill>
                        <a:schemeClr val="accent5"/>
                      </a:solidFill>
                    </a:lnT>
                    <a:lnB w="12700">
                      <a:solidFill>
                        <a:schemeClr val="accent5"/>
                      </a:solidFill>
                    </a:lnB>
                    <a:noFill/>
                  </a:tcPr>
                </a:tc>
                <a:tc rowSpan="2">
                  <a:txBody>
                    <a:bodyPr/>
                    <a:lstStyle/>
                    <a:p>
                      <a:pPr algn="ctr">
                        <a:lnSpc>
                          <a:spcPct val="110000"/>
                        </a:lnSpc>
                        <a:spcBef>
                          <a:spcPts val="300"/>
                        </a:spcBef>
                        <a:defRPr sz="1600" b="1"/>
                      </a:pPr>
                      <a:r>
                        <a:t>2018</a:t>
                      </a:r>
                    </a:p>
                    <a:p>
                      <a:pPr algn="ctr">
                        <a:lnSpc>
                          <a:spcPct val="110000"/>
                        </a:lnSpc>
                        <a:spcBef>
                          <a:spcPts val="300"/>
                        </a:spcBef>
                        <a:defRPr sz="1600" b="1"/>
                      </a:pPr>
                      <a:r>
                        <a:t>Spending per unit</a:t>
                      </a:r>
                    </a:p>
                  </a:txBody>
                  <a:tcPr marL="0" marR="0" marT="0" marB="0" anchor="b" horzOverflow="overflow">
                    <a:lnT w="12700">
                      <a:solidFill>
                        <a:schemeClr val="accent5"/>
                      </a:solidFill>
                    </a:lnT>
                    <a:lnB w="12700">
                      <a:solidFill>
                        <a:schemeClr val="accent5"/>
                      </a:solidFill>
                    </a:lnB>
                    <a:noFill/>
                  </a:tcPr>
                </a:tc>
                <a:tc gridSpan="4">
                  <a:txBody>
                    <a:bodyPr/>
                    <a:lstStyle/>
                    <a:p>
                      <a:pPr algn="ctr">
                        <a:lnSpc>
                          <a:spcPct val="110000"/>
                        </a:lnSpc>
                        <a:spcBef>
                          <a:spcPts val="300"/>
                        </a:spcBef>
                        <a:defRPr>
                          <a:solidFill>
                            <a:srgbClr val="000000"/>
                          </a:solidFill>
                        </a:defRPr>
                      </a:pPr>
                      <a:r>
                        <a:rPr sz="1600" b="1">
                          <a:solidFill>
                            <a:schemeClr val="accent1"/>
                          </a:solidFill>
                        </a:rPr>
                        <a:t>Percent change in spending per unit</a:t>
                      </a:r>
                    </a:p>
                  </a:txBody>
                  <a:tcPr marL="0" marR="0" marT="0" marB="0" anchor="b" horzOverflow="overflow">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lnSpc>
                          <a:spcPct val="110000"/>
                        </a:lnSpc>
                        <a:spcBef>
                          <a:spcPts val="300"/>
                        </a:spcBef>
                        <a:defRPr>
                          <a:solidFill>
                            <a:srgbClr val="000000"/>
                          </a:solidFill>
                        </a:defRPr>
                      </a:pPr>
                      <a:r>
                        <a:rPr sz="1600" b="1">
                          <a:solidFill>
                            <a:schemeClr val="accent1"/>
                          </a:solidFill>
                        </a:rPr>
                        <a:t>3-year percent change in volume</a:t>
                      </a:r>
                    </a:p>
                  </a:txBody>
                  <a:tcPr marL="0" marR="0" marT="0" marB="0" anchor="b" horzOverflow="overflow">
                    <a:lnT w="12700">
                      <a:solidFill>
                        <a:schemeClr val="accent5"/>
                      </a:solidFill>
                    </a:lnT>
                    <a:lnB w="12700">
                      <a:solidFill>
                        <a:schemeClr val="accent5"/>
                      </a:solidFill>
                    </a:lnB>
                    <a:noFill/>
                  </a:tcPr>
                </a:tc>
                <a:extLst>
                  <a:ext uri="{0D108BD9-81ED-4DB2-BD59-A6C34878D82A}">
                    <a16:rowId xmlns:a16="http://schemas.microsoft.com/office/drawing/2014/main" xmlns="" val="10000"/>
                  </a:ext>
                </a:extLst>
              </a:tr>
              <a:tr h="2446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0000"/>
                        </a:lnSpc>
                        <a:spcBef>
                          <a:spcPts val="300"/>
                        </a:spcBef>
                        <a:defRPr>
                          <a:solidFill>
                            <a:srgbClr val="000000"/>
                          </a:solidFill>
                        </a:defRPr>
                      </a:pPr>
                      <a:r>
                        <a:rPr sz="1600">
                          <a:solidFill>
                            <a:schemeClr val="accent1"/>
                          </a:solidFill>
                        </a:rPr>
                        <a:t>2016</a:t>
                      </a:r>
                    </a:p>
                  </a:txBody>
                  <a:tcPr marL="0" marR="0" marT="0" marB="0" anchor="b" horzOverflow="overflow">
                    <a:lnL w="12700">
                      <a:solidFill>
                        <a:schemeClr val="accent5"/>
                      </a:solidFill>
                    </a:lnL>
                    <a:lnT w="12700">
                      <a:solidFill>
                        <a:schemeClr val="accent5"/>
                      </a:solidFill>
                    </a:lnT>
                  </a:tcPr>
                </a:tc>
                <a:tc>
                  <a:txBody>
                    <a:bodyPr/>
                    <a:lstStyle/>
                    <a:p>
                      <a:pPr algn="ctr">
                        <a:lnSpc>
                          <a:spcPct val="110000"/>
                        </a:lnSpc>
                        <a:spcBef>
                          <a:spcPts val="300"/>
                        </a:spcBef>
                        <a:defRPr>
                          <a:solidFill>
                            <a:srgbClr val="000000"/>
                          </a:solidFill>
                        </a:defRPr>
                      </a:pPr>
                      <a:r>
                        <a:rPr sz="1600">
                          <a:solidFill>
                            <a:schemeClr val="accent1"/>
                          </a:solidFill>
                        </a:rPr>
                        <a:t>2017</a:t>
                      </a:r>
                    </a:p>
                  </a:txBody>
                  <a:tcPr marL="0" marR="0" marT="0" marB="0" anchor="b" horzOverflow="overflow">
                    <a:lnT w="12700">
                      <a:solidFill>
                        <a:schemeClr val="accent5"/>
                      </a:solidFill>
                    </a:lnT>
                  </a:tcPr>
                </a:tc>
                <a:tc>
                  <a:txBody>
                    <a:bodyPr/>
                    <a:lstStyle/>
                    <a:p>
                      <a:pPr algn="ctr">
                        <a:lnSpc>
                          <a:spcPct val="110000"/>
                        </a:lnSpc>
                        <a:spcBef>
                          <a:spcPts val="300"/>
                        </a:spcBef>
                        <a:defRPr>
                          <a:solidFill>
                            <a:srgbClr val="000000"/>
                          </a:solidFill>
                        </a:defRPr>
                      </a:pPr>
                      <a:r>
                        <a:rPr sz="1600">
                          <a:solidFill>
                            <a:schemeClr val="accent1"/>
                          </a:solidFill>
                        </a:rPr>
                        <a:t>2018</a:t>
                      </a:r>
                    </a:p>
                  </a:txBody>
                  <a:tcPr marL="0" marR="0" marT="0" marB="0" anchor="b" horzOverflow="overflow">
                    <a:lnT w="12700">
                      <a:solidFill>
                        <a:schemeClr val="accent5"/>
                      </a:solidFill>
                    </a:lnT>
                  </a:tcPr>
                </a:tc>
                <a:tc>
                  <a:txBody>
                    <a:bodyPr/>
                    <a:lstStyle/>
                    <a:p>
                      <a:pPr algn="ctr">
                        <a:lnSpc>
                          <a:spcPct val="110000"/>
                        </a:lnSpc>
                        <a:spcBef>
                          <a:spcPts val="300"/>
                        </a:spcBef>
                        <a:defRPr>
                          <a:solidFill>
                            <a:srgbClr val="000000"/>
                          </a:solidFill>
                        </a:defRPr>
                      </a:pPr>
                      <a:r>
                        <a:rPr sz="1600">
                          <a:solidFill>
                            <a:schemeClr val="accent1"/>
                          </a:solidFill>
                        </a:rPr>
                        <a:t>Total 3-year</a:t>
                      </a:r>
                    </a:p>
                  </a:txBody>
                  <a:tcPr marL="0" marR="0" marT="0" marB="0" anchor="b" horzOverflow="overflow">
                    <a:lnR w="12700">
                      <a:solidFill>
                        <a:schemeClr val="accent5"/>
                      </a:solidFill>
                    </a:lnR>
                    <a:lnT w="12700">
                      <a:solidFill>
                        <a:schemeClr val="accent5"/>
                      </a:solidFill>
                    </a:lnT>
                  </a:tcPr>
                </a:tc>
                <a:tc vMerge="1">
                  <a:txBody>
                    <a:bodyPr/>
                    <a:lstStyle/>
                    <a:p>
                      <a:endParaRPr lang="en-US"/>
                    </a:p>
                  </a:txBody>
                  <a:tcPr/>
                </a:tc>
                <a:extLst>
                  <a:ext uri="{0D108BD9-81ED-4DB2-BD59-A6C34878D82A}">
                    <a16:rowId xmlns:a16="http://schemas.microsoft.com/office/drawing/2014/main" xmlns="" val="10001"/>
                  </a:ext>
                </a:extLst>
              </a:tr>
              <a:tr h="281060">
                <a:tc>
                  <a:txBody>
                    <a:bodyPr/>
                    <a:lstStyle/>
                    <a:p>
                      <a:pPr algn="l">
                        <a:lnSpc>
                          <a:spcPct val="110000"/>
                        </a:lnSpc>
                        <a:spcBef>
                          <a:spcPts val="300"/>
                        </a:spcBef>
                        <a:defRPr b="0">
                          <a:solidFill>
                            <a:srgbClr val="000000"/>
                          </a:solidFill>
                        </a:defRPr>
                      </a:pPr>
                      <a:r>
                        <a:rPr sz="1600" b="1">
                          <a:solidFill>
                            <a:schemeClr val="accent1"/>
                          </a:solidFill>
                        </a:rPr>
                        <a:t>Inpatient acute stay</a:t>
                      </a:r>
                    </a:p>
                  </a:txBody>
                  <a:tcPr marL="0" marR="0" marT="0" marB="0" anchor="b" horzOverflow="overflow">
                    <a:lnT w="12700">
                      <a:solidFill>
                        <a:schemeClr val="accent5"/>
                      </a:solidFill>
                    </a:lnT>
                    <a:noFill/>
                  </a:tcPr>
                </a:tc>
                <a:tc>
                  <a:txBody>
                    <a:bodyPr/>
                    <a:lstStyle/>
                    <a:p>
                      <a:pPr>
                        <a:defRPr>
                          <a:solidFill>
                            <a:srgbClr val="000000"/>
                          </a:solidFill>
                        </a:defRPr>
                      </a:pPr>
                      <a:r>
                        <a:rPr sz="1600">
                          <a:solidFill>
                            <a:schemeClr val="accent1"/>
                          </a:solidFill>
                        </a:rPr>
                        <a:t>36,164</a:t>
                      </a:r>
                    </a:p>
                  </a:txBody>
                  <a:tcPr marL="6350" marR="6350" marT="6350" marB="6350" anchor="b" horzOverflow="overflow">
                    <a:lnT w="12700">
                      <a:solidFill>
                        <a:schemeClr val="accent5"/>
                      </a:solidFill>
                    </a:lnT>
                    <a:noFill/>
                  </a:tcPr>
                </a:tc>
                <a:tc>
                  <a:txBody>
                    <a:bodyPr/>
                    <a:lstStyle/>
                    <a:p>
                      <a:pPr>
                        <a:defRPr>
                          <a:solidFill>
                            <a:srgbClr val="000000"/>
                          </a:solidFill>
                        </a:defRPr>
                      </a:pPr>
                      <a:r>
                        <a:rPr sz="1600">
                          <a:solidFill>
                            <a:schemeClr val="accent1"/>
                          </a:solidFill>
                        </a:rPr>
                        <a:t>$25,636</a:t>
                      </a:r>
                    </a:p>
                  </a:txBody>
                  <a:tcPr marL="6350" marR="6350" marT="6350" marB="6350" anchor="b" horzOverflow="overflow">
                    <a:lnT w="12700">
                      <a:solidFill>
                        <a:schemeClr val="accent5"/>
                      </a:solidFill>
                    </a:lnT>
                    <a:noFill/>
                  </a:tcPr>
                </a:tc>
                <a:tc>
                  <a:txBody>
                    <a:bodyPr/>
                    <a:lstStyle/>
                    <a:p>
                      <a:pPr>
                        <a:defRPr>
                          <a:solidFill>
                            <a:srgbClr val="000000"/>
                          </a:solidFill>
                        </a:defRPr>
                      </a:pPr>
                      <a:r>
                        <a:rPr sz="1600">
                          <a:solidFill>
                            <a:schemeClr val="accent1"/>
                          </a:solidFill>
                        </a:rPr>
                        <a:t>9.8</a:t>
                      </a:r>
                    </a:p>
                  </a:txBody>
                  <a:tcPr marL="6350" marR="6350" marT="6350" marB="6350" anchor="b" horzOverflow="overflow">
                    <a:noFill/>
                  </a:tcPr>
                </a:tc>
                <a:tc>
                  <a:txBody>
                    <a:bodyPr/>
                    <a:lstStyle/>
                    <a:p>
                      <a:pPr>
                        <a:defRPr>
                          <a:solidFill>
                            <a:srgbClr val="000000"/>
                          </a:solidFill>
                        </a:defRPr>
                      </a:pPr>
                      <a:r>
                        <a:rPr sz="1600">
                          <a:solidFill>
                            <a:schemeClr val="accent1"/>
                          </a:solidFill>
                        </a:rPr>
                        <a:t>7.4</a:t>
                      </a:r>
                    </a:p>
                  </a:txBody>
                  <a:tcPr marL="6350" marR="6350" marT="6350" marB="6350" anchor="b" horzOverflow="overflow">
                    <a:noFill/>
                  </a:tcPr>
                </a:tc>
                <a:tc>
                  <a:txBody>
                    <a:bodyPr/>
                    <a:lstStyle/>
                    <a:p>
                      <a:pPr>
                        <a:defRPr>
                          <a:solidFill>
                            <a:srgbClr val="000000"/>
                          </a:solidFill>
                        </a:defRPr>
                      </a:pPr>
                      <a:r>
                        <a:rPr sz="1600">
                          <a:solidFill>
                            <a:schemeClr val="accent1"/>
                          </a:solidFill>
                        </a:rPr>
                        <a:t>7.2</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26.4</a:t>
                      </a:r>
                    </a:p>
                  </a:txBody>
                  <a:tcPr marL="6350" marR="6350" marT="6350" marB="6350" anchor="b" horzOverflow="overflow">
                    <a:noFill/>
                  </a:tcPr>
                </a:tc>
                <a:tc>
                  <a:txBody>
                    <a:bodyPr/>
                    <a:lstStyle/>
                    <a:p>
                      <a:pPr algn="ctr">
                        <a:defRPr>
                          <a:solidFill>
                            <a:srgbClr val="000000"/>
                          </a:solidFill>
                        </a:defRPr>
                      </a:pPr>
                      <a:r>
                        <a:rPr sz="1600" dirty="0">
                          <a:solidFill>
                            <a:srgbClr val="C00000"/>
                          </a:solidFill>
                        </a:rPr>
                        <a:t>-4.1</a:t>
                      </a:r>
                    </a:p>
                  </a:txBody>
                  <a:tcPr marL="6350" marR="6350" marT="6350" marB="6350" anchor="b" horzOverflow="overflow">
                    <a:lnT w="12700">
                      <a:solidFill>
                        <a:schemeClr val="accent5"/>
                      </a:solidFill>
                    </a:lnT>
                    <a:noFill/>
                  </a:tcPr>
                </a:tc>
                <a:extLst>
                  <a:ext uri="{0D108BD9-81ED-4DB2-BD59-A6C34878D82A}">
                    <a16:rowId xmlns:a16="http://schemas.microsoft.com/office/drawing/2014/main" xmlns="" val="10002"/>
                  </a:ext>
                </a:extLst>
              </a:tr>
              <a:tr h="281060">
                <a:tc>
                  <a:txBody>
                    <a:bodyPr/>
                    <a:lstStyle/>
                    <a:p>
                      <a:pPr algn="l">
                        <a:lnSpc>
                          <a:spcPct val="110000"/>
                        </a:lnSpc>
                        <a:spcBef>
                          <a:spcPts val="300"/>
                        </a:spcBef>
                        <a:defRPr b="0">
                          <a:solidFill>
                            <a:srgbClr val="000000"/>
                          </a:solidFill>
                        </a:defRPr>
                      </a:pPr>
                      <a:r>
                        <a:rPr sz="1600" b="1">
                          <a:solidFill>
                            <a:schemeClr val="accent1"/>
                          </a:solidFill>
                        </a:rPr>
                        <a:t>Outpatient – ER</a:t>
                      </a:r>
                    </a:p>
                  </a:txBody>
                  <a:tcPr marL="0" marR="0" marT="0" marB="0" anchor="b" horzOverflow="overflow"/>
                </a:tc>
                <a:tc>
                  <a:txBody>
                    <a:bodyPr/>
                    <a:lstStyle/>
                    <a:p>
                      <a:pPr>
                        <a:defRPr>
                          <a:solidFill>
                            <a:srgbClr val="000000"/>
                          </a:solidFill>
                        </a:defRPr>
                      </a:pPr>
                      <a:r>
                        <a:rPr sz="1600">
                          <a:solidFill>
                            <a:schemeClr val="accent1"/>
                          </a:solidFill>
                        </a:rPr>
                        <a:t>356,647</a:t>
                      </a:r>
                    </a:p>
                  </a:txBody>
                  <a:tcPr marL="6350" marR="6350" marT="6350" marB="6350" anchor="b" horzOverflow="overflow"/>
                </a:tc>
                <a:tc>
                  <a:txBody>
                    <a:bodyPr/>
                    <a:lstStyle/>
                    <a:p>
                      <a:pPr>
                        <a:defRPr>
                          <a:solidFill>
                            <a:srgbClr val="000000"/>
                          </a:solidFill>
                        </a:defRPr>
                      </a:pPr>
                      <a:r>
                        <a:rPr sz="1600">
                          <a:solidFill>
                            <a:schemeClr val="accent1"/>
                          </a:solidFill>
                        </a:rPr>
                        <a:t>$1,702</a:t>
                      </a:r>
                    </a:p>
                  </a:txBody>
                  <a:tcPr marL="6350" marR="6350" marT="6350" marB="6350" anchor="b" horzOverflow="overflow"/>
                </a:tc>
                <a:tc>
                  <a:txBody>
                    <a:bodyPr/>
                    <a:lstStyle/>
                    <a:p>
                      <a:pPr>
                        <a:defRPr>
                          <a:solidFill>
                            <a:srgbClr val="000000"/>
                          </a:solidFill>
                        </a:defRPr>
                      </a:pPr>
                      <a:r>
                        <a:rPr sz="1600">
                          <a:solidFill>
                            <a:schemeClr val="accent1"/>
                          </a:solidFill>
                        </a:rPr>
                        <a:t>9.4</a:t>
                      </a:r>
                    </a:p>
                  </a:txBody>
                  <a:tcPr marL="6350" marR="6350" marT="6350" marB="6350" anchor="b" horzOverflow="overflow"/>
                </a:tc>
                <a:tc>
                  <a:txBody>
                    <a:bodyPr/>
                    <a:lstStyle/>
                    <a:p>
                      <a:pPr>
                        <a:defRPr>
                          <a:solidFill>
                            <a:srgbClr val="000000"/>
                          </a:solidFill>
                        </a:defRPr>
                      </a:pPr>
                      <a:r>
                        <a:rPr sz="1600">
                          <a:solidFill>
                            <a:schemeClr val="accent1"/>
                          </a:solidFill>
                        </a:rPr>
                        <a:t>5.5</a:t>
                      </a:r>
                    </a:p>
                  </a:txBody>
                  <a:tcPr marL="6350" marR="6350" marT="6350" marB="6350" anchor="b" horzOverflow="overflow"/>
                </a:tc>
                <a:tc>
                  <a:txBody>
                    <a:bodyPr/>
                    <a:lstStyle/>
                    <a:p>
                      <a:pPr>
                        <a:defRPr>
                          <a:solidFill>
                            <a:srgbClr val="000000"/>
                          </a:solidFill>
                        </a:defRPr>
                      </a:pPr>
                      <a:r>
                        <a:rPr sz="1600">
                          <a:solidFill>
                            <a:schemeClr val="accent1"/>
                          </a:solidFill>
                        </a:rPr>
                        <a:t>6.7</a:t>
                      </a:r>
                    </a:p>
                  </a:txBody>
                  <a:tcPr marL="6350" marR="6350" marT="6350" marB="6350" anchor="b" horzOverflow="overflow"/>
                </a:tc>
                <a:tc>
                  <a:txBody>
                    <a:bodyPr/>
                    <a:lstStyle/>
                    <a:p>
                      <a:pPr algn="ctr">
                        <a:defRPr>
                          <a:solidFill>
                            <a:srgbClr val="000000"/>
                          </a:solidFill>
                        </a:defRPr>
                      </a:pPr>
                      <a:r>
                        <a:rPr sz="1600">
                          <a:solidFill>
                            <a:schemeClr val="accent1"/>
                          </a:solidFill>
                        </a:rPr>
                        <a:t>23.1</a:t>
                      </a:r>
                    </a:p>
                  </a:txBody>
                  <a:tcPr marL="6350" marR="6350" marT="6350" marB="6350" anchor="b" horzOverflow="overflow"/>
                </a:tc>
                <a:tc>
                  <a:txBody>
                    <a:bodyPr/>
                    <a:lstStyle/>
                    <a:p>
                      <a:pPr algn="ctr">
                        <a:defRPr>
                          <a:solidFill>
                            <a:srgbClr val="000000"/>
                          </a:solidFill>
                        </a:defRPr>
                      </a:pPr>
                      <a:r>
                        <a:rPr sz="1600" dirty="0">
                          <a:solidFill>
                            <a:srgbClr val="C00000"/>
                          </a:solidFill>
                        </a:rPr>
                        <a:t>-1.1</a:t>
                      </a:r>
                    </a:p>
                  </a:txBody>
                  <a:tcPr marL="6350" marR="6350" marT="6350" marB="6350" anchor="b" horzOverflow="overflow"/>
                </a:tc>
                <a:extLst>
                  <a:ext uri="{0D108BD9-81ED-4DB2-BD59-A6C34878D82A}">
                    <a16:rowId xmlns:a16="http://schemas.microsoft.com/office/drawing/2014/main" xmlns="" val="10003"/>
                  </a:ext>
                </a:extLst>
              </a:tr>
              <a:tr h="281060">
                <a:tc>
                  <a:txBody>
                    <a:bodyPr/>
                    <a:lstStyle/>
                    <a:p>
                      <a:pPr algn="l">
                        <a:defRPr b="0">
                          <a:solidFill>
                            <a:srgbClr val="000000"/>
                          </a:solidFill>
                        </a:defRPr>
                      </a:pPr>
                      <a:r>
                        <a:rPr sz="1600" b="1">
                          <a:solidFill>
                            <a:schemeClr val="accent1"/>
                          </a:solidFill>
                        </a:rPr>
                        <a:t>Outpatient – not ER</a:t>
                      </a:r>
                    </a:p>
                  </a:txBody>
                  <a:tcPr marL="0" marR="0" marT="0" marB="0" anchor="b" horzOverflow="overflow">
                    <a:noFill/>
                  </a:tcPr>
                </a:tc>
                <a:tc>
                  <a:txBody>
                    <a:bodyPr/>
                    <a:lstStyle/>
                    <a:p>
                      <a:pPr>
                        <a:defRPr>
                          <a:solidFill>
                            <a:srgbClr val="000000"/>
                          </a:solidFill>
                        </a:defRPr>
                      </a:pPr>
                      <a:r>
                        <a:rPr sz="1600">
                          <a:solidFill>
                            <a:schemeClr val="accent1"/>
                          </a:solidFill>
                        </a:rPr>
                        <a:t>688,207</a:t>
                      </a:r>
                    </a:p>
                  </a:txBody>
                  <a:tcPr marL="6350" marR="6350" marT="6350" marB="6350" anchor="b" horzOverflow="overflow">
                    <a:noFill/>
                  </a:tcPr>
                </a:tc>
                <a:tc>
                  <a:txBody>
                    <a:bodyPr/>
                    <a:lstStyle/>
                    <a:p>
                      <a:pPr>
                        <a:defRPr>
                          <a:solidFill>
                            <a:srgbClr val="000000"/>
                          </a:solidFill>
                        </a:defRPr>
                      </a:pPr>
                      <a:r>
                        <a:rPr sz="1600">
                          <a:solidFill>
                            <a:schemeClr val="accent1"/>
                          </a:solidFill>
                        </a:rPr>
                        <a:t>$1,291</a:t>
                      </a:r>
                    </a:p>
                  </a:txBody>
                  <a:tcPr marL="6350" marR="6350" marT="6350" marB="6350" anchor="b" horzOverflow="overflow">
                    <a:noFill/>
                  </a:tcPr>
                </a:tc>
                <a:tc>
                  <a:txBody>
                    <a:bodyPr/>
                    <a:lstStyle/>
                    <a:p>
                      <a:pPr>
                        <a:defRPr>
                          <a:solidFill>
                            <a:srgbClr val="000000"/>
                          </a:solidFill>
                        </a:defRPr>
                      </a:pPr>
                      <a:r>
                        <a:rPr sz="1600">
                          <a:solidFill>
                            <a:schemeClr val="accent1"/>
                          </a:solidFill>
                        </a:rPr>
                        <a:t>3.7</a:t>
                      </a:r>
                    </a:p>
                  </a:txBody>
                  <a:tcPr marL="6350" marR="6350" marT="6350" marB="6350" anchor="b" horzOverflow="overflow">
                    <a:noFill/>
                  </a:tcPr>
                </a:tc>
                <a:tc>
                  <a:txBody>
                    <a:bodyPr/>
                    <a:lstStyle/>
                    <a:p>
                      <a:pPr>
                        <a:defRPr>
                          <a:solidFill>
                            <a:srgbClr val="000000"/>
                          </a:solidFill>
                        </a:defRPr>
                      </a:pPr>
                      <a:r>
                        <a:rPr sz="1600">
                          <a:solidFill>
                            <a:schemeClr val="accent1"/>
                          </a:solidFill>
                        </a:rPr>
                        <a:t>4.6</a:t>
                      </a:r>
                    </a:p>
                  </a:txBody>
                  <a:tcPr marL="6350" marR="6350" marT="6350" marB="6350" anchor="b" horzOverflow="overflow">
                    <a:noFill/>
                  </a:tcPr>
                </a:tc>
                <a:tc>
                  <a:txBody>
                    <a:bodyPr/>
                    <a:lstStyle/>
                    <a:p>
                      <a:pPr>
                        <a:defRPr>
                          <a:solidFill>
                            <a:srgbClr val="000000"/>
                          </a:solidFill>
                        </a:defRPr>
                      </a:pPr>
                      <a:r>
                        <a:rPr sz="1600">
                          <a:solidFill>
                            <a:schemeClr val="accent1"/>
                          </a:solidFill>
                        </a:rPr>
                        <a:t>10.5</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19.8</a:t>
                      </a:r>
                    </a:p>
                  </a:txBody>
                  <a:tcPr marL="6350" marR="6350" marT="6350" marB="6350" anchor="b" horzOverflow="overflow">
                    <a:noFill/>
                  </a:tcPr>
                </a:tc>
                <a:tc>
                  <a:txBody>
                    <a:bodyPr/>
                    <a:lstStyle/>
                    <a:p>
                      <a:pPr algn="ctr">
                        <a:defRPr>
                          <a:solidFill>
                            <a:srgbClr val="000000"/>
                          </a:solidFill>
                        </a:defRPr>
                      </a:pPr>
                      <a:r>
                        <a:rPr sz="1600" dirty="0">
                          <a:solidFill>
                            <a:srgbClr val="C00000"/>
                          </a:solidFill>
                        </a:rPr>
                        <a:t>1.9</a:t>
                      </a:r>
                    </a:p>
                  </a:txBody>
                  <a:tcPr marL="6350" marR="6350" marT="6350" marB="6350" anchor="b" horzOverflow="overflow">
                    <a:noFill/>
                  </a:tcPr>
                </a:tc>
                <a:extLst>
                  <a:ext uri="{0D108BD9-81ED-4DB2-BD59-A6C34878D82A}">
                    <a16:rowId xmlns:a16="http://schemas.microsoft.com/office/drawing/2014/main" xmlns="" val="10004"/>
                  </a:ext>
                </a:extLst>
              </a:tr>
              <a:tr h="281060">
                <a:tc>
                  <a:txBody>
                    <a:bodyPr/>
                    <a:lstStyle/>
                    <a:p>
                      <a:pPr algn="l">
                        <a:defRPr b="0">
                          <a:solidFill>
                            <a:srgbClr val="000000"/>
                          </a:solidFill>
                        </a:defRPr>
                      </a:pPr>
                      <a:r>
                        <a:rPr sz="1600" b="1">
                          <a:solidFill>
                            <a:schemeClr val="accent1"/>
                          </a:solidFill>
                        </a:rPr>
                        <a:t>Professional</a:t>
                      </a:r>
                    </a:p>
                  </a:txBody>
                  <a:tcPr marL="0" marR="0" marT="0" marB="0" anchor="b" horzOverflow="overflow">
                    <a:lnB w="12700">
                      <a:solidFill>
                        <a:schemeClr val="accent5"/>
                      </a:solidFill>
                    </a:lnB>
                  </a:tcPr>
                </a:tc>
                <a:tc>
                  <a:txBody>
                    <a:bodyPr/>
                    <a:lstStyle/>
                    <a:p>
                      <a:pPr>
                        <a:defRPr>
                          <a:solidFill>
                            <a:srgbClr val="000000"/>
                          </a:solidFill>
                        </a:defRPr>
                      </a:pPr>
                      <a:r>
                        <a:rPr sz="1600">
                          <a:solidFill>
                            <a:schemeClr val="accent1"/>
                          </a:solidFill>
                        </a:rPr>
                        <a:t>8,471,604</a:t>
                      </a:r>
                    </a:p>
                  </a:txBody>
                  <a:tcPr marL="6350" marR="6350" marT="6350" marB="6350" anchor="b" horzOverflow="overflow">
                    <a:lnB w="12700">
                      <a:solidFill>
                        <a:schemeClr val="accent5"/>
                      </a:solidFill>
                    </a:lnB>
                  </a:tcPr>
                </a:tc>
                <a:tc>
                  <a:txBody>
                    <a:bodyPr/>
                    <a:lstStyle/>
                    <a:p>
                      <a:pPr>
                        <a:defRPr>
                          <a:solidFill>
                            <a:srgbClr val="000000"/>
                          </a:solidFill>
                        </a:defRPr>
                      </a:pPr>
                      <a:r>
                        <a:rPr sz="1600">
                          <a:solidFill>
                            <a:schemeClr val="accent1"/>
                          </a:solidFill>
                        </a:rPr>
                        <a:t>$214</a:t>
                      </a:r>
                    </a:p>
                  </a:txBody>
                  <a:tcPr marL="6350" marR="6350" marT="6350" marB="6350" anchor="b" horzOverflow="overflow">
                    <a:lnB w="12700">
                      <a:solidFill>
                        <a:schemeClr val="accent5"/>
                      </a:solidFill>
                    </a:lnB>
                  </a:tcPr>
                </a:tc>
                <a:tc>
                  <a:txBody>
                    <a:bodyPr/>
                    <a:lstStyle/>
                    <a:p>
                      <a:pPr>
                        <a:defRPr>
                          <a:solidFill>
                            <a:srgbClr val="000000"/>
                          </a:solidFill>
                        </a:defRPr>
                      </a:pPr>
                      <a:r>
                        <a:rPr sz="1600" dirty="0">
                          <a:solidFill>
                            <a:schemeClr val="accent1"/>
                          </a:solidFill>
                        </a:rPr>
                        <a:t>0.8</a:t>
                      </a:r>
                    </a:p>
                  </a:txBody>
                  <a:tcPr marL="6350" marR="6350" marT="6350" marB="6350" anchor="b" horzOverflow="overflow">
                    <a:lnB w="12700">
                      <a:solidFill>
                        <a:schemeClr val="accent5"/>
                      </a:solidFill>
                    </a:lnB>
                  </a:tcPr>
                </a:tc>
                <a:tc>
                  <a:txBody>
                    <a:bodyPr/>
                    <a:lstStyle/>
                    <a:p>
                      <a:pPr>
                        <a:defRPr>
                          <a:solidFill>
                            <a:srgbClr val="000000"/>
                          </a:solidFill>
                        </a:defRPr>
                      </a:pPr>
                      <a:r>
                        <a:rPr sz="1600">
                          <a:solidFill>
                            <a:schemeClr val="accent1"/>
                          </a:solidFill>
                        </a:rPr>
                        <a:t>1.7</a:t>
                      </a:r>
                    </a:p>
                  </a:txBody>
                  <a:tcPr marL="6350" marR="6350" marT="6350" marB="6350" anchor="b" horzOverflow="overflow">
                    <a:lnB w="12700">
                      <a:solidFill>
                        <a:schemeClr val="accent5"/>
                      </a:solidFill>
                    </a:lnB>
                  </a:tcPr>
                </a:tc>
                <a:tc>
                  <a:txBody>
                    <a:bodyPr/>
                    <a:lstStyle/>
                    <a:p>
                      <a:pPr>
                        <a:defRPr>
                          <a:solidFill>
                            <a:srgbClr val="000000"/>
                          </a:solidFill>
                        </a:defRPr>
                      </a:pPr>
                      <a:r>
                        <a:rPr sz="1600">
                          <a:solidFill>
                            <a:schemeClr val="accent1"/>
                          </a:solidFill>
                        </a:rPr>
                        <a:t>1.0</a:t>
                      </a:r>
                    </a:p>
                  </a:txBody>
                  <a:tcPr marL="6350" marR="6350" marT="6350" marB="6350" anchor="b" horzOverflow="overflow">
                    <a:lnB w="12700">
                      <a:solidFill>
                        <a:schemeClr val="accent5"/>
                      </a:solidFill>
                    </a:lnB>
                  </a:tcPr>
                </a:tc>
                <a:tc>
                  <a:txBody>
                    <a:bodyPr/>
                    <a:lstStyle/>
                    <a:p>
                      <a:pPr algn="ctr">
                        <a:defRPr>
                          <a:solidFill>
                            <a:srgbClr val="000000"/>
                          </a:solidFill>
                        </a:defRPr>
                      </a:pPr>
                      <a:r>
                        <a:rPr sz="1600">
                          <a:solidFill>
                            <a:schemeClr val="accent1"/>
                          </a:solidFill>
                        </a:rPr>
                        <a:t>  3.6</a:t>
                      </a:r>
                    </a:p>
                  </a:txBody>
                  <a:tcPr marL="6350" marR="6350" marT="6350" marB="6350" anchor="b" horzOverflow="overflow">
                    <a:lnB w="12700">
                      <a:solidFill>
                        <a:schemeClr val="accent5"/>
                      </a:solidFill>
                    </a:lnB>
                  </a:tcPr>
                </a:tc>
                <a:tc>
                  <a:txBody>
                    <a:bodyPr/>
                    <a:lstStyle/>
                    <a:p>
                      <a:pPr algn="ctr">
                        <a:defRPr>
                          <a:solidFill>
                            <a:srgbClr val="000000"/>
                          </a:solidFill>
                        </a:defRPr>
                      </a:pPr>
                      <a:r>
                        <a:rPr sz="1600" dirty="0">
                          <a:solidFill>
                            <a:srgbClr val="C00000"/>
                          </a:solidFill>
                        </a:rPr>
                        <a:t>4.4</a:t>
                      </a:r>
                    </a:p>
                  </a:txBody>
                  <a:tcPr marL="6350" marR="6350" marT="6350" marB="6350" anchor="b" horzOverflow="overflow">
                    <a:lnB w="12700">
                      <a:solidFill>
                        <a:schemeClr val="accent5"/>
                      </a:solidFill>
                    </a:lnB>
                  </a:tcPr>
                </a:tc>
                <a:extLst>
                  <a:ext uri="{0D108BD9-81ED-4DB2-BD59-A6C34878D82A}">
                    <a16:rowId xmlns:a16="http://schemas.microsoft.com/office/drawing/2014/main" xmlns="" val="10005"/>
                  </a:ext>
                </a:extLst>
              </a:tr>
            </a:tbl>
          </a:graphicData>
        </a:graphic>
      </p:graphicFrame>
      <p:sp>
        <p:nvSpPr>
          <p:cNvPr id="478" name="TextBox 6"/>
          <p:cNvSpPr txBox="1"/>
          <p:nvPr/>
        </p:nvSpPr>
        <p:spPr>
          <a:xfrm>
            <a:off x="608191" y="4117495"/>
            <a:ext cx="10049066" cy="2669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u="sng">
                <a:solidFill>
                  <a:srgbClr val="0069A7"/>
                </a:solidFill>
              </a:defRPr>
            </a:pPr>
            <a:r>
              <a:t>Notes:</a:t>
            </a:r>
          </a:p>
          <a:p>
            <a:pPr marL="342900" indent="-342900">
              <a:buSzPct val="100000"/>
              <a:buAutoNum type="arabicPeriod"/>
              <a:defRPr>
                <a:solidFill>
                  <a:srgbClr val="0069A7"/>
                </a:solidFill>
              </a:defRPr>
            </a:pPr>
            <a:r>
              <a:t>Changes in spending per unit are affected by both changes in service mix and changes in service-level prices.</a:t>
            </a:r>
          </a:p>
          <a:p>
            <a:pPr marL="342900" indent="-342900">
              <a:buSzPct val="100000"/>
              <a:buAutoNum type="arabicPeriod"/>
              <a:defRPr>
                <a:solidFill>
                  <a:srgbClr val="0069A7"/>
                </a:solidFill>
              </a:defRPr>
            </a:pPr>
            <a:r>
              <a:t>Categories of services derived from the CT APCD Data Dictionary claim type detail. </a:t>
            </a:r>
          </a:p>
          <a:p>
            <a:pPr marL="342900" indent="-342900">
              <a:buSzPct val="100000"/>
              <a:buAutoNum type="arabicPeriod"/>
              <a:defRPr>
                <a:solidFill>
                  <a:srgbClr val="0069A7"/>
                </a:solidFill>
              </a:defRPr>
            </a:pPr>
            <a:r>
              <a:t>Includes CT residents under age 65. </a:t>
            </a:r>
          </a:p>
          <a:p>
            <a:pPr marL="342900" indent="-342900">
              <a:buSzPct val="100000"/>
              <a:buAutoNum type="arabicPeriod"/>
              <a:defRPr>
                <a:solidFill>
                  <a:srgbClr val="0069A7"/>
                </a:solidFill>
              </a:defRPr>
            </a:pPr>
            <a:r>
              <a:t>Results are not age/gender-adjusted.  </a:t>
            </a:r>
          </a:p>
          <a:p>
            <a:pPr marL="342900" indent="-342900">
              <a:buSzPct val="100000"/>
              <a:buAutoNum type="arabicPeriod"/>
              <a:defRPr>
                <a:solidFill>
                  <a:srgbClr val="0069A7"/>
                </a:solidFill>
              </a:defRPr>
            </a:pPr>
            <a:r>
              <a:t>Inpatient stay units defined as discharges, which can include multiple claims. Other category of service units defined as individual claims.</a:t>
            </a:r>
          </a:p>
          <a:p>
            <a:pPr marL="342900" indent="-342900">
              <a:buSzPct val="100000"/>
              <a:buAutoNum type="arabicPeriod"/>
              <a:defRPr>
                <a:solidFill>
                  <a:srgbClr val="0069A7"/>
                </a:solidFill>
              </a:defRPr>
            </a:pPr>
            <a:r>
              <a:t>ER = emergency room; PMPM = per member per month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Title 1"/>
          <p:cNvSpPr txBox="1">
            <a:spLocks noGrp="1"/>
          </p:cNvSpPr>
          <p:nvPr>
            <p:ph type="title"/>
          </p:nvPr>
        </p:nvSpPr>
        <p:spPr>
          <a:xfrm>
            <a:off x="609600" y="628650"/>
            <a:ext cx="10972800" cy="1069848"/>
          </a:xfrm>
          <a:prstGeom prst="rect">
            <a:avLst/>
          </a:prstGeom>
        </p:spPr>
        <p:txBody>
          <a:bodyPr>
            <a:noAutofit/>
          </a:bodyPr>
          <a:lstStyle>
            <a:lvl1pPr defTabSz="768095">
              <a:defRPr sz="3359">
                <a:latin typeface="+mj-lt"/>
                <a:ea typeface="+mj-ea"/>
                <a:cs typeface="+mj-cs"/>
                <a:sym typeface="Calibri"/>
              </a:defRPr>
            </a:lvl1pPr>
          </a:lstStyle>
          <a:p>
            <a:r>
              <a:rPr sz="4000" dirty="0"/>
              <a:t>Acute Inpatient PMPM Spending Grew 22 Percent While Hospital Admissions Declined</a:t>
            </a:r>
          </a:p>
        </p:txBody>
      </p:sp>
      <p:sp>
        <p:nvSpPr>
          <p:cNvPr id="481" name="Slide Number Placeholder 3"/>
          <p:cNvSpPr txBox="1">
            <a:spLocks noGrp="1"/>
          </p:cNvSpPr>
          <p:nvPr>
            <p:ph type="sldNum" sz="quarter" idx="2"/>
          </p:nvPr>
        </p:nvSpPr>
        <p:spPr>
          <a:xfrm>
            <a:off x="11579782" y="34944"/>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482" name="TextBox 5"/>
          <p:cNvSpPr txBox="1"/>
          <p:nvPr/>
        </p:nvSpPr>
        <p:spPr>
          <a:xfrm>
            <a:off x="738951" y="6269959"/>
            <a:ext cx="10320452"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u="sng">
                <a:solidFill>
                  <a:srgbClr val="0069A7"/>
                </a:solidFill>
              </a:defRPr>
            </a:pPr>
            <a:r>
              <a:t>Note</a:t>
            </a:r>
            <a:r>
              <a:rPr u="none"/>
              <a:t>: Percentage change for all years is relative to 2015. </a:t>
            </a:r>
          </a:p>
        </p:txBody>
      </p:sp>
      <p:pic>
        <p:nvPicPr>
          <p:cNvPr id="483" name="Picture 4" descr="Picture 4"/>
          <p:cNvPicPr>
            <a:picLocks noChangeAspect="1"/>
          </p:cNvPicPr>
          <p:nvPr/>
        </p:nvPicPr>
        <p:blipFill>
          <a:blip r:embed="rId2"/>
          <a:stretch>
            <a:fillRect/>
          </a:stretch>
        </p:blipFill>
        <p:spPr>
          <a:xfrm>
            <a:off x="693232" y="1850444"/>
            <a:ext cx="10534802" cy="426757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itle 1"/>
          <p:cNvSpPr txBox="1">
            <a:spLocks noGrp="1"/>
          </p:cNvSpPr>
          <p:nvPr>
            <p:ph type="title"/>
          </p:nvPr>
        </p:nvSpPr>
        <p:spPr>
          <a:xfrm>
            <a:off x="609600" y="549540"/>
            <a:ext cx="10972800" cy="1069848"/>
          </a:xfrm>
          <a:prstGeom prst="rect">
            <a:avLst/>
          </a:prstGeom>
        </p:spPr>
        <p:txBody>
          <a:bodyPr>
            <a:noAutofit/>
          </a:bodyPr>
          <a:lstStyle>
            <a:lvl1pPr defTabSz="768095">
              <a:defRPr sz="3359">
                <a:latin typeface="+mj-lt"/>
                <a:ea typeface="+mj-ea"/>
                <a:cs typeface="+mj-cs"/>
                <a:sym typeface="Calibri"/>
              </a:defRPr>
            </a:lvl1pPr>
          </a:lstStyle>
          <a:p>
            <a:r>
              <a:rPr sz="4000" dirty="0"/>
              <a:t>Chronic Illnesses Were Common and Associated with Far-Above-Average Spending</a:t>
            </a:r>
          </a:p>
        </p:txBody>
      </p:sp>
      <p:sp>
        <p:nvSpPr>
          <p:cNvPr id="486" name="Slide Number Placeholder 3"/>
          <p:cNvSpPr txBox="1">
            <a:spLocks noGrp="1"/>
          </p:cNvSpPr>
          <p:nvPr>
            <p:ph type="sldNum" sz="quarter" idx="2"/>
          </p:nvPr>
        </p:nvSpPr>
        <p:spPr>
          <a:xfrm>
            <a:off x="11579782" y="34944"/>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graphicFrame>
        <p:nvGraphicFramePr>
          <p:cNvPr id="487" name="Table 4"/>
          <p:cNvGraphicFramePr/>
          <p:nvPr>
            <p:extLst>
              <p:ext uri="{D42A27DB-BD31-4B8C-83A1-F6EECF244321}">
                <p14:modId xmlns:p14="http://schemas.microsoft.com/office/powerpoint/2010/main" val="3032901260"/>
              </p:ext>
            </p:extLst>
          </p:nvPr>
        </p:nvGraphicFramePr>
        <p:xfrm>
          <a:off x="1718645" y="1886369"/>
          <a:ext cx="8071077" cy="4261902"/>
        </p:xfrm>
        <a:graphic>
          <a:graphicData uri="http://schemas.openxmlformats.org/drawingml/2006/table">
            <a:tbl>
              <a:tblPr firstCol="1">
                <a:tableStyleId>{4C3C2611-4C71-4FC5-86AE-919BDF0F9419}</a:tableStyleId>
              </a:tblPr>
              <a:tblGrid>
                <a:gridCol w="3502850">
                  <a:extLst>
                    <a:ext uri="{9D8B030D-6E8A-4147-A177-3AD203B41FA5}">
                      <a16:colId xmlns:a16="http://schemas.microsoft.com/office/drawing/2014/main" xmlns="" val="20000"/>
                    </a:ext>
                  </a:extLst>
                </a:gridCol>
                <a:gridCol w="1551895">
                  <a:extLst>
                    <a:ext uri="{9D8B030D-6E8A-4147-A177-3AD203B41FA5}">
                      <a16:colId xmlns:a16="http://schemas.microsoft.com/office/drawing/2014/main" xmlns="" val="20001"/>
                    </a:ext>
                  </a:extLst>
                </a:gridCol>
                <a:gridCol w="846920">
                  <a:extLst>
                    <a:ext uri="{9D8B030D-6E8A-4147-A177-3AD203B41FA5}">
                      <a16:colId xmlns:a16="http://schemas.microsoft.com/office/drawing/2014/main" xmlns="" val="20002"/>
                    </a:ext>
                  </a:extLst>
                </a:gridCol>
                <a:gridCol w="2169412">
                  <a:extLst>
                    <a:ext uri="{9D8B030D-6E8A-4147-A177-3AD203B41FA5}">
                      <a16:colId xmlns:a16="http://schemas.microsoft.com/office/drawing/2014/main" xmlns="" val="20003"/>
                    </a:ext>
                  </a:extLst>
                </a:gridCol>
              </a:tblGrid>
              <a:tr h="308119">
                <a:tc rowSpan="2">
                  <a:txBody>
                    <a:bodyPr/>
                    <a:lstStyle/>
                    <a:p>
                      <a:pPr algn="l">
                        <a:lnSpc>
                          <a:spcPct val="110000"/>
                        </a:lnSpc>
                        <a:spcBef>
                          <a:spcPts val="300"/>
                        </a:spcBef>
                        <a:defRPr b="0">
                          <a:solidFill>
                            <a:srgbClr val="000000"/>
                          </a:solidFill>
                        </a:defRPr>
                      </a:pPr>
                      <a:r>
                        <a:rPr sz="1600" b="1" dirty="0">
                          <a:solidFill>
                            <a:schemeClr val="accent1"/>
                          </a:solidFill>
                        </a:rPr>
                        <a:t>Condition</a:t>
                      </a:r>
                    </a:p>
                  </a:txBody>
                  <a:tcPr marL="0" marR="0" marT="0" marB="0" anchor="b" horzOverflow="overflow">
                    <a:lnT w="12700">
                      <a:solidFill>
                        <a:schemeClr val="accent5"/>
                      </a:solidFill>
                    </a:lnT>
                    <a:lnB w="12700">
                      <a:solidFill>
                        <a:schemeClr val="accent5"/>
                      </a:solidFill>
                    </a:lnB>
                    <a:noFill/>
                  </a:tcPr>
                </a:tc>
                <a:tc gridSpan="3">
                  <a:txBody>
                    <a:bodyPr/>
                    <a:lstStyle/>
                    <a:p>
                      <a:pPr algn="ctr">
                        <a:lnSpc>
                          <a:spcPct val="110000"/>
                        </a:lnSpc>
                        <a:spcBef>
                          <a:spcPts val="300"/>
                        </a:spcBef>
                        <a:defRPr>
                          <a:solidFill>
                            <a:srgbClr val="000000"/>
                          </a:solidFill>
                        </a:defRPr>
                      </a:pPr>
                      <a:r>
                        <a:rPr sz="1600" b="1">
                          <a:solidFill>
                            <a:schemeClr val="accent1"/>
                          </a:solidFill>
                        </a:rPr>
                        <a:t>2018</a:t>
                      </a:r>
                    </a:p>
                  </a:txBody>
                  <a:tcPr marL="0" marR="0" marT="0" marB="0" anchor="b" horzOverflow="overflow">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0800">
                <a:tc vMerge="1">
                  <a:txBody>
                    <a:bodyPr/>
                    <a:lstStyle/>
                    <a:p>
                      <a:endParaRPr lang="en-US"/>
                    </a:p>
                  </a:txBody>
                  <a:tcPr/>
                </a:tc>
                <a:tc>
                  <a:txBody>
                    <a:bodyPr/>
                    <a:lstStyle/>
                    <a:p>
                      <a:pPr algn="ctr">
                        <a:lnSpc>
                          <a:spcPct val="110000"/>
                        </a:lnSpc>
                        <a:spcBef>
                          <a:spcPts val="300"/>
                        </a:spcBef>
                        <a:defRPr>
                          <a:solidFill>
                            <a:srgbClr val="000000"/>
                          </a:solidFill>
                        </a:defRPr>
                      </a:pPr>
                      <a:r>
                        <a:rPr sz="1600">
                          <a:solidFill>
                            <a:schemeClr val="accent1"/>
                          </a:solidFill>
                        </a:rPr>
                        <a:t>Members with condition</a:t>
                      </a:r>
                    </a:p>
                  </a:txBody>
                  <a:tcPr marL="0" marR="0" marT="0" marB="0" anchor="ctr" horzOverflow="overflow">
                    <a:lnL w="12700">
                      <a:solidFill>
                        <a:schemeClr val="accent5"/>
                      </a:solidFill>
                    </a:lnL>
                    <a:lnT w="12700">
                      <a:solidFill>
                        <a:schemeClr val="accent5"/>
                      </a:solidFill>
                    </a:lnT>
                  </a:tcPr>
                </a:tc>
                <a:tc>
                  <a:txBody>
                    <a:bodyPr/>
                    <a:lstStyle/>
                    <a:p>
                      <a:pPr algn="ctr">
                        <a:lnSpc>
                          <a:spcPct val="110000"/>
                        </a:lnSpc>
                        <a:spcBef>
                          <a:spcPts val="300"/>
                        </a:spcBef>
                        <a:defRPr>
                          <a:solidFill>
                            <a:srgbClr val="000000"/>
                          </a:solidFill>
                        </a:defRPr>
                      </a:pPr>
                      <a:r>
                        <a:rPr sz="1600">
                          <a:solidFill>
                            <a:schemeClr val="accent1"/>
                          </a:solidFill>
                        </a:rPr>
                        <a:t>%</a:t>
                      </a:r>
                    </a:p>
                  </a:txBody>
                  <a:tcPr marL="0" marR="0" marT="0" marB="0" anchor="ctr" horzOverflow="overflow">
                    <a:lnT w="12700">
                      <a:solidFill>
                        <a:schemeClr val="accent5"/>
                      </a:solidFill>
                    </a:lnT>
                  </a:tcPr>
                </a:tc>
                <a:tc>
                  <a:txBody>
                    <a:bodyPr/>
                    <a:lstStyle/>
                    <a:p>
                      <a:pPr algn="ctr">
                        <a:lnSpc>
                          <a:spcPct val="110000"/>
                        </a:lnSpc>
                        <a:spcBef>
                          <a:spcPts val="300"/>
                        </a:spcBef>
                        <a:defRPr>
                          <a:solidFill>
                            <a:srgbClr val="000000"/>
                          </a:solidFill>
                        </a:defRPr>
                      </a:pPr>
                      <a:r>
                        <a:rPr sz="1600">
                          <a:solidFill>
                            <a:schemeClr val="accent1"/>
                          </a:solidFill>
                        </a:rPr>
                        <a:t>PMPY for members with this condition</a:t>
                      </a:r>
                    </a:p>
                  </a:txBody>
                  <a:tcPr marL="0" marR="0" marT="0" marB="0" anchor="ctr" horzOverflow="overflow">
                    <a:lnT w="12700">
                      <a:solidFill>
                        <a:schemeClr val="accent5"/>
                      </a:solidFill>
                    </a:lnT>
                  </a:tcPr>
                </a:tc>
                <a:extLst>
                  <a:ext uri="{0D108BD9-81ED-4DB2-BD59-A6C34878D82A}">
                    <a16:rowId xmlns:a16="http://schemas.microsoft.com/office/drawing/2014/main" xmlns="" val="10001"/>
                  </a:ext>
                </a:extLst>
              </a:tr>
              <a:tr h="142314">
                <a:tc>
                  <a:txBody>
                    <a:bodyPr/>
                    <a:lstStyle/>
                    <a:p>
                      <a:pPr algn="l">
                        <a:defRPr b="0">
                          <a:solidFill>
                            <a:srgbClr val="000000"/>
                          </a:solidFill>
                        </a:defRPr>
                      </a:pPr>
                      <a:r>
                        <a:rPr sz="1600" b="1">
                          <a:solidFill>
                            <a:schemeClr val="accent1"/>
                          </a:solidFill>
                        </a:rPr>
                        <a:t>All members</a:t>
                      </a:r>
                    </a:p>
                  </a:txBody>
                  <a:tcPr marL="6350" marR="6350" marT="6350" marB="6350" anchor="b" horzOverflow="overflow">
                    <a:lnT w="12700">
                      <a:solidFill>
                        <a:schemeClr val="accent5"/>
                      </a:solidFill>
                    </a:lnT>
                    <a:noFill/>
                  </a:tcPr>
                </a:tc>
                <a:tc>
                  <a:txBody>
                    <a:bodyPr/>
                    <a:lstStyle/>
                    <a:p>
                      <a:pPr>
                        <a:defRPr>
                          <a:solidFill>
                            <a:srgbClr val="000000"/>
                          </a:solidFill>
                        </a:defRPr>
                      </a:pPr>
                      <a:r>
                        <a:rPr sz="1600">
                          <a:solidFill>
                            <a:schemeClr val="accent1"/>
                          </a:solidFill>
                        </a:rPr>
                        <a:t>455,780</a:t>
                      </a:r>
                    </a:p>
                  </a:txBody>
                  <a:tcPr marL="6350" marR="6350" marT="6350" marB="6350" anchor="b" horzOverflow="overflow">
                    <a:noFill/>
                  </a:tcPr>
                </a:tc>
                <a:tc>
                  <a:txBody>
                    <a:bodyPr/>
                    <a:lstStyle/>
                    <a:p>
                      <a:pPr>
                        <a:defRPr>
                          <a:solidFill>
                            <a:srgbClr val="000000"/>
                          </a:solidFill>
                        </a:defRPr>
                      </a:pPr>
                      <a:r>
                        <a:rPr sz="1600">
                          <a:solidFill>
                            <a:schemeClr val="accent1"/>
                          </a:solidFill>
                        </a:rPr>
                        <a:t>100.0</a:t>
                      </a:r>
                    </a:p>
                  </a:txBody>
                  <a:tcPr marL="6350" marR="6350" marT="6350" marB="6350" anchor="b" horzOverflow="overflow">
                    <a:noFill/>
                  </a:tcPr>
                </a:tc>
                <a:tc>
                  <a:txBody>
                    <a:bodyPr/>
                    <a:lstStyle/>
                    <a:p>
                      <a:pPr>
                        <a:defRPr>
                          <a:solidFill>
                            <a:srgbClr val="000000"/>
                          </a:solidFill>
                        </a:defRPr>
                      </a:pPr>
                      <a:r>
                        <a:rPr sz="1600">
                          <a:solidFill>
                            <a:schemeClr val="accent1"/>
                          </a:solidFill>
                        </a:rPr>
                        <a:t>$6,151</a:t>
                      </a:r>
                    </a:p>
                  </a:txBody>
                  <a:tcPr marL="6350" marR="6350" marT="6350" marB="6350" anchor="b" horzOverflow="overflow">
                    <a:noFill/>
                  </a:tcPr>
                </a:tc>
                <a:extLst>
                  <a:ext uri="{0D108BD9-81ED-4DB2-BD59-A6C34878D82A}">
                    <a16:rowId xmlns:a16="http://schemas.microsoft.com/office/drawing/2014/main" xmlns="" val="10002"/>
                  </a:ext>
                </a:extLst>
              </a:tr>
              <a:tr h="142314">
                <a:tc>
                  <a:txBody>
                    <a:bodyPr/>
                    <a:lstStyle/>
                    <a:p>
                      <a:pPr algn="l">
                        <a:defRPr b="0">
                          <a:solidFill>
                            <a:srgbClr val="000000"/>
                          </a:solidFill>
                        </a:defRPr>
                      </a:pPr>
                      <a:r>
                        <a:rPr sz="1600" b="1">
                          <a:solidFill>
                            <a:schemeClr val="accent1"/>
                          </a:solidFill>
                        </a:rPr>
                        <a:t>Hyperlipidemia</a:t>
                      </a:r>
                    </a:p>
                  </a:txBody>
                  <a:tcPr marL="6350" marR="6350" marT="6350" marB="6350" anchor="b" horzOverflow="overflow"/>
                </a:tc>
                <a:tc>
                  <a:txBody>
                    <a:bodyPr/>
                    <a:lstStyle/>
                    <a:p>
                      <a:pPr>
                        <a:defRPr>
                          <a:solidFill>
                            <a:srgbClr val="000000"/>
                          </a:solidFill>
                        </a:defRPr>
                      </a:pPr>
                      <a:r>
                        <a:rPr sz="1600">
                          <a:solidFill>
                            <a:schemeClr val="accent1"/>
                          </a:solidFill>
                        </a:rPr>
                        <a:t>73,081</a:t>
                      </a:r>
                    </a:p>
                  </a:txBody>
                  <a:tcPr marL="6350" marR="6350" marT="6350" marB="6350" anchor="b" horzOverflow="overflow"/>
                </a:tc>
                <a:tc>
                  <a:txBody>
                    <a:bodyPr/>
                    <a:lstStyle/>
                    <a:p>
                      <a:pPr>
                        <a:defRPr>
                          <a:solidFill>
                            <a:srgbClr val="000000"/>
                          </a:solidFill>
                        </a:defRPr>
                      </a:pPr>
                      <a:r>
                        <a:rPr sz="1600">
                          <a:solidFill>
                            <a:schemeClr val="accent1"/>
                          </a:solidFill>
                        </a:rPr>
                        <a:t>16.0</a:t>
                      </a:r>
                    </a:p>
                  </a:txBody>
                  <a:tcPr marL="6350" marR="6350" marT="6350" marB="6350" anchor="b" horzOverflow="overflow"/>
                </a:tc>
                <a:tc>
                  <a:txBody>
                    <a:bodyPr/>
                    <a:lstStyle/>
                    <a:p>
                      <a:pPr>
                        <a:defRPr>
                          <a:solidFill>
                            <a:srgbClr val="000000"/>
                          </a:solidFill>
                        </a:defRPr>
                      </a:pPr>
                      <a:r>
                        <a:rPr sz="1600">
                          <a:solidFill>
                            <a:schemeClr val="accent1"/>
                          </a:solidFill>
                        </a:rPr>
                        <a:t>$11,842</a:t>
                      </a:r>
                    </a:p>
                  </a:txBody>
                  <a:tcPr marL="6350" marR="6350" marT="6350" marB="6350" anchor="b" horzOverflow="overflow"/>
                </a:tc>
                <a:extLst>
                  <a:ext uri="{0D108BD9-81ED-4DB2-BD59-A6C34878D82A}">
                    <a16:rowId xmlns:a16="http://schemas.microsoft.com/office/drawing/2014/main" xmlns="" val="10003"/>
                  </a:ext>
                </a:extLst>
              </a:tr>
              <a:tr h="265247">
                <a:tc>
                  <a:txBody>
                    <a:bodyPr/>
                    <a:lstStyle/>
                    <a:p>
                      <a:pPr algn="l">
                        <a:defRPr b="0">
                          <a:solidFill>
                            <a:srgbClr val="000000"/>
                          </a:solidFill>
                        </a:defRPr>
                      </a:pPr>
                      <a:r>
                        <a:rPr sz="1600" b="1">
                          <a:solidFill>
                            <a:schemeClr val="accent1"/>
                          </a:solidFill>
                        </a:rPr>
                        <a:t>Hypertension</a:t>
                      </a:r>
                    </a:p>
                  </a:txBody>
                  <a:tcPr marL="6350" marR="6350" marT="6350" marB="6350" anchor="b" horzOverflow="overflow">
                    <a:noFill/>
                  </a:tcPr>
                </a:tc>
                <a:tc>
                  <a:txBody>
                    <a:bodyPr/>
                    <a:lstStyle/>
                    <a:p>
                      <a:pPr>
                        <a:defRPr>
                          <a:solidFill>
                            <a:srgbClr val="000000"/>
                          </a:solidFill>
                        </a:defRPr>
                      </a:pPr>
                      <a:r>
                        <a:rPr sz="1600">
                          <a:solidFill>
                            <a:schemeClr val="accent1"/>
                          </a:solidFill>
                        </a:rPr>
                        <a:t>70,419</a:t>
                      </a:r>
                    </a:p>
                  </a:txBody>
                  <a:tcPr marL="6350" marR="6350" marT="6350" marB="6350" anchor="b" horzOverflow="overflow">
                    <a:noFill/>
                  </a:tcPr>
                </a:tc>
                <a:tc>
                  <a:txBody>
                    <a:bodyPr/>
                    <a:lstStyle/>
                    <a:p>
                      <a:pPr>
                        <a:defRPr>
                          <a:solidFill>
                            <a:srgbClr val="000000"/>
                          </a:solidFill>
                        </a:defRPr>
                      </a:pPr>
                      <a:r>
                        <a:rPr sz="1600">
                          <a:solidFill>
                            <a:schemeClr val="accent1"/>
                          </a:solidFill>
                        </a:rPr>
                        <a:t>15.5</a:t>
                      </a:r>
                    </a:p>
                  </a:txBody>
                  <a:tcPr marL="6350" marR="6350" marT="6350" marB="6350" anchor="b" horzOverflow="overflow">
                    <a:noFill/>
                  </a:tcPr>
                </a:tc>
                <a:tc>
                  <a:txBody>
                    <a:bodyPr/>
                    <a:lstStyle/>
                    <a:p>
                      <a:pPr>
                        <a:defRPr>
                          <a:solidFill>
                            <a:srgbClr val="000000"/>
                          </a:solidFill>
                        </a:defRPr>
                      </a:pPr>
                      <a:r>
                        <a:rPr sz="1600">
                          <a:solidFill>
                            <a:schemeClr val="accent1"/>
                          </a:solidFill>
                        </a:rPr>
                        <a:t>$13,739</a:t>
                      </a:r>
                    </a:p>
                  </a:txBody>
                  <a:tcPr marL="6350" marR="6350" marT="6350" marB="6350" anchor="b" horzOverflow="overflow">
                    <a:noFill/>
                  </a:tcPr>
                </a:tc>
                <a:extLst>
                  <a:ext uri="{0D108BD9-81ED-4DB2-BD59-A6C34878D82A}">
                    <a16:rowId xmlns:a16="http://schemas.microsoft.com/office/drawing/2014/main" xmlns="" val="10004"/>
                  </a:ext>
                </a:extLst>
              </a:tr>
              <a:tr h="265247">
                <a:tc>
                  <a:txBody>
                    <a:bodyPr/>
                    <a:lstStyle/>
                    <a:p>
                      <a:pPr algn="l">
                        <a:defRPr b="0">
                          <a:solidFill>
                            <a:srgbClr val="000000"/>
                          </a:solidFill>
                        </a:defRPr>
                      </a:pPr>
                      <a:r>
                        <a:rPr sz="1600" b="1">
                          <a:solidFill>
                            <a:schemeClr val="accent1"/>
                          </a:solidFill>
                        </a:rPr>
                        <a:t>Rheumatoid Arthritis/Osteoarthritis</a:t>
                      </a:r>
                    </a:p>
                  </a:txBody>
                  <a:tcPr marL="6350" marR="6350" marT="6350" marB="6350" anchor="b" horzOverflow="overflow"/>
                </a:tc>
                <a:tc>
                  <a:txBody>
                    <a:bodyPr/>
                    <a:lstStyle/>
                    <a:p>
                      <a:pPr>
                        <a:defRPr>
                          <a:solidFill>
                            <a:srgbClr val="000000"/>
                          </a:solidFill>
                        </a:defRPr>
                      </a:pPr>
                      <a:r>
                        <a:rPr sz="1600">
                          <a:solidFill>
                            <a:schemeClr val="accent1"/>
                          </a:solidFill>
                        </a:rPr>
                        <a:t>67,943</a:t>
                      </a:r>
                    </a:p>
                  </a:txBody>
                  <a:tcPr marL="6350" marR="6350" marT="6350" marB="6350" anchor="b" horzOverflow="overflow"/>
                </a:tc>
                <a:tc>
                  <a:txBody>
                    <a:bodyPr/>
                    <a:lstStyle/>
                    <a:p>
                      <a:pPr>
                        <a:defRPr>
                          <a:solidFill>
                            <a:srgbClr val="000000"/>
                          </a:solidFill>
                        </a:defRPr>
                      </a:pPr>
                      <a:r>
                        <a:rPr sz="1600">
                          <a:solidFill>
                            <a:schemeClr val="accent1"/>
                          </a:solidFill>
                        </a:rPr>
                        <a:t>14.9</a:t>
                      </a:r>
                    </a:p>
                  </a:txBody>
                  <a:tcPr marL="6350" marR="6350" marT="6350" marB="6350" anchor="b" horzOverflow="overflow"/>
                </a:tc>
                <a:tc>
                  <a:txBody>
                    <a:bodyPr/>
                    <a:lstStyle/>
                    <a:p>
                      <a:pPr>
                        <a:defRPr>
                          <a:solidFill>
                            <a:srgbClr val="000000"/>
                          </a:solidFill>
                        </a:defRPr>
                      </a:pPr>
                      <a:r>
                        <a:rPr sz="1600">
                          <a:solidFill>
                            <a:schemeClr val="accent1"/>
                          </a:solidFill>
                        </a:rPr>
                        <a:t>$13,866</a:t>
                      </a:r>
                    </a:p>
                  </a:txBody>
                  <a:tcPr marL="6350" marR="6350" marT="6350" marB="6350" anchor="b" horzOverflow="overflow"/>
                </a:tc>
                <a:extLst>
                  <a:ext uri="{0D108BD9-81ED-4DB2-BD59-A6C34878D82A}">
                    <a16:rowId xmlns:a16="http://schemas.microsoft.com/office/drawing/2014/main" xmlns="" val="10005"/>
                  </a:ext>
                </a:extLst>
              </a:tr>
              <a:tr h="265247">
                <a:tc>
                  <a:txBody>
                    <a:bodyPr/>
                    <a:lstStyle/>
                    <a:p>
                      <a:pPr algn="l">
                        <a:defRPr b="0">
                          <a:solidFill>
                            <a:srgbClr val="000000"/>
                          </a:solidFill>
                        </a:defRPr>
                      </a:pPr>
                      <a:r>
                        <a:rPr sz="1600" b="1">
                          <a:solidFill>
                            <a:schemeClr val="accent1"/>
                          </a:solidFill>
                        </a:rPr>
                        <a:t>Depression</a:t>
                      </a:r>
                    </a:p>
                  </a:txBody>
                  <a:tcPr marL="6350" marR="6350" marT="6350" marB="6350" anchor="b" horzOverflow="overflow">
                    <a:noFill/>
                  </a:tcPr>
                </a:tc>
                <a:tc>
                  <a:txBody>
                    <a:bodyPr/>
                    <a:lstStyle/>
                    <a:p>
                      <a:pPr>
                        <a:defRPr>
                          <a:solidFill>
                            <a:srgbClr val="000000"/>
                          </a:solidFill>
                        </a:defRPr>
                      </a:pPr>
                      <a:r>
                        <a:rPr sz="1600">
                          <a:solidFill>
                            <a:schemeClr val="accent1"/>
                          </a:solidFill>
                        </a:rPr>
                        <a:t>50,979</a:t>
                      </a:r>
                    </a:p>
                  </a:txBody>
                  <a:tcPr marL="6350" marR="6350" marT="6350" marB="6350" anchor="b" horzOverflow="overflow">
                    <a:noFill/>
                  </a:tcPr>
                </a:tc>
                <a:tc>
                  <a:txBody>
                    <a:bodyPr/>
                    <a:lstStyle/>
                    <a:p>
                      <a:pPr>
                        <a:defRPr>
                          <a:solidFill>
                            <a:srgbClr val="000000"/>
                          </a:solidFill>
                        </a:defRPr>
                      </a:pPr>
                      <a:r>
                        <a:rPr sz="1600">
                          <a:solidFill>
                            <a:schemeClr val="accent1"/>
                          </a:solidFill>
                        </a:rPr>
                        <a:t>11.2</a:t>
                      </a:r>
                    </a:p>
                  </a:txBody>
                  <a:tcPr marL="6350" marR="6350" marT="6350" marB="6350" anchor="b" horzOverflow="overflow">
                    <a:noFill/>
                  </a:tcPr>
                </a:tc>
                <a:tc>
                  <a:txBody>
                    <a:bodyPr/>
                    <a:lstStyle/>
                    <a:p>
                      <a:pPr>
                        <a:defRPr>
                          <a:solidFill>
                            <a:srgbClr val="000000"/>
                          </a:solidFill>
                        </a:defRPr>
                      </a:pPr>
                      <a:r>
                        <a:rPr sz="1600">
                          <a:solidFill>
                            <a:schemeClr val="accent1"/>
                          </a:solidFill>
                        </a:rPr>
                        <a:t>$13,501</a:t>
                      </a:r>
                    </a:p>
                  </a:txBody>
                  <a:tcPr marL="6350" marR="6350" marT="6350" marB="6350" anchor="b" horzOverflow="overflow">
                    <a:noFill/>
                  </a:tcPr>
                </a:tc>
                <a:extLst>
                  <a:ext uri="{0D108BD9-81ED-4DB2-BD59-A6C34878D82A}">
                    <a16:rowId xmlns:a16="http://schemas.microsoft.com/office/drawing/2014/main" xmlns="" val="10006"/>
                  </a:ext>
                </a:extLst>
              </a:tr>
              <a:tr h="265247">
                <a:tc>
                  <a:txBody>
                    <a:bodyPr/>
                    <a:lstStyle/>
                    <a:p>
                      <a:pPr algn="l">
                        <a:defRPr b="0">
                          <a:solidFill>
                            <a:srgbClr val="000000"/>
                          </a:solidFill>
                        </a:defRPr>
                      </a:pPr>
                      <a:r>
                        <a:rPr sz="1600" b="1">
                          <a:solidFill>
                            <a:schemeClr val="accent1"/>
                          </a:solidFill>
                        </a:rPr>
                        <a:t>Diabetes</a:t>
                      </a:r>
                    </a:p>
                  </a:txBody>
                  <a:tcPr marL="6350" marR="6350" marT="6350" marB="6350" anchor="b" horzOverflow="overflow"/>
                </a:tc>
                <a:tc>
                  <a:txBody>
                    <a:bodyPr/>
                    <a:lstStyle/>
                    <a:p>
                      <a:pPr>
                        <a:defRPr>
                          <a:solidFill>
                            <a:srgbClr val="000000"/>
                          </a:solidFill>
                        </a:defRPr>
                      </a:pPr>
                      <a:r>
                        <a:rPr sz="1600">
                          <a:solidFill>
                            <a:schemeClr val="accent1"/>
                          </a:solidFill>
                        </a:rPr>
                        <a:t>28,608</a:t>
                      </a:r>
                    </a:p>
                  </a:txBody>
                  <a:tcPr marL="6350" marR="6350" marT="6350" marB="6350" anchor="b" horzOverflow="overflow"/>
                </a:tc>
                <a:tc>
                  <a:txBody>
                    <a:bodyPr/>
                    <a:lstStyle/>
                    <a:p>
                      <a:pPr>
                        <a:defRPr>
                          <a:solidFill>
                            <a:srgbClr val="000000"/>
                          </a:solidFill>
                        </a:defRPr>
                      </a:pPr>
                      <a:r>
                        <a:rPr sz="1600">
                          <a:solidFill>
                            <a:schemeClr val="accent1"/>
                          </a:solidFill>
                        </a:rPr>
                        <a:t>6.3</a:t>
                      </a:r>
                    </a:p>
                  </a:txBody>
                  <a:tcPr marL="6350" marR="6350" marT="6350" marB="6350" anchor="b" horzOverflow="overflow"/>
                </a:tc>
                <a:tc>
                  <a:txBody>
                    <a:bodyPr/>
                    <a:lstStyle/>
                    <a:p>
                      <a:pPr>
                        <a:defRPr>
                          <a:solidFill>
                            <a:srgbClr val="000000"/>
                          </a:solidFill>
                        </a:defRPr>
                      </a:pPr>
                      <a:r>
                        <a:rPr sz="1600">
                          <a:solidFill>
                            <a:schemeClr val="accent1"/>
                          </a:solidFill>
                        </a:rPr>
                        <a:t>$14,197</a:t>
                      </a:r>
                    </a:p>
                  </a:txBody>
                  <a:tcPr marL="6350" marR="6350" marT="6350" marB="6350" anchor="b" horzOverflow="overflow"/>
                </a:tc>
                <a:extLst>
                  <a:ext uri="{0D108BD9-81ED-4DB2-BD59-A6C34878D82A}">
                    <a16:rowId xmlns:a16="http://schemas.microsoft.com/office/drawing/2014/main" xmlns="" val="10007"/>
                  </a:ext>
                </a:extLst>
              </a:tr>
              <a:tr h="265247">
                <a:tc>
                  <a:txBody>
                    <a:bodyPr/>
                    <a:lstStyle/>
                    <a:p>
                      <a:pPr algn="l">
                        <a:defRPr b="0">
                          <a:solidFill>
                            <a:srgbClr val="000000"/>
                          </a:solidFill>
                        </a:defRPr>
                      </a:pPr>
                      <a:r>
                        <a:rPr sz="1600" b="1">
                          <a:solidFill>
                            <a:schemeClr val="accent1"/>
                          </a:solidFill>
                        </a:rPr>
                        <a:t>Anemia</a:t>
                      </a:r>
                    </a:p>
                  </a:txBody>
                  <a:tcPr marL="6350" marR="6350" marT="6350" marB="6350" anchor="b" horzOverflow="overflow">
                    <a:noFill/>
                  </a:tcPr>
                </a:tc>
                <a:tc>
                  <a:txBody>
                    <a:bodyPr/>
                    <a:lstStyle/>
                    <a:p>
                      <a:pPr>
                        <a:defRPr>
                          <a:solidFill>
                            <a:srgbClr val="000000"/>
                          </a:solidFill>
                        </a:defRPr>
                      </a:pPr>
                      <a:r>
                        <a:rPr sz="1600">
                          <a:solidFill>
                            <a:schemeClr val="accent1"/>
                          </a:solidFill>
                        </a:rPr>
                        <a:t>26,723</a:t>
                      </a:r>
                    </a:p>
                  </a:txBody>
                  <a:tcPr marL="6350" marR="6350" marT="6350" marB="6350" anchor="b" horzOverflow="overflow">
                    <a:noFill/>
                  </a:tcPr>
                </a:tc>
                <a:tc>
                  <a:txBody>
                    <a:bodyPr/>
                    <a:lstStyle/>
                    <a:p>
                      <a:pPr>
                        <a:defRPr>
                          <a:solidFill>
                            <a:srgbClr val="000000"/>
                          </a:solidFill>
                        </a:defRPr>
                      </a:pPr>
                      <a:r>
                        <a:rPr sz="1600">
                          <a:solidFill>
                            <a:schemeClr val="accent1"/>
                          </a:solidFill>
                        </a:rPr>
                        <a:t>5.9</a:t>
                      </a:r>
                    </a:p>
                  </a:txBody>
                  <a:tcPr marL="6350" marR="6350" marT="6350" marB="6350" anchor="b" horzOverflow="overflow">
                    <a:noFill/>
                  </a:tcPr>
                </a:tc>
                <a:tc>
                  <a:txBody>
                    <a:bodyPr/>
                    <a:lstStyle/>
                    <a:p>
                      <a:pPr>
                        <a:defRPr>
                          <a:solidFill>
                            <a:srgbClr val="000000"/>
                          </a:solidFill>
                        </a:defRPr>
                      </a:pPr>
                      <a:r>
                        <a:rPr sz="1600">
                          <a:solidFill>
                            <a:schemeClr val="accent1"/>
                          </a:solidFill>
                        </a:rPr>
                        <a:t>$25,355</a:t>
                      </a:r>
                    </a:p>
                  </a:txBody>
                  <a:tcPr marL="6350" marR="6350" marT="6350" marB="6350" anchor="b" horzOverflow="overflow">
                    <a:noFill/>
                  </a:tcPr>
                </a:tc>
                <a:extLst>
                  <a:ext uri="{0D108BD9-81ED-4DB2-BD59-A6C34878D82A}">
                    <a16:rowId xmlns:a16="http://schemas.microsoft.com/office/drawing/2014/main" xmlns="" val="10008"/>
                  </a:ext>
                </a:extLst>
              </a:tr>
              <a:tr h="265247">
                <a:tc>
                  <a:txBody>
                    <a:bodyPr/>
                    <a:lstStyle/>
                    <a:p>
                      <a:pPr algn="l">
                        <a:defRPr b="0">
                          <a:solidFill>
                            <a:srgbClr val="000000"/>
                          </a:solidFill>
                        </a:defRPr>
                      </a:pPr>
                      <a:r>
                        <a:rPr sz="1600" b="1">
                          <a:solidFill>
                            <a:schemeClr val="accent1"/>
                          </a:solidFill>
                        </a:rPr>
                        <a:t>Acquired Hypothyroidism</a:t>
                      </a:r>
                    </a:p>
                  </a:txBody>
                  <a:tcPr marL="6350" marR="6350" marT="6350" marB="6350" anchor="b" horzOverflow="overflow"/>
                </a:tc>
                <a:tc>
                  <a:txBody>
                    <a:bodyPr/>
                    <a:lstStyle/>
                    <a:p>
                      <a:pPr>
                        <a:defRPr>
                          <a:solidFill>
                            <a:srgbClr val="000000"/>
                          </a:solidFill>
                        </a:defRPr>
                      </a:pPr>
                      <a:r>
                        <a:rPr sz="1600">
                          <a:solidFill>
                            <a:schemeClr val="accent1"/>
                          </a:solidFill>
                        </a:rPr>
                        <a:t>25,918</a:t>
                      </a:r>
                    </a:p>
                  </a:txBody>
                  <a:tcPr marL="6350" marR="6350" marT="6350" marB="6350" anchor="b" horzOverflow="overflow"/>
                </a:tc>
                <a:tc>
                  <a:txBody>
                    <a:bodyPr/>
                    <a:lstStyle/>
                    <a:p>
                      <a:pPr>
                        <a:defRPr>
                          <a:solidFill>
                            <a:srgbClr val="000000"/>
                          </a:solidFill>
                        </a:defRPr>
                      </a:pPr>
                      <a:r>
                        <a:rPr sz="1600">
                          <a:solidFill>
                            <a:schemeClr val="accent1"/>
                          </a:solidFill>
                        </a:rPr>
                        <a:t>5.7</a:t>
                      </a:r>
                    </a:p>
                  </a:txBody>
                  <a:tcPr marL="6350" marR="6350" marT="6350" marB="6350" anchor="b" horzOverflow="overflow"/>
                </a:tc>
                <a:tc>
                  <a:txBody>
                    <a:bodyPr/>
                    <a:lstStyle/>
                    <a:p>
                      <a:pPr>
                        <a:defRPr>
                          <a:solidFill>
                            <a:srgbClr val="000000"/>
                          </a:solidFill>
                        </a:defRPr>
                      </a:pPr>
                      <a:r>
                        <a:rPr sz="1600">
                          <a:solidFill>
                            <a:schemeClr val="accent1"/>
                          </a:solidFill>
                        </a:rPr>
                        <a:t>$12,911</a:t>
                      </a:r>
                    </a:p>
                  </a:txBody>
                  <a:tcPr marL="6350" marR="6350" marT="6350" marB="6350" anchor="b" horzOverflow="overflow"/>
                </a:tc>
                <a:extLst>
                  <a:ext uri="{0D108BD9-81ED-4DB2-BD59-A6C34878D82A}">
                    <a16:rowId xmlns:a16="http://schemas.microsoft.com/office/drawing/2014/main" xmlns="" val="10009"/>
                  </a:ext>
                </a:extLst>
              </a:tr>
              <a:tr h="265247">
                <a:tc>
                  <a:txBody>
                    <a:bodyPr/>
                    <a:lstStyle/>
                    <a:p>
                      <a:pPr algn="l">
                        <a:defRPr b="0">
                          <a:solidFill>
                            <a:srgbClr val="000000"/>
                          </a:solidFill>
                        </a:defRPr>
                      </a:pPr>
                      <a:r>
                        <a:rPr sz="1600" b="1">
                          <a:solidFill>
                            <a:schemeClr val="accent1"/>
                          </a:solidFill>
                        </a:rPr>
                        <a:t>Glaucoma</a:t>
                      </a:r>
                    </a:p>
                  </a:txBody>
                  <a:tcPr marL="6350" marR="6350" marT="6350" marB="6350" anchor="b" horzOverflow="overflow">
                    <a:noFill/>
                  </a:tcPr>
                </a:tc>
                <a:tc>
                  <a:txBody>
                    <a:bodyPr/>
                    <a:lstStyle/>
                    <a:p>
                      <a:pPr>
                        <a:defRPr>
                          <a:solidFill>
                            <a:srgbClr val="000000"/>
                          </a:solidFill>
                        </a:defRPr>
                      </a:pPr>
                      <a:r>
                        <a:rPr sz="1600">
                          <a:solidFill>
                            <a:schemeClr val="accent1"/>
                          </a:solidFill>
                        </a:rPr>
                        <a:t>18,035</a:t>
                      </a:r>
                    </a:p>
                  </a:txBody>
                  <a:tcPr marL="6350" marR="6350" marT="6350" marB="6350" anchor="b" horzOverflow="overflow">
                    <a:noFill/>
                  </a:tcPr>
                </a:tc>
                <a:tc>
                  <a:txBody>
                    <a:bodyPr/>
                    <a:lstStyle/>
                    <a:p>
                      <a:pPr>
                        <a:defRPr>
                          <a:solidFill>
                            <a:srgbClr val="000000"/>
                          </a:solidFill>
                        </a:defRPr>
                      </a:pPr>
                      <a:r>
                        <a:rPr sz="1600">
                          <a:solidFill>
                            <a:schemeClr val="accent1"/>
                          </a:solidFill>
                        </a:rPr>
                        <a:t>4.0</a:t>
                      </a:r>
                    </a:p>
                  </a:txBody>
                  <a:tcPr marL="6350" marR="6350" marT="6350" marB="6350" anchor="b" horzOverflow="overflow">
                    <a:noFill/>
                  </a:tcPr>
                </a:tc>
                <a:tc>
                  <a:txBody>
                    <a:bodyPr/>
                    <a:lstStyle/>
                    <a:p>
                      <a:pPr>
                        <a:defRPr>
                          <a:solidFill>
                            <a:srgbClr val="000000"/>
                          </a:solidFill>
                        </a:defRPr>
                      </a:pPr>
                      <a:r>
                        <a:rPr sz="1600">
                          <a:solidFill>
                            <a:schemeClr val="accent1"/>
                          </a:solidFill>
                        </a:rPr>
                        <a:t>$9,004</a:t>
                      </a:r>
                    </a:p>
                  </a:txBody>
                  <a:tcPr marL="6350" marR="6350" marT="6350" marB="6350" anchor="b" horzOverflow="overflow">
                    <a:noFill/>
                  </a:tcPr>
                </a:tc>
                <a:extLst>
                  <a:ext uri="{0D108BD9-81ED-4DB2-BD59-A6C34878D82A}">
                    <a16:rowId xmlns:a16="http://schemas.microsoft.com/office/drawing/2014/main" xmlns="" val="10010"/>
                  </a:ext>
                </a:extLst>
              </a:tr>
              <a:tr h="265247">
                <a:tc>
                  <a:txBody>
                    <a:bodyPr/>
                    <a:lstStyle/>
                    <a:p>
                      <a:pPr algn="l">
                        <a:defRPr b="0">
                          <a:solidFill>
                            <a:srgbClr val="000000"/>
                          </a:solidFill>
                        </a:defRPr>
                      </a:pPr>
                      <a:r>
                        <a:rPr sz="1600" b="1">
                          <a:solidFill>
                            <a:schemeClr val="accent1"/>
                          </a:solidFill>
                        </a:rPr>
                        <a:t>Chronic Kidney Disease</a:t>
                      </a:r>
                    </a:p>
                  </a:txBody>
                  <a:tcPr marL="6350" marR="6350" marT="6350" marB="6350" anchor="b" horzOverflow="overflow"/>
                </a:tc>
                <a:tc>
                  <a:txBody>
                    <a:bodyPr/>
                    <a:lstStyle/>
                    <a:p>
                      <a:pPr>
                        <a:defRPr>
                          <a:solidFill>
                            <a:srgbClr val="000000"/>
                          </a:solidFill>
                        </a:defRPr>
                      </a:pPr>
                      <a:r>
                        <a:rPr sz="1600">
                          <a:solidFill>
                            <a:schemeClr val="accent1"/>
                          </a:solidFill>
                        </a:rPr>
                        <a:t>17,732</a:t>
                      </a:r>
                    </a:p>
                  </a:txBody>
                  <a:tcPr marL="6350" marR="6350" marT="6350" marB="6350" anchor="b" horzOverflow="overflow"/>
                </a:tc>
                <a:tc>
                  <a:txBody>
                    <a:bodyPr/>
                    <a:lstStyle/>
                    <a:p>
                      <a:pPr>
                        <a:defRPr>
                          <a:solidFill>
                            <a:srgbClr val="000000"/>
                          </a:solidFill>
                        </a:defRPr>
                      </a:pPr>
                      <a:r>
                        <a:rPr sz="1600">
                          <a:solidFill>
                            <a:schemeClr val="accent1"/>
                          </a:solidFill>
                        </a:rPr>
                        <a:t>3.9</a:t>
                      </a:r>
                    </a:p>
                  </a:txBody>
                  <a:tcPr marL="6350" marR="6350" marT="6350" marB="6350" anchor="b" horzOverflow="overflow"/>
                </a:tc>
                <a:tc>
                  <a:txBody>
                    <a:bodyPr/>
                    <a:lstStyle/>
                    <a:p>
                      <a:pPr>
                        <a:defRPr>
                          <a:solidFill>
                            <a:srgbClr val="000000"/>
                          </a:solidFill>
                        </a:defRPr>
                      </a:pPr>
                      <a:r>
                        <a:rPr sz="1600">
                          <a:solidFill>
                            <a:schemeClr val="accent1"/>
                          </a:solidFill>
                        </a:rPr>
                        <a:t>$24,029</a:t>
                      </a:r>
                    </a:p>
                  </a:txBody>
                  <a:tcPr marL="6350" marR="6350" marT="6350" marB="6350" anchor="b" horzOverflow="overflow"/>
                </a:tc>
                <a:extLst>
                  <a:ext uri="{0D108BD9-81ED-4DB2-BD59-A6C34878D82A}">
                    <a16:rowId xmlns:a16="http://schemas.microsoft.com/office/drawing/2014/main" xmlns="" val="10011"/>
                  </a:ext>
                </a:extLst>
              </a:tr>
              <a:tr h="265247">
                <a:tc>
                  <a:txBody>
                    <a:bodyPr/>
                    <a:lstStyle/>
                    <a:p>
                      <a:pPr algn="l">
                        <a:defRPr b="0">
                          <a:solidFill>
                            <a:srgbClr val="000000"/>
                          </a:solidFill>
                        </a:defRPr>
                      </a:pPr>
                      <a:r>
                        <a:rPr sz="1600" b="1">
                          <a:solidFill>
                            <a:schemeClr val="accent1"/>
                          </a:solidFill>
                        </a:rPr>
                        <a:t>Asthma</a:t>
                      </a:r>
                    </a:p>
                  </a:txBody>
                  <a:tcPr marL="6350" marR="6350" marT="6350" marB="6350" anchor="b" horzOverflow="overflow">
                    <a:noFill/>
                  </a:tcPr>
                </a:tc>
                <a:tc>
                  <a:txBody>
                    <a:bodyPr/>
                    <a:lstStyle/>
                    <a:p>
                      <a:pPr>
                        <a:defRPr>
                          <a:solidFill>
                            <a:srgbClr val="000000"/>
                          </a:solidFill>
                        </a:defRPr>
                      </a:pPr>
                      <a:r>
                        <a:rPr sz="1600">
                          <a:solidFill>
                            <a:schemeClr val="accent1"/>
                          </a:solidFill>
                        </a:rPr>
                        <a:t>17,500</a:t>
                      </a:r>
                    </a:p>
                  </a:txBody>
                  <a:tcPr marL="6350" marR="6350" marT="6350" marB="6350" anchor="b" horzOverflow="overflow">
                    <a:noFill/>
                  </a:tcPr>
                </a:tc>
                <a:tc>
                  <a:txBody>
                    <a:bodyPr/>
                    <a:lstStyle/>
                    <a:p>
                      <a:pPr>
                        <a:defRPr>
                          <a:solidFill>
                            <a:srgbClr val="000000"/>
                          </a:solidFill>
                        </a:defRPr>
                      </a:pPr>
                      <a:r>
                        <a:rPr sz="1600">
                          <a:solidFill>
                            <a:schemeClr val="accent1"/>
                          </a:solidFill>
                        </a:rPr>
                        <a:t>3.8</a:t>
                      </a:r>
                    </a:p>
                  </a:txBody>
                  <a:tcPr marL="6350" marR="6350" marT="6350" marB="6350" anchor="b" horzOverflow="overflow">
                    <a:noFill/>
                  </a:tcPr>
                </a:tc>
                <a:tc>
                  <a:txBody>
                    <a:bodyPr/>
                    <a:lstStyle/>
                    <a:p>
                      <a:pPr>
                        <a:defRPr>
                          <a:solidFill>
                            <a:srgbClr val="000000"/>
                          </a:solidFill>
                        </a:defRPr>
                      </a:pPr>
                      <a:r>
                        <a:rPr sz="1600">
                          <a:solidFill>
                            <a:schemeClr val="accent1"/>
                          </a:solidFill>
                        </a:rPr>
                        <a:t>$16,887</a:t>
                      </a:r>
                    </a:p>
                  </a:txBody>
                  <a:tcPr marL="6350" marR="6350" marT="6350" marB="6350" anchor="b" horzOverflow="overflow">
                    <a:noFill/>
                  </a:tcPr>
                </a:tc>
                <a:extLst>
                  <a:ext uri="{0D108BD9-81ED-4DB2-BD59-A6C34878D82A}">
                    <a16:rowId xmlns:a16="http://schemas.microsoft.com/office/drawing/2014/main" xmlns="" val="10012"/>
                  </a:ext>
                </a:extLst>
              </a:tr>
              <a:tr h="265247">
                <a:tc>
                  <a:txBody>
                    <a:bodyPr/>
                    <a:lstStyle/>
                    <a:p>
                      <a:pPr algn="l">
                        <a:defRPr b="0">
                          <a:solidFill>
                            <a:srgbClr val="000000"/>
                          </a:solidFill>
                        </a:defRPr>
                      </a:pPr>
                      <a:r>
                        <a:rPr sz="1600" b="1" dirty="0">
                          <a:solidFill>
                            <a:srgbClr val="C00000"/>
                          </a:solidFill>
                        </a:rPr>
                        <a:t>One or more of 27 chronic conditions</a:t>
                      </a:r>
                    </a:p>
                  </a:txBody>
                  <a:tcPr marL="6350" marR="6350" marT="6350" marB="6350" anchor="b" horzOverflow="overflow"/>
                </a:tc>
                <a:tc>
                  <a:txBody>
                    <a:bodyPr/>
                    <a:lstStyle/>
                    <a:p>
                      <a:pPr>
                        <a:defRPr>
                          <a:solidFill>
                            <a:srgbClr val="000000"/>
                          </a:solidFill>
                        </a:defRPr>
                      </a:pPr>
                      <a:r>
                        <a:rPr sz="1600" dirty="0">
                          <a:solidFill>
                            <a:schemeClr val="accent1"/>
                          </a:solidFill>
                        </a:rPr>
                        <a:t>218,598</a:t>
                      </a:r>
                    </a:p>
                  </a:txBody>
                  <a:tcPr marL="6350" marR="6350" marT="6350" marB="6350" anchor="b" horzOverflow="overflow"/>
                </a:tc>
                <a:tc>
                  <a:txBody>
                    <a:bodyPr/>
                    <a:lstStyle/>
                    <a:p>
                      <a:pPr>
                        <a:defRPr>
                          <a:solidFill>
                            <a:srgbClr val="000000"/>
                          </a:solidFill>
                        </a:defRPr>
                      </a:pPr>
                      <a:r>
                        <a:rPr sz="1600" dirty="0">
                          <a:solidFill>
                            <a:srgbClr val="C00000"/>
                          </a:solidFill>
                        </a:rPr>
                        <a:t>48.0</a:t>
                      </a:r>
                    </a:p>
                  </a:txBody>
                  <a:tcPr marL="6350" marR="6350" marT="6350" marB="6350" anchor="b" horzOverflow="overflow"/>
                </a:tc>
                <a:tc>
                  <a:txBody>
                    <a:bodyPr/>
                    <a:lstStyle/>
                    <a:p>
                      <a:pPr>
                        <a:defRPr>
                          <a:solidFill>
                            <a:srgbClr val="000000"/>
                          </a:solidFill>
                        </a:defRPr>
                      </a:pPr>
                      <a:r>
                        <a:rPr sz="1600" dirty="0">
                          <a:solidFill>
                            <a:srgbClr val="C00000"/>
                          </a:solidFill>
                        </a:rPr>
                        <a:t>$10,336</a:t>
                      </a:r>
                    </a:p>
                  </a:txBody>
                  <a:tcPr marL="6350" marR="6350" marT="6350" marB="6350" anchor="b" horzOverflow="overflow"/>
                </a:tc>
                <a:extLst>
                  <a:ext uri="{0D108BD9-81ED-4DB2-BD59-A6C34878D82A}">
                    <a16:rowId xmlns:a16="http://schemas.microsoft.com/office/drawing/2014/main" xmlns="" val="10013"/>
                  </a:ext>
                </a:extLst>
              </a:tr>
              <a:tr h="265247">
                <a:tc>
                  <a:txBody>
                    <a:bodyPr/>
                    <a:lstStyle/>
                    <a:p>
                      <a:pPr algn="l">
                        <a:defRPr b="0">
                          <a:solidFill>
                            <a:srgbClr val="000000"/>
                          </a:solidFill>
                        </a:defRPr>
                      </a:pPr>
                      <a:r>
                        <a:rPr sz="1600" b="1" dirty="0">
                          <a:solidFill>
                            <a:srgbClr val="C00000"/>
                          </a:solidFill>
                        </a:rPr>
                        <a:t>Two or more of 27 chronic conditions</a:t>
                      </a:r>
                    </a:p>
                  </a:txBody>
                  <a:tcPr marL="6350" marR="6350" marT="6350" marB="6350" anchor="b" horzOverflow="overflow">
                    <a:lnB w="12700">
                      <a:solidFill>
                        <a:schemeClr val="accent5"/>
                      </a:solidFill>
                    </a:lnB>
                    <a:noFill/>
                  </a:tcPr>
                </a:tc>
                <a:tc>
                  <a:txBody>
                    <a:bodyPr/>
                    <a:lstStyle/>
                    <a:p>
                      <a:pPr>
                        <a:defRPr>
                          <a:solidFill>
                            <a:srgbClr val="000000"/>
                          </a:solidFill>
                        </a:defRPr>
                      </a:pPr>
                      <a:r>
                        <a:rPr sz="1600" dirty="0">
                          <a:solidFill>
                            <a:schemeClr val="accent1"/>
                          </a:solidFill>
                        </a:rPr>
                        <a:t>115,855</a:t>
                      </a:r>
                    </a:p>
                  </a:txBody>
                  <a:tcPr marL="6350" marR="6350" marT="6350" marB="6350" anchor="b" horzOverflow="overflow">
                    <a:lnB w="12700">
                      <a:solidFill>
                        <a:schemeClr val="accent5"/>
                      </a:solidFill>
                    </a:lnB>
                    <a:noFill/>
                  </a:tcPr>
                </a:tc>
                <a:tc>
                  <a:txBody>
                    <a:bodyPr/>
                    <a:lstStyle/>
                    <a:p>
                      <a:pPr>
                        <a:defRPr>
                          <a:solidFill>
                            <a:srgbClr val="000000"/>
                          </a:solidFill>
                        </a:defRPr>
                      </a:pPr>
                      <a:r>
                        <a:rPr sz="1600" dirty="0">
                          <a:solidFill>
                            <a:srgbClr val="C00000"/>
                          </a:solidFill>
                        </a:rPr>
                        <a:t>25.4</a:t>
                      </a:r>
                    </a:p>
                  </a:txBody>
                  <a:tcPr marL="6350" marR="6350" marT="6350" marB="6350" anchor="b" horzOverflow="overflow">
                    <a:lnB w="12700">
                      <a:solidFill>
                        <a:schemeClr val="accent5"/>
                      </a:solidFill>
                    </a:lnB>
                    <a:noFill/>
                  </a:tcPr>
                </a:tc>
                <a:tc>
                  <a:txBody>
                    <a:bodyPr/>
                    <a:lstStyle/>
                    <a:p>
                      <a:pPr>
                        <a:defRPr>
                          <a:solidFill>
                            <a:srgbClr val="000000"/>
                          </a:solidFill>
                        </a:defRPr>
                      </a:pPr>
                      <a:r>
                        <a:rPr sz="1600" dirty="0">
                          <a:solidFill>
                            <a:srgbClr val="C00000"/>
                          </a:solidFill>
                        </a:rPr>
                        <a:t>$14,379</a:t>
                      </a:r>
                    </a:p>
                  </a:txBody>
                  <a:tcPr marL="6350" marR="6350" marT="6350" marB="6350" anchor="b" horzOverflow="overflow">
                    <a:lnB w="12700">
                      <a:solidFill>
                        <a:schemeClr val="accent5"/>
                      </a:solidFill>
                    </a:lnB>
                    <a:noFill/>
                  </a:tcPr>
                </a:tc>
                <a:extLst>
                  <a:ext uri="{0D108BD9-81ED-4DB2-BD59-A6C34878D82A}">
                    <a16:rowId xmlns:a16="http://schemas.microsoft.com/office/drawing/2014/main" xmlns="" val="10014"/>
                  </a:ext>
                </a:extLst>
              </a:tr>
            </a:tbl>
          </a:graphicData>
        </a:graphic>
      </p:graphicFrame>
      <p:sp>
        <p:nvSpPr>
          <p:cNvPr id="488" name="TextBox 5"/>
          <p:cNvSpPr txBox="1"/>
          <p:nvPr/>
        </p:nvSpPr>
        <p:spPr>
          <a:xfrm>
            <a:off x="1400907" y="6308460"/>
            <a:ext cx="9088682"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solidFill>
                  <a:srgbClr val="0069A7"/>
                </a:solidFill>
              </a:defRPr>
            </a:lvl1pPr>
          </a:lstStyle>
          <a:p>
            <a:r>
              <a:rPr u="sng" dirty="0"/>
              <a:t>Notes</a:t>
            </a:r>
            <a:r>
              <a:rPr dirty="0"/>
              <a:t>:  This slide shows the 10 most common conditions. PMPY calculated as total costs for members with the condition divided by all members continuously enrolled from January 1, 2017 through December 31, 2018.</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itle 1"/>
          <p:cNvSpPr txBox="1">
            <a:spLocks noGrp="1"/>
          </p:cNvSpPr>
          <p:nvPr>
            <p:ph type="title"/>
          </p:nvPr>
        </p:nvSpPr>
        <p:spPr>
          <a:xfrm>
            <a:off x="609600" y="628650"/>
            <a:ext cx="10972800" cy="1069848"/>
          </a:xfrm>
          <a:prstGeom prst="rect">
            <a:avLst/>
          </a:prstGeom>
        </p:spPr>
        <p:txBody>
          <a:bodyPr>
            <a:noAutofit/>
          </a:bodyPr>
          <a:lstStyle>
            <a:lvl1pPr defTabSz="768095">
              <a:defRPr sz="3359">
                <a:latin typeface="+mj-lt"/>
                <a:ea typeface="+mj-ea"/>
                <a:cs typeface="+mj-cs"/>
                <a:sym typeface="Calibri"/>
              </a:defRPr>
            </a:lvl1pPr>
          </a:lstStyle>
          <a:p>
            <a:r>
              <a:rPr sz="4000" dirty="0"/>
              <a:t>People with One Chronic Condition Often Had One or More Additional Conditions</a:t>
            </a:r>
          </a:p>
        </p:txBody>
      </p:sp>
      <p:sp>
        <p:nvSpPr>
          <p:cNvPr id="491" name="Slide Number Placeholder 3"/>
          <p:cNvSpPr txBox="1">
            <a:spLocks noGrp="1"/>
          </p:cNvSpPr>
          <p:nvPr>
            <p:ph type="sldNum" sz="quarter" idx="2"/>
          </p:nvPr>
        </p:nvSpPr>
        <p:spPr>
          <a:xfrm>
            <a:off x="11579782" y="34944"/>
            <a:ext cx="335866"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graphicFrame>
        <p:nvGraphicFramePr>
          <p:cNvPr id="492" name="Table 4"/>
          <p:cNvGraphicFramePr/>
          <p:nvPr/>
        </p:nvGraphicFramePr>
        <p:xfrm>
          <a:off x="1111200" y="2153892"/>
          <a:ext cx="9793200" cy="3769294"/>
        </p:xfrm>
        <a:graphic>
          <a:graphicData uri="http://schemas.openxmlformats.org/drawingml/2006/table">
            <a:tbl>
              <a:tblPr firstRow="1" firstCol="1">
                <a:tableStyleId>{4C3C2611-4C71-4FC5-86AE-919BDF0F9419}</a:tableStyleId>
              </a:tblPr>
              <a:tblGrid>
                <a:gridCol w="2513625">
                  <a:extLst>
                    <a:ext uri="{9D8B030D-6E8A-4147-A177-3AD203B41FA5}">
                      <a16:colId xmlns:a16="http://schemas.microsoft.com/office/drawing/2014/main" xmlns="" val="20000"/>
                    </a:ext>
                  </a:extLst>
                </a:gridCol>
                <a:gridCol w="2719450">
                  <a:extLst>
                    <a:ext uri="{9D8B030D-6E8A-4147-A177-3AD203B41FA5}">
                      <a16:colId xmlns:a16="http://schemas.microsoft.com/office/drawing/2014/main" xmlns="" val="20001"/>
                    </a:ext>
                  </a:extLst>
                </a:gridCol>
                <a:gridCol w="1983179">
                  <a:extLst>
                    <a:ext uri="{9D8B030D-6E8A-4147-A177-3AD203B41FA5}">
                      <a16:colId xmlns:a16="http://schemas.microsoft.com/office/drawing/2014/main" xmlns="" val="20002"/>
                    </a:ext>
                  </a:extLst>
                </a:gridCol>
                <a:gridCol w="2576946">
                  <a:extLst>
                    <a:ext uri="{9D8B030D-6E8A-4147-A177-3AD203B41FA5}">
                      <a16:colId xmlns:a16="http://schemas.microsoft.com/office/drawing/2014/main" xmlns="" val="20003"/>
                    </a:ext>
                  </a:extLst>
                </a:gridCol>
              </a:tblGrid>
              <a:tr h="303158">
                <a:tc>
                  <a:txBody>
                    <a:bodyPr/>
                    <a:lstStyle/>
                    <a:p>
                      <a:pPr algn="l">
                        <a:lnSpc>
                          <a:spcPct val="110000"/>
                        </a:lnSpc>
                        <a:spcBef>
                          <a:spcPts val="300"/>
                        </a:spcBef>
                        <a:defRPr b="0">
                          <a:solidFill>
                            <a:srgbClr val="000000"/>
                          </a:solidFill>
                        </a:defRPr>
                      </a:pPr>
                      <a:r>
                        <a:rPr b="1">
                          <a:solidFill>
                            <a:schemeClr val="accent1"/>
                          </a:solidFill>
                        </a:rPr>
                        <a:t>Condition A
(Rank)</a:t>
                      </a:r>
                    </a:p>
                  </a:txBody>
                  <a:tcPr marL="0" marR="0" marT="0" marB="0" anchor="b" horzOverflow="overflow"/>
                </a:tc>
                <a:tc>
                  <a:txBody>
                    <a:bodyPr/>
                    <a:lstStyle/>
                    <a:p>
                      <a:pPr algn="l">
                        <a:lnSpc>
                          <a:spcPct val="110000"/>
                        </a:lnSpc>
                        <a:spcBef>
                          <a:spcPts val="300"/>
                        </a:spcBef>
                        <a:defRPr b="0">
                          <a:solidFill>
                            <a:srgbClr val="000000"/>
                          </a:solidFill>
                        </a:defRPr>
                      </a:pPr>
                      <a:r>
                        <a:rPr b="1">
                          <a:solidFill>
                            <a:schemeClr val="accent1"/>
                          </a:solidFill>
                        </a:rPr>
                        <a:t>Condition B
(Rank)</a:t>
                      </a:r>
                    </a:p>
                  </a:txBody>
                  <a:tcPr marL="0" marR="0" marT="0" marB="0" anchor="b" horzOverflow="overflow"/>
                </a:tc>
                <a:tc>
                  <a:txBody>
                    <a:bodyPr/>
                    <a:lstStyle/>
                    <a:p>
                      <a:pPr algn="ctr">
                        <a:lnSpc>
                          <a:spcPct val="110000"/>
                        </a:lnSpc>
                        <a:spcBef>
                          <a:spcPts val="300"/>
                        </a:spcBef>
                        <a:defRPr b="0">
                          <a:solidFill>
                            <a:srgbClr val="000000"/>
                          </a:solidFill>
                        </a:defRPr>
                      </a:pPr>
                      <a:r>
                        <a:rPr b="1">
                          <a:solidFill>
                            <a:schemeClr val="accent1"/>
                          </a:solidFill>
                        </a:rPr>
                        <a:t>Percent of Total Population with A &amp; B</a:t>
                      </a:r>
                    </a:p>
                  </a:txBody>
                  <a:tcPr marL="0" marR="0" marT="0" marB="0" anchor="b" horzOverflow="overflow"/>
                </a:tc>
                <a:tc>
                  <a:txBody>
                    <a:bodyPr/>
                    <a:lstStyle/>
                    <a:p>
                      <a:pPr algn="ctr">
                        <a:lnSpc>
                          <a:spcPct val="110000"/>
                        </a:lnSpc>
                        <a:spcBef>
                          <a:spcPts val="300"/>
                        </a:spcBef>
                        <a:defRPr b="0">
                          <a:solidFill>
                            <a:srgbClr val="000000"/>
                          </a:solidFill>
                        </a:defRPr>
                      </a:pPr>
                      <a:r>
                        <a:rPr b="1">
                          <a:solidFill>
                            <a:schemeClr val="accent1"/>
                          </a:solidFill>
                        </a:rPr>
                        <a:t>Percent of People with Condition A who had Condition B</a:t>
                      </a:r>
                    </a:p>
                  </a:txBody>
                  <a:tcPr marL="0" marR="0" marT="0" marB="0" anchor="b" horzOverflow="overflow"/>
                </a:tc>
                <a:extLst>
                  <a:ext uri="{0D108BD9-81ED-4DB2-BD59-A6C34878D82A}">
                    <a16:rowId xmlns:a16="http://schemas.microsoft.com/office/drawing/2014/main" xmlns="" val="10000"/>
                  </a:ext>
                </a:extLst>
              </a:tr>
              <a:tr h="148535">
                <a:tc>
                  <a:txBody>
                    <a:bodyPr/>
                    <a:lstStyle/>
                    <a:p>
                      <a:pPr algn="l">
                        <a:defRPr b="0">
                          <a:solidFill>
                            <a:srgbClr val="000000"/>
                          </a:solidFill>
                        </a:defRPr>
                      </a:pPr>
                      <a:r>
                        <a:rPr sz="1600" b="1">
                          <a:solidFill>
                            <a:schemeClr val="accent1"/>
                          </a:solidFill>
                        </a:rPr>
                        <a:t>Hyperlipidimia (1)</a:t>
                      </a:r>
                    </a:p>
                  </a:txBody>
                  <a:tcPr marL="6350" marR="6350" marT="6350" marB="6350" anchor="b" horzOverflow="overflow"/>
                </a:tc>
                <a:tc>
                  <a:txBody>
                    <a:bodyPr/>
                    <a:lstStyle/>
                    <a:p>
                      <a:pPr algn="l">
                        <a:defRPr>
                          <a:solidFill>
                            <a:srgbClr val="000000"/>
                          </a:solidFill>
                        </a:defRPr>
                      </a:pPr>
                      <a:r>
                        <a:rPr sz="1600">
                          <a:solidFill>
                            <a:schemeClr val="accent1"/>
                          </a:solidFill>
                        </a:rPr>
                        <a:t>Hypertension (2)</a:t>
                      </a:r>
                    </a:p>
                  </a:txBody>
                  <a:tcPr marL="6350" marR="6350" marT="6350" marB="6350" anchor="b" horzOverflow="overflow"/>
                </a:tc>
                <a:tc>
                  <a:txBody>
                    <a:bodyPr/>
                    <a:lstStyle/>
                    <a:p>
                      <a:pPr algn="ctr">
                        <a:defRPr>
                          <a:solidFill>
                            <a:srgbClr val="000000"/>
                          </a:solidFill>
                        </a:defRPr>
                      </a:pPr>
                      <a:r>
                        <a:rPr sz="1600">
                          <a:solidFill>
                            <a:schemeClr val="accent1"/>
                          </a:solidFill>
                        </a:rPr>
                        <a:t>8.2</a:t>
                      </a:r>
                    </a:p>
                  </a:txBody>
                  <a:tcPr marL="6350" marR="6350" marT="6350" marB="6350" anchor="ctr" horzOverflow="overflow"/>
                </a:tc>
                <a:tc>
                  <a:txBody>
                    <a:bodyPr/>
                    <a:lstStyle/>
                    <a:p>
                      <a:pPr algn="ctr">
                        <a:defRPr>
                          <a:solidFill>
                            <a:srgbClr val="000000"/>
                          </a:solidFill>
                        </a:defRPr>
                      </a:pPr>
                      <a:r>
                        <a:rPr sz="1600">
                          <a:solidFill>
                            <a:schemeClr val="accent1"/>
                          </a:solidFill>
                        </a:rPr>
                        <a:t>51.1</a:t>
                      </a:r>
                    </a:p>
                  </a:txBody>
                  <a:tcPr marL="6350" marR="6350" marT="6350" marB="6350" anchor="ctr" horzOverflow="overflow"/>
                </a:tc>
                <a:extLst>
                  <a:ext uri="{0D108BD9-81ED-4DB2-BD59-A6C34878D82A}">
                    <a16:rowId xmlns:a16="http://schemas.microsoft.com/office/drawing/2014/main" xmlns="" val="10001"/>
                  </a:ext>
                </a:extLst>
              </a:tr>
              <a:tr h="270570">
                <a:tc>
                  <a:txBody>
                    <a:bodyPr/>
                    <a:lstStyle/>
                    <a:p>
                      <a:pPr algn="l">
                        <a:defRPr b="0">
                          <a:solidFill>
                            <a:srgbClr val="000000"/>
                          </a:solidFill>
                        </a:defRPr>
                      </a:pPr>
                      <a:r>
                        <a:rPr sz="1600" b="1">
                          <a:solidFill>
                            <a:schemeClr val="accent1"/>
                          </a:solidFill>
                        </a:rPr>
                        <a:t>Hyperlipidimia (1)</a:t>
                      </a:r>
                    </a:p>
                  </a:txBody>
                  <a:tcPr marL="6350" marR="6350" marT="6350" marB="6350" anchor="b" horzOverflow="overflow">
                    <a:noFill/>
                  </a:tcPr>
                </a:tc>
                <a:tc>
                  <a:txBody>
                    <a:bodyPr/>
                    <a:lstStyle/>
                    <a:p>
                      <a:pPr algn="l">
                        <a:defRPr>
                          <a:solidFill>
                            <a:srgbClr val="000000"/>
                          </a:solidFill>
                        </a:defRPr>
                      </a:pPr>
                      <a:r>
                        <a:rPr sz="1600">
                          <a:solidFill>
                            <a:schemeClr val="accent1"/>
                          </a:solidFill>
                        </a:rPr>
                        <a:t>Rheumatoid Arthritis (3)</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4.6</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28.5</a:t>
                      </a:r>
                    </a:p>
                  </a:txBody>
                  <a:tcPr marL="6350" marR="6350" marT="6350" marB="6350" anchor="b" horzOverflow="overflow">
                    <a:noFill/>
                  </a:tcPr>
                </a:tc>
                <a:extLst>
                  <a:ext uri="{0D108BD9-81ED-4DB2-BD59-A6C34878D82A}">
                    <a16:rowId xmlns:a16="http://schemas.microsoft.com/office/drawing/2014/main" xmlns="" val="10002"/>
                  </a:ext>
                </a:extLst>
              </a:tr>
              <a:tr h="148535">
                <a:tc>
                  <a:txBody>
                    <a:bodyPr/>
                    <a:lstStyle/>
                    <a:p>
                      <a:pPr algn="l">
                        <a:defRPr b="0">
                          <a:solidFill>
                            <a:srgbClr val="000000"/>
                          </a:solidFill>
                        </a:defRPr>
                      </a:pPr>
                      <a:r>
                        <a:rPr sz="1600" b="1">
                          <a:solidFill>
                            <a:schemeClr val="accent1"/>
                          </a:solidFill>
                        </a:rPr>
                        <a:t>Hyperlipidimia (1)</a:t>
                      </a:r>
                    </a:p>
                  </a:txBody>
                  <a:tcPr marL="6350" marR="6350" marT="6350" marB="6350" anchor="b" horzOverflow="overflow"/>
                </a:tc>
                <a:tc>
                  <a:txBody>
                    <a:bodyPr/>
                    <a:lstStyle/>
                    <a:p>
                      <a:pPr algn="l">
                        <a:defRPr>
                          <a:solidFill>
                            <a:srgbClr val="000000"/>
                          </a:solidFill>
                        </a:defRPr>
                      </a:pPr>
                      <a:r>
                        <a:rPr sz="1600">
                          <a:solidFill>
                            <a:schemeClr val="accent1"/>
                          </a:solidFill>
                        </a:rPr>
                        <a:t>Depression (4)</a:t>
                      </a:r>
                    </a:p>
                  </a:txBody>
                  <a:tcPr marL="6350" marR="6350" marT="6350" marB="6350" anchor="b" horzOverflow="overflow"/>
                </a:tc>
                <a:tc>
                  <a:txBody>
                    <a:bodyPr/>
                    <a:lstStyle/>
                    <a:p>
                      <a:pPr algn="ctr">
                        <a:defRPr>
                          <a:solidFill>
                            <a:srgbClr val="000000"/>
                          </a:solidFill>
                        </a:defRPr>
                      </a:pPr>
                      <a:r>
                        <a:rPr sz="1600">
                          <a:solidFill>
                            <a:schemeClr val="accent1"/>
                          </a:solidFill>
                        </a:rPr>
                        <a:t>2.5</a:t>
                      </a:r>
                    </a:p>
                  </a:txBody>
                  <a:tcPr marL="6350" marR="6350" marT="6350" marB="6350" anchor="b" horzOverflow="overflow"/>
                </a:tc>
                <a:tc>
                  <a:txBody>
                    <a:bodyPr/>
                    <a:lstStyle/>
                    <a:p>
                      <a:pPr algn="ctr">
                        <a:defRPr>
                          <a:solidFill>
                            <a:srgbClr val="000000"/>
                          </a:solidFill>
                        </a:defRPr>
                      </a:pPr>
                      <a:r>
                        <a:rPr sz="1600">
                          <a:solidFill>
                            <a:schemeClr val="accent1"/>
                          </a:solidFill>
                        </a:rPr>
                        <a:t>15.7</a:t>
                      </a:r>
                    </a:p>
                  </a:txBody>
                  <a:tcPr marL="6350" marR="6350" marT="6350" marB="6350" anchor="b" horzOverflow="overflow"/>
                </a:tc>
                <a:extLst>
                  <a:ext uri="{0D108BD9-81ED-4DB2-BD59-A6C34878D82A}">
                    <a16:rowId xmlns:a16="http://schemas.microsoft.com/office/drawing/2014/main" xmlns="" val="10003"/>
                  </a:ext>
                </a:extLst>
              </a:tr>
              <a:tr h="148535">
                <a:tc>
                  <a:txBody>
                    <a:bodyPr/>
                    <a:lstStyle/>
                    <a:p>
                      <a:pPr algn="l">
                        <a:defRPr b="0">
                          <a:solidFill>
                            <a:srgbClr val="000000"/>
                          </a:solidFill>
                        </a:defRPr>
                      </a:pPr>
                      <a:r>
                        <a:rPr sz="1600" b="1">
                          <a:solidFill>
                            <a:schemeClr val="accent1"/>
                          </a:solidFill>
                        </a:rPr>
                        <a:t>Hyperlipidimia (1)</a:t>
                      </a:r>
                    </a:p>
                  </a:txBody>
                  <a:tcPr marL="6350" marR="6350" marT="6350" marB="6350" anchor="b" horzOverflow="overflow">
                    <a:noFill/>
                  </a:tcPr>
                </a:tc>
                <a:tc>
                  <a:txBody>
                    <a:bodyPr/>
                    <a:lstStyle/>
                    <a:p>
                      <a:pPr algn="l">
                        <a:defRPr>
                          <a:solidFill>
                            <a:srgbClr val="000000"/>
                          </a:solidFill>
                        </a:defRPr>
                      </a:pPr>
                      <a:r>
                        <a:rPr sz="1600">
                          <a:solidFill>
                            <a:schemeClr val="accent1"/>
                          </a:solidFill>
                        </a:rPr>
                        <a:t>Diabetes (6)</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3.7</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23.3</a:t>
                      </a:r>
                    </a:p>
                  </a:txBody>
                  <a:tcPr marL="6350" marR="6350" marT="6350" marB="6350" anchor="b" horzOverflow="overflow">
                    <a:noFill/>
                  </a:tcPr>
                </a:tc>
                <a:extLst>
                  <a:ext uri="{0D108BD9-81ED-4DB2-BD59-A6C34878D82A}">
                    <a16:rowId xmlns:a16="http://schemas.microsoft.com/office/drawing/2014/main" xmlns="" val="10004"/>
                  </a:ext>
                </a:extLst>
              </a:tr>
              <a:tr h="148535">
                <a:tc>
                  <a:txBody>
                    <a:bodyPr/>
                    <a:lstStyle/>
                    <a:p>
                      <a:pPr algn="l">
                        <a:defRPr b="0">
                          <a:solidFill>
                            <a:srgbClr val="000000"/>
                          </a:solidFill>
                        </a:defRPr>
                      </a:pPr>
                      <a:r>
                        <a:rPr sz="1600" b="1">
                          <a:solidFill>
                            <a:schemeClr val="accent1"/>
                          </a:solidFill>
                        </a:rPr>
                        <a:t>Hypertension (2)</a:t>
                      </a:r>
                    </a:p>
                  </a:txBody>
                  <a:tcPr marL="6350" marR="6350" marT="6350" marB="6350" anchor="b" horzOverflow="overflow"/>
                </a:tc>
                <a:tc>
                  <a:txBody>
                    <a:bodyPr/>
                    <a:lstStyle/>
                    <a:p>
                      <a:pPr algn="l">
                        <a:defRPr>
                          <a:solidFill>
                            <a:srgbClr val="000000"/>
                          </a:solidFill>
                        </a:defRPr>
                      </a:pPr>
                      <a:r>
                        <a:rPr sz="1600">
                          <a:solidFill>
                            <a:schemeClr val="accent1"/>
                          </a:solidFill>
                        </a:rPr>
                        <a:t>Rheumatoid Arthritis (3)</a:t>
                      </a:r>
                    </a:p>
                  </a:txBody>
                  <a:tcPr marL="6350" marR="6350" marT="6350" marB="6350" anchor="b" horzOverflow="overflow"/>
                </a:tc>
                <a:tc>
                  <a:txBody>
                    <a:bodyPr/>
                    <a:lstStyle/>
                    <a:p>
                      <a:pPr algn="ctr">
                        <a:defRPr>
                          <a:solidFill>
                            <a:srgbClr val="000000"/>
                          </a:solidFill>
                        </a:defRPr>
                      </a:pPr>
                      <a:r>
                        <a:rPr sz="1600">
                          <a:solidFill>
                            <a:schemeClr val="accent1"/>
                          </a:solidFill>
                        </a:rPr>
                        <a:t>4.7</a:t>
                      </a:r>
                    </a:p>
                  </a:txBody>
                  <a:tcPr marL="6350" marR="6350" marT="6350" marB="6350" anchor="b" horzOverflow="overflow"/>
                </a:tc>
                <a:tc>
                  <a:txBody>
                    <a:bodyPr/>
                    <a:lstStyle/>
                    <a:p>
                      <a:pPr algn="ctr">
                        <a:defRPr>
                          <a:solidFill>
                            <a:srgbClr val="000000"/>
                          </a:solidFill>
                        </a:defRPr>
                      </a:pPr>
                      <a:r>
                        <a:rPr sz="1600">
                          <a:solidFill>
                            <a:schemeClr val="accent1"/>
                          </a:solidFill>
                        </a:rPr>
                        <a:t>30.2</a:t>
                      </a:r>
                    </a:p>
                  </a:txBody>
                  <a:tcPr marL="6350" marR="6350" marT="6350" marB="6350" anchor="b" horzOverflow="overflow"/>
                </a:tc>
                <a:extLst>
                  <a:ext uri="{0D108BD9-81ED-4DB2-BD59-A6C34878D82A}">
                    <a16:rowId xmlns:a16="http://schemas.microsoft.com/office/drawing/2014/main" xmlns="" val="10005"/>
                  </a:ext>
                </a:extLst>
              </a:tr>
              <a:tr h="148535">
                <a:tc>
                  <a:txBody>
                    <a:bodyPr/>
                    <a:lstStyle/>
                    <a:p>
                      <a:pPr algn="l">
                        <a:defRPr b="0">
                          <a:solidFill>
                            <a:srgbClr val="000000"/>
                          </a:solidFill>
                        </a:defRPr>
                      </a:pPr>
                      <a:r>
                        <a:rPr sz="1600" b="1">
                          <a:solidFill>
                            <a:schemeClr val="accent1"/>
                          </a:solidFill>
                        </a:rPr>
                        <a:t>Hypertension (2)</a:t>
                      </a:r>
                    </a:p>
                  </a:txBody>
                  <a:tcPr marL="6350" marR="6350" marT="6350" marB="6350" anchor="b" horzOverflow="overflow">
                    <a:noFill/>
                  </a:tcPr>
                </a:tc>
                <a:tc>
                  <a:txBody>
                    <a:bodyPr/>
                    <a:lstStyle/>
                    <a:p>
                      <a:pPr algn="l">
                        <a:defRPr>
                          <a:solidFill>
                            <a:srgbClr val="000000"/>
                          </a:solidFill>
                        </a:defRPr>
                      </a:pPr>
                      <a:r>
                        <a:rPr sz="1600">
                          <a:solidFill>
                            <a:schemeClr val="accent1"/>
                          </a:solidFill>
                        </a:rPr>
                        <a:t>Depression (4)</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2.3</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15.2</a:t>
                      </a:r>
                    </a:p>
                  </a:txBody>
                  <a:tcPr marL="6350" marR="6350" marT="6350" marB="6350" anchor="b" horzOverflow="overflow">
                    <a:noFill/>
                  </a:tcPr>
                </a:tc>
                <a:extLst>
                  <a:ext uri="{0D108BD9-81ED-4DB2-BD59-A6C34878D82A}">
                    <a16:rowId xmlns:a16="http://schemas.microsoft.com/office/drawing/2014/main" xmlns="" val="10006"/>
                  </a:ext>
                </a:extLst>
              </a:tr>
              <a:tr h="264893">
                <a:tc>
                  <a:txBody>
                    <a:bodyPr/>
                    <a:lstStyle/>
                    <a:p>
                      <a:pPr algn="l">
                        <a:defRPr b="0">
                          <a:solidFill>
                            <a:srgbClr val="000000"/>
                          </a:solidFill>
                        </a:defRPr>
                      </a:pPr>
                      <a:r>
                        <a:rPr sz="1600" b="1">
                          <a:solidFill>
                            <a:schemeClr val="accent1"/>
                          </a:solidFill>
                        </a:rPr>
                        <a:t>Hypertension (2)</a:t>
                      </a:r>
                    </a:p>
                  </a:txBody>
                  <a:tcPr marL="6350" marR="6350" marT="6350" marB="6350" anchor="b" horzOverflow="overflow"/>
                </a:tc>
                <a:tc>
                  <a:txBody>
                    <a:bodyPr/>
                    <a:lstStyle/>
                    <a:p>
                      <a:pPr algn="l">
                        <a:defRPr>
                          <a:solidFill>
                            <a:srgbClr val="000000"/>
                          </a:solidFill>
                        </a:defRPr>
                      </a:pPr>
                      <a:r>
                        <a:rPr sz="1600">
                          <a:solidFill>
                            <a:schemeClr val="accent1"/>
                          </a:solidFill>
                        </a:rPr>
                        <a:t>Diabetes (6)</a:t>
                      </a:r>
                    </a:p>
                  </a:txBody>
                  <a:tcPr marL="6350" marR="6350" marT="6350" marB="6350" anchor="b" horzOverflow="overflow"/>
                </a:tc>
                <a:tc>
                  <a:txBody>
                    <a:bodyPr/>
                    <a:lstStyle/>
                    <a:p>
                      <a:pPr algn="ctr">
                        <a:defRPr>
                          <a:solidFill>
                            <a:srgbClr val="000000"/>
                          </a:solidFill>
                        </a:defRPr>
                      </a:pPr>
                      <a:r>
                        <a:rPr sz="1600">
                          <a:solidFill>
                            <a:schemeClr val="accent1"/>
                          </a:solidFill>
                        </a:rPr>
                        <a:t>3.8</a:t>
                      </a:r>
                    </a:p>
                  </a:txBody>
                  <a:tcPr marL="6350" marR="6350" marT="6350" marB="6350" anchor="b" horzOverflow="overflow"/>
                </a:tc>
                <a:tc>
                  <a:txBody>
                    <a:bodyPr/>
                    <a:lstStyle/>
                    <a:p>
                      <a:pPr algn="ctr">
                        <a:defRPr>
                          <a:solidFill>
                            <a:srgbClr val="000000"/>
                          </a:solidFill>
                        </a:defRPr>
                      </a:pPr>
                      <a:r>
                        <a:rPr sz="1600">
                          <a:solidFill>
                            <a:schemeClr val="accent1"/>
                          </a:solidFill>
                        </a:rPr>
                        <a:t>24.3</a:t>
                      </a:r>
                    </a:p>
                  </a:txBody>
                  <a:tcPr marL="6350" marR="6350" marT="6350" marB="6350" anchor="b" horzOverflow="overflow"/>
                </a:tc>
                <a:extLst>
                  <a:ext uri="{0D108BD9-81ED-4DB2-BD59-A6C34878D82A}">
                    <a16:rowId xmlns:a16="http://schemas.microsoft.com/office/drawing/2014/main" xmlns="" val="10007"/>
                  </a:ext>
                </a:extLst>
              </a:tr>
              <a:tr h="265247">
                <a:tc>
                  <a:txBody>
                    <a:bodyPr/>
                    <a:lstStyle/>
                    <a:p>
                      <a:pPr algn="l">
                        <a:defRPr b="0">
                          <a:solidFill>
                            <a:srgbClr val="000000"/>
                          </a:solidFill>
                        </a:defRPr>
                      </a:pPr>
                      <a:r>
                        <a:rPr sz="1600" b="1">
                          <a:solidFill>
                            <a:schemeClr val="accent1"/>
                          </a:solidFill>
                        </a:rPr>
                        <a:t>Hypertension (2)</a:t>
                      </a:r>
                    </a:p>
                  </a:txBody>
                  <a:tcPr marL="6350" marR="6350" marT="6350" marB="6350" anchor="b" horzOverflow="overflow">
                    <a:noFill/>
                  </a:tcPr>
                </a:tc>
                <a:tc>
                  <a:txBody>
                    <a:bodyPr/>
                    <a:lstStyle/>
                    <a:p>
                      <a:pPr algn="l">
                        <a:defRPr>
                          <a:solidFill>
                            <a:srgbClr val="000000"/>
                          </a:solidFill>
                        </a:defRPr>
                      </a:pPr>
                      <a:r>
                        <a:rPr sz="1600">
                          <a:solidFill>
                            <a:schemeClr val="accent1"/>
                          </a:solidFill>
                        </a:rPr>
                        <a:t>Chronic Kidney Disease (9)</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2.2</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14.5</a:t>
                      </a:r>
                    </a:p>
                  </a:txBody>
                  <a:tcPr marL="6350" marR="6350" marT="6350" marB="6350" anchor="b" horzOverflow="overflow">
                    <a:noFill/>
                  </a:tcPr>
                </a:tc>
                <a:extLst>
                  <a:ext uri="{0D108BD9-81ED-4DB2-BD59-A6C34878D82A}">
                    <a16:rowId xmlns:a16="http://schemas.microsoft.com/office/drawing/2014/main" xmlns="" val="10008"/>
                  </a:ext>
                </a:extLst>
              </a:tr>
              <a:tr h="265247">
                <a:tc>
                  <a:txBody>
                    <a:bodyPr/>
                    <a:lstStyle/>
                    <a:p>
                      <a:pPr algn="l">
                        <a:defRPr b="0">
                          <a:solidFill>
                            <a:srgbClr val="000000"/>
                          </a:solidFill>
                        </a:defRPr>
                      </a:pPr>
                      <a:r>
                        <a:rPr sz="1600" b="1">
                          <a:solidFill>
                            <a:schemeClr val="accent1"/>
                          </a:solidFill>
                        </a:rPr>
                        <a:t>Rheumatoid Arthritis (3)</a:t>
                      </a:r>
                    </a:p>
                  </a:txBody>
                  <a:tcPr marL="6350" marR="6350" marT="6350" marB="6350" anchor="b" horzOverflow="overflow"/>
                </a:tc>
                <a:tc>
                  <a:txBody>
                    <a:bodyPr/>
                    <a:lstStyle/>
                    <a:p>
                      <a:pPr algn="l">
                        <a:defRPr>
                          <a:solidFill>
                            <a:srgbClr val="000000"/>
                          </a:solidFill>
                        </a:defRPr>
                      </a:pPr>
                      <a:r>
                        <a:rPr sz="1600">
                          <a:solidFill>
                            <a:schemeClr val="accent1"/>
                          </a:solidFill>
                        </a:rPr>
                        <a:t>Depression (4)</a:t>
                      </a:r>
                    </a:p>
                  </a:txBody>
                  <a:tcPr marL="6350" marR="6350" marT="6350" marB="6350" anchor="b" horzOverflow="overflow"/>
                </a:tc>
                <a:tc>
                  <a:txBody>
                    <a:bodyPr/>
                    <a:lstStyle/>
                    <a:p>
                      <a:pPr algn="ctr">
                        <a:defRPr>
                          <a:solidFill>
                            <a:srgbClr val="000000"/>
                          </a:solidFill>
                        </a:defRPr>
                      </a:pPr>
                      <a:r>
                        <a:rPr sz="1600">
                          <a:solidFill>
                            <a:schemeClr val="accent1"/>
                          </a:solidFill>
                        </a:rPr>
                        <a:t>2.6</a:t>
                      </a:r>
                    </a:p>
                  </a:txBody>
                  <a:tcPr marL="6350" marR="6350" marT="6350" marB="6350" anchor="b" horzOverflow="overflow"/>
                </a:tc>
                <a:tc>
                  <a:txBody>
                    <a:bodyPr/>
                    <a:lstStyle/>
                    <a:p>
                      <a:pPr algn="ctr">
                        <a:defRPr>
                          <a:solidFill>
                            <a:srgbClr val="000000"/>
                          </a:solidFill>
                        </a:defRPr>
                      </a:pPr>
                      <a:r>
                        <a:rPr sz="1600">
                          <a:solidFill>
                            <a:schemeClr val="accent1"/>
                          </a:solidFill>
                        </a:rPr>
                        <a:t>17.7</a:t>
                      </a:r>
                    </a:p>
                  </a:txBody>
                  <a:tcPr marL="6350" marR="6350" marT="6350" marB="6350" anchor="b" horzOverflow="overflow"/>
                </a:tc>
                <a:extLst>
                  <a:ext uri="{0D108BD9-81ED-4DB2-BD59-A6C34878D82A}">
                    <a16:rowId xmlns:a16="http://schemas.microsoft.com/office/drawing/2014/main" xmlns="" val="10009"/>
                  </a:ext>
                </a:extLst>
              </a:tr>
              <a:tr h="265247">
                <a:tc>
                  <a:txBody>
                    <a:bodyPr/>
                    <a:lstStyle/>
                    <a:p>
                      <a:pPr algn="l">
                        <a:defRPr b="0">
                          <a:solidFill>
                            <a:srgbClr val="000000"/>
                          </a:solidFill>
                        </a:defRPr>
                      </a:pPr>
                      <a:r>
                        <a:rPr sz="1600" b="1">
                          <a:solidFill>
                            <a:schemeClr val="accent1"/>
                          </a:solidFill>
                        </a:rPr>
                        <a:t>Diabetes (6)</a:t>
                      </a:r>
                    </a:p>
                  </a:txBody>
                  <a:tcPr marL="6350" marR="6350" marT="6350" marB="6350" anchor="b" horzOverflow="overflow">
                    <a:noFill/>
                  </a:tcPr>
                </a:tc>
                <a:tc>
                  <a:txBody>
                    <a:bodyPr/>
                    <a:lstStyle/>
                    <a:p>
                      <a:pPr algn="l">
                        <a:defRPr>
                          <a:solidFill>
                            <a:srgbClr val="000000"/>
                          </a:solidFill>
                        </a:defRPr>
                      </a:pPr>
                      <a:r>
                        <a:rPr sz="1600">
                          <a:solidFill>
                            <a:schemeClr val="accent1"/>
                          </a:solidFill>
                        </a:rPr>
                        <a:t>Chronic Kidney Disease (9)</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2.4</a:t>
                      </a:r>
                    </a:p>
                  </a:txBody>
                  <a:tcPr marL="6350" marR="6350" marT="6350" marB="6350" anchor="b" horzOverflow="overflow">
                    <a:noFill/>
                  </a:tcPr>
                </a:tc>
                <a:tc>
                  <a:txBody>
                    <a:bodyPr/>
                    <a:lstStyle/>
                    <a:p>
                      <a:pPr algn="ctr">
                        <a:defRPr>
                          <a:solidFill>
                            <a:srgbClr val="000000"/>
                          </a:solidFill>
                        </a:defRPr>
                      </a:pPr>
                      <a:r>
                        <a:rPr sz="1600">
                          <a:solidFill>
                            <a:schemeClr val="accent1"/>
                          </a:solidFill>
                        </a:rPr>
                        <a:t>37.8</a:t>
                      </a:r>
                    </a:p>
                  </a:txBody>
                  <a:tcPr marL="6350" marR="6350" marT="6350" marB="6350" anchor="b" horzOverflow="overflow">
                    <a:noFill/>
                  </a:tcPr>
                </a:tc>
                <a:extLst>
                  <a:ext uri="{0D108BD9-81ED-4DB2-BD59-A6C34878D82A}">
                    <a16:rowId xmlns:a16="http://schemas.microsoft.com/office/drawing/2014/main" xmlns="" val="10010"/>
                  </a:ext>
                </a:extLst>
              </a:tr>
              <a:tr h="265247">
                <a:tc>
                  <a:txBody>
                    <a:bodyPr/>
                    <a:lstStyle/>
                    <a:p>
                      <a:pPr algn="l">
                        <a:defRPr b="0">
                          <a:solidFill>
                            <a:srgbClr val="000000"/>
                          </a:solidFill>
                        </a:defRPr>
                      </a:pPr>
                      <a:r>
                        <a:rPr sz="1600" b="1">
                          <a:solidFill>
                            <a:schemeClr val="accent1"/>
                          </a:solidFill>
                        </a:rPr>
                        <a:t>Any chronic condition</a:t>
                      </a:r>
                    </a:p>
                  </a:txBody>
                  <a:tcPr marL="6350" marR="6350" marT="6350" marB="6350" anchor="b" horzOverflow="overflow">
                    <a:lnB w="12700">
                      <a:solidFill>
                        <a:schemeClr val="accent5"/>
                      </a:solidFill>
                    </a:lnB>
                  </a:tcPr>
                </a:tc>
                <a:tc>
                  <a:txBody>
                    <a:bodyPr/>
                    <a:lstStyle/>
                    <a:p>
                      <a:pPr algn="l">
                        <a:defRPr>
                          <a:solidFill>
                            <a:srgbClr val="000000"/>
                          </a:solidFill>
                        </a:defRPr>
                      </a:pPr>
                      <a:r>
                        <a:rPr sz="1600">
                          <a:solidFill>
                            <a:schemeClr val="accent1"/>
                          </a:solidFill>
                        </a:rPr>
                        <a:t>Any other chronic condition</a:t>
                      </a:r>
                    </a:p>
                  </a:txBody>
                  <a:tcPr marL="6350" marR="6350" marT="6350" marB="6350" anchor="b" horzOverflow="overflow">
                    <a:lnB w="12700">
                      <a:solidFill>
                        <a:schemeClr val="accent5"/>
                      </a:solidFill>
                    </a:lnB>
                  </a:tcPr>
                </a:tc>
                <a:tc>
                  <a:txBody>
                    <a:bodyPr/>
                    <a:lstStyle/>
                    <a:p>
                      <a:pPr algn="ctr">
                        <a:defRPr>
                          <a:solidFill>
                            <a:srgbClr val="000000"/>
                          </a:solidFill>
                        </a:defRPr>
                      </a:pPr>
                      <a:r>
                        <a:rPr sz="1600">
                          <a:solidFill>
                            <a:schemeClr val="accent1"/>
                          </a:solidFill>
                        </a:rPr>
                        <a:t>25.4</a:t>
                      </a:r>
                    </a:p>
                  </a:txBody>
                  <a:tcPr marL="6350" marR="6350" marT="6350" marB="6350" anchor="b" horzOverflow="overflow">
                    <a:lnB w="12700">
                      <a:solidFill>
                        <a:schemeClr val="accent5"/>
                      </a:solidFill>
                    </a:lnB>
                  </a:tcPr>
                </a:tc>
                <a:tc>
                  <a:txBody>
                    <a:bodyPr/>
                    <a:lstStyle/>
                    <a:p>
                      <a:pPr algn="ctr">
                        <a:defRPr>
                          <a:solidFill>
                            <a:srgbClr val="000000"/>
                          </a:solidFill>
                        </a:defRPr>
                      </a:pPr>
                      <a:r>
                        <a:rPr sz="1600">
                          <a:solidFill>
                            <a:schemeClr val="accent1"/>
                          </a:solidFill>
                        </a:rPr>
                        <a:t>53.0</a:t>
                      </a:r>
                    </a:p>
                  </a:txBody>
                  <a:tcPr marL="6350" marR="6350" marT="6350" marB="6350" anchor="b" horzOverflow="overflow">
                    <a:lnB w="12700">
                      <a:solidFill>
                        <a:schemeClr val="accent5"/>
                      </a:solidFill>
                    </a:lnB>
                  </a:tcPr>
                </a:tc>
                <a:extLst>
                  <a:ext uri="{0D108BD9-81ED-4DB2-BD59-A6C34878D82A}">
                    <a16:rowId xmlns:a16="http://schemas.microsoft.com/office/drawing/2014/main" xmlns="" val="10011"/>
                  </a:ext>
                </a:extLst>
              </a:tr>
            </a:tbl>
          </a:graphicData>
        </a:graphic>
      </p:graphicFrame>
      <p:sp>
        <p:nvSpPr>
          <p:cNvPr id="493" name="TextBox 2"/>
          <p:cNvSpPr txBox="1"/>
          <p:nvPr/>
        </p:nvSpPr>
        <p:spPr>
          <a:xfrm>
            <a:off x="1073660" y="6085221"/>
            <a:ext cx="9264704" cy="554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u="sng">
                <a:solidFill>
                  <a:srgbClr val="0069A7"/>
                </a:solidFill>
              </a:defRPr>
            </a:pPr>
            <a:r>
              <a:t>Notes</a:t>
            </a:r>
            <a:r>
              <a:rPr u="none"/>
              <a:t>:  This slide shows the 10 most common pairs of 25 chronic conditions. Rank indicates the relative prevalence of the condition with 1 being most common.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le 1"/>
          <p:cNvSpPr txBox="1">
            <a:spLocks noGrp="1"/>
          </p:cNvSpPr>
          <p:nvPr>
            <p:ph type="title"/>
          </p:nvPr>
        </p:nvSpPr>
        <p:spPr>
          <a:xfrm>
            <a:off x="384613" y="743323"/>
            <a:ext cx="11337695" cy="972870"/>
          </a:xfrm>
          <a:prstGeom prst="rect">
            <a:avLst/>
          </a:prstGeom>
        </p:spPr>
        <p:txBody>
          <a:bodyPr>
            <a:noAutofit/>
          </a:bodyPr>
          <a:lstStyle>
            <a:lvl1pPr defTabSz="713231">
              <a:defRPr sz="3120">
                <a:latin typeface="+mj-lt"/>
                <a:ea typeface="+mj-ea"/>
                <a:cs typeface="+mj-cs"/>
                <a:sym typeface="Calibri"/>
              </a:defRPr>
            </a:lvl1pPr>
          </a:lstStyle>
          <a:p>
            <a:r>
              <a:rPr sz="4000" dirty="0"/>
              <a:t>Healthcare Affordability is a Major Problem in C</a:t>
            </a:r>
            <a:r>
              <a:rPr lang="en-US" sz="4000" dirty="0"/>
              <a:t>onnecticut</a:t>
            </a:r>
            <a:r>
              <a:rPr sz="4000" dirty="0"/>
              <a:t> for Two Simple Reasons</a:t>
            </a:r>
          </a:p>
        </p:txBody>
      </p:sp>
      <p:sp>
        <p:nvSpPr>
          <p:cNvPr id="353" name="Slide Number Placeholder 3"/>
          <p:cNvSpPr txBox="1">
            <a:spLocks noGrp="1"/>
          </p:cNvSpPr>
          <p:nvPr>
            <p:ph type="sldNum" sz="quarter" idx="2"/>
          </p:nvPr>
        </p:nvSpPr>
        <p:spPr>
          <a:xfrm>
            <a:off x="11875881" y="6321092"/>
            <a:ext cx="220004"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354" name="TextBox 2"/>
          <p:cNvSpPr txBox="1"/>
          <p:nvPr/>
        </p:nvSpPr>
        <p:spPr>
          <a:xfrm>
            <a:off x="630336" y="2353455"/>
            <a:ext cx="7007200" cy="3539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buSzPct val="100000"/>
              <a:buAutoNum type="arabicPeriod"/>
              <a:defRPr sz="2600">
                <a:solidFill>
                  <a:srgbClr val="0069A7"/>
                </a:solidFill>
              </a:defRPr>
            </a:pPr>
            <a:r>
              <a:rPr sz="2800" dirty="0"/>
              <a:t>Healthcare costs are among the </a:t>
            </a:r>
            <a:r>
              <a:rPr sz="2800" b="1" dirty="0"/>
              <a:t>highest</a:t>
            </a:r>
            <a:r>
              <a:rPr sz="2800" dirty="0"/>
              <a:t> in the country.</a:t>
            </a:r>
          </a:p>
          <a:p>
            <a:pPr marL="342900" indent="-342900">
              <a:buSzPct val="100000"/>
              <a:buAutoNum type="arabicPeriod"/>
              <a:defRPr sz="2600">
                <a:solidFill>
                  <a:srgbClr val="0069A7"/>
                </a:solidFill>
              </a:defRPr>
            </a:pPr>
            <a:r>
              <a:rPr sz="2800" dirty="0"/>
              <a:t>Healthcare costs are growing </a:t>
            </a:r>
            <a:r>
              <a:rPr sz="2800" b="1" dirty="0"/>
              <a:t>much faster </a:t>
            </a:r>
            <a:r>
              <a:rPr sz="2800" dirty="0"/>
              <a:t>than personal income.</a:t>
            </a:r>
          </a:p>
          <a:p>
            <a:pPr>
              <a:defRPr sz="2600">
                <a:solidFill>
                  <a:srgbClr val="0069A7"/>
                </a:solidFill>
              </a:defRPr>
            </a:pPr>
            <a:endParaRPr sz="2800" dirty="0"/>
          </a:p>
          <a:p>
            <a:pPr>
              <a:defRPr sz="2600">
                <a:solidFill>
                  <a:srgbClr val="0069A7"/>
                </a:solidFill>
              </a:defRPr>
            </a:pPr>
            <a:endParaRPr sz="2800" dirty="0"/>
          </a:p>
          <a:p>
            <a:pPr>
              <a:defRPr sz="2600">
                <a:solidFill>
                  <a:srgbClr val="0069A7"/>
                </a:solidFill>
              </a:defRPr>
            </a:pPr>
            <a:r>
              <a:rPr sz="2800" dirty="0"/>
              <a:t>It’s a bad problem - and it gets worse </a:t>
            </a:r>
            <a:endParaRPr lang="en-US" sz="2800" dirty="0"/>
          </a:p>
          <a:p>
            <a:pPr>
              <a:defRPr sz="2600">
                <a:solidFill>
                  <a:srgbClr val="0069A7"/>
                </a:solidFill>
              </a:defRPr>
            </a:pPr>
            <a:r>
              <a:rPr sz="2800" i="1" dirty="0"/>
              <a:t>year after year after year</a:t>
            </a:r>
            <a:r>
              <a:rPr sz="2800" dirty="0"/>
              <a:t>.</a:t>
            </a:r>
          </a:p>
        </p:txBody>
      </p:sp>
      <p:pic>
        <p:nvPicPr>
          <p:cNvPr id="355" name="Screen Shot 2021-03-18 at 3.49.38 PM.png" descr="Screen Shot 2021-03-18 at 3.49.38 PM.png"/>
          <p:cNvPicPr>
            <a:picLocks noChangeAspect="1"/>
          </p:cNvPicPr>
          <p:nvPr/>
        </p:nvPicPr>
        <p:blipFill>
          <a:blip r:embed="rId3"/>
          <a:stretch>
            <a:fillRect/>
          </a:stretch>
        </p:blipFill>
        <p:spPr>
          <a:xfrm>
            <a:off x="7868623" y="1656271"/>
            <a:ext cx="3872726" cy="420041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5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707A6-F790-4DE9-91DE-E4E56F2B24D7}"/>
              </a:ext>
            </a:extLst>
          </p:cNvPr>
          <p:cNvSpPr>
            <a:spLocks noGrp="1"/>
          </p:cNvSpPr>
          <p:nvPr>
            <p:ph type="title"/>
          </p:nvPr>
        </p:nvSpPr>
        <p:spPr/>
        <p:txBody>
          <a:bodyPr/>
          <a:lstStyle/>
          <a:p>
            <a:r>
              <a:rPr lang="en-US" dirty="0"/>
              <a:t>			</a:t>
            </a:r>
            <a:r>
              <a:rPr lang="en-US" dirty="0">
                <a:latin typeface="Calibri" panose="020F0502020204030204" pitchFamily="34" charset="0"/>
                <a:cs typeface="Calibri" panose="020F0502020204030204" pitchFamily="34" charset="0"/>
              </a:rPr>
              <a:t>Make Your Voice Heard!</a:t>
            </a:r>
          </a:p>
        </p:txBody>
      </p:sp>
      <p:sp>
        <p:nvSpPr>
          <p:cNvPr id="3" name="Text Placeholder 2">
            <a:extLst>
              <a:ext uri="{FF2B5EF4-FFF2-40B4-BE49-F238E27FC236}">
                <a16:creationId xmlns:a16="http://schemas.microsoft.com/office/drawing/2014/main" xmlns="" id="{EF52C432-4967-46A8-B99A-5DBA609997C3}"/>
              </a:ext>
            </a:extLst>
          </p:cNvPr>
          <p:cNvSpPr>
            <a:spLocks noGrp="1"/>
          </p:cNvSpPr>
          <p:nvPr>
            <p:ph type="body" idx="1"/>
          </p:nvPr>
        </p:nvSpPr>
        <p:spPr>
          <a:xfrm>
            <a:off x="609600" y="1874886"/>
            <a:ext cx="10972800" cy="4553348"/>
          </a:xfrm>
        </p:spPr>
        <p:txBody>
          <a:bodyPr>
            <a:norm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You are invited to submit </a:t>
            </a:r>
            <a:r>
              <a:rPr lang="en-US" b="1" dirty="0">
                <a:latin typeface="Calibri" panose="020F0502020204030204" pitchFamily="34" charset="0"/>
                <a:ea typeface="Calibri" panose="020F0502020204030204" pitchFamily="34" charset="0"/>
                <a:cs typeface="Times New Roman" panose="02020603050405020304" pitchFamily="18" charset="0"/>
              </a:rPr>
              <a:t>questions</a:t>
            </a:r>
            <a:r>
              <a:rPr lang="en-US" dirty="0">
                <a:latin typeface="Calibri" panose="020F0502020204030204" pitchFamily="34" charset="0"/>
                <a:ea typeface="Calibri" panose="020F0502020204030204" pitchFamily="34" charset="0"/>
                <a:cs typeface="Times New Roman" panose="02020603050405020304" pitchFamily="18" charset="0"/>
              </a:rPr>
              <a:t> about today’s forum.</a:t>
            </a:r>
          </a:p>
          <a:p>
            <a:r>
              <a:rPr lang="en-US" dirty="0">
                <a:latin typeface="Calibri" panose="020F0502020204030204" pitchFamily="34" charset="0"/>
                <a:ea typeface="Calibri" panose="020F0502020204030204" pitchFamily="34" charset="0"/>
                <a:cs typeface="Times New Roman" panose="02020603050405020304" pitchFamily="18" charset="0"/>
              </a:rPr>
              <a:t>You are invited to submit </a:t>
            </a:r>
            <a:r>
              <a:rPr lang="en-US" b="1" dirty="0">
                <a:latin typeface="Calibri" panose="020F0502020204030204" pitchFamily="34" charset="0"/>
                <a:ea typeface="Calibri" panose="020F0502020204030204" pitchFamily="34" charset="0"/>
                <a:cs typeface="Times New Roman" panose="02020603050405020304" pitchFamily="18" charset="0"/>
              </a:rPr>
              <a:t>suggestions</a:t>
            </a:r>
            <a:r>
              <a:rPr lang="en-US" dirty="0">
                <a:latin typeface="Calibri" panose="020F0502020204030204" pitchFamily="34" charset="0"/>
                <a:ea typeface="Calibri" panose="020F0502020204030204" pitchFamily="34" charset="0"/>
                <a:cs typeface="Times New Roman" panose="02020603050405020304" pitchFamily="18" charset="0"/>
              </a:rPr>
              <a:t> regarding how efforts to improve healthcare affordability should proceed.</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To do so, please email OHS at </a:t>
            </a:r>
            <a:r>
              <a:rPr lang="en-US" dirty="0">
                <a:latin typeface="Calibri" panose="020F0502020204030204" pitchFamily="34" charset="0"/>
                <a:cs typeface="Times New Roman" panose="02020603050405020304" pitchFamily="18" charset="0"/>
                <a:hlinkClick r:id="rId2"/>
              </a:rPr>
              <a:t>Krista.Moore@ct.gov</a:t>
            </a:r>
            <a:r>
              <a:rPr lang="en-US" dirty="0">
                <a:latin typeface="Calibri" panose="020F0502020204030204" pitchFamily="34" charset="0"/>
                <a:cs typeface="Times New Roman" panose="02020603050405020304" pitchFamily="18" charset="0"/>
              </a:rPr>
              <a:t> </a:t>
            </a:r>
            <a:endParaRPr lang="en-US" dirty="0"/>
          </a:p>
        </p:txBody>
      </p:sp>
      <p:pic>
        <p:nvPicPr>
          <p:cNvPr id="4" name="Picture 3">
            <a:extLst>
              <a:ext uri="{FF2B5EF4-FFF2-40B4-BE49-F238E27FC236}">
                <a16:creationId xmlns:a16="http://schemas.microsoft.com/office/drawing/2014/main" xmlns="" id="{4853C826-EC37-4727-A854-EC9C48D976AC}"/>
              </a:ext>
            </a:extLst>
          </p:cNvPr>
          <p:cNvPicPr>
            <a:picLocks noChangeAspect="1"/>
          </p:cNvPicPr>
          <p:nvPr/>
        </p:nvPicPr>
        <p:blipFill>
          <a:blip r:embed="rId3"/>
          <a:stretch>
            <a:fillRect/>
          </a:stretch>
        </p:blipFill>
        <p:spPr>
          <a:xfrm>
            <a:off x="1076178" y="547907"/>
            <a:ext cx="1807699" cy="1228285"/>
          </a:xfrm>
          <a:prstGeom prst="rect">
            <a:avLst/>
          </a:prstGeom>
        </p:spPr>
      </p:pic>
      <p:pic>
        <p:nvPicPr>
          <p:cNvPr id="7" name="Picture 6">
            <a:extLst>
              <a:ext uri="{FF2B5EF4-FFF2-40B4-BE49-F238E27FC236}">
                <a16:creationId xmlns:a16="http://schemas.microsoft.com/office/drawing/2014/main" xmlns="" id="{38448B75-C920-4D75-BEA3-BA57928D47A8}"/>
              </a:ext>
            </a:extLst>
          </p:cNvPr>
          <p:cNvPicPr>
            <a:picLocks noChangeAspect="1"/>
          </p:cNvPicPr>
          <p:nvPr/>
        </p:nvPicPr>
        <p:blipFill>
          <a:blip r:embed="rId4"/>
          <a:stretch>
            <a:fillRect/>
          </a:stretch>
        </p:blipFill>
        <p:spPr>
          <a:xfrm>
            <a:off x="8975188" y="529956"/>
            <a:ext cx="1807699" cy="1246236"/>
          </a:xfrm>
          <a:prstGeom prst="rect">
            <a:avLst/>
          </a:prstGeom>
        </p:spPr>
      </p:pic>
    </p:spTree>
    <p:extLst>
      <p:ext uri="{BB962C8B-B14F-4D97-AF65-F5344CB8AC3E}">
        <p14:creationId xmlns:p14="http://schemas.microsoft.com/office/powerpoint/2010/main" val="12795058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itle 1"/>
          <p:cNvSpPr txBox="1">
            <a:spLocks noGrp="1"/>
          </p:cNvSpPr>
          <p:nvPr>
            <p:ph type="title"/>
          </p:nvPr>
        </p:nvSpPr>
        <p:spPr>
          <a:xfrm>
            <a:off x="337486" y="381021"/>
            <a:ext cx="10972801" cy="972870"/>
          </a:xfrm>
          <a:prstGeom prst="rect">
            <a:avLst/>
          </a:prstGeom>
        </p:spPr>
        <p:txBody>
          <a:bodyPr/>
          <a:lstStyle>
            <a:lvl1pPr defTabSz="777240">
              <a:defRPr sz="3400">
                <a:latin typeface="+mj-lt"/>
                <a:ea typeface="+mj-ea"/>
                <a:cs typeface="+mj-cs"/>
                <a:sym typeface="Calibri"/>
              </a:defRPr>
            </a:lvl1pPr>
          </a:lstStyle>
          <a:p>
            <a:r>
              <a:rPr dirty="0"/>
              <a:t>Connecticut spends more on healthcare than almost any state</a:t>
            </a:r>
          </a:p>
        </p:txBody>
      </p:sp>
      <p:sp>
        <p:nvSpPr>
          <p:cNvPr id="360" name="Slide Number Placeholder 3"/>
          <p:cNvSpPr txBox="1">
            <a:spLocks noGrp="1"/>
          </p:cNvSpPr>
          <p:nvPr>
            <p:ph type="sldNum" sz="quarter" idx="2"/>
          </p:nvPr>
        </p:nvSpPr>
        <p:spPr>
          <a:xfrm>
            <a:off x="11875881" y="6321092"/>
            <a:ext cx="220004"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graphicFrame>
        <p:nvGraphicFramePr>
          <p:cNvPr id="361" name="Chart 20"/>
          <p:cNvGraphicFramePr/>
          <p:nvPr/>
        </p:nvGraphicFramePr>
        <p:xfrm>
          <a:off x="529321" y="1476915"/>
          <a:ext cx="11382949" cy="1959725"/>
        </p:xfrm>
        <a:graphic>
          <a:graphicData uri="http://schemas.openxmlformats.org/drawingml/2006/chart">
            <c:chart xmlns:c="http://schemas.openxmlformats.org/drawingml/2006/chart" xmlns:r="http://schemas.openxmlformats.org/officeDocument/2006/relationships" r:id="rId3"/>
          </a:graphicData>
        </a:graphic>
      </p:graphicFrame>
      <p:sp>
        <p:nvSpPr>
          <p:cNvPr id="362" name="TextBox 2"/>
          <p:cNvSpPr txBox="1"/>
          <p:nvPr/>
        </p:nvSpPr>
        <p:spPr>
          <a:xfrm>
            <a:off x="6261642" y="1760767"/>
            <a:ext cx="494182" cy="250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100" b="1"/>
            </a:lvl1pPr>
          </a:lstStyle>
          <a:p>
            <a:r>
              <a:t>$6,892</a:t>
            </a:r>
          </a:p>
        </p:txBody>
      </p:sp>
      <p:sp>
        <p:nvSpPr>
          <p:cNvPr id="363" name="TextBox 5"/>
          <p:cNvSpPr txBox="1"/>
          <p:nvPr/>
        </p:nvSpPr>
        <p:spPr>
          <a:xfrm>
            <a:off x="10820880" y="1537691"/>
            <a:ext cx="489407" cy="307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100" b="1">
                <a:solidFill>
                  <a:srgbClr val="BB1129"/>
                </a:solidFill>
              </a:defRPr>
            </a:lvl1pPr>
          </a:lstStyle>
          <a:p>
            <a:r>
              <a:t>S8,740</a:t>
            </a:r>
          </a:p>
        </p:txBody>
      </p:sp>
      <p:graphicFrame>
        <p:nvGraphicFramePr>
          <p:cNvPr id="364" name="Chart 22"/>
          <p:cNvGraphicFramePr/>
          <p:nvPr/>
        </p:nvGraphicFramePr>
        <p:xfrm>
          <a:off x="453930" y="3850505"/>
          <a:ext cx="11363094" cy="1820622"/>
        </p:xfrm>
        <a:graphic>
          <a:graphicData uri="http://schemas.openxmlformats.org/drawingml/2006/chart">
            <c:chart xmlns:c="http://schemas.openxmlformats.org/drawingml/2006/chart" xmlns:r="http://schemas.openxmlformats.org/officeDocument/2006/relationships" r:id="rId4"/>
          </a:graphicData>
        </a:graphic>
      </p:graphicFrame>
      <p:sp>
        <p:nvSpPr>
          <p:cNvPr id="365" name="TextBox 1"/>
          <p:cNvSpPr txBox="1"/>
          <p:nvPr/>
        </p:nvSpPr>
        <p:spPr>
          <a:xfrm>
            <a:off x="5881280" y="4159980"/>
            <a:ext cx="778291" cy="228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defRPr sz="1100" b="1"/>
            </a:lvl1pPr>
          </a:lstStyle>
          <a:p>
            <a:r>
              <a:t>$8,045</a:t>
            </a:r>
          </a:p>
        </p:txBody>
      </p:sp>
      <p:sp>
        <p:nvSpPr>
          <p:cNvPr id="366" name="TextBox 2"/>
          <p:cNvSpPr txBox="1"/>
          <p:nvPr/>
        </p:nvSpPr>
        <p:spPr>
          <a:xfrm>
            <a:off x="10485113" y="3932946"/>
            <a:ext cx="586878" cy="262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defRPr sz="1100" b="1">
                <a:solidFill>
                  <a:srgbClr val="BB1129"/>
                </a:solidFill>
              </a:defRPr>
            </a:lvl1pPr>
          </a:lstStyle>
          <a:p>
            <a:r>
              <a:t>$9,859</a:t>
            </a:r>
          </a:p>
        </p:txBody>
      </p:sp>
      <p:sp>
        <p:nvSpPr>
          <p:cNvPr id="367" name="TextBox 23"/>
          <p:cNvSpPr txBox="1"/>
          <p:nvPr/>
        </p:nvSpPr>
        <p:spPr>
          <a:xfrm>
            <a:off x="3428690" y="1098199"/>
            <a:ext cx="6654267"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0095F2"/>
                </a:solidFill>
              </a:defRPr>
            </a:lvl1pPr>
          </a:lstStyle>
          <a:p>
            <a:r>
              <a:rPr sz="1600" dirty="0"/>
              <a:t>Personal healthcare spending, per capita, by state, 2009 and 2014</a:t>
            </a:r>
          </a:p>
        </p:txBody>
      </p:sp>
      <p:sp>
        <p:nvSpPr>
          <p:cNvPr id="368" name="TextBox 24"/>
          <p:cNvSpPr txBox="1"/>
          <p:nvPr/>
        </p:nvSpPr>
        <p:spPr>
          <a:xfrm>
            <a:off x="221923" y="6620457"/>
            <a:ext cx="6831246" cy="225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vl1pPr>
          </a:lstStyle>
          <a:p>
            <a:r>
              <a:t>Source: Centers for Medicare and Medicaid Services, State Health Expenditure Accounts, 2009 and 2014</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itle 1"/>
          <p:cNvSpPr txBox="1">
            <a:spLocks noGrp="1"/>
          </p:cNvSpPr>
          <p:nvPr>
            <p:ph type="title"/>
          </p:nvPr>
        </p:nvSpPr>
        <p:spPr>
          <a:xfrm>
            <a:off x="212271" y="422786"/>
            <a:ext cx="10972801" cy="834514"/>
          </a:xfrm>
          <a:prstGeom prst="rect">
            <a:avLst/>
          </a:prstGeom>
        </p:spPr>
        <p:txBody>
          <a:bodyPr/>
          <a:lstStyle>
            <a:lvl1pPr>
              <a:defRPr>
                <a:latin typeface="+mj-lt"/>
                <a:ea typeface="+mj-ea"/>
                <a:cs typeface="+mj-cs"/>
                <a:sym typeface="Calibri"/>
              </a:defRPr>
            </a:lvl1pPr>
          </a:lstStyle>
          <a:p>
            <a:r>
              <a:rPr dirty="0"/>
              <a:t>Healthcare cost growth is exorbitant</a:t>
            </a:r>
          </a:p>
        </p:txBody>
      </p:sp>
      <p:sp>
        <p:nvSpPr>
          <p:cNvPr id="373" name="Slide Number Placeholder 3"/>
          <p:cNvSpPr txBox="1">
            <a:spLocks noGrp="1"/>
          </p:cNvSpPr>
          <p:nvPr>
            <p:ph type="sldNum" sz="quarter" idx="2"/>
          </p:nvPr>
        </p:nvSpPr>
        <p:spPr>
          <a:xfrm>
            <a:off x="11875881" y="6321092"/>
            <a:ext cx="220004"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graphicFrame>
        <p:nvGraphicFramePr>
          <p:cNvPr id="374" name="Chart 7"/>
          <p:cNvGraphicFramePr/>
          <p:nvPr>
            <p:extLst>
              <p:ext uri="{D42A27DB-BD31-4B8C-83A1-F6EECF244321}">
                <p14:modId xmlns:p14="http://schemas.microsoft.com/office/powerpoint/2010/main" val="3395032887"/>
              </p:ext>
            </p:extLst>
          </p:nvPr>
        </p:nvGraphicFramePr>
        <p:xfrm>
          <a:off x="4335694" y="2220182"/>
          <a:ext cx="4660887" cy="4100910"/>
        </p:xfrm>
        <a:graphic>
          <a:graphicData uri="http://schemas.openxmlformats.org/drawingml/2006/chart">
            <c:chart xmlns:c="http://schemas.openxmlformats.org/drawingml/2006/chart" xmlns:r="http://schemas.openxmlformats.org/officeDocument/2006/relationships" r:id="rId3"/>
          </a:graphicData>
        </a:graphic>
      </p:graphicFrame>
      <p:sp>
        <p:nvSpPr>
          <p:cNvPr id="375" name="Title 1"/>
          <p:cNvSpPr txBox="1"/>
          <p:nvPr/>
        </p:nvSpPr>
        <p:spPr>
          <a:xfrm>
            <a:off x="264939" y="233525"/>
            <a:ext cx="4897144" cy="3349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lnSpcReduction="10000"/>
          </a:bodyPr>
          <a:lstStyle/>
          <a:p>
            <a:pPr>
              <a:defRPr sz="2600">
                <a:solidFill>
                  <a:srgbClr val="0069A7"/>
                </a:solidFill>
              </a:defRPr>
            </a:pPr>
            <a:endParaRPr dirty="0"/>
          </a:p>
          <a:p>
            <a:pPr>
              <a:defRPr sz="2600">
                <a:solidFill>
                  <a:srgbClr val="0069A7"/>
                </a:solidFill>
              </a:defRPr>
            </a:pPr>
            <a:endParaRPr dirty="0"/>
          </a:p>
          <a:p>
            <a:pPr>
              <a:defRPr sz="2600">
                <a:solidFill>
                  <a:srgbClr val="0069A7"/>
                </a:solidFill>
              </a:defRPr>
            </a:pPr>
            <a:endParaRPr dirty="0"/>
          </a:p>
          <a:p>
            <a:pPr>
              <a:defRPr sz="2600">
                <a:solidFill>
                  <a:srgbClr val="0069A7"/>
                </a:solidFill>
              </a:defRPr>
            </a:pPr>
            <a:endParaRPr dirty="0"/>
          </a:p>
          <a:p>
            <a:pPr>
              <a:defRPr sz="2600">
                <a:solidFill>
                  <a:srgbClr val="0069A7"/>
                </a:solidFill>
              </a:defRPr>
            </a:pPr>
            <a:endParaRPr dirty="0"/>
          </a:p>
          <a:p>
            <a:pPr>
              <a:defRPr sz="2600">
                <a:solidFill>
                  <a:srgbClr val="0069A7"/>
                </a:solidFill>
              </a:defRPr>
            </a:pPr>
            <a:endParaRPr dirty="0"/>
          </a:p>
          <a:p>
            <a:pPr>
              <a:defRPr sz="2600">
                <a:solidFill>
                  <a:srgbClr val="0069A7"/>
                </a:solidFill>
              </a:defRPr>
            </a:pPr>
            <a:endParaRPr dirty="0"/>
          </a:p>
          <a:p>
            <a:pPr>
              <a:defRPr sz="2600">
                <a:solidFill>
                  <a:srgbClr val="0069A7"/>
                </a:solidFill>
              </a:defRPr>
            </a:pPr>
            <a:endParaRPr dirty="0"/>
          </a:p>
          <a:p>
            <a:pPr>
              <a:defRPr sz="2600">
                <a:solidFill>
                  <a:srgbClr val="0069A7"/>
                </a:solidFill>
              </a:defRPr>
            </a:pPr>
            <a:r>
              <a:rPr lang="en-US" sz="2800" b="1" dirty="0">
                <a:solidFill>
                  <a:srgbClr val="BB1129"/>
                </a:solidFill>
              </a:rPr>
              <a:t>…</a:t>
            </a:r>
            <a:r>
              <a:rPr sz="2800" b="1" i="1" dirty="0">
                <a:solidFill>
                  <a:srgbClr val="BB1129"/>
                </a:solidFill>
              </a:rPr>
              <a:t>two and a half times</a:t>
            </a:r>
          </a:p>
        </p:txBody>
      </p:sp>
      <p:sp>
        <p:nvSpPr>
          <p:cNvPr id="376" name="TextBox 2"/>
          <p:cNvSpPr txBox="1"/>
          <p:nvPr/>
        </p:nvSpPr>
        <p:spPr>
          <a:xfrm>
            <a:off x="4963555" y="6435214"/>
            <a:ext cx="4805266"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vl1pPr>
          </a:lstStyle>
          <a:p>
            <a:r>
              <a:rPr dirty="0"/>
              <a:t>Source: Medical Expenditure Survey, Tables D.1 and D.2 for various years</a:t>
            </a:r>
          </a:p>
        </p:txBody>
      </p:sp>
      <p:sp>
        <p:nvSpPr>
          <p:cNvPr id="377" name="Since 2000, Connecticut employer-sponsored insurance premiums have grown"/>
          <p:cNvSpPr txBox="1"/>
          <p:nvPr/>
        </p:nvSpPr>
        <p:spPr>
          <a:xfrm>
            <a:off x="256695" y="1371422"/>
            <a:ext cx="11830946"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600">
                <a:solidFill>
                  <a:srgbClr val="0069A7"/>
                </a:solidFill>
              </a:defRPr>
            </a:lvl1pPr>
          </a:lstStyle>
          <a:p>
            <a:r>
              <a:rPr sz="2800" dirty="0"/>
              <a:t>Since 2000, Connecticut </a:t>
            </a:r>
            <a:r>
              <a:rPr lang="en-US" sz="2800" dirty="0"/>
              <a:t>worker contributions to </a:t>
            </a:r>
            <a:r>
              <a:rPr sz="2800" dirty="0"/>
              <a:t>employer-sponsored insurance premiums have grown</a:t>
            </a:r>
            <a:r>
              <a:rPr lang="en-US" sz="2800" dirty="0"/>
              <a:t>...</a:t>
            </a:r>
            <a:r>
              <a:rPr sz="2800" dirty="0"/>
              <a:t> </a:t>
            </a:r>
          </a:p>
        </p:txBody>
      </p:sp>
      <p:sp>
        <p:nvSpPr>
          <p:cNvPr id="378" name="faster than personal income"/>
          <p:cNvSpPr txBox="1"/>
          <p:nvPr/>
        </p:nvSpPr>
        <p:spPr>
          <a:xfrm>
            <a:off x="256695" y="3334496"/>
            <a:ext cx="3921905"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600">
                <a:solidFill>
                  <a:srgbClr val="0069A7"/>
                </a:solidFill>
              </a:defRPr>
            </a:lvl1pPr>
          </a:lstStyle>
          <a:p>
            <a:r>
              <a:rPr b="1" i="1" dirty="0">
                <a:solidFill>
                  <a:srgbClr val="C00000"/>
                </a:solidFill>
              </a:rPr>
              <a:t>faster</a:t>
            </a:r>
            <a:r>
              <a:rPr dirty="0"/>
              <a:t> than personal income</a:t>
            </a:r>
          </a:p>
        </p:txBody>
      </p:sp>
      <p:sp>
        <p:nvSpPr>
          <p:cNvPr id="10" name="TextBox 9">
            <a:extLst>
              <a:ext uri="{FF2B5EF4-FFF2-40B4-BE49-F238E27FC236}">
                <a16:creationId xmlns:a16="http://schemas.microsoft.com/office/drawing/2014/main" xmlns="" id="{56BA5760-9F6D-4548-8DBB-C086EB942B39}"/>
              </a:ext>
            </a:extLst>
          </p:cNvPr>
          <p:cNvSpPr txBox="1"/>
          <p:nvPr/>
        </p:nvSpPr>
        <p:spPr>
          <a:xfrm>
            <a:off x="7808360" y="2507029"/>
            <a:ext cx="4287525"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fld id="{7C7C52CA-782A-4917-8573-C849BB870EB3}" type="SERIESNAME">
              <a:rPr lang="en-US" sz="1600" smtClean="0">
                <a:solidFill>
                  <a:srgbClr val="0069A7"/>
                </a:solidFill>
              </a:rPr>
              <a:pPr/>
              <a:t>Worker contributions to premiums (MEPS IC, CT)</a:t>
            </a:fld>
            <a:endParaRPr lang="en-US" sz="1600" dirty="0">
              <a:solidFill>
                <a:srgbClr val="0069A7"/>
              </a:solidFill>
            </a:endParaRPr>
          </a:p>
        </p:txBody>
      </p:sp>
      <p:sp>
        <p:nvSpPr>
          <p:cNvPr id="12" name="TextBox 11">
            <a:extLst>
              <a:ext uri="{FF2B5EF4-FFF2-40B4-BE49-F238E27FC236}">
                <a16:creationId xmlns:a16="http://schemas.microsoft.com/office/drawing/2014/main" xmlns="" id="{74CD5DD6-7565-477B-AF35-331EF2BA3114}"/>
              </a:ext>
            </a:extLst>
          </p:cNvPr>
          <p:cNvSpPr txBox="1"/>
          <p:nvPr/>
        </p:nvSpPr>
        <p:spPr>
          <a:xfrm>
            <a:off x="8313394" y="3429000"/>
            <a:ext cx="3277455"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fld id="{2A4DB00B-F794-40C0-A596-A3F2FEF0F0C8}" type="SERIESNAME">
              <a:rPr lang="en-US" sz="1600" smtClean="0">
                <a:solidFill>
                  <a:srgbClr val="00B0F0"/>
                </a:solidFill>
              </a:rPr>
              <a:pPr/>
              <a:t>Family premiums (MEPS IC, CT)</a:t>
            </a:fld>
            <a:endParaRPr lang="en-US" sz="1600" dirty="0">
              <a:solidFill>
                <a:srgbClr val="00B0F0"/>
              </a:solidFill>
            </a:endParaRPr>
          </a:p>
        </p:txBody>
      </p:sp>
      <p:sp>
        <p:nvSpPr>
          <p:cNvPr id="14" name="TextBox 13">
            <a:extLst>
              <a:ext uri="{FF2B5EF4-FFF2-40B4-BE49-F238E27FC236}">
                <a16:creationId xmlns:a16="http://schemas.microsoft.com/office/drawing/2014/main" xmlns="" id="{B0F80946-FBFD-4EE0-85C2-F4CE5926D8FE}"/>
              </a:ext>
            </a:extLst>
          </p:cNvPr>
          <p:cNvSpPr txBox="1"/>
          <p:nvPr/>
        </p:nvSpPr>
        <p:spPr>
          <a:xfrm>
            <a:off x="8150792" y="5113556"/>
            <a:ext cx="4041208"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fld id="{92D31DE6-FF36-43FC-AB78-9CFAE185CF00}" type="SERIESNAME">
              <a:rPr lang="it-IT" sz="1600" smtClean="0">
                <a:solidFill>
                  <a:schemeClr val="accent4">
                    <a:lumMod val="50000"/>
                  </a:schemeClr>
                </a:solidFill>
              </a:rPr>
              <a:pPr/>
              <a:t>Personal income in CT, per capita (BEA)</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le 1"/>
          <p:cNvSpPr txBox="1">
            <a:spLocks noGrp="1"/>
          </p:cNvSpPr>
          <p:nvPr>
            <p:ph type="title"/>
          </p:nvPr>
        </p:nvSpPr>
        <p:spPr>
          <a:xfrm>
            <a:off x="609600" y="628650"/>
            <a:ext cx="10972800" cy="1069848"/>
          </a:xfrm>
          <a:prstGeom prst="rect">
            <a:avLst/>
          </a:prstGeom>
        </p:spPr>
        <p:txBody>
          <a:bodyPr>
            <a:noAutofit/>
          </a:bodyPr>
          <a:lstStyle>
            <a:lvl1pPr defTabSz="768095">
              <a:defRPr sz="3359">
                <a:latin typeface="+mj-lt"/>
                <a:ea typeface="+mj-ea"/>
                <a:cs typeface="+mj-cs"/>
                <a:sym typeface="Calibri"/>
              </a:defRPr>
            </a:lvl1pPr>
          </a:lstStyle>
          <a:p>
            <a:r>
              <a:rPr sz="4000" dirty="0"/>
              <a:t>Commercial medical spending per member per month increased 15% from 2015 to 2018</a:t>
            </a:r>
          </a:p>
        </p:txBody>
      </p:sp>
      <p:graphicFrame>
        <p:nvGraphicFramePr>
          <p:cNvPr id="383" name="Table 2"/>
          <p:cNvGraphicFramePr/>
          <p:nvPr/>
        </p:nvGraphicFramePr>
        <p:xfrm>
          <a:off x="526502" y="2955706"/>
          <a:ext cx="10984675" cy="852385"/>
        </p:xfrm>
        <a:graphic>
          <a:graphicData uri="http://schemas.openxmlformats.org/drawingml/2006/table">
            <a:tbl>
              <a:tblPr firstCol="1">
                <a:tableStyleId>{4C3C2611-4C71-4FC5-86AE-919BDF0F9419}</a:tableStyleId>
              </a:tblPr>
              <a:tblGrid>
                <a:gridCol w="2467063">
                  <a:extLst>
                    <a:ext uri="{9D8B030D-6E8A-4147-A177-3AD203B41FA5}">
                      <a16:colId xmlns:a16="http://schemas.microsoft.com/office/drawing/2014/main" xmlns="" val="20000"/>
                    </a:ext>
                  </a:extLst>
                </a:gridCol>
                <a:gridCol w="1027862">
                  <a:extLst>
                    <a:ext uri="{9D8B030D-6E8A-4147-A177-3AD203B41FA5}">
                      <a16:colId xmlns:a16="http://schemas.microsoft.com/office/drawing/2014/main" xmlns="" val="20001"/>
                    </a:ext>
                  </a:extLst>
                </a:gridCol>
                <a:gridCol w="1027862">
                  <a:extLst>
                    <a:ext uri="{9D8B030D-6E8A-4147-A177-3AD203B41FA5}">
                      <a16:colId xmlns:a16="http://schemas.microsoft.com/office/drawing/2014/main" xmlns="" val="20002"/>
                    </a:ext>
                  </a:extLst>
                </a:gridCol>
                <a:gridCol w="1027862">
                  <a:extLst>
                    <a:ext uri="{9D8B030D-6E8A-4147-A177-3AD203B41FA5}">
                      <a16:colId xmlns:a16="http://schemas.microsoft.com/office/drawing/2014/main" xmlns="" val="20003"/>
                    </a:ext>
                  </a:extLst>
                </a:gridCol>
                <a:gridCol w="1111408">
                  <a:extLst>
                    <a:ext uri="{9D8B030D-6E8A-4147-A177-3AD203B41FA5}">
                      <a16:colId xmlns:a16="http://schemas.microsoft.com/office/drawing/2014/main" xmlns="" val="20004"/>
                    </a:ext>
                  </a:extLst>
                </a:gridCol>
                <a:gridCol w="944316">
                  <a:extLst>
                    <a:ext uri="{9D8B030D-6E8A-4147-A177-3AD203B41FA5}">
                      <a16:colId xmlns:a16="http://schemas.microsoft.com/office/drawing/2014/main" xmlns="" val="20005"/>
                    </a:ext>
                  </a:extLst>
                </a:gridCol>
                <a:gridCol w="1027862">
                  <a:extLst>
                    <a:ext uri="{9D8B030D-6E8A-4147-A177-3AD203B41FA5}">
                      <a16:colId xmlns:a16="http://schemas.microsoft.com/office/drawing/2014/main" xmlns="" val="20006"/>
                    </a:ext>
                  </a:extLst>
                </a:gridCol>
                <a:gridCol w="1027862">
                  <a:extLst>
                    <a:ext uri="{9D8B030D-6E8A-4147-A177-3AD203B41FA5}">
                      <a16:colId xmlns:a16="http://schemas.microsoft.com/office/drawing/2014/main" xmlns="" val="20007"/>
                    </a:ext>
                  </a:extLst>
                </a:gridCol>
                <a:gridCol w="1322578">
                  <a:extLst>
                    <a:ext uri="{9D8B030D-6E8A-4147-A177-3AD203B41FA5}">
                      <a16:colId xmlns:a16="http://schemas.microsoft.com/office/drawing/2014/main" xmlns="" val="20008"/>
                    </a:ext>
                  </a:extLst>
                </a:gridCol>
              </a:tblGrid>
              <a:tr h="249351">
                <a:tc rowSpan="2">
                  <a:txBody>
                    <a:bodyPr/>
                    <a:lstStyle/>
                    <a:p>
                      <a:pPr algn="l">
                        <a:lnSpc>
                          <a:spcPct val="110000"/>
                        </a:lnSpc>
                        <a:spcBef>
                          <a:spcPts val="300"/>
                        </a:spcBef>
                        <a:defRPr b="0">
                          <a:solidFill>
                            <a:srgbClr val="000000"/>
                          </a:solidFill>
                        </a:defRPr>
                      </a:pPr>
                      <a:r>
                        <a:rPr sz="1600" b="1">
                          <a:solidFill>
                            <a:schemeClr val="accent1"/>
                          </a:solidFill>
                        </a:rPr>
                        <a:t>Payer</a:t>
                      </a:r>
                    </a:p>
                  </a:txBody>
                  <a:tcPr marL="0" marR="0" marT="0" marB="0" anchor="b" horzOverflow="overflow">
                    <a:lnT w="12700">
                      <a:solidFill>
                        <a:schemeClr val="accent5"/>
                      </a:solidFill>
                    </a:lnT>
                    <a:lnB w="12700">
                      <a:solidFill>
                        <a:schemeClr val="accent5"/>
                      </a:solidFill>
                    </a:lnB>
                    <a:noFill/>
                  </a:tcPr>
                </a:tc>
                <a:tc gridSpan="4">
                  <a:txBody>
                    <a:bodyPr/>
                    <a:lstStyle/>
                    <a:p>
                      <a:pPr algn="ctr">
                        <a:lnSpc>
                          <a:spcPct val="110000"/>
                        </a:lnSpc>
                        <a:spcBef>
                          <a:spcPts val="300"/>
                        </a:spcBef>
                        <a:defRPr>
                          <a:solidFill>
                            <a:srgbClr val="000000"/>
                          </a:solidFill>
                        </a:defRPr>
                      </a:pPr>
                      <a:r>
                        <a:rPr sz="1600" b="1">
                          <a:solidFill>
                            <a:schemeClr val="accent1"/>
                          </a:solidFill>
                        </a:rPr>
                        <a:t>Spending per member per month (PMPM)</a:t>
                      </a:r>
                    </a:p>
                  </a:txBody>
                  <a:tcPr marL="0" marR="0" marT="0" marB="0" anchor="b" horzOverflow="overflow">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0000"/>
                        </a:lnSpc>
                        <a:spcBef>
                          <a:spcPts val="300"/>
                        </a:spcBef>
                        <a:defRPr>
                          <a:solidFill>
                            <a:srgbClr val="000000"/>
                          </a:solidFill>
                        </a:defRPr>
                      </a:pPr>
                      <a:r>
                        <a:rPr sz="1600" b="1">
                          <a:solidFill>
                            <a:schemeClr val="accent1"/>
                          </a:solidFill>
                        </a:rPr>
                        <a:t>Annual change (%)</a:t>
                      </a:r>
                    </a:p>
                  </a:txBody>
                  <a:tcPr marL="0" marR="0" marT="0" marB="0" anchor="b" horzOverflow="overflow">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tc rowSpan="2">
                  <a:txBody>
                    <a:bodyPr/>
                    <a:lstStyle/>
                    <a:p>
                      <a:pPr algn="ctr">
                        <a:lnSpc>
                          <a:spcPct val="110000"/>
                        </a:lnSpc>
                        <a:spcBef>
                          <a:spcPts val="300"/>
                        </a:spcBef>
                        <a:defRPr>
                          <a:solidFill>
                            <a:srgbClr val="000000"/>
                          </a:solidFill>
                        </a:defRPr>
                      </a:pPr>
                      <a:r>
                        <a:rPr sz="1600" b="1">
                          <a:solidFill>
                            <a:schemeClr val="accent1"/>
                          </a:solidFill>
                        </a:rPr>
                        <a:t>Total change (%)</a:t>
                      </a:r>
                    </a:p>
                  </a:txBody>
                  <a:tcPr marL="0" marR="0" marT="0" marB="0" anchor="b" horzOverflow="overflow">
                    <a:lnT w="12700">
                      <a:solidFill>
                        <a:schemeClr val="accent5"/>
                      </a:solidFill>
                    </a:lnT>
                    <a:lnB w="12700">
                      <a:solidFill>
                        <a:schemeClr val="accent5"/>
                      </a:solidFill>
                    </a:lnB>
                    <a:noFill/>
                  </a:tcPr>
                </a:tc>
                <a:extLst>
                  <a:ext uri="{0D108BD9-81ED-4DB2-BD59-A6C34878D82A}">
                    <a16:rowId xmlns:a16="http://schemas.microsoft.com/office/drawing/2014/main" xmlns="" val="10000"/>
                  </a:ext>
                </a:extLst>
              </a:tr>
              <a:tr h="298086">
                <a:tc vMerge="1">
                  <a:txBody>
                    <a:bodyPr/>
                    <a:lstStyle/>
                    <a:p>
                      <a:endParaRPr lang="en-US"/>
                    </a:p>
                  </a:txBody>
                  <a:tcPr/>
                </a:tc>
                <a:tc>
                  <a:txBody>
                    <a:bodyPr/>
                    <a:lstStyle/>
                    <a:p>
                      <a:pPr algn="ctr">
                        <a:lnSpc>
                          <a:spcPct val="110000"/>
                        </a:lnSpc>
                        <a:spcBef>
                          <a:spcPts val="300"/>
                        </a:spcBef>
                        <a:defRPr>
                          <a:solidFill>
                            <a:srgbClr val="000000"/>
                          </a:solidFill>
                        </a:defRPr>
                      </a:pPr>
                      <a:r>
                        <a:rPr sz="1600">
                          <a:solidFill>
                            <a:schemeClr val="accent1"/>
                          </a:solidFill>
                        </a:rPr>
                        <a:t>2015</a:t>
                      </a:r>
                    </a:p>
                  </a:txBody>
                  <a:tcPr marL="0" marR="0" marT="0" marB="0" anchor="b" horzOverflow="overflow">
                    <a:lnL w="12700">
                      <a:solidFill>
                        <a:schemeClr val="accent5"/>
                      </a:solidFill>
                    </a:lnL>
                    <a:lnT w="12700">
                      <a:solidFill>
                        <a:schemeClr val="accent5"/>
                      </a:solidFill>
                    </a:lnT>
                  </a:tcPr>
                </a:tc>
                <a:tc>
                  <a:txBody>
                    <a:bodyPr/>
                    <a:lstStyle/>
                    <a:p>
                      <a:pPr algn="ctr">
                        <a:lnSpc>
                          <a:spcPct val="110000"/>
                        </a:lnSpc>
                        <a:spcBef>
                          <a:spcPts val="300"/>
                        </a:spcBef>
                        <a:defRPr>
                          <a:solidFill>
                            <a:srgbClr val="000000"/>
                          </a:solidFill>
                        </a:defRPr>
                      </a:pPr>
                      <a:r>
                        <a:rPr sz="1600">
                          <a:solidFill>
                            <a:schemeClr val="accent1"/>
                          </a:solidFill>
                        </a:rPr>
                        <a:t>2016</a:t>
                      </a:r>
                    </a:p>
                  </a:txBody>
                  <a:tcPr marL="0" marR="0" marT="0" marB="0" anchor="b" horzOverflow="overflow">
                    <a:lnT w="12700">
                      <a:solidFill>
                        <a:schemeClr val="accent5"/>
                      </a:solidFill>
                    </a:lnT>
                  </a:tcPr>
                </a:tc>
                <a:tc>
                  <a:txBody>
                    <a:bodyPr/>
                    <a:lstStyle/>
                    <a:p>
                      <a:pPr algn="ctr">
                        <a:lnSpc>
                          <a:spcPct val="110000"/>
                        </a:lnSpc>
                        <a:spcBef>
                          <a:spcPts val="300"/>
                        </a:spcBef>
                        <a:defRPr>
                          <a:solidFill>
                            <a:srgbClr val="000000"/>
                          </a:solidFill>
                        </a:defRPr>
                      </a:pPr>
                      <a:r>
                        <a:rPr sz="1600">
                          <a:solidFill>
                            <a:schemeClr val="accent1"/>
                          </a:solidFill>
                        </a:rPr>
                        <a:t>2017</a:t>
                      </a:r>
                    </a:p>
                  </a:txBody>
                  <a:tcPr marL="0" marR="0" marT="0" marB="0" anchor="b" horzOverflow="overflow">
                    <a:lnT w="12700">
                      <a:solidFill>
                        <a:schemeClr val="accent5"/>
                      </a:solidFill>
                    </a:lnT>
                  </a:tcPr>
                </a:tc>
                <a:tc>
                  <a:txBody>
                    <a:bodyPr/>
                    <a:lstStyle/>
                    <a:p>
                      <a:pPr algn="ctr">
                        <a:lnSpc>
                          <a:spcPct val="110000"/>
                        </a:lnSpc>
                        <a:spcBef>
                          <a:spcPts val="300"/>
                        </a:spcBef>
                        <a:defRPr>
                          <a:solidFill>
                            <a:srgbClr val="000000"/>
                          </a:solidFill>
                        </a:defRPr>
                      </a:pPr>
                      <a:r>
                        <a:rPr sz="1600">
                          <a:solidFill>
                            <a:schemeClr val="accent1"/>
                          </a:solidFill>
                        </a:rPr>
                        <a:t>2018</a:t>
                      </a:r>
                    </a:p>
                  </a:txBody>
                  <a:tcPr marL="0" marR="0" marT="0" marB="0" anchor="b" horzOverflow="overflow">
                    <a:lnT w="12700">
                      <a:solidFill>
                        <a:schemeClr val="accent5"/>
                      </a:solidFill>
                    </a:lnT>
                  </a:tcPr>
                </a:tc>
                <a:tc>
                  <a:txBody>
                    <a:bodyPr/>
                    <a:lstStyle/>
                    <a:p>
                      <a:pPr algn="l">
                        <a:lnSpc>
                          <a:spcPct val="110000"/>
                        </a:lnSpc>
                        <a:spcBef>
                          <a:spcPts val="300"/>
                        </a:spcBef>
                        <a:defRPr>
                          <a:solidFill>
                            <a:srgbClr val="000000"/>
                          </a:solidFill>
                        </a:defRPr>
                      </a:pPr>
                      <a:r>
                        <a:rPr sz="1600">
                          <a:solidFill>
                            <a:schemeClr val="accent1"/>
                          </a:solidFill>
                        </a:rPr>
                        <a:t>2016</a:t>
                      </a:r>
                    </a:p>
                  </a:txBody>
                  <a:tcPr marL="0" marR="0" marT="0" marB="0" anchor="b" horzOverflow="overflow">
                    <a:lnT w="12700">
                      <a:solidFill>
                        <a:schemeClr val="accent5"/>
                      </a:solidFill>
                    </a:lnT>
                  </a:tcPr>
                </a:tc>
                <a:tc>
                  <a:txBody>
                    <a:bodyPr/>
                    <a:lstStyle/>
                    <a:p>
                      <a:pPr algn="l">
                        <a:lnSpc>
                          <a:spcPct val="110000"/>
                        </a:lnSpc>
                        <a:spcBef>
                          <a:spcPts val="300"/>
                        </a:spcBef>
                        <a:defRPr>
                          <a:solidFill>
                            <a:srgbClr val="000000"/>
                          </a:solidFill>
                        </a:defRPr>
                      </a:pPr>
                      <a:r>
                        <a:rPr sz="1600">
                          <a:solidFill>
                            <a:schemeClr val="accent1"/>
                          </a:solidFill>
                        </a:rPr>
                        <a:t>2017</a:t>
                      </a:r>
                    </a:p>
                  </a:txBody>
                  <a:tcPr marL="0" marR="0" marT="0" marB="0" anchor="b" horzOverflow="overflow">
                    <a:lnT w="12700">
                      <a:solidFill>
                        <a:schemeClr val="accent5"/>
                      </a:solidFill>
                    </a:lnT>
                  </a:tcPr>
                </a:tc>
                <a:tc>
                  <a:txBody>
                    <a:bodyPr/>
                    <a:lstStyle/>
                    <a:p>
                      <a:pPr algn="l">
                        <a:lnSpc>
                          <a:spcPct val="110000"/>
                        </a:lnSpc>
                        <a:spcBef>
                          <a:spcPts val="300"/>
                        </a:spcBef>
                        <a:defRPr>
                          <a:solidFill>
                            <a:srgbClr val="000000"/>
                          </a:solidFill>
                        </a:defRPr>
                      </a:pPr>
                      <a:r>
                        <a:rPr sz="1600">
                          <a:solidFill>
                            <a:schemeClr val="accent1"/>
                          </a:solidFill>
                        </a:rPr>
                        <a:t>2018</a:t>
                      </a:r>
                    </a:p>
                  </a:txBody>
                  <a:tcPr marL="0" marR="0" marT="0" marB="0" anchor="b" horzOverflow="overflow">
                    <a:lnR w="12700">
                      <a:solidFill>
                        <a:schemeClr val="accent5"/>
                      </a:solidFill>
                    </a:lnR>
                    <a:lnT w="12700">
                      <a:solidFill>
                        <a:schemeClr val="accent5"/>
                      </a:solidFill>
                    </a:lnT>
                  </a:tcPr>
                </a:tc>
                <a:tc vMerge="1">
                  <a:txBody>
                    <a:bodyPr/>
                    <a:lstStyle/>
                    <a:p>
                      <a:endParaRPr lang="en-US"/>
                    </a:p>
                  </a:txBody>
                  <a:tcPr/>
                </a:tc>
                <a:extLst>
                  <a:ext uri="{0D108BD9-81ED-4DB2-BD59-A6C34878D82A}">
                    <a16:rowId xmlns:a16="http://schemas.microsoft.com/office/drawing/2014/main" xmlns="" val="10001"/>
                  </a:ext>
                </a:extLst>
              </a:tr>
              <a:tr h="299537">
                <a:tc>
                  <a:txBody>
                    <a:bodyPr/>
                    <a:lstStyle/>
                    <a:p>
                      <a:pPr algn="l">
                        <a:lnSpc>
                          <a:spcPct val="110000"/>
                        </a:lnSpc>
                        <a:spcBef>
                          <a:spcPts val="300"/>
                        </a:spcBef>
                        <a:defRPr b="0">
                          <a:solidFill>
                            <a:srgbClr val="000000"/>
                          </a:solidFill>
                        </a:defRPr>
                      </a:pPr>
                      <a:r>
                        <a:rPr sz="1600" b="1">
                          <a:solidFill>
                            <a:schemeClr val="accent1"/>
                          </a:solidFill>
                        </a:rPr>
                        <a:t>All payer</a:t>
                      </a:r>
                    </a:p>
                  </a:txBody>
                  <a:tcPr marL="0" marR="0" marT="0" marB="0" anchor="b" horzOverflow="overflow">
                    <a:lnT w="12700">
                      <a:solidFill>
                        <a:schemeClr val="accent5"/>
                      </a:solidFill>
                    </a:lnT>
                    <a:lnB w="12700">
                      <a:solidFill>
                        <a:schemeClr val="accent5"/>
                      </a:solidFill>
                    </a:lnB>
                    <a:noFill/>
                  </a:tcPr>
                </a:tc>
                <a:tc>
                  <a:txBody>
                    <a:bodyPr/>
                    <a:lstStyle/>
                    <a:p>
                      <a:pPr algn="ctr">
                        <a:defRPr>
                          <a:solidFill>
                            <a:srgbClr val="000000"/>
                          </a:solidFill>
                        </a:defRPr>
                      </a:pPr>
                      <a:r>
                        <a:rPr sz="1600">
                          <a:solidFill>
                            <a:schemeClr val="accent1"/>
                          </a:solidFill>
                        </a:rPr>
                        <a:t>$377.66</a:t>
                      </a:r>
                    </a:p>
                  </a:txBody>
                  <a:tcPr marL="6350" marR="6350" marT="6350" marB="6350" anchor="b" horzOverflow="overflow">
                    <a:lnB w="12700">
                      <a:solidFill>
                        <a:schemeClr val="accent5"/>
                      </a:solidFill>
                    </a:lnB>
                    <a:noFill/>
                  </a:tcPr>
                </a:tc>
                <a:tc>
                  <a:txBody>
                    <a:bodyPr/>
                    <a:lstStyle/>
                    <a:p>
                      <a:pPr algn="ctr">
                        <a:defRPr>
                          <a:solidFill>
                            <a:srgbClr val="000000"/>
                          </a:solidFill>
                        </a:defRPr>
                      </a:pPr>
                      <a:r>
                        <a:rPr sz="1600">
                          <a:solidFill>
                            <a:schemeClr val="accent1"/>
                          </a:solidFill>
                        </a:rPr>
                        <a:t>$408.23</a:t>
                      </a:r>
                    </a:p>
                  </a:txBody>
                  <a:tcPr marL="6350" marR="6350" marT="6350" marB="6350" anchor="b" horzOverflow="overflow">
                    <a:lnB w="12700">
                      <a:solidFill>
                        <a:schemeClr val="accent5"/>
                      </a:solidFill>
                    </a:lnB>
                    <a:noFill/>
                  </a:tcPr>
                </a:tc>
                <a:tc>
                  <a:txBody>
                    <a:bodyPr/>
                    <a:lstStyle/>
                    <a:p>
                      <a:pPr algn="ctr">
                        <a:defRPr>
                          <a:solidFill>
                            <a:srgbClr val="000000"/>
                          </a:solidFill>
                        </a:defRPr>
                      </a:pPr>
                      <a:r>
                        <a:rPr sz="1600">
                          <a:solidFill>
                            <a:schemeClr val="accent1"/>
                          </a:solidFill>
                        </a:rPr>
                        <a:t>$421.97</a:t>
                      </a:r>
                    </a:p>
                  </a:txBody>
                  <a:tcPr marL="6350" marR="6350" marT="6350" marB="6350" anchor="b" horzOverflow="overflow">
                    <a:lnB w="12700">
                      <a:solidFill>
                        <a:schemeClr val="accent5"/>
                      </a:solidFill>
                    </a:lnB>
                    <a:noFill/>
                  </a:tcPr>
                </a:tc>
                <a:tc>
                  <a:txBody>
                    <a:bodyPr/>
                    <a:lstStyle/>
                    <a:p>
                      <a:pPr algn="ctr">
                        <a:defRPr>
                          <a:solidFill>
                            <a:srgbClr val="000000"/>
                          </a:solidFill>
                        </a:defRPr>
                      </a:pPr>
                      <a:r>
                        <a:rPr sz="1600">
                          <a:solidFill>
                            <a:schemeClr val="accent1"/>
                          </a:solidFill>
                        </a:rPr>
                        <a:t>$435.55</a:t>
                      </a:r>
                    </a:p>
                  </a:txBody>
                  <a:tcPr marL="6350" marR="6350" marT="6350" marB="6350" anchor="b" horzOverflow="overflow">
                    <a:lnB w="12700">
                      <a:solidFill>
                        <a:schemeClr val="accent5"/>
                      </a:solidFill>
                    </a:lnB>
                    <a:noFill/>
                  </a:tcPr>
                </a:tc>
                <a:tc>
                  <a:txBody>
                    <a:bodyPr/>
                    <a:lstStyle/>
                    <a:p>
                      <a:pPr algn="ctr">
                        <a:defRPr>
                          <a:solidFill>
                            <a:srgbClr val="000000"/>
                          </a:solidFill>
                        </a:defRPr>
                      </a:pPr>
                      <a:r>
                        <a:rPr sz="1600">
                          <a:solidFill>
                            <a:schemeClr val="accent1"/>
                          </a:solidFill>
                        </a:rPr>
                        <a:t>8.1</a:t>
                      </a:r>
                    </a:p>
                  </a:txBody>
                  <a:tcPr marL="6350" marR="6350" marT="6350" marB="6350" anchor="b" horzOverflow="overflow">
                    <a:lnB w="12700">
                      <a:solidFill>
                        <a:schemeClr val="accent5"/>
                      </a:solidFill>
                    </a:lnB>
                    <a:noFill/>
                  </a:tcPr>
                </a:tc>
                <a:tc>
                  <a:txBody>
                    <a:bodyPr/>
                    <a:lstStyle/>
                    <a:p>
                      <a:pPr algn="ctr">
                        <a:defRPr>
                          <a:solidFill>
                            <a:srgbClr val="000000"/>
                          </a:solidFill>
                        </a:defRPr>
                      </a:pPr>
                      <a:r>
                        <a:rPr sz="1600">
                          <a:solidFill>
                            <a:schemeClr val="accent1"/>
                          </a:solidFill>
                        </a:rPr>
                        <a:t>3.4</a:t>
                      </a:r>
                    </a:p>
                  </a:txBody>
                  <a:tcPr marL="6350" marR="6350" marT="6350" marB="6350" anchor="b" horzOverflow="overflow">
                    <a:lnB w="12700">
                      <a:solidFill>
                        <a:schemeClr val="accent5"/>
                      </a:solidFill>
                    </a:lnB>
                    <a:noFill/>
                  </a:tcPr>
                </a:tc>
                <a:tc>
                  <a:txBody>
                    <a:bodyPr/>
                    <a:lstStyle/>
                    <a:p>
                      <a:pPr algn="ctr">
                        <a:defRPr>
                          <a:solidFill>
                            <a:srgbClr val="000000"/>
                          </a:solidFill>
                        </a:defRPr>
                      </a:pPr>
                      <a:r>
                        <a:rPr sz="1600">
                          <a:solidFill>
                            <a:schemeClr val="accent1"/>
                          </a:solidFill>
                        </a:rPr>
                        <a:t>3.2</a:t>
                      </a:r>
                    </a:p>
                  </a:txBody>
                  <a:tcPr marL="6350" marR="6350" marT="6350" marB="6350" anchor="b" horzOverflow="overflow">
                    <a:lnB w="12700">
                      <a:solidFill>
                        <a:schemeClr val="accent5"/>
                      </a:solidFill>
                    </a:lnB>
                    <a:noFill/>
                  </a:tcPr>
                </a:tc>
                <a:tc>
                  <a:txBody>
                    <a:bodyPr/>
                    <a:lstStyle/>
                    <a:p>
                      <a:pPr algn="ctr">
                        <a:defRPr>
                          <a:solidFill>
                            <a:srgbClr val="000000"/>
                          </a:solidFill>
                        </a:defRPr>
                      </a:pPr>
                      <a:r>
                        <a:rPr sz="1600">
                          <a:solidFill>
                            <a:schemeClr val="accent1"/>
                          </a:solidFill>
                        </a:rPr>
                        <a:t>15.3</a:t>
                      </a:r>
                    </a:p>
                  </a:txBody>
                  <a:tcPr marL="6350" marR="6350" marT="6350" marB="6350" anchor="b" horzOverflow="overflow">
                    <a:lnT w="12700">
                      <a:solidFill>
                        <a:schemeClr val="accent5"/>
                      </a:solidFill>
                    </a:lnT>
                    <a:lnB w="12700">
                      <a:solidFill>
                        <a:schemeClr val="accent5"/>
                      </a:solidFill>
                    </a:lnB>
                    <a:noFill/>
                  </a:tcPr>
                </a:tc>
                <a:extLst>
                  <a:ext uri="{0D108BD9-81ED-4DB2-BD59-A6C34878D82A}">
                    <a16:rowId xmlns:a16="http://schemas.microsoft.com/office/drawing/2014/main" xmlns="" val="10002"/>
                  </a:ext>
                </a:extLst>
              </a:tr>
            </a:tbl>
          </a:graphicData>
        </a:graphic>
      </p:graphicFrame>
      <p:sp>
        <p:nvSpPr>
          <p:cNvPr id="384" name="TextBox 7"/>
          <p:cNvSpPr txBox="1"/>
          <p:nvPr/>
        </p:nvSpPr>
        <p:spPr>
          <a:xfrm>
            <a:off x="526502" y="4122630"/>
            <a:ext cx="10984677" cy="2168983"/>
          </a:xfrm>
          <a:prstGeom prst="rect">
            <a:avLst/>
          </a:prstGeom>
          <a:solidFill>
            <a:srgbClr val="FFFFFF">
              <a:alpha val="2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u="sng">
                <a:solidFill>
                  <a:srgbClr val="0069A7"/>
                </a:solidFill>
              </a:defRPr>
            </a:pPr>
            <a:r>
              <a:rPr dirty="0"/>
              <a:t>Notes:  </a:t>
            </a:r>
          </a:p>
          <a:p>
            <a:pPr>
              <a:defRPr sz="2000">
                <a:solidFill>
                  <a:srgbClr val="0069A7"/>
                </a:solidFill>
              </a:defRPr>
            </a:pPr>
            <a:r>
              <a:rPr dirty="0"/>
              <a:t>1 -  Includes CT fully insured population and state employee health plan</a:t>
            </a:r>
          </a:p>
          <a:p>
            <a:pPr>
              <a:defRPr sz="2000">
                <a:solidFill>
                  <a:srgbClr val="0069A7"/>
                </a:solidFill>
              </a:defRPr>
            </a:pPr>
            <a:r>
              <a:rPr dirty="0"/>
              <a:t>2 -  Limited to CT residents under age 65</a:t>
            </a:r>
          </a:p>
          <a:p>
            <a:pPr>
              <a:defRPr sz="2000">
                <a:solidFill>
                  <a:srgbClr val="0069A7"/>
                </a:solidFill>
              </a:defRPr>
            </a:pPr>
            <a:r>
              <a:rPr dirty="0"/>
              <a:t>3 -  Spending includes patient cost sharing</a:t>
            </a:r>
          </a:p>
          <a:p>
            <a:pPr>
              <a:defRPr sz="2000">
                <a:solidFill>
                  <a:srgbClr val="0069A7"/>
                </a:solidFill>
              </a:defRPr>
            </a:pPr>
            <a:r>
              <a:rPr dirty="0"/>
              <a:t>4 -  Much higher trend in first year than next two</a:t>
            </a:r>
          </a:p>
          <a:p>
            <a:pPr>
              <a:defRPr sz="2000">
                <a:solidFill>
                  <a:srgbClr val="0069A7"/>
                </a:solidFill>
              </a:defRPr>
            </a:pPr>
            <a:r>
              <a:rPr dirty="0"/>
              <a:t>5 -  From 2015-18, PMPM spending increased for every large commercial payer and state employees</a:t>
            </a:r>
          </a:p>
          <a:p>
            <a:pPr>
              <a:defRPr sz="2000">
                <a:solidFill>
                  <a:srgbClr val="0069A7"/>
                </a:solidFill>
              </a:defRPr>
            </a:pPr>
            <a:r>
              <a:rPr dirty="0"/>
              <a:t>6 – Average annual wage growth in CT during this period was </a:t>
            </a:r>
            <a:r>
              <a:rPr b="1" dirty="0"/>
              <a:t>1.47%</a:t>
            </a:r>
          </a:p>
        </p:txBody>
      </p:sp>
      <p:sp>
        <p:nvSpPr>
          <p:cNvPr id="385" name="TextBox 8"/>
          <p:cNvSpPr txBox="1"/>
          <p:nvPr/>
        </p:nvSpPr>
        <p:spPr>
          <a:xfrm>
            <a:off x="830214" y="1874921"/>
            <a:ext cx="10531572"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2600">
                <a:solidFill>
                  <a:srgbClr val="0069A7"/>
                </a:solidFill>
              </a:defRPr>
            </a:pPr>
            <a:r>
              <a:rPr sz="2800" dirty="0"/>
              <a:t>Spending grew </a:t>
            </a:r>
            <a:r>
              <a:rPr sz="2800" b="1" dirty="0"/>
              <a:t>4.9%</a:t>
            </a:r>
            <a:r>
              <a:rPr sz="2800" dirty="0"/>
              <a:t> per year, excluding retail pharmacy</a:t>
            </a:r>
            <a:r>
              <a:rPr lang="en-US" sz="2800" dirty="0"/>
              <a:t> (retail pharmacy</a:t>
            </a:r>
            <a:r>
              <a:rPr sz="2800" dirty="0"/>
              <a:t> spending growth </a:t>
            </a:r>
            <a:r>
              <a:rPr lang="en-US" sz="2800" dirty="0"/>
              <a:t>rates </a:t>
            </a:r>
            <a:r>
              <a:rPr sz="2800" dirty="0"/>
              <a:t>in other states ha</a:t>
            </a:r>
            <a:r>
              <a:rPr lang="en-US" sz="2800" dirty="0"/>
              <a:t>ve</a:t>
            </a:r>
            <a:r>
              <a:rPr sz="2800" dirty="0"/>
              <a:t> been high</a:t>
            </a:r>
            <a:r>
              <a:rPr lang="en-US" sz="2800" dirty="0"/>
              <a:t>)</a:t>
            </a:r>
            <a:r>
              <a:rPr sz="2800" dirty="0"/>
              <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609600" y="628650"/>
            <a:ext cx="10972800" cy="1069848"/>
          </a:xfrm>
          <a:prstGeom prst="rect">
            <a:avLst/>
          </a:prstGeom>
        </p:spPr>
        <p:txBody>
          <a:bodyPr>
            <a:normAutofit fontScale="90000"/>
          </a:bodyPr>
          <a:lstStyle/>
          <a:p>
            <a:pPr defTabSz="530351">
              <a:defRPr sz="2088">
                <a:latin typeface="+mj-lt"/>
                <a:ea typeface="+mj-ea"/>
                <a:cs typeface="+mj-cs"/>
                <a:sym typeface="Calibri"/>
              </a:defRPr>
            </a:pPr>
            <a:r>
              <a:rPr dirty="0"/>
              <a:t/>
            </a:r>
            <a:br>
              <a:rPr dirty="0"/>
            </a:br>
            <a:r>
              <a:rPr sz="4400" dirty="0"/>
              <a:t>Out-of-pocket (OOP) spending increased much faster than total spending</a:t>
            </a:r>
            <a:r>
              <a:rPr sz="3800" dirty="0"/>
              <a:t/>
            </a:r>
            <a:br>
              <a:rPr sz="3800" dirty="0"/>
            </a:br>
            <a:endParaRPr sz="3800" dirty="0"/>
          </a:p>
        </p:txBody>
      </p:sp>
      <p:sp>
        <p:nvSpPr>
          <p:cNvPr id="388" name="Slide Number Placeholder 3"/>
          <p:cNvSpPr txBox="1">
            <a:spLocks noGrp="1"/>
          </p:cNvSpPr>
          <p:nvPr>
            <p:ph type="sldNum" sz="quarter" idx="2"/>
          </p:nvPr>
        </p:nvSpPr>
        <p:spPr>
          <a:xfrm>
            <a:off x="11695645" y="34944"/>
            <a:ext cx="220003"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389" name="TextBox 5"/>
          <p:cNvSpPr txBox="1"/>
          <p:nvPr/>
        </p:nvSpPr>
        <p:spPr>
          <a:xfrm>
            <a:off x="506573" y="5194317"/>
            <a:ext cx="11178848" cy="1209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u="sng">
                <a:solidFill>
                  <a:srgbClr val="0069A7"/>
                </a:solidFill>
              </a:defRPr>
            </a:pPr>
            <a:r>
              <a:t>Notes:  </a:t>
            </a:r>
          </a:p>
          <a:p>
            <a:pPr marL="342900" indent="-342900">
              <a:buSzPct val="100000"/>
              <a:buAutoNum type="arabicPeriod"/>
              <a:defRPr>
                <a:solidFill>
                  <a:srgbClr val="0069A7"/>
                </a:solidFill>
              </a:defRPr>
            </a:pPr>
            <a:r>
              <a:t>OOP PMPM is calculated as sum(copays + deductibles + coinsurance)/sum(member months). </a:t>
            </a:r>
          </a:p>
          <a:p>
            <a:pPr marL="342900" indent="-342900">
              <a:buSzPct val="100000"/>
              <a:buAutoNum type="arabicPeriod"/>
              <a:defRPr>
                <a:solidFill>
                  <a:srgbClr val="0069A7"/>
                </a:solidFill>
              </a:defRPr>
            </a:pPr>
            <a:r>
              <a:t>Percentage change in “PMPM” columns is calculated as the change in total PMPM, including insurance payments and out-of-pocket payments.  </a:t>
            </a:r>
          </a:p>
        </p:txBody>
      </p:sp>
      <p:sp>
        <p:nvSpPr>
          <p:cNvPr id="390" name="TextBox 6"/>
          <p:cNvSpPr txBox="1"/>
          <p:nvPr/>
        </p:nvSpPr>
        <p:spPr>
          <a:xfrm>
            <a:off x="748340" y="1805140"/>
            <a:ext cx="10695315" cy="224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2600">
                <a:solidFill>
                  <a:srgbClr val="0069A7"/>
                </a:solidFill>
              </a:defRPr>
            </a:pPr>
            <a:r>
              <a:rPr sz="2800" dirty="0"/>
              <a:t>From 2015 to 2018, OOP spending increased </a:t>
            </a:r>
            <a:r>
              <a:rPr sz="2800" b="1" dirty="0"/>
              <a:t>26%</a:t>
            </a:r>
            <a:r>
              <a:rPr sz="2800" dirty="0"/>
              <a:t> compared to overall spending which increased 15.3%</a:t>
            </a:r>
          </a:p>
          <a:p>
            <a:pPr marL="288925" indent="-288925">
              <a:buSzPct val="100000"/>
              <a:buFont typeface="Arial"/>
              <a:buChar char="•"/>
              <a:defRPr sz="2600">
                <a:solidFill>
                  <a:srgbClr val="0069A7"/>
                </a:solidFill>
              </a:defRPr>
            </a:pPr>
            <a:r>
              <a:rPr sz="2800" dirty="0"/>
              <a:t>This reflects changes in a) employer decisions on plan design, and b) employee plan selection, as employers and employees try to cope with high costs.  </a:t>
            </a:r>
          </a:p>
        </p:txBody>
      </p:sp>
      <p:graphicFrame>
        <p:nvGraphicFramePr>
          <p:cNvPr id="391" name="Table 4"/>
          <p:cNvGraphicFramePr/>
          <p:nvPr/>
        </p:nvGraphicFramePr>
        <p:xfrm>
          <a:off x="562400" y="4080340"/>
          <a:ext cx="11168739" cy="946463"/>
        </p:xfrm>
        <a:graphic>
          <a:graphicData uri="http://schemas.openxmlformats.org/drawingml/2006/table">
            <a:tbl>
              <a:tblPr firstCol="1">
                <a:tableStyleId>{4C3C2611-4C71-4FC5-86AE-919BDF0F9419}</a:tableStyleId>
              </a:tblPr>
              <a:tblGrid>
                <a:gridCol w="2176179">
                  <a:extLst>
                    <a:ext uri="{9D8B030D-6E8A-4147-A177-3AD203B41FA5}">
                      <a16:colId xmlns:a16="http://schemas.microsoft.com/office/drawing/2014/main" xmlns="" val="20000"/>
                    </a:ext>
                  </a:extLst>
                </a:gridCol>
                <a:gridCol w="749380">
                  <a:extLst>
                    <a:ext uri="{9D8B030D-6E8A-4147-A177-3AD203B41FA5}">
                      <a16:colId xmlns:a16="http://schemas.microsoft.com/office/drawing/2014/main" xmlns="" val="20001"/>
                    </a:ext>
                  </a:extLst>
                </a:gridCol>
                <a:gridCol w="749380">
                  <a:extLst>
                    <a:ext uri="{9D8B030D-6E8A-4147-A177-3AD203B41FA5}">
                      <a16:colId xmlns:a16="http://schemas.microsoft.com/office/drawing/2014/main" xmlns="" val="20002"/>
                    </a:ext>
                  </a:extLst>
                </a:gridCol>
                <a:gridCol w="749380">
                  <a:extLst>
                    <a:ext uri="{9D8B030D-6E8A-4147-A177-3AD203B41FA5}">
                      <a16:colId xmlns:a16="http://schemas.microsoft.com/office/drawing/2014/main" xmlns="" val="20003"/>
                    </a:ext>
                  </a:extLst>
                </a:gridCol>
                <a:gridCol w="749380">
                  <a:extLst>
                    <a:ext uri="{9D8B030D-6E8A-4147-A177-3AD203B41FA5}">
                      <a16:colId xmlns:a16="http://schemas.microsoft.com/office/drawing/2014/main" xmlns="" val="20004"/>
                    </a:ext>
                  </a:extLst>
                </a:gridCol>
                <a:gridCol w="749380">
                  <a:extLst>
                    <a:ext uri="{9D8B030D-6E8A-4147-A177-3AD203B41FA5}">
                      <a16:colId xmlns:a16="http://schemas.microsoft.com/office/drawing/2014/main" xmlns="" val="20005"/>
                    </a:ext>
                  </a:extLst>
                </a:gridCol>
                <a:gridCol w="749380">
                  <a:extLst>
                    <a:ext uri="{9D8B030D-6E8A-4147-A177-3AD203B41FA5}">
                      <a16:colId xmlns:a16="http://schemas.microsoft.com/office/drawing/2014/main" xmlns="" val="20006"/>
                    </a:ext>
                  </a:extLst>
                </a:gridCol>
                <a:gridCol w="749380">
                  <a:extLst>
                    <a:ext uri="{9D8B030D-6E8A-4147-A177-3AD203B41FA5}">
                      <a16:colId xmlns:a16="http://schemas.microsoft.com/office/drawing/2014/main" xmlns="" val="20007"/>
                    </a:ext>
                  </a:extLst>
                </a:gridCol>
                <a:gridCol w="749380">
                  <a:extLst>
                    <a:ext uri="{9D8B030D-6E8A-4147-A177-3AD203B41FA5}">
                      <a16:colId xmlns:a16="http://schemas.microsoft.com/office/drawing/2014/main" xmlns="" val="20008"/>
                    </a:ext>
                  </a:extLst>
                </a:gridCol>
                <a:gridCol w="749380">
                  <a:extLst>
                    <a:ext uri="{9D8B030D-6E8A-4147-A177-3AD203B41FA5}">
                      <a16:colId xmlns:a16="http://schemas.microsoft.com/office/drawing/2014/main" xmlns="" val="20009"/>
                    </a:ext>
                  </a:extLst>
                </a:gridCol>
                <a:gridCol w="749380">
                  <a:extLst>
                    <a:ext uri="{9D8B030D-6E8A-4147-A177-3AD203B41FA5}">
                      <a16:colId xmlns:a16="http://schemas.microsoft.com/office/drawing/2014/main" xmlns="" val="20010"/>
                    </a:ext>
                  </a:extLst>
                </a:gridCol>
                <a:gridCol w="749380">
                  <a:extLst>
                    <a:ext uri="{9D8B030D-6E8A-4147-A177-3AD203B41FA5}">
                      <a16:colId xmlns:a16="http://schemas.microsoft.com/office/drawing/2014/main" xmlns="" val="20011"/>
                    </a:ext>
                  </a:extLst>
                </a:gridCol>
                <a:gridCol w="749380">
                  <a:extLst>
                    <a:ext uri="{9D8B030D-6E8A-4147-A177-3AD203B41FA5}">
                      <a16:colId xmlns:a16="http://schemas.microsoft.com/office/drawing/2014/main" xmlns="" val="20012"/>
                    </a:ext>
                  </a:extLst>
                </a:gridCol>
              </a:tblGrid>
              <a:tr h="382435">
                <a:tc rowSpan="2">
                  <a:txBody>
                    <a:bodyPr/>
                    <a:lstStyle/>
                    <a:p>
                      <a:pPr algn="l">
                        <a:defRPr b="0">
                          <a:solidFill>
                            <a:srgbClr val="000000"/>
                          </a:solidFill>
                        </a:defRPr>
                      </a:pPr>
                      <a:r>
                        <a:rPr sz="1400" b="1">
                          <a:solidFill>
                            <a:schemeClr val="accent1"/>
                          </a:solidFill>
                        </a:rPr>
                        <a:t>Payer</a:t>
                      </a:r>
                    </a:p>
                  </a:txBody>
                  <a:tcPr marL="6350" marR="6350" marT="6350" marB="6350" anchor="ctr" horzOverflow="overflow">
                    <a:lnT w="12700">
                      <a:solidFill>
                        <a:schemeClr val="accent5"/>
                      </a:solidFill>
                    </a:lnT>
                    <a:lnB w="12700">
                      <a:solidFill>
                        <a:schemeClr val="accent5"/>
                      </a:solidFill>
                    </a:lnB>
                    <a:noFill/>
                  </a:tcPr>
                </a:tc>
                <a:tc gridSpan="4">
                  <a:txBody>
                    <a:bodyPr/>
                    <a:lstStyle/>
                    <a:p>
                      <a:pPr algn="ctr">
                        <a:defRPr>
                          <a:solidFill>
                            <a:srgbClr val="000000"/>
                          </a:solidFill>
                        </a:defRPr>
                      </a:pPr>
                      <a:r>
                        <a:rPr sz="1400" b="1">
                          <a:solidFill>
                            <a:schemeClr val="accent1"/>
                          </a:solidFill>
                        </a:rPr>
                        <a:t>OOP Spending for covered medical services (PMPM)</a:t>
                      </a:r>
                    </a:p>
                  </a:txBody>
                  <a:tcPr marL="6350" marR="6350" marT="6350" marB="6350" anchor="ctr" horzOverflow="overflow">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defRPr>
                          <a:solidFill>
                            <a:srgbClr val="000000"/>
                          </a:solidFill>
                        </a:defRPr>
                      </a:pPr>
                      <a:r>
                        <a:rPr sz="1400" b="1">
                          <a:solidFill>
                            <a:schemeClr val="accent1"/>
                          </a:solidFill>
                        </a:rPr>
                        <a:t>Annual OOP change (%)</a:t>
                      </a:r>
                    </a:p>
                  </a:txBody>
                  <a:tcPr marL="6350" marR="6350" marT="6350" marB="6350" anchor="ctr" horzOverflow="overflow">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tc gridSpan="3">
                  <a:txBody>
                    <a:bodyPr/>
                    <a:lstStyle/>
                    <a:p>
                      <a:pPr algn="ctr">
                        <a:defRPr>
                          <a:solidFill>
                            <a:srgbClr val="000000"/>
                          </a:solidFill>
                        </a:defRPr>
                      </a:pPr>
                      <a:r>
                        <a:rPr sz="1400" b="1">
                          <a:solidFill>
                            <a:schemeClr val="accent1"/>
                          </a:solidFill>
                        </a:rPr>
                        <a:t>Annual PMPM change (%)</a:t>
                      </a:r>
                    </a:p>
                  </a:txBody>
                  <a:tcPr marL="6350" marR="6350" marT="6350" marB="6350" anchor="ctr" horzOverflow="overflow">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tc gridSpan="2">
                  <a:txBody>
                    <a:bodyPr/>
                    <a:lstStyle/>
                    <a:p>
                      <a:pPr algn="ctr">
                        <a:defRPr>
                          <a:solidFill>
                            <a:srgbClr val="000000"/>
                          </a:solidFill>
                        </a:defRPr>
                      </a:pPr>
                      <a:r>
                        <a:rPr sz="1400" b="1">
                          <a:solidFill>
                            <a:schemeClr val="accent1"/>
                          </a:solidFill>
                        </a:rPr>
                        <a:t>Total change (%)</a:t>
                      </a:r>
                    </a:p>
                  </a:txBody>
                  <a:tcPr marL="6350" marR="6350" marT="6350" marB="6350" anchor="ctr" horzOverflow="overflow">
                    <a:lnT w="12700">
                      <a:solidFill>
                        <a:schemeClr val="accent5"/>
                      </a:solidFill>
                    </a:lnT>
                    <a:lnB w="12700">
                      <a:solidFill>
                        <a:schemeClr val="accent5"/>
                      </a:solidFill>
                    </a:lnB>
                    <a:noFill/>
                  </a:tcPr>
                </a:tc>
                <a:tc hMerge="1">
                  <a:txBody>
                    <a:bodyPr/>
                    <a:lstStyle/>
                    <a:p>
                      <a:endParaRPr lang="en-US"/>
                    </a:p>
                  </a:txBody>
                  <a:tcPr/>
                </a:tc>
                <a:extLst>
                  <a:ext uri="{0D108BD9-81ED-4DB2-BD59-A6C34878D82A}">
                    <a16:rowId xmlns:a16="http://schemas.microsoft.com/office/drawing/2014/main" xmlns="" val="10000"/>
                  </a:ext>
                </a:extLst>
              </a:tr>
              <a:tr h="280983">
                <a:tc vMerge="1">
                  <a:txBody>
                    <a:bodyPr/>
                    <a:lstStyle/>
                    <a:p>
                      <a:endParaRPr lang="en-US"/>
                    </a:p>
                  </a:txBody>
                  <a:tcPr/>
                </a:tc>
                <a:tc>
                  <a:txBody>
                    <a:bodyPr/>
                    <a:lstStyle/>
                    <a:p>
                      <a:pPr algn="ctr">
                        <a:defRPr>
                          <a:solidFill>
                            <a:srgbClr val="000000"/>
                          </a:solidFill>
                        </a:defRPr>
                      </a:pPr>
                      <a:r>
                        <a:rPr sz="1400">
                          <a:solidFill>
                            <a:schemeClr val="accent1"/>
                          </a:solidFill>
                        </a:rPr>
                        <a:t>2015</a:t>
                      </a:r>
                    </a:p>
                  </a:txBody>
                  <a:tcPr marL="6350" marR="6350" marT="6350" marB="6350" anchor="ctr" horzOverflow="overflow">
                    <a:lnL w="12700">
                      <a:solidFill>
                        <a:schemeClr val="accent5"/>
                      </a:solidFill>
                    </a:lnL>
                    <a:lnT w="12700">
                      <a:solidFill>
                        <a:schemeClr val="accent5"/>
                      </a:solidFill>
                    </a:lnT>
                  </a:tcPr>
                </a:tc>
                <a:tc>
                  <a:txBody>
                    <a:bodyPr/>
                    <a:lstStyle/>
                    <a:p>
                      <a:pPr algn="ctr">
                        <a:defRPr>
                          <a:solidFill>
                            <a:srgbClr val="000000"/>
                          </a:solidFill>
                        </a:defRPr>
                      </a:pPr>
                      <a:r>
                        <a:rPr sz="1400">
                          <a:solidFill>
                            <a:schemeClr val="accent1"/>
                          </a:solidFill>
                        </a:rPr>
                        <a:t>2016</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2017</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2018</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2016</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2017</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2018</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2016</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2017</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2018</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OOP</a:t>
                      </a:r>
                    </a:p>
                  </a:txBody>
                  <a:tcPr marL="6350" marR="6350" marT="6350" marB="6350" anchor="ctr" horzOverflow="overflow">
                    <a:lnT w="12700">
                      <a:solidFill>
                        <a:schemeClr val="accent5"/>
                      </a:solidFill>
                    </a:lnT>
                  </a:tcPr>
                </a:tc>
                <a:tc>
                  <a:txBody>
                    <a:bodyPr/>
                    <a:lstStyle/>
                    <a:p>
                      <a:pPr algn="ctr">
                        <a:defRPr>
                          <a:solidFill>
                            <a:srgbClr val="000000"/>
                          </a:solidFill>
                        </a:defRPr>
                      </a:pPr>
                      <a:r>
                        <a:rPr sz="1400">
                          <a:solidFill>
                            <a:schemeClr val="accent1"/>
                          </a:solidFill>
                        </a:rPr>
                        <a:t> PMPM</a:t>
                      </a:r>
                    </a:p>
                  </a:txBody>
                  <a:tcPr marL="6350" marR="6350" marT="6350" marB="6350" anchor="ctr" horzOverflow="overflow">
                    <a:lnT w="12700">
                      <a:solidFill>
                        <a:schemeClr val="accent5"/>
                      </a:solidFill>
                    </a:lnT>
                  </a:tcPr>
                </a:tc>
                <a:extLst>
                  <a:ext uri="{0D108BD9-81ED-4DB2-BD59-A6C34878D82A}">
                    <a16:rowId xmlns:a16="http://schemas.microsoft.com/office/drawing/2014/main" xmlns="" val="10001"/>
                  </a:ext>
                </a:extLst>
              </a:tr>
              <a:tr h="120951">
                <a:tc>
                  <a:txBody>
                    <a:bodyPr/>
                    <a:lstStyle/>
                    <a:p>
                      <a:pPr algn="l">
                        <a:defRPr b="0">
                          <a:solidFill>
                            <a:srgbClr val="000000"/>
                          </a:solidFill>
                        </a:defRPr>
                      </a:pPr>
                      <a:r>
                        <a:rPr sz="1400" b="1">
                          <a:solidFill>
                            <a:schemeClr val="accent1"/>
                          </a:solidFill>
                        </a:rPr>
                        <a:t>All payer</a:t>
                      </a:r>
                    </a:p>
                  </a:txBody>
                  <a:tcPr marL="6350" marR="6350" marT="6350" marB="6350" anchor="ctr" horzOverflow="overflow">
                    <a:lnT w="12700">
                      <a:solidFill>
                        <a:schemeClr val="accent5"/>
                      </a:solidFill>
                    </a:lnT>
                    <a:lnB w="12700">
                      <a:solidFill>
                        <a:schemeClr val="accent5"/>
                      </a:solidFill>
                    </a:lnB>
                    <a:noFill/>
                  </a:tcPr>
                </a:tc>
                <a:tc>
                  <a:txBody>
                    <a:bodyPr/>
                    <a:lstStyle/>
                    <a:p>
                      <a:pPr>
                        <a:defRPr>
                          <a:solidFill>
                            <a:srgbClr val="000000"/>
                          </a:solidFill>
                        </a:defRPr>
                      </a:pPr>
                      <a:r>
                        <a:rPr sz="1400">
                          <a:solidFill>
                            <a:schemeClr val="accent1"/>
                          </a:solidFill>
                        </a:rPr>
                        <a:t>$44.21 </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$47.75 </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$53.94 </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$55.70 </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8.0</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13.0</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3.3</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8.1</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3.4</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3.2</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26.0</a:t>
                      </a:r>
                    </a:p>
                  </a:txBody>
                  <a:tcPr marL="6350" marR="6350" marT="6350" marB="6350" anchor="b" horzOverflow="overflow">
                    <a:lnB w="12700">
                      <a:solidFill>
                        <a:schemeClr val="accent5"/>
                      </a:solidFill>
                    </a:lnB>
                    <a:noFill/>
                  </a:tcPr>
                </a:tc>
                <a:tc>
                  <a:txBody>
                    <a:bodyPr/>
                    <a:lstStyle/>
                    <a:p>
                      <a:pPr>
                        <a:defRPr>
                          <a:solidFill>
                            <a:srgbClr val="000000"/>
                          </a:solidFill>
                        </a:defRPr>
                      </a:pPr>
                      <a:r>
                        <a:rPr sz="1400">
                          <a:solidFill>
                            <a:schemeClr val="accent1"/>
                          </a:solidFill>
                        </a:rPr>
                        <a:t>15.3</a:t>
                      </a:r>
                    </a:p>
                  </a:txBody>
                  <a:tcPr marL="6350" marR="6350" marT="6350" marB="6350" anchor="b" horzOverflow="overflow">
                    <a:lnB w="12700">
                      <a:solidFill>
                        <a:schemeClr val="accent5"/>
                      </a:solidFill>
                    </a:lnB>
                    <a:noFill/>
                  </a:tcPr>
                </a:tc>
                <a:extLst>
                  <a:ext uri="{0D108BD9-81ED-4DB2-BD59-A6C34878D82A}">
                    <a16:rowId xmlns:a16="http://schemas.microsoft.com/office/drawing/2014/main" xmlns=""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itle 1"/>
          <p:cNvSpPr txBox="1">
            <a:spLocks noGrp="1"/>
          </p:cNvSpPr>
          <p:nvPr>
            <p:ph type="title"/>
          </p:nvPr>
        </p:nvSpPr>
        <p:spPr>
          <a:prstGeom prst="rect">
            <a:avLst/>
          </a:prstGeom>
        </p:spPr>
        <p:txBody>
          <a:bodyPr>
            <a:normAutofit fontScale="90000"/>
          </a:bodyPr>
          <a:lstStyle>
            <a:lvl1pPr>
              <a:defRPr>
                <a:latin typeface="+mj-lt"/>
                <a:ea typeface="+mj-ea"/>
                <a:cs typeface="+mj-cs"/>
                <a:sym typeface="Calibri"/>
              </a:defRPr>
            </a:lvl1pPr>
          </a:lstStyle>
          <a:p>
            <a:r>
              <a:t>Office of Health Strategy Efforts to Improve Affordability</a:t>
            </a:r>
          </a:p>
        </p:txBody>
      </p:sp>
      <p:sp>
        <p:nvSpPr>
          <p:cNvPr id="394" name="Slide Number Placeholder 3"/>
          <p:cNvSpPr txBox="1">
            <a:spLocks noGrp="1"/>
          </p:cNvSpPr>
          <p:nvPr>
            <p:ph type="sldNum" sz="quarter" idx="2"/>
          </p:nvPr>
        </p:nvSpPr>
        <p:spPr>
          <a:xfrm>
            <a:off x="11875880" y="6321092"/>
            <a:ext cx="220003"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itle 3"/>
          <p:cNvSpPr txBox="1">
            <a:spLocks noGrp="1"/>
          </p:cNvSpPr>
          <p:nvPr>
            <p:ph type="title"/>
          </p:nvPr>
        </p:nvSpPr>
        <p:spPr>
          <a:prstGeom prst="rect">
            <a:avLst/>
          </a:prstGeom>
        </p:spPr>
        <p:txBody>
          <a:bodyPr/>
          <a:lstStyle>
            <a:lvl1pPr>
              <a:defRPr>
                <a:latin typeface="+mj-lt"/>
                <a:ea typeface="+mj-ea"/>
                <a:cs typeface="+mj-cs"/>
                <a:sym typeface="Calibri"/>
              </a:defRPr>
            </a:lvl1pPr>
          </a:lstStyle>
          <a:p>
            <a:r>
              <a:rPr dirty="0"/>
              <a:t>What is Affordable Healthcare?</a:t>
            </a:r>
          </a:p>
        </p:txBody>
      </p:sp>
      <p:sp>
        <p:nvSpPr>
          <p:cNvPr id="397" name="Content Placeholder 5"/>
          <p:cNvSpPr txBox="1">
            <a:spLocks noGrp="1"/>
          </p:cNvSpPr>
          <p:nvPr>
            <p:ph type="body" sz="half" idx="1"/>
          </p:nvPr>
        </p:nvSpPr>
        <p:spPr>
          <a:xfrm>
            <a:off x="574053" y="1886828"/>
            <a:ext cx="10247454" cy="2454283"/>
          </a:xfrm>
          <a:prstGeom prst="rect">
            <a:avLst/>
          </a:prstGeom>
        </p:spPr>
        <p:txBody>
          <a:bodyPr>
            <a:normAutofit/>
          </a:bodyPr>
          <a:lstStyle>
            <a:lvl1pPr marL="0" indent="112712">
              <a:lnSpc>
                <a:spcPct val="80000"/>
              </a:lnSpc>
              <a:spcBef>
                <a:spcPts val="0"/>
              </a:spcBef>
              <a:buSzTx/>
              <a:buNone/>
              <a:defRPr sz="2900">
                <a:latin typeface="+mj-lt"/>
                <a:ea typeface="+mj-ea"/>
                <a:cs typeface="+mj-cs"/>
                <a:sym typeface="Calibri"/>
              </a:defRPr>
            </a:lvl1pPr>
          </a:lstStyle>
          <a:p>
            <a:pPr indent="0"/>
            <a:r>
              <a:rPr sz="2800" dirty="0"/>
              <a:t>Healthcare is affordable in Connecticut if a family can reliably </a:t>
            </a:r>
            <a:r>
              <a:rPr lang="en-US" sz="2800" dirty="0"/>
              <a:t> </a:t>
            </a:r>
            <a:r>
              <a:rPr sz="2800" dirty="0"/>
              <a:t>secure it to maintain good health and treat illnesses and injuries when they occur without sacrificing the ability to meet all other basic needs including housing, food, transportation, childcare, taxes, and personal expenses or without sinking into debilitating debt.</a:t>
            </a:r>
          </a:p>
        </p:txBody>
      </p:sp>
      <p:pic>
        <p:nvPicPr>
          <p:cNvPr id="398" name="Image" descr="Image"/>
          <p:cNvPicPr>
            <a:picLocks/>
          </p:cNvPicPr>
          <p:nvPr/>
        </p:nvPicPr>
        <p:blipFill>
          <a:blip r:embed="rId3"/>
          <a:stretch>
            <a:fillRect/>
          </a:stretch>
        </p:blipFill>
        <p:spPr>
          <a:xfrm>
            <a:off x="1469092" y="4196160"/>
            <a:ext cx="8457377" cy="24622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Freeform 14"/>
          <p:cNvSpPr/>
          <p:nvPr/>
        </p:nvSpPr>
        <p:spPr>
          <a:xfrm>
            <a:off x="9696399" y="1319003"/>
            <a:ext cx="1891419" cy="1019052"/>
          </a:xfrm>
          <a:custGeom>
            <a:avLst/>
            <a:gdLst/>
            <a:ahLst/>
            <a:cxnLst>
              <a:cxn ang="0">
                <a:pos x="wd2" y="hd2"/>
              </a:cxn>
              <a:cxn ang="5400000">
                <a:pos x="wd2" y="hd2"/>
              </a:cxn>
              <a:cxn ang="10800000">
                <a:pos x="wd2" y="hd2"/>
              </a:cxn>
              <a:cxn ang="16200000">
                <a:pos x="wd2" y="hd2"/>
              </a:cxn>
            </a:cxnLst>
            <a:rect l="0" t="0" r="r" b="b"/>
            <a:pathLst>
              <a:path w="21600" h="21600" extrusionOk="0">
                <a:moveTo>
                  <a:pt x="13410" y="0"/>
                </a:moveTo>
                <a:lnTo>
                  <a:pt x="21600" y="10722"/>
                </a:lnTo>
                <a:lnTo>
                  <a:pt x="13410" y="21600"/>
                </a:lnTo>
                <a:lnTo>
                  <a:pt x="13410" y="16079"/>
                </a:lnTo>
                <a:lnTo>
                  <a:pt x="0" y="16079"/>
                </a:lnTo>
                <a:lnTo>
                  <a:pt x="0" y="5357"/>
                </a:lnTo>
                <a:lnTo>
                  <a:pt x="13410" y="5357"/>
                </a:lnTo>
                <a:lnTo>
                  <a:pt x="13410" y="0"/>
                </a:lnTo>
                <a:close/>
              </a:path>
            </a:pathLst>
          </a:custGeom>
          <a:gradFill>
            <a:gsLst>
              <a:gs pos="1000">
                <a:srgbClr val="0082D1"/>
              </a:gs>
              <a:gs pos="100000">
                <a:srgbClr val="002B45"/>
              </a:gs>
            </a:gsLst>
            <a:lin ang="10800000"/>
          </a:gradFill>
          <a:ln w="28575">
            <a:solidFill>
              <a:srgbClr val="003251"/>
            </a:solidFill>
          </a:ln>
        </p:spPr>
        <p:txBody>
          <a:bodyPr lIns="45719" rIns="45719"/>
          <a:lstStyle/>
          <a:p>
            <a:endParaRPr/>
          </a:p>
        </p:txBody>
      </p:sp>
      <p:sp>
        <p:nvSpPr>
          <p:cNvPr id="403" name="Freeform 15"/>
          <p:cNvSpPr/>
          <p:nvPr/>
        </p:nvSpPr>
        <p:spPr>
          <a:xfrm>
            <a:off x="9696399" y="1824871"/>
            <a:ext cx="1891419" cy="5131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3410" y="21600"/>
                </a:lnTo>
                <a:lnTo>
                  <a:pt x="13410" y="10638"/>
                </a:lnTo>
                <a:lnTo>
                  <a:pt x="0" y="10638"/>
                </a:lnTo>
                <a:lnTo>
                  <a:pt x="0" y="0"/>
                </a:lnTo>
                <a:close/>
              </a:path>
            </a:pathLst>
          </a:custGeom>
          <a:gradFill>
            <a:gsLst>
              <a:gs pos="45000">
                <a:schemeClr val="accent1"/>
              </a:gs>
              <a:gs pos="100000">
                <a:srgbClr val="001D2E">
                  <a:alpha val="29000"/>
                </a:srgbClr>
              </a:gs>
            </a:gsLst>
            <a:lin ang="15600000"/>
          </a:gradFill>
          <a:ln w="12700">
            <a:miter lim="400000"/>
          </a:ln>
        </p:spPr>
        <p:txBody>
          <a:bodyPr lIns="45719" rIns="45719"/>
          <a:lstStyle/>
          <a:p>
            <a:endParaRPr/>
          </a:p>
        </p:txBody>
      </p:sp>
      <p:sp>
        <p:nvSpPr>
          <p:cNvPr id="404" name="Freeform 14"/>
          <p:cNvSpPr/>
          <p:nvPr/>
        </p:nvSpPr>
        <p:spPr>
          <a:xfrm>
            <a:off x="9696399" y="2599163"/>
            <a:ext cx="1891419" cy="1019052"/>
          </a:xfrm>
          <a:custGeom>
            <a:avLst/>
            <a:gdLst/>
            <a:ahLst/>
            <a:cxnLst>
              <a:cxn ang="0">
                <a:pos x="wd2" y="hd2"/>
              </a:cxn>
              <a:cxn ang="5400000">
                <a:pos x="wd2" y="hd2"/>
              </a:cxn>
              <a:cxn ang="10800000">
                <a:pos x="wd2" y="hd2"/>
              </a:cxn>
              <a:cxn ang="16200000">
                <a:pos x="wd2" y="hd2"/>
              </a:cxn>
            </a:cxnLst>
            <a:rect l="0" t="0" r="r" b="b"/>
            <a:pathLst>
              <a:path w="21600" h="21600" extrusionOk="0">
                <a:moveTo>
                  <a:pt x="13410" y="0"/>
                </a:moveTo>
                <a:lnTo>
                  <a:pt x="21600" y="10722"/>
                </a:lnTo>
                <a:lnTo>
                  <a:pt x="13410" y="21600"/>
                </a:lnTo>
                <a:lnTo>
                  <a:pt x="13410" y="16079"/>
                </a:lnTo>
                <a:lnTo>
                  <a:pt x="0" y="16079"/>
                </a:lnTo>
                <a:lnTo>
                  <a:pt x="0" y="5357"/>
                </a:lnTo>
                <a:lnTo>
                  <a:pt x="13410" y="5357"/>
                </a:lnTo>
                <a:lnTo>
                  <a:pt x="13410" y="0"/>
                </a:lnTo>
                <a:close/>
              </a:path>
            </a:pathLst>
          </a:custGeom>
          <a:gradFill>
            <a:gsLst>
              <a:gs pos="1000">
                <a:srgbClr val="FFD966"/>
              </a:gs>
              <a:gs pos="100000">
                <a:schemeClr val="accent2"/>
              </a:gs>
            </a:gsLst>
            <a:lin ang="10800000"/>
          </a:gradFill>
          <a:ln w="28575">
            <a:solidFill>
              <a:srgbClr val="FFCD33"/>
            </a:solidFill>
          </a:ln>
        </p:spPr>
        <p:txBody>
          <a:bodyPr lIns="45719" rIns="45719"/>
          <a:lstStyle/>
          <a:p>
            <a:endParaRPr/>
          </a:p>
        </p:txBody>
      </p:sp>
      <p:sp>
        <p:nvSpPr>
          <p:cNvPr id="405" name="Freeform 15"/>
          <p:cNvSpPr/>
          <p:nvPr/>
        </p:nvSpPr>
        <p:spPr>
          <a:xfrm>
            <a:off x="9696399" y="3105031"/>
            <a:ext cx="1891419" cy="513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3410" y="21600"/>
                </a:lnTo>
                <a:lnTo>
                  <a:pt x="13410" y="10638"/>
                </a:lnTo>
                <a:lnTo>
                  <a:pt x="0" y="10638"/>
                </a:lnTo>
                <a:lnTo>
                  <a:pt x="0" y="0"/>
                </a:lnTo>
                <a:close/>
              </a:path>
            </a:pathLst>
          </a:custGeom>
          <a:gradFill>
            <a:gsLst>
              <a:gs pos="45000">
                <a:srgbClr val="FFD966"/>
              </a:gs>
              <a:gs pos="100000">
                <a:srgbClr val="BF9000">
                  <a:alpha val="31000"/>
                </a:srgbClr>
              </a:gs>
            </a:gsLst>
            <a:lin ang="15600000"/>
          </a:gradFill>
          <a:ln w="12700">
            <a:miter lim="400000"/>
          </a:ln>
        </p:spPr>
        <p:txBody>
          <a:bodyPr lIns="45719" rIns="45719"/>
          <a:lstStyle/>
          <a:p>
            <a:endParaRPr/>
          </a:p>
        </p:txBody>
      </p:sp>
      <p:sp>
        <p:nvSpPr>
          <p:cNvPr id="406" name="Freeform 14"/>
          <p:cNvSpPr/>
          <p:nvPr/>
        </p:nvSpPr>
        <p:spPr>
          <a:xfrm>
            <a:off x="9696399" y="3879324"/>
            <a:ext cx="1891419" cy="1019051"/>
          </a:xfrm>
          <a:custGeom>
            <a:avLst/>
            <a:gdLst/>
            <a:ahLst/>
            <a:cxnLst>
              <a:cxn ang="0">
                <a:pos x="wd2" y="hd2"/>
              </a:cxn>
              <a:cxn ang="5400000">
                <a:pos x="wd2" y="hd2"/>
              </a:cxn>
              <a:cxn ang="10800000">
                <a:pos x="wd2" y="hd2"/>
              </a:cxn>
              <a:cxn ang="16200000">
                <a:pos x="wd2" y="hd2"/>
              </a:cxn>
            </a:cxnLst>
            <a:rect l="0" t="0" r="r" b="b"/>
            <a:pathLst>
              <a:path w="21600" h="21600" extrusionOk="0">
                <a:moveTo>
                  <a:pt x="13410" y="0"/>
                </a:moveTo>
                <a:lnTo>
                  <a:pt x="21600" y="10722"/>
                </a:lnTo>
                <a:lnTo>
                  <a:pt x="13410" y="21600"/>
                </a:lnTo>
                <a:lnTo>
                  <a:pt x="13410" y="16079"/>
                </a:lnTo>
                <a:lnTo>
                  <a:pt x="0" y="16079"/>
                </a:lnTo>
                <a:lnTo>
                  <a:pt x="0" y="5357"/>
                </a:lnTo>
                <a:lnTo>
                  <a:pt x="13410" y="5357"/>
                </a:lnTo>
                <a:lnTo>
                  <a:pt x="13410" y="0"/>
                </a:lnTo>
                <a:close/>
              </a:path>
            </a:pathLst>
          </a:custGeom>
          <a:gradFill>
            <a:gsLst>
              <a:gs pos="1000">
                <a:srgbClr val="FF4040"/>
              </a:gs>
              <a:gs pos="100000">
                <a:schemeClr val="accent3"/>
              </a:gs>
            </a:gsLst>
            <a:lin ang="10800000"/>
          </a:gradFill>
          <a:ln w="28575">
            <a:solidFill>
              <a:srgbClr val="E02020"/>
            </a:solidFill>
          </a:ln>
        </p:spPr>
        <p:txBody>
          <a:bodyPr lIns="45719" rIns="45719"/>
          <a:lstStyle/>
          <a:p>
            <a:endParaRPr/>
          </a:p>
        </p:txBody>
      </p:sp>
      <p:sp>
        <p:nvSpPr>
          <p:cNvPr id="407" name="Freeform 15"/>
          <p:cNvSpPr/>
          <p:nvPr/>
        </p:nvSpPr>
        <p:spPr>
          <a:xfrm>
            <a:off x="9696399" y="4385192"/>
            <a:ext cx="1891419" cy="5131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3410" y="21600"/>
                </a:lnTo>
                <a:lnTo>
                  <a:pt x="13410" y="10638"/>
                </a:lnTo>
                <a:lnTo>
                  <a:pt x="0" y="10638"/>
                </a:lnTo>
                <a:lnTo>
                  <a:pt x="0" y="0"/>
                </a:lnTo>
                <a:close/>
              </a:path>
            </a:pathLst>
          </a:custGeom>
          <a:gradFill>
            <a:gsLst>
              <a:gs pos="45000">
                <a:schemeClr val="accent3">
                  <a:alpha val="64999"/>
                </a:schemeClr>
              </a:gs>
              <a:gs pos="100000">
                <a:srgbClr val="900000">
                  <a:alpha val="12000"/>
                </a:srgbClr>
              </a:gs>
            </a:gsLst>
            <a:lin ang="15600000"/>
          </a:gradFill>
          <a:ln w="12700">
            <a:miter lim="400000"/>
          </a:ln>
        </p:spPr>
        <p:txBody>
          <a:bodyPr lIns="45719" rIns="45719"/>
          <a:lstStyle/>
          <a:p>
            <a:endParaRPr/>
          </a:p>
        </p:txBody>
      </p:sp>
      <p:sp>
        <p:nvSpPr>
          <p:cNvPr id="408" name="Freeform 14"/>
          <p:cNvSpPr/>
          <p:nvPr/>
        </p:nvSpPr>
        <p:spPr>
          <a:xfrm>
            <a:off x="9696399" y="5174724"/>
            <a:ext cx="1891419" cy="1019051"/>
          </a:xfrm>
          <a:custGeom>
            <a:avLst/>
            <a:gdLst/>
            <a:ahLst/>
            <a:cxnLst>
              <a:cxn ang="0">
                <a:pos x="wd2" y="hd2"/>
              </a:cxn>
              <a:cxn ang="5400000">
                <a:pos x="wd2" y="hd2"/>
              </a:cxn>
              <a:cxn ang="10800000">
                <a:pos x="wd2" y="hd2"/>
              </a:cxn>
              <a:cxn ang="16200000">
                <a:pos x="wd2" y="hd2"/>
              </a:cxn>
            </a:cxnLst>
            <a:rect l="0" t="0" r="r" b="b"/>
            <a:pathLst>
              <a:path w="21600" h="21600" extrusionOk="0">
                <a:moveTo>
                  <a:pt x="13410" y="0"/>
                </a:moveTo>
                <a:lnTo>
                  <a:pt x="21600" y="10722"/>
                </a:lnTo>
                <a:lnTo>
                  <a:pt x="13410" y="21600"/>
                </a:lnTo>
                <a:lnTo>
                  <a:pt x="13410" y="16079"/>
                </a:lnTo>
                <a:lnTo>
                  <a:pt x="0" y="16079"/>
                </a:lnTo>
                <a:lnTo>
                  <a:pt x="0" y="5357"/>
                </a:lnTo>
                <a:lnTo>
                  <a:pt x="13410" y="5357"/>
                </a:lnTo>
                <a:lnTo>
                  <a:pt x="13410" y="0"/>
                </a:lnTo>
                <a:close/>
              </a:path>
            </a:pathLst>
          </a:custGeom>
          <a:gradFill>
            <a:gsLst>
              <a:gs pos="1000">
                <a:schemeClr val="accent4"/>
              </a:gs>
              <a:gs pos="100000">
                <a:srgbClr val="6EAA2E"/>
              </a:gs>
            </a:gsLst>
            <a:lin ang="10800000"/>
          </a:gradFill>
          <a:ln w="28575">
            <a:solidFill>
              <a:srgbClr val="80BD3F"/>
            </a:solidFill>
          </a:ln>
        </p:spPr>
        <p:txBody>
          <a:bodyPr lIns="45719" rIns="45719"/>
          <a:lstStyle/>
          <a:p>
            <a:endParaRPr/>
          </a:p>
        </p:txBody>
      </p:sp>
      <p:sp>
        <p:nvSpPr>
          <p:cNvPr id="409" name="Freeform 15"/>
          <p:cNvSpPr/>
          <p:nvPr/>
        </p:nvSpPr>
        <p:spPr>
          <a:xfrm>
            <a:off x="9696399" y="5680592"/>
            <a:ext cx="1891419" cy="5131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3410" y="21600"/>
                </a:lnTo>
                <a:lnTo>
                  <a:pt x="13410" y="10638"/>
                </a:lnTo>
                <a:lnTo>
                  <a:pt x="0" y="10638"/>
                </a:lnTo>
                <a:lnTo>
                  <a:pt x="0" y="0"/>
                </a:lnTo>
                <a:close/>
              </a:path>
            </a:pathLst>
          </a:custGeom>
          <a:gradFill>
            <a:gsLst>
              <a:gs pos="45000">
                <a:schemeClr val="accent4"/>
              </a:gs>
              <a:gs pos="100000">
                <a:srgbClr val="49721E">
                  <a:alpha val="60000"/>
                </a:srgbClr>
              </a:gs>
            </a:gsLst>
            <a:lin ang="15600000"/>
          </a:gradFill>
          <a:ln w="12700">
            <a:miter lim="400000"/>
          </a:ln>
        </p:spPr>
        <p:txBody>
          <a:bodyPr lIns="45719" rIns="45719"/>
          <a:lstStyle/>
          <a:p>
            <a:endParaRPr/>
          </a:p>
        </p:txBody>
      </p:sp>
      <p:sp>
        <p:nvSpPr>
          <p:cNvPr id="410" name="Rectangle 11"/>
          <p:cNvSpPr/>
          <p:nvPr/>
        </p:nvSpPr>
        <p:spPr>
          <a:xfrm>
            <a:off x="1588" y="1263589"/>
            <a:ext cx="10054853" cy="1154624"/>
          </a:xfrm>
          <a:prstGeom prst="rect">
            <a:avLst/>
          </a:prstGeom>
          <a:gradFill>
            <a:gsLst>
              <a:gs pos="0">
                <a:srgbClr val="FFFFFF"/>
              </a:gs>
              <a:gs pos="100000">
                <a:srgbClr val="FFFFFF"/>
              </a:gs>
            </a:gsLst>
          </a:gradFill>
          <a:ln w="12700">
            <a:miter lim="400000"/>
          </a:ln>
          <a:effectLst>
            <a:outerShdw blurRad="469900" dist="38100" rotWithShape="0">
              <a:srgbClr val="000000">
                <a:alpha val="22000"/>
              </a:srgbClr>
            </a:outerShdw>
          </a:effectLst>
        </p:spPr>
        <p:txBody>
          <a:bodyPr lIns="45719" rIns="45719" anchor="ctr"/>
          <a:lstStyle/>
          <a:p>
            <a:pPr algn="ctr">
              <a:defRPr>
                <a:solidFill>
                  <a:srgbClr val="FFFFFF"/>
                </a:solidFill>
              </a:defRPr>
            </a:pPr>
            <a:endParaRPr/>
          </a:p>
        </p:txBody>
      </p:sp>
      <p:sp>
        <p:nvSpPr>
          <p:cNvPr id="411" name="Rectangle 12"/>
          <p:cNvSpPr/>
          <p:nvPr/>
        </p:nvSpPr>
        <p:spPr>
          <a:xfrm>
            <a:off x="1588" y="2546503"/>
            <a:ext cx="10054853" cy="1154623"/>
          </a:xfrm>
          <a:prstGeom prst="rect">
            <a:avLst/>
          </a:prstGeom>
          <a:gradFill>
            <a:gsLst>
              <a:gs pos="0">
                <a:srgbClr val="FFFFFF"/>
              </a:gs>
              <a:gs pos="100000">
                <a:srgbClr val="FFFFFF"/>
              </a:gs>
            </a:gsLst>
          </a:gradFill>
          <a:ln w="12700">
            <a:miter lim="400000"/>
          </a:ln>
          <a:effectLst>
            <a:outerShdw blurRad="469900" dist="38100" rotWithShape="0">
              <a:srgbClr val="000000">
                <a:alpha val="22000"/>
              </a:srgbClr>
            </a:outerShdw>
          </a:effectLst>
        </p:spPr>
        <p:txBody>
          <a:bodyPr lIns="45719" rIns="45719" anchor="ctr"/>
          <a:lstStyle/>
          <a:p>
            <a:pPr algn="ctr">
              <a:defRPr>
                <a:solidFill>
                  <a:srgbClr val="FFFFFF"/>
                </a:solidFill>
              </a:defRPr>
            </a:pPr>
            <a:endParaRPr/>
          </a:p>
        </p:txBody>
      </p:sp>
      <p:sp>
        <p:nvSpPr>
          <p:cNvPr id="412" name="Rectangle 13"/>
          <p:cNvSpPr/>
          <p:nvPr/>
        </p:nvSpPr>
        <p:spPr>
          <a:xfrm>
            <a:off x="1588" y="3829415"/>
            <a:ext cx="10054853" cy="1154623"/>
          </a:xfrm>
          <a:prstGeom prst="rect">
            <a:avLst/>
          </a:prstGeom>
          <a:gradFill>
            <a:gsLst>
              <a:gs pos="0">
                <a:srgbClr val="FFFFFF"/>
              </a:gs>
              <a:gs pos="100000">
                <a:srgbClr val="FFFFFF"/>
              </a:gs>
            </a:gsLst>
          </a:gradFill>
          <a:ln w="12700">
            <a:miter lim="400000"/>
          </a:ln>
          <a:effectLst>
            <a:outerShdw blurRad="469900" dist="38100" rotWithShape="0">
              <a:srgbClr val="000000">
                <a:alpha val="22000"/>
              </a:srgbClr>
            </a:outerShdw>
          </a:effectLst>
        </p:spPr>
        <p:txBody>
          <a:bodyPr lIns="45719" rIns="45719" anchor="ctr"/>
          <a:lstStyle/>
          <a:p>
            <a:pPr algn="ctr">
              <a:defRPr>
                <a:solidFill>
                  <a:srgbClr val="FFFFFF"/>
                </a:solidFill>
              </a:defRPr>
            </a:pPr>
            <a:endParaRPr/>
          </a:p>
        </p:txBody>
      </p:sp>
      <p:sp>
        <p:nvSpPr>
          <p:cNvPr id="413" name="Rectangle 14"/>
          <p:cNvSpPr/>
          <p:nvPr/>
        </p:nvSpPr>
        <p:spPr>
          <a:xfrm>
            <a:off x="1588" y="5112327"/>
            <a:ext cx="10054853" cy="1154623"/>
          </a:xfrm>
          <a:prstGeom prst="rect">
            <a:avLst/>
          </a:prstGeom>
          <a:gradFill>
            <a:gsLst>
              <a:gs pos="0">
                <a:srgbClr val="FFFFFF"/>
              </a:gs>
              <a:gs pos="100000">
                <a:srgbClr val="FFFFFF"/>
              </a:gs>
            </a:gsLst>
          </a:gradFill>
          <a:ln w="12700">
            <a:miter lim="400000"/>
          </a:ln>
          <a:effectLst>
            <a:outerShdw blurRad="469900" dist="38100" rotWithShape="0">
              <a:srgbClr val="000000">
                <a:alpha val="22000"/>
              </a:srgbClr>
            </a:outerShdw>
          </a:effectLst>
        </p:spPr>
        <p:txBody>
          <a:bodyPr lIns="45719" rIns="45719" anchor="ctr"/>
          <a:lstStyle/>
          <a:p>
            <a:pPr algn="ctr">
              <a:defRPr>
                <a:solidFill>
                  <a:srgbClr val="FFFFFF"/>
                </a:solidFill>
              </a:defRPr>
            </a:pPr>
            <a:endParaRPr/>
          </a:p>
        </p:txBody>
      </p:sp>
      <p:sp>
        <p:nvSpPr>
          <p:cNvPr id="414" name="TextBox 32"/>
          <p:cNvSpPr txBox="1"/>
          <p:nvPr/>
        </p:nvSpPr>
        <p:spPr>
          <a:xfrm>
            <a:off x="725483" y="1072876"/>
            <a:ext cx="725696" cy="2645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1" indent="0">
              <a:defRPr sz="8800" b="1">
                <a:latin typeface="Arial"/>
                <a:ea typeface="Arial"/>
                <a:cs typeface="Arial"/>
                <a:sym typeface="Arial"/>
              </a:defRPr>
            </a:pPr>
            <a:r>
              <a:t>1</a:t>
            </a:r>
          </a:p>
        </p:txBody>
      </p:sp>
      <p:sp>
        <p:nvSpPr>
          <p:cNvPr id="415" name="TextBox 33"/>
          <p:cNvSpPr txBox="1"/>
          <p:nvPr/>
        </p:nvSpPr>
        <p:spPr>
          <a:xfrm>
            <a:off x="725483" y="2362076"/>
            <a:ext cx="725696" cy="2645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1" indent="0">
              <a:defRPr sz="8800" b="1">
                <a:solidFill>
                  <a:schemeClr val="accent2"/>
                </a:solidFill>
                <a:latin typeface="Arial"/>
                <a:ea typeface="Arial"/>
                <a:cs typeface="Arial"/>
                <a:sym typeface="Arial"/>
              </a:defRPr>
            </a:pPr>
            <a:r>
              <a:t>2</a:t>
            </a:r>
          </a:p>
        </p:txBody>
      </p:sp>
      <p:sp>
        <p:nvSpPr>
          <p:cNvPr id="416" name="TextBox 34"/>
          <p:cNvSpPr txBox="1"/>
          <p:nvPr/>
        </p:nvSpPr>
        <p:spPr>
          <a:xfrm>
            <a:off x="725483" y="3639332"/>
            <a:ext cx="725696" cy="2645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1" indent="0">
              <a:defRPr sz="8800" b="1">
                <a:solidFill>
                  <a:schemeClr val="accent3"/>
                </a:solidFill>
                <a:latin typeface="Arial"/>
                <a:ea typeface="Arial"/>
                <a:cs typeface="Arial"/>
                <a:sym typeface="Arial"/>
              </a:defRPr>
            </a:pPr>
            <a:r>
              <a:t>3</a:t>
            </a:r>
          </a:p>
        </p:txBody>
      </p:sp>
      <p:sp>
        <p:nvSpPr>
          <p:cNvPr id="417" name="TextBox 35"/>
          <p:cNvSpPr txBox="1"/>
          <p:nvPr/>
        </p:nvSpPr>
        <p:spPr>
          <a:xfrm>
            <a:off x="725483" y="4904020"/>
            <a:ext cx="725696" cy="2645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1" indent="0">
              <a:defRPr sz="8800" b="1">
                <a:solidFill>
                  <a:schemeClr val="accent4"/>
                </a:solidFill>
                <a:latin typeface="Arial"/>
                <a:ea typeface="Arial"/>
                <a:cs typeface="Arial"/>
                <a:sym typeface="Arial"/>
              </a:defRPr>
            </a:pPr>
            <a:r>
              <a:t>4</a:t>
            </a:r>
          </a:p>
        </p:txBody>
      </p:sp>
      <p:sp>
        <p:nvSpPr>
          <p:cNvPr id="418" name="Oval 36"/>
          <p:cNvSpPr/>
          <p:nvPr/>
        </p:nvSpPr>
        <p:spPr>
          <a:xfrm>
            <a:off x="1607246" y="1400868"/>
            <a:ext cx="605477" cy="605476"/>
          </a:xfrm>
          <a:prstGeom prst="ellipse">
            <a:avLst/>
          </a:prstGeom>
          <a:gradFill>
            <a:gsLst>
              <a:gs pos="0">
                <a:srgbClr val="0094EE"/>
              </a:gs>
              <a:gs pos="100000">
                <a:srgbClr val="007AC5"/>
              </a:gs>
            </a:gsLst>
            <a:lin ang="2700000"/>
          </a:gradFill>
          <a:ln w="12700">
            <a:miter lim="400000"/>
          </a:ln>
        </p:spPr>
        <p:txBody>
          <a:bodyPr lIns="45719" rIns="45719" anchor="ctr"/>
          <a:lstStyle/>
          <a:p>
            <a:pPr algn="ctr">
              <a:defRPr>
                <a:solidFill>
                  <a:srgbClr val="FFFFFF"/>
                </a:solidFill>
              </a:defRPr>
            </a:pPr>
            <a:endParaRPr/>
          </a:p>
        </p:txBody>
      </p:sp>
      <p:sp>
        <p:nvSpPr>
          <p:cNvPr id="419" name="TextBox 39"/>
          <p:cNvSpPr txBox="1"/>
          <p:nvPr/>
        </p:nvSpPr>
        <p:spPr>
          <a:xfrm>
            <a:off x="2689951" y="1425403"/>
            <a:ext cx="1272590"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a:solidFill>
                  <a:srgbClr val="007AC5"/>
                </a:solidFill>
                <a:latin typeface="Impact"/>
                <a:ea typeface="Impact"/>
                <a:cs typeface="Impact"/>
                <a:sym typeface="Impact"/>
              </a:defRPr>
            </a:pPr>
            <a:r>
              <a:t>Cost Growth </a:t>
            </a:r>
          </a:p>
          <a:p>
            <a:pPr algn="ctr">
              <a:defRPr>
                <a:solidFill>
                  <a:srgbClr val="007AC5"/>
                </a:solidFill>
                <a:latin typeface="Impact"/>
                <a:ea typeface="Impact"/>
                <a:cs typeface="Impact"/>
                <a:sym typeface="Impact"/>
              </a:defRPr>
            </a:pPr>
            <a:r>
              <a:t>Benchmark</a:t>
            </a:r>
          </a:p>
        </p:txBody>
      </p:sp>
      <p:sp>
        <p:nvSpPr>
          <p:cNvPr id="420" name="TextBox 40"/>
          <p:cNvSpPr txBox="1"/>
          <p:nvPr/>
        </p:nvSpPr>
        <p:spPr>
          <a:xfrm>
            <a:off x="2644132" y="2688145"/>
            <a:ext cx="136423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a:solidFill>
                  <a:srgbClr val="007AC5"/>
                </a:solidFill>
                <a:latin typeface="Impact"/>
                <a:ea typeface="Impact"/>
                <a:cs typeface="Impact"/>
                <a:sym typeface="Impact"/>
              </a:defRPr>
            </a:pPr>
            <a:r>
              <a:t>Primary Care </a:t>
            </a:r>
          </a:p>
          <a:p>
            <a:pPr algn="ctr">
              <a:defRPr>
                <a:solidFill>
                  <a:srgbClr val="007AC5"/>
                </a:solidFill>
                <a:latin typeface="Impact"/>
                <a:ea typeface="Impact"/>
                <a:cs typeface="Impact"/>
                <a:sym typeface="Impact"/>
              </a:defRPr>
            </a:pPr>
            <a:r>
              <a:t>Spend Target</a:t>
            </a:r>
          </a:p>
        </p:txBody>
      </p:sp>
      <p:sp>
        <p:nvSpPr>
          <p:cNvPr id="421" name="TextBox 41"/>
          <p:cNvSpPr txBox="1"/>
          <p:nvPr/>
        </p:nvSpPr>
        <p:spPr>
          <a:xfrm>
            <a:off x="2690864" y="5244813"/>
            <a:ext cx="1330075"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a:solidFill>
                  <a:srgbClr val="007AC5"/>
                </a:solidFill>
                <a:latin typeface="Impact"/>
                <a:ea typeface="Impact"/>
                <a:cs typeface="Impact"/>
                <a:sym typeface="Impact"/>
              </a:defRPr>
            </a:pPr>
            <a:r>
              <a:t>Quality </a:t>
            </a:r>
          </a:p>
          <a:p>
            <a:pPr algn="ctr">
              <a:defRPr>
                <a:solidFill>
                  <a:srgbClr val="007AC5"/>
                </a:solidFill>
                <a:latin typeface="Impact"/>
                <a:ea typeface="Impact"/>
                <a:cs typeface="Impact"/>
                <a:sym typeface="Impact"/>
              </a:defRPr>
            </a:pPr>
            <a:r>
              <a:t>Benchmarks </a:t>
            </a:r>
          </a:p>
        </p:txBody>
      </p:sp>
      <p:sp>
        <p:nvSpPr>
          <p:cNvPr id="422" name="TextBox 42"/>
          <p:cNvSpPr txBox="1"/>
          <p:nvPr/>
        </p:nvSpPr>
        <p:spPr>
          <a:xfrm>
            <a:off x="2778470" y="3988110"/>
            <a:ext cx="960609"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a:solidFill>
                  <a:srgbClr val="007AC5"/>
                </a:solidFill>
                <a:latin typeface="Impact"/>
                <a:ea typeface="Impact"/>
                <a:cs typeface="Impact"/>
                <a:sym typeface="Impact"/>
              </a:defRPr>
            </a:pPr>
            <a:r>
              <a:t>Data Use </a:t>
            </a:r>
          </a:p>
          <a:p>
            <a:pPr algn="ctr">
              <a:defRPr>
                <a:solidFill>
                  <a:srgbClr val="007AC5"/>
                </a:solidFill>
                <a:latin typeface="Impact"/>
                <a:ea typeface="Impact"/>
                <a:cs typeface="Impact"/>
                <a:sym typeface="Impact"/>
              </a:defRPr>
            </a:pPr>
            <a:r>
              <a:t>Strategy</a:t>
            </a:r>
          </a:p>
        </p:txBody>
      </p:sp>
      <p:sp>
        <p:nvSpPr>
          <p:cNvPr id="423" name="Oval 45"/>
          <p:cNvSpPr/>
          <p:nvPr/>
        </p:nvSpPr>
        <p:spPr>
          <a:xfrm>
            <a:off x="1611868" y="2700155"/>
            <a:ext cx="605477" cy="605477"/>
          </a:xfrm>
          <a:prstGeom prst="ellipse">
            <a:avLst/>
          </a:prstGeom>
          <a:gradFill>
            <a:gsLst>
              <a:gs pos="0">
                <a:srgbClr val="0094EE"/>
              </a:gs>
              <a:gs pos="100000">
                <a:srgbClr val="007AC5"/>
              </a:gs>
            </a:gsLst>
            <a:lin ang="2700000"/>
          </a:gradFill>
          <a:ln w="12700">
            <a:miter lim="400000"/>
          </a:ln>
        </p:spPr>
        <p:txBody>
          <a:bodyPr lIns="45719" rIns="45719" anchor="ctr"/>
          <a:lstStyle/>
          <a:p>
            <a:pPr algn="ctr">
              <a:defRPr>
                <a:solidFill>
                  <a:srgbClr val="FFFFFF"/>
                </a:solidFill>
              </a:defRPr>
            </a:pPr>
            <a:endParaRPr/>
          </a:p>
        </p:txBody>
      </p:sp>
      <p:sp>
        <p:nvSpPr>
          <p:cNvPr id="424" name="Oval 48"/>
          <p:cNvSpPr/>
          <p:nvPr/>
        </p:nvSpPr>
        <p:spPr>
          <a:xfrm>
            <a:off x="1607246" y="3969898"/>
            <a:ext cx="605477" cy="605476"/>
          </a:xfrm>
          <a:prstGeom prst="ellipse">
            <a:avLst/>
          </a:prstGeom>
          <a:gradFill>
            <a:gsLst>
              <a:gs pos="0">
                <a:srgbClr val="0094EE"/>
              </a:gs>
              <a:gs pos="100000">
                <a:srgbClr val="007AC5"/>
              </a:gs>
            </a:gsLst>
            <a:lin ang="2700000"/>
          </a:gradFill>
          <a:ln w="12700">
            <a:miter lim="400000"/>
          </a:ln>
        </p:spPr>
        <p:txBody>
          <a:bodyPr lIns="45719" rIns="45719" anchor="ctr"/>
          <a:lstStyle/>
          <a:p>
            <a:pPr algn="ctr">
              <a:defRPr>
                <a:solidFill>
                  <a:srgbClr val="FFFFFF"/>
                </a:solidFill>
              </a:defRPr>
            </a:pPr>
            <a:endParaRPr/>
          </a:p>
        </p:txBody>
      </p:sp>
      <p:sp>
        <p:nvSpPr>
          <p:cNvPr id="425" name="Oval 51"/>
          <p:cNvSpPr/>
          <p:nvPr/>
        </p:nvSpPr>
        <p:spPr>
          <a:xfrm>
            <a:off x="1607246" y="5232639"/>
            <a:ext cx="605477" cy="605477"/>
          </a:xfrm>
          <a:prstGeom prst="ellipse">
            <a:avLst/>
          </a:prstGeom>
          <a:gradFill>
            <a:gsLst>
              <a:gs pos="0">
                <a:srgbClr val="0094EE"/>
              </a:gs>
              <a:gs pos="100000">
                <a:srgbClr val="007AC5"/>
              </a:gs>
            </a:gsLst>
            <a:lin ang="2700000"/>
          </a:gradFill>
          <a:ln w="12700">
            <a:miter lim="400000"/>
          </a:ln>
        </p:spPr>
        <p:txBody>
          <a:bodyPr lIns="45719" rIns="45719" anchor="ctr"/>
          <a:lstStyle/>
          <a:p>
            <a:pPr algn="ctr">
              <a:defRPr>
                <a:solidFill>
                  <a:srgbClr val="FFFFFF"/>
                </a:solidFill>
              </a:defRPr>
            </a:pPr>
            <a:endParaRPr/>
          </a:p>
        </p:txBody>
      </p:sp>
      <p:sp>
        <p:nvSpPr>
          <p:cNvPr id="426" name="Rectangle 53"/>
          <p:cNvSpPr txBox="1"/>
          <p:nvPr/>
        </p:nvSpPr>
        <p:spPr>
          <a:xfrm>
            <a:off x="4486724" y="1365770"/>
            <a:ext cx="5387997" cy="541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808080"/>
                </a:solidFill>
                <a:latin typeface="Arial"/>
                <a:ea typeface="Arial"/>
                <a:cs typeface="Arial"/>
                <a:sym typeface="Arial"/>
              </a:defRPr>
            </a:lvl1pPr>
          </a:lstStyle>
          <a:p>
            <a:r>
              <a:t>Recommendations for a cost growth benchmark that covers all payers and all populations for 2021-2025.</a:t>
            </a:r>
          </a:p>
        </p:txBody>
      </p:sp>
      <p:sp>
        <p:nvSpPr>
          <p:cNvPr id="427" name="Rectangle 54"/>
          <p:cNvSpPr txBox="1"/>
          <p:nvPr/>
        </p:nvSpPr>
        <p:spPr>
          <a:xfrm>
            <a:off x="4485534" y="2599338"/>
            <a:ext cx="5525188" cy="77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808080"/>
                </a:solidFill>
                <a:latin typeface="Arial"/>
                <a:ea typeface="Arial"/>
                <a:cs typeface="Arial"/>
                <a:sym typeface="Arial"/>
              </a:defRPr>
            </a:lvl1pPr>
          </a:lstStyle>
          <a:p>
            <a:r>
              <a:t>Recommendations for getting to a 10% primary care spend as a share of total healthcare expenditures by CY 2025, applied to all payers and populations.</a:t>
            </a:r>
          </a:p>
        </p:txBody>
      </p:sp>
      <p:sp>
        <p:nvSpPr>
          <p:cNvPr id="428" name="Rectangle 56"/>
          <p:cNvSpPr txBox="1"/>
          <p:nvPr/>
        </p:nvSpPr>
        <p:spPr>
          <a:xfrm>
            <a:off x="4481844" y="3906820"/>
            <a:ext cx="4517073"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808080"/>
                </a:solidFill>
                <a:latin typeface="Arial"/>
                <a:ea typeface="Arial"/>
                <a:cs typeface="Arial"/>
                <a:sym typeface="Arial"/>
              </a:defRPr>
            </a:lvl1pPr>
          </a:lstStyle>
          <a:p>
            <a:r>
              <a:t>A complementary strategy that leverages the state’s APCD, and potentially other sources, to analyze cost and cost growth drivers, and more. </a:t>
            </a:r>
          </a:p>
        </p:txBody>
      </p:sp>
      <p:grpSp>
        <p:nvGrpSpPr>
          <p:cNvPr id="434" name="Group 79"/>
          <p:cNvGrpSpPr/>
          <p:nvPr/>
        </p:nvGrpSpPr>
        <p:grpSpPr>
          <a:xfrm>
            <a:off x="1746774" y="1561887"/>
            <a:ext cx="334190" cy="283434"/>
            <a:chOff x="0" y="0"/>
            <a:chExt cx="334189" cy="283433"/>
          </a:xfrm>
        </p:grpSpPr>
        <p:sp>
          <p:nvSpPr>
            <p:cNvPr id="429" name="Freeform 6"/>
            <p:cNvSpPr/>
            <p:nvPr/>
          </p:nvSpPr>
          <p:spPr>
            <a:xfrm>
              <a:off x="22625" y="182330"/>
              <a:ext cx="53916" cy="1011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0326"/>
                  </a:lnTo>
                  <a:lnTo>
                    <a:pt x="21518" y="20675"/>
                  </a:lnTo>
                  <a:lnTo>
                    <a:pt x="21273" y="20979"/>
                  </a:lnTo>
                  <a:lnTo>
                    <a:pt x="20865" y="21230"/>
                  </a:lnTo>
                  <a:lnTo>
                    <a:pt x="20395" y="21426"/>
                  </a:lnTo>
                  <a:lnTo>
                    <a:pt x="19824" y="21556"/>
                  </a:lnTo>
                  <a:lnTo>
                    <a:pt x="19171" y="21600"/>
                  </a:lnTo>
                  <a:lnTo>
                    <a:pt x="2389" y="21600"/>
                  </a:lnTo>
                  <a:lnTo>
                    <a:pt x="1735" y="21556"/>
                  </a:lnTo>
                  <a:lnTo>
                    <a:pt x="1164" y="21426"/>
                  </a:lnTo>
                  <a:lnTo>
                    <a:pt x="694" y="21230"/>
                  </a:lnTo>
                  <a:lnTo>
                    <a:pt x="327" y="20979"/>
                  </a:lnTo>
                  <a:lnTo>
                    <a:pt x="82" y="20675"/>
                  </a:lnTo>
                  <a:lnTo>
                    <a:pt x="0" y="20326"/>
                  </a:lnTo>
                  <a:lnTo>
                    <a:pt x="0" y="8753"/>
                  </a:lnTo>
                  <a:lnTo>
                    <a:pt x="1735" y="8644"/>
                  </a:lnTo>
                  <a:lnTo>
                    <a:pt x="3409" y="8405"/>
                  </a:lnTo>
                  <a:lnTo>
                    <a:pt x="5063" y="8089"/>
                  </a:lnTo>
                  <a:lnTo>
                    <a:pt x="6615" y="7654"/>
                  </a:lnTo>
                  <a:lnTo>
                    <a:pt x="8085" y="7109"/>
                  </a:lnTo>
                  <a:lnTo>
                    <a:pt x="9412" y="6489"/>
                  </a:lnTo>
                  <a:lnTo>
                    <a:pt x="216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30" name="Freeform 7"/>
            <p:cNvSpPr/>
            <p:nvPr/>
          </p:nvSpPr>
          <p:spPr>
            <a:xfrm>
              <a:off x="97433" y="181617"/>
              <a:ext cx="53916" cy="101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524" y="6097"/>
                  </a:lnTo>
                  <a:lnTo>
                    <a:pt x="12707" y="6659"/>
                  </a:lnTo>
                  <a:lnTo>
                    <a:pt x="14012" y="7146"/>
                  </a:lnTo>
                  <a:lnTo>
                    <a:pt x="15420" y="7578"/>
                  </a:lnTo>
                  <a:lnTo>
                    <a:pt x="16888" y="7903"/>
                  </a:lnTo>
                  <a:lnTo>
                    <a:pt x="18377" y="8141"/>
                  </a:lnTo>
                  <a:lnTo>
                    <a:pt x="19968" y="8292"/>
                  </a:lnTo>
                  <a:lnTo>
                    <a:pt x="21600" y="8346"/>
                  </a:lnTo>
                  <a:lnTo>
                    <a:pt x="21600" y="20335"/>
                  </a:lnTo>
                  <a:lnTo>
                    <a:pt x="21518" y="20681"/>
                  </a:lnTo>
                  <a:lnTo>
                    <a:pt x="21274" y="20984"/>
                  </a:lnTo>
                  <a:lnTo>
                    <a:pt x="20907" y="21232"/>
                  </a:lnTo>
                  <a:lnTo>
                    <a:pt x="20376" y="21427"/>
                  </a:lnTo>
                  <a:lnTo>
                    <a:pt x="19805" y="21557"/>
                  </a:lnTo>
                  <a:lnTo>
                    <a:pt x="19193" y="21600"/>
                  </a:lnTo>
                  <a:lnTo>
                    <a:pt x="2386" y="21600"/>
                  </a:lnTo>
                  <a:lnTo>
                    <a:pt x="1754" y="21557"/>
                  </a:lnTo>
                  <a:lnTo>
                    <a:pt x="1183" y="21427"/>
                  </a:lnTo>
                  <a:lnTo>
                    <a:pt x="693" y="21232"/>
                  </a:lnTo>
                  <a:lnTo>
                    <a:pt x="326" y="20984"/>
                  </a:lnTo>
                  <a:lnTo>
                    <a:pt x="82" y="20681"/>
                  </a:lnTo>
                  <a:lnTo>
                    <a:pt x="0" y="2033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31" name="Freeform 8"/>
            <p:cNvSpPr/>
            <p:nvPr/>
          </p:nvSpPr>
          <p:spPr>
            <a:xfrm>
              <a:off x="172241" y="162354"/>
              <a:ext cx="53916" cy="1210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0536"/>
                  </a:lnTo>
                  <a:lnTo>
                    <a:pt x="21518" y="20827"/>
                  </a:lnTo>
                  <a:lnTo>
                    <a:pt x="21274" y="21082"/>
                  </a:lnTo>
                  <a:lnTo>
                    <a:pt x="20907" y="21291"/>
                  </a:lnTo>
                  <a:lnTo>
                    <a:pt x="20417" y="21455"/>
                  </a:lnTo>
                  <a:lnTo>
                    <a:pt x="19846" y="21564"/>
                  </a:lnTo>
                  <a:lnTo>
                    <a:pt x="19214" y="21600"/>
                  </a:lnTo>
                  <a:lnTo>
                    <a:pt x="2448" y="21600"/>
                  </a:lnTo>
                  <a:lnTo>
                    <a:pt x="1795" y="21564"/>
                  </a:lnTo>
                  <a:lnTo>
                    <a:pt x="1183" y="21455"/>
                  </a:lnTo>
                  <a:lnTo>
                    <a:pt x="693" y="21291"/>
                  </a:lnTo>
                  <a:lnTo>
                    <a:pt x="326" y="21082"/>
                  </a:lnTo>
                  <a:lnTo>
                    <a:pt x="82" y="20827"/>
                  </a:lnTo>
                  <a:lnTo>
                    <a:pt x="0" y="20536"/>
                  </a:lnTo>
                  <a:lnTo>
                    <a:pt x="0" y="9409"/>
                  </a:lnTo>
                  <a:lnTo>
                    <a:pt x="1265" y="9018"/>
                  </a:lnTo>
                  <a:lnTo>
                    <a:pt x="2407" y="8545"/>
                  </a:lnTo>
                  <a:lnTo>
                    <a:pt x="216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32" name="Freeform 9"/>
            <p:cNvSpPr/>
            <p:nvPr/>
          </p:nvSpPr>
          <p:spPr>
            <a:xfrm>
              <a:off x="247049" y="91623"/>
              <a:ext cx="54120" cy="191810"/>
            </a:xfrm>
            <a:custGeom>
              <a:avLst/>
              <a:gdLst/>
              <a:ahLst/>
              <a:cxnLst>
                <a:cxn ang="0">
                  <a:pos x="wd2" y="hd2"/>
                </a:cxn>
                <a:cxn ang="5400000">
                  <a:pos x="wd2" y="hd2"/>
                </a:cxn>
                <a:cxn ang="10800000">
                  <a:pos x="wd2" y="hd2"/>
                </a:cxn>
                <a:cxn ang="16200000">
                  <a:pos x="wd2" y="hd2"/>
                </a:cxn>
              </a:cxnLst>
              <a:rect l="0" t="0" r="r" b="b"/>
              <a:pathLst>
                <a:path w="21600" h="21600" extrusionOk="0">
                  <a:moveTo>
                    <a:pt x="19990" y="0"/>
                  </a:moveTo>
                  <a:lnTo>
                    <a:pt x="20357" y="92"/>
                  </a:lnTo>
                  <a:lnTo>
                    <a:pt x="20683" y="184"/>
                  </a:lnTo>
                  <a:lnTo>
                    <a:pt x="21091" y="293"/>
                  </a:lnTo>
                  <a:lnTo>
                    <a:pt x="21600" y="419"/>
                  </a:lnTo>
                  <a:lnTo>
                    <a:pt x="21600" y="20929"/>
                  </a:lnTo>
                  <a:lnTo>
                    <a:pt x="21518" y="21112"/>
                  </a:lnTo>
                  <a:lnTo>
                    <a:pt x="21233" y="21273"/>
                  </a:lnTo>
                  <a:lnTo>
                    <a:pt x="20887" y="21405"/>
                  </a:lnTo>
                  <a:lnTo>
                    <a:pt x="20398" y="21508"/>
                  </a:lnTo>
                  <a:lnTo>
                    <a:pt x="19827" y="21577"/>
                  </a:lnTo>
                  <a:lnTo>
                    <a:pt x="19175" y="21600"/>
                  </a:lnTo>
                  <a:lnTo>
                    <a:pt x="2425" y="21600"/>
                  </a:lnTo>
                  <a:lnTo>
                    <a:pt x="1773" y="21577"/>
                  </a:lnTo>
                  <a:lnTo>
                    <a:pt x="1223" y="21508"/>
                  </a:lnTo>
                  <a:lnTo>
                    <a:pt x="734" y="21405"/>
                  </a:lnTo>
                  <a:lnTo>
                    <a:pt x="326" y="21273"/>
                  </a:lnTo>
                  <a:lnTo>
                    <a:pt x="82" y="21112"/>
                  </a:lnTo>
                  <a:lnTo>
                    <a:pt x="0" y="20929"/>
                  </a:lnTo>
                  <a:lnTo>
                    <a:pt x="0" y="5607"/>
                  </a:lnTo>
                  <a:lnTo>
                    <a:pt x="1999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33" name="Freeform 10"/>
            <p:cNvSpPr/>
            <p:nvPr/>
          </p:nvSpPr>
          <p:spPr>
            <a:xfrm>
              <a:off x="0" y="-1"/>
              <a:ext cx="334191" cy="203429"/>
            </a:xfrm>
            <a:custGeom>
              <a:avLst/>
              <a:gdLst/>
              <a:ahLst/>
              <a:cxnLst>
                <a:cxn ang="0">
                  <a:pos x="wd2" y="hd2"/>
                </a:cxn>
                <a:cxn ang="5400000">
                  <a:pos x="wd2" y="hd2"/>
                </a:cxn>
                <a:cxn ang="10800000">
                  <a:pos x="wd2" y="hd2"/>
                </a:cxn>
                <a:cxn ang="16200000">
                  <a:pos x="wd2" y="hd2"/>
                </a:cxn>
              </a:cxnLst>
              <a:rect l="0" t="0" r="r" b="b"/>
              <a:pathLst>
                <a:path w="21600" h="21600" extrusionOk="0">
                  <a:moveTo>
                    <a:pt x="20773" y="0"/>
                  </a:moveTo>
                  <a:lnTo>
                    <a:pt x="20839" y="0"/>
                  </a:lnTo>
                  <a:lnTo>
                    <a:pt x="21017" y="22"/>
                  </a:lnTo>
                  <a:lnTo>
                    <a:pt x="21175" y="87"/>
                  </a:lnTo>
                  <a:lnTo>
                    <a:pt x="21304" y="195"/>
                  </a:lnTo>
                  <a:lnTo>
                    <a:pt x="21416" y="346"/>
                  </a:lnTo>
                  <a:lnTo>
                    <a:pt x="21501" y="536"/>
                  </a:lnTo>
                  <a:lnTo>
                    <a:pt x="21560" y="763"/>
                  </a:lnTo>
                  <a:lnTo>
                    <a:pt x="21593" y="1033"/>
                  </a:lnTo>
                  <a:lnTo>
                    <a:pt x="21600" y="1331"/>
                  </a:lnTo>
                  <a:lnTo>
                    <a:pt x="21541" y="3343"/>
                  </a:lnTo>
                  <a:lnTo>
                    <a:pt x="21422" y="7373"/>
                  </a:lnTo>
                  <a:lnTo>
                    <a:pt x="21416" y="7562"/>
                  </a:lnTo>
                  <a:lnTo>
                    <a:pt x="21389" y="7779"/>
                  </a:lnTo>
                  <a:lnTo>
                    <a:pt x="21350" y="7995"/>
                  </a:lnTo>
                  <a:lnTo>
                    <a:pt x="21287" y="8201"/>
                  </a:lnTo>
                  <a:lnTo>
                    <a:pt x="21188" y="8390"/>
                  </a:lnTo>
                  <a:lnTo>
                    <a:pt x="21103" y="8520"/>
                  </a:lnTo>
                  <a:lnTo>
                    <a:pt x="21004" y="8617"/>
                  </a:lnTo>
                  <a:lnTo>
                    <a:pt x="20898" y="8704"/>
                  </a:lnTo>
                  <a:lnTo>
                    <a:pt x="20793" y="8747"/>
                  </a:lnTo>
                  <a:lnTo>
                    <a:pt x="20688" y="8758"/>
                  </a:lnTo>
                  <a:lnTo>
                    <a:pt x="20579" y="8736"/>
                  </a:lnTo>
                  <a:lnTo>
                    <a:pt x="20474" y="8682"/>
                  </a:lnTo>
                  <a:lnTo>
                    <a:pt x="20381" y="8606"/>
                  </a:lnTo>
                  <a:lnTo>
                    <a:pt x="20302" y="8509"/>
                  </a:lnTo>
                  <a:lnTo>
                    <a:pt x="20230" y="8401"/>
                  </a:lnTo>
                  <a:lnTo>
                    <a:pt x="20171" y="8309"/>
                  </a:lnTo>
                  <a:lnTo>
                    <a:pt x="19202" y="6729"/>
                  </a:lnTo>
                  <a:lnTo>
                    <a:pt x="10602" y="20816"/>
                  </a:lnTo>
                  <a:lnTo>
                    <a:pt x="10474" y="21000"/>
                  </a:lnTo>
                  <a:lnTo>
                    <a:pt x="10329" y="21146"/>
                  </a:lnTo>
                  <a:lnTo>
                    <a:pt x="10171" y="21243"/>
                  </a:lnTo>
                  <a:lnTo>
                    <a:pt x="10006" y="21319"/>
                  </a:lnTo>
                  <a:lnTo>
                    <a:pt x="9838" y="21340"/>
                  </a:lnTo>
                  <a:lnTo>
                    <a:pt x="9660" y="21319"/>
                  </a:lnTo>
                  <a:lnTo>
                    <a:pt x="9496" y="21243"/>
                  </a:lnTo>
                  <a:lnTo>
                    <a:pt x="9338" y="21146"/>
                  </a:lnTo>
                  <a:lnTo>
                    <a:pt x="9196" y="21000"/>
                  </a:lnTo>
                  <a:lnTo>
                    <a:pt x="9064" y="20816"/>
                  </a:lnTo>
                  <a:lnTo>
                    <a:pt x="5642" y="15206"/>
                  </a:lnTo>
                  <a:lnTo>
                    <a:pt x="2059" y="21070"/>
                  </a:lnTo>
                  <a:lnTo>
                    <a:pt x="1927" y="21254"/>
                  </a:lnTo>
                  <a:lnTo>
                    <a:pt x="1782" y="21405"/>
                  </a:lnTo>
                  <a:lnTo>
                    <a:pt x="1624" y="21513"/>
                  </a:lnTo>
                  <a:lnTo>
                    <a:pt x="1462" y="21578"/>
                  </a:lnTo>
                  <a:lnTo>
                    <a:pt x="1291" y="21600"/>
                  </a:lnTo>
                  <a:lnTo>
                    <a:pt x="1113" y="21578"/>
                  </a:lnTo>
                  <a:lnTo>
                    <a:pt x="949" y="21513"/>
                  </a:lnTo>
                  <a:lnTo>
                    <a:pt x="794" y="21405"/>
                  </a:lnTo>
                  <a:lnTo>
                    <a:pt x="649" y="21254"/>
                  </a:lnTo>
                  <a:lnTo>
                    <a:pt x="517" y="21070"/>
                  </a:lnTo>
                  <a:lnTo>
                    <a:pt x="313" y="20740"/>
                  </a:lnTo>
                  <a:lnTo>
                    <a:pt x="191" y="20491"/>
                  </a:lnTo>
                  <a:lnTo>
                    <a:pt x="92" y="20226"/>
                  </a:lnTo>
                  <a:lnTo>
                    <a:pt x="26" y="19934"/>
                  </a:lnTo>
                  <a:lnTo>
                    <a:pt x="0" y="19631"/>
                  </a:lnTo>
                  <a:lnTo>
                    <a:pt x="0" y="19323"/>
                  </a:lnTo>
                  <a:lnTo>
                    <a:pt x="26" y="19020"/>
                  </a:lnTo>
                  <a:lnTo>
                    <a:pt x="92" y="18728"/>
                  </a:lnTo>
                  <a:lnTo>
                    <a:pt x="191" y="18463"/>
                  </a:lnTo>
                  <a:lnTo>
                    <a:pt x="313" y="18214"/>
                  </a:lnTo>
                  <a:lnTo>
                    <a:pt x="4868" y="10743"/>
                  </a:lnTo>
                  <a:lnTo>
                    <a:pt x="5000" y="10565"/>
                  </a:lnTo>
                  <a:lnTo>
                    <a:pt x="5145" y="10424"/>
                  </a:lnTo>
                  <a:lnTo>
                    <a:pt x="5303" y="10316"/>
                  </a:lnTo>
                  <a:lnTo>
                    <a:pt x="5464" y="10240"/>
                  </a:lnTo>
                  <a:lnTo>
                    <a:pt x="5642" y="10218"/>
                  </a:lnTo>
                  <a:lnTo>
                    <a:pt x="5813" y="10240"/>
                  </a:lnTo>
                  <a:lnTo>
                    <a:pt x="5978" y="10316"/>
                  </a:lnTo>
                  <a:lnTo>
                    <a:pt x="6133" y="10424"/>
                  </a:lnTo>
                  <a:lnTo>
                    <a:pt x="6278" y="10565"/>
                  </a:lnTo>
                  <a:lnTo>
                    <a:pt x="6410" y="10743"/>
                  </a:lnTo>
                  <a:lnTo>
                    <a:pt x="9838" y="16353"/>
                  </a:lnTo>
                  <a:lnTo>
                    <a:pt x="17453" y="3857"/>
                  </a:lnTo>
                  <a:lnTo>
                    <a:pt x="16791" y="2780"/>
                  </a:lnTo>
                  <a:lnTo>
                    <a:pt x="16475" y="2256"/>
                  </a:lnTo>
                  <a:lnTo>
                    <a:pt x="16429" y="2180"/>
                  </a:lnTo>
                  <a:lnTo>
                    <a:pt x="16376" y="2083"/>
                  </a:lnTo>
                  <a:lnTo>
                    <a:pt x="16324" y="1980"/>
                  </a:lnTo>
                  <a:lnTo>
                    <a:pt x="16277" y="1850"/>
                  </a:lnTo>
                  <a:lnTo>
                    <a:pt x="16238" y="1709"/>
                  </a:lnTo>
                  <a:lnTo>
                    <a:pt x="16212" y="1547"/>
                  </a:lnTo>
                  <a:lnTo>
                    <a:pt x="16212" y="1363"/>
                  </a:lnTo>
                  <a:lnTo>
                    <a:pt x="16225" y="1174"/>
                  </a:lnTo>
                  <a:lnTo>
                    <a:pt x="16271" y="957"/>
                  </a:lnTo>
                  <a:lnTo>
                    <a:pt x="16337" y="774"/>
                  </a:lnTo>
                  <a:lnTo>
                    <a:pt x="16409" y="622"/>
                  </a:lnTo>
                  <a:lnTo>
                    <a:pt x="16508" y="492"/>
                  </a:lnTo>
                  <a:lnTo>
                    <a:pt x="16607" y="406"/>
                  </a:lnTo>
                  <a:lnTo>
                    <a:pt x="16712" y="357"/>
                  </a:lnTo>
                  <a:lnTo>
                    <a:pt x="16811" y="325"/>
                  </a:lnTo>
                  <a:lnTo>
                    <a:pt x="16906" y="303"/>
                  </a:lnTo>
                  <a:lnTo>
                    <a:pt x="16992" y="303"/>
                  </a:lnTo>
                  <a:lnTo>
                    <a:pt x="18879" y="151"/>
                  </a:lnTo>
                  <a:lnTo>
                    <a:pt x="20773"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435" name="Freeform 21"/>
          <p:cNvSpPr/>
          <p:nvPr/>
        </p:nvSpPr>
        <p:spPr>
          <a:xfrm>
            <a:off x="1746774" y="4119447"/>
            <a:ext cx="334292" cy="334088"/>
          </a:xfrm>
          <a:custGeom>
            <a:avLst/>
            <a:gdLst/>
            <a:ahLst/>
            <a:cxnLst>
              <a:cxn ang="0">
                <a:pos x="wd2" y="hd2"/>
              </a:cxn>
              <a:cxn ang="5400000">
                <a:pos x="wd2" y="hd2"/>
              </a:cxn>
              <a:cxn ang="10800000">
                <a:pos x="wd2" y="hd2"/>
              </a:cxn>
              <a:cxn ang="16200000">
                <a:pos x="wd2" y="hd2"/>
              </a:cxn>
            </a:cxnLst>
            <a:rect l="0" t="0" r="r" b="b"/>
            <a:pathLst>
              <a:path w="21600" h="21600" extrusionOk="0">
                <a:moveTo>
                  <a:pt x="10816" y="7225"/>
                </a:moveTo>
                <a:lnTo>
                  <a:pt x="10448" y="7238"/>
                </a:lnTo>
                <a:lnTo>
                  <a:pt x="10095" y="7298"/>
                </a:lnTo>
                <a:lnTo>
                  <a:pt x="9746" y="7380"/>
                </a:lnTo>
                <a:lnTo>
                  <a:pt x="9417" y="7505"/>
                </a:lnTo>
                <a:lnTo>
                  <a:pt x="9101" y="7657"/>
                </a:lnTo>
                <a:lnTo>
                  <a:pt x="8808" y="7835"/>
                </a:lnTo>
                <a:lnTo>
                  <a:pt x="8525" y="8046"/>
                </a:lnTo>
                <a:lnTo>
                  <a:pt x="8268" y="8276"/>
                </a:lnTo>
                <a:lnTo>
                  <a:pt x="8037" y="8530"/>
                </a:lnTo>
                <a:lnTo>
                  <a:pt x="7827" y="8813"/>
                </a:lnTo>
                <a:lnTo>
                  <a:pt x="7652" y="9110"/>
                </a:lnTo>
                <a:lnTo>
                  <a:pt x="7501" y="9423"/>
                </a:lnTo>
                <a:lnTo>
                  <a:pt x="7376" y="9752"/>
                </a:lnTo>
                <a:lnTo>
                  <a:pt x="7290" y="10102"/>
                </a:lnTo>
                <a:lnTo>
                  <a:pt x="7231" y="10454"/>
                </a:lnTo>
                <a:lnTo>
                  <a:pt x="7211" y="10823"/>
                </a:lnTo>
                <a:lnTo>
                  <a:pt x="7231" y="11192"/>
                </a:lnTo>
                <a:lnTo>
                  <a:pt x="7290" y="11545"/>
                </a:lnTo>
                <a:lnTo>
                  <a:pt x="7376" y="11894"/>
                </a:lnTo>
                <a:lnTo>
                  <a:pt x="7501" y="12223"/>
                </a:lnTo>
                <a:lnTo>
                  <a:pt x="7652" y="12536"/>
                </a:lnTo>
                <a:lnTo>
                  <a:pt x="7827" y="12839"/>
                </a:lnTo>
                <a:lnTo>
                  <a:pt x="8037" y="13116"/>
                </a:lnTo>
                <a:lnTo>
                  <a:pt x="8268" y="13370"/>
                </a:lnTo>
                <a:lnTo>
                  <a:pt x="8525" y="13600"/>
                </a:lnTo>
                <a:lnTo>
                  <a:pt x="8808" y="13811"/>
                </a:lnTo>
                <a:lnTo>
                  <a:pt x="9101" y="13989"/>
                </a:lnTo>
                <a:lnTo>
                  <a:pt x="9417" y="14141"/>
                </a:lnTo>
                <a:lnTo>
                  <a:pt x="9746" y="14266"/>
                </a:lnTo>
                <a:lnTo>
                  <a:pt x="10095" y="14348"/>
                </a:lnTo>
                <a:lnTo>
                  <a:pt x="10448" y="14408"/>
                </a:lnTo>
                <a:lnTo>
                  <a:pt x="10816" y="14427"/>
                </a:lnTo>
                <a:lnTo>
                  <a:pt x="11185" y="14408"/>
                </a:lnTo>
                <a:lnTo>
                  <a:pt x="11538" y="14348"/>
                </a:lnTo>
                <a:lnTo>
                  <a:pt x="11887" y="14266"/>
                </a:lnTo>
                <a:lnTo>
                  <a:pt x="12216" y="14141"/>
                </a:lnTo>
                <a:lnTo>
                  <a:pt x="12532" y="13989"/>
                </a:lnTo>
                <a:lnTo>
                  <a:pt x="12825" y="13811"/>
                </a:lnTo>
                <a:lnTo>
                  <a:pt x="13108" y="13600"/>
                </a:lnTo>
                <a:lnTo>
                  <a:pt x="13365" y="13370"/>
                </a:lnTo>
                <a:lnTo>
                  <a:pt x="13595" y="13116"/>
                </a:lnTo>
                <a:lnTo>
                  <a:pt x="13806" y="12839"/>
                </a:lnTo>
                <a:lnTo>
                  <a:pt x="13981" y="12536"/>
                </a:lnTo>
                <a:lnTo>
                  <a:pt x="14132" y="12223"/>
                </a:lnTo>
                <a:lnTo>
                  <a:pt x="14257" y="11894"/>
                </a:lnTo>
                <a:lnTo>
                  <a:pt x="14343" y="11545"/>
                </a:lnTo>
                <a:lnTo>
                  <a:pt x="14402" y="11192"/>
                </a:lnTo>
                <a:lnTo>
                  <a:pt x="14415" y="10823"/>
                </a:lnTo>
                <a:lnTo>
                  <a:pt x="14402" y="10454"/>
                </a:lnTo>
                <a:lnTo>
                  <a:pt x="14343" y="10102"/>
                </a:lnTo>
                <a:lnTo>
                  <a:pt x="14257" y="9752"/>
                </a:lnTo>
                <a:lnTo>
                  <a:pt x="14132" y="9423"/>
                </a:lnTo>
                <a:lnTo>
                  <a:pt x="13981" y="9110"/>
                </a:lnTo>
                <a:lnTo>
                  <a:pt x="13806" y="8813"/>
                </a:lnTo>
                <a:lnTo>
                  <a:pt x="13595" y="8530"/>
                </a:lnTo>
                <a:lnTo>
                  <a:pt x="13365" y="8276"/>
                </a:lnTo>
                <a:lnTo>
                  <a:pt x="13108" y="8046"/>
                </a:lnTo>
                <a:lnTo>
                  <a:pt x="12825" y="7835"/>
                </a:lnTo>
                <a:lnTo>
                  <a:pt x="12532" y="7657"/>
                </a:lnTo>
                <a:lnTo>
                  <a:pt x="12216" y="7505"/>
                </a:lnTo>
                <a:lnTo>
                  <a:pt x="11887" y="7380"/>
                </a:lnTo>
                <a:lnTo>
                  <a:pt x="11538" y="7298"/>
                </a:lnTo>
                <a:lnTo>
                  <a:pt x="11185" y="7238"/>
                </a:lnTo>
                <a:lnTo>
                  <a:pt x="10816" y="7225"/>
                </a:lnTo>
                <a:close/>
                <a:moveTo>
                  <a:pt x="10843" y="0"/>
                </a:moveTo>
                <a:lnTo>
                  <a:pt x="11445" y="20"/>
                </a:lnTo>
                <a:lnTo>
                  <a:pt x="12058" y="72"/>
                </a:lnTo>
                <a:lnTo>
                  <a:pt x="12190" y="105"/>
                </a:lnTo>
                <a:lnTo>
                  <a:pt x="12301" y="158"/>
                </a:lnTo>
                <a:lnTo>
                  <a:pt x="12407" y="237"/>
                </a:lnTo>
                <a:lnTo>
                  <a:pt x="12486" y="336"/>
                </a:lnTo>
                <a:lnTo>
                  <a:pt x="12545" y="448"/>
                </a:lnTo>
                <a:lnTo>
                  <a:pt x="12578" y="570"/>
                </a:lnTo>
                <a:lnTo>
                  <a:pt x="12585" y="702"/>
                </a:lnTo>
                <a:lnTo>
                  <a:pt x="12585" y="979"/>
                </a:lnTo>
                <a:lnTo>
                  <a:pt x="12614" y="1249"/>
                </a:lnTo>
                <a:lnTo>
                  <a:pt x="12674" y="1502"/>
                </a:lnTo>
                <a:lnTo>
                  <a:pt x="12766" y="1753"/>
                </a:lnTo>
                <a:lnTo>
                  <a:pt x="12878" y="1997"/>
                </a:lnTo>
                <a:lnTo>
                  <a:pt x="13016" y="2221"/>
                </a:lnTo>
                <a:lnTo>
                  <a:pt x="13181" y="2425"/>
                </a:lnTo>
                <a:lnTo>
                  <a:pt x="13365" y="2613"/>
                </a:lnTo>
                <a:lnTo>
                  <a:pt x="13576" y="2784"/>
                </a:lnTo>
                <a:lnTo>
                  <a:pt x="13800" y="2929"/>
                </a:lnTo>
                <a:lnTo>
                  <a:pt x="14047" y="3048"/>
                </a:lnTo>
                <a:lnTo>
                  <a:pt x="14297" y="3133"/>
                </a:lnTo>
                <a:lnTo>
                  <a:pt x="14554" y="3193"/>
                </a:lnTo>
                <a:lnTo>
                  <a:pt x="14817" y="3219"/>
                </a:lnTo>
                <a:lnTo>
                  <a:pt x="15084" y="3212"/>
                </a:lnTo>
                <a:lnTo>
                  <a:pt x="15354" y="3179"/>
                </a:lnTo>
                <a:lnTo>
                  <a:pt x="15617" y="3120"/>
                </a:lnTo>
                <a:lnTo>
                  <a:pt x="15867" y="3034"/>
                </a:lnTo>
                <a:lnTo>
                  <a:pt x="16111" y="2922"/>
                </a:lnTo>
                <a:lnTo>
                  <a:pt x="16338" y="2784"/>
                </a:lnTo>
                <a:lnTo>
                  <a:pt x="16549" y="2626"/>
                </a:lnTo>
                <a:lnTo>
                  <a:pt x="16740" y="2445"/>
                </a:lnTo>
                <a:lnTo>
                  <a:pt x="16839" y="2359"/>
                </a:lnTo>
                <a:lnTo>
                  <a:pt x="16951" y="2293"/>
                </a:lnTo>
                <a:lnTo>
                  <a:pt x="17076" y="2260"/>
                </a:lnTo>
                <a:lnTo>
                  <a:pt x="17201" y="2247"/>
                </a:lnTo>
                <a:lnTo>
                  <a:pt x="17326" y="2267"/>
                </a:lnTo>
                <a:lnTo>
                  <a:pt x="17448" y="2306"/>
                </a:lnTo>
                <a:lnTo>
                  <a:pt x="17560" y="2379"/>
                </a:lnTo>
                <a:lnTo>
                  <a:pt x="18021" y="2771"/>
                </a:lnTo>
                <a:lnTo>
                  <a:pt x="18462" y="3193"/>
                </a:lnTo>
                <a:lnTo>
                  <a:pt x="18874" y="3631"/>
                </a:lnTo>
                <a:lnTo>
                  <a:pt x="19269" y="4105"/>
                </a:lnTo>
                <a:lnTo>
                  <a:pt x="19341" y="4217"/>
                </a:lnTo>
                <a:lnTo>
                  <a:pt x="19381" y="4336"/>
                </a:lnTo>
                <a:lnTo>
                  <a:pt x="19400" y="4458"/>
                </a:lnTo>
                <a:lnTo>
                  <a:pt x="19387" y="4590"/>
                </a:lnTo>
                <a:lnTo>
                  <a:pt x="19354" y="4708"/>
                </a:lnTo>
                <a:lnTo>
                  <a:pt x="19289" y="4820"/>
                </a:lnTo>
                <a:lnTo>
                  <a:pt x="19203" y="4919"/>
                </a:lnTo>
                <a:lnTo>
                  <a:pt x="19012" y="5117"/>
                </a:lnTo>
                <a:lnTo>
                  <a:pt x="18847" y="5328"/>
                </a:lnTo>
                <a:lnTo>
                  <a:pt x="18709" y="5548"/>
                </a:lnTo>
                <a:lnTo>
                  <a:pt x="18600" y="5785"/>
                </a:lnTo>
                <a:lnTo>
                  <a:pt x="18515" y="6036"/>
                </a:lnTo>
                <a:lnTo>
                  <a:pt x="18462" y="6293"/>
                </a:lnTo>
                <a:lnTo>
                  <a:pt x="18429" y="6553"/>
                </a:lnTo>
                <a:lnTo>
                  <a:pt x="18429" y="6817"/>
                </a:lnTo>
                <a:lnTo>
                  <a:pt x="18455" y="7074"/>
                </a:lnTo>
                <a:lnTo>
                  <a:pt x="18515" y="7337"/>
                </a:lnTo>
                <a:lnTo>
                  <a:pt x="18600" y="7591"/>
                </a:lnTo>
                <a:lnTo>
                  <a:pt x="18722" y="7848"/>
                </a:lnTo>
                <a:lnTo>
                  <a:pt x="18880" y="8092"/>
                </a:lnTo>
                <a:lnTo>
                  <a:pt x="19058" y="8309"/>
                </a:lnTo>
                <a:lnTo>
                  <a:pt x="19262" y="8497"/>
                </a:lnTo>
                <a:lnTo>
                  <a:pt x="19486" y="8668"/>
                </a:lnTo>
                <a:lnTo>
                  <a:pt x="19730" y="8807"/>
                </a:lnTo>
                <a:lnTo>
                  <a:pt x="19983" y="8919"/>
                </a:lnTo>
                <a:lnTo>
                  <a:pt x="20260" y="9004"/>
                </a:lnTo>
                <a:lnTo>
                  <a:pt x="20543" y="9051"/>
                </a:lnTo>
                <a:lnTo>
                  <a:pt x="20839" y="9070"/>
                </a:lnTo>
                <a:lnTo>
                  <a:pt x="20971" y="9083"/>
                </a:lnTo>
                <a:lnTo>
                  <a:pt x="21100" y="9123"/>
                </a:lnTo>
                <a:lnTo>
                  <a:pt x="21225" y="9182"/>
                </a:lnTo>
                <a:lnTo>
                  <a:pt x="21337" y="9268"/>
                </a:lnTo>
                <a:lnTo>
                  <a:pt x="21429" y="9364"/>
                </a:lnTo>
                <a:lnTo>
                  <a:pt x="21495" y="9476"/>
                </a:lnTo>
                <a:lnTo>
                  <a:pt x="21528" y="9601"/>
                </a:lnTo>
                <a:lnTo>
                  <a:pt x="21580" y="10220"/>
                </a:lnTo>
                <a:lnTo>
                  <a:pt x="21600" y="10830"/>
                </a:lnTo>
                <a:lnTo>
                  <a:pt x="21580" y="11446"/>
                </a:lnTo>
                <a:lnTo>
                  <a:pt x="21528" y="12059"/>
                </a:lnTo>
                <a:lnTo>
                  <a:pt x="21495" y="12190"/>
                </a:lnTo>
                <a:lnTo>
                  <a:pt x="21435" y="12306"/>
                </a:lnTo>
                <a:lnTo>
                  <a:pt x="21356" y="12405"/>
                </a:lnTo>
                <a:lnTo>
                  <a:pt x="21258" y="12490"/>
                </a:lnTo>
                <a:lnTo>
                  <a:pt x="21146" y="12549"/>
                </a:lnTo>
                <a:lnTo>
                  <a:pt x="21020" y="12582"/>
                </a:lnTo>
                <a:lnTo>
                  <a:pt x="20892" y="12589"/>
                </a:lnTo>
                <a:lnTo>
                  <a:pt x="20760" y="12582"/>
                </a:lnTo>
                <a:lnTo>
                  <a:pt x="20477" y="12602"/>
                </a:lnTo>
                <a:lnTo>
                  <a:pt x="20201" y="12648"/>
                </a:lnTo>
                <a:lnTo>
                  <a:pt x="19931" y="12734"/>
                </a:lnTo>
                <a:lnTo>
                  <a:pt x="19677" y="12846"/>
                </a:lnTo>
                <a:lnTo>
                  <a:pt x="19433" y="12984"/>
                </a:lnTo>
                <a:lnTo>
                  <a:pt x="19210" y="13156"/>
                </a:lnTo>
                <a:lnTo>
                  <a:pt x="19012" y="13344"/>
                </a:lnTo>
                <a:lnTo>
                  <a:pt x="18828" y="13561"/>
                </a:lnTo>
                <a:lnTo>
                  <a:pt x="18676" y="13792"/>
                </a:lnTo>
                <a:lnTo>
                  <a:pt x="18554" y="14049"/>
                </a:lnTo>
                <a:lnTo>
                  <a:pt x="18462" y="14302"/>
                </a:lnTo>
                <a:lnTo>
                  <a:pt x="18403" y="14566"/>
                </a:lnTo>
                <a:lnTo>
                  <a:pt x="18370" y="14829"/>
                </a:lnTo>
                <a:lnTo>
                  <a:pt x="18370" y="15100"/>
                </a:lnTo>
                <a:lnTo>
                  <a:pt x="18403" y="15360"/>
                </a:lnTo>
                <a:lnTo>
                  <a:pt x="18455" y="15617"/>
                </a:lnTo>
                <a:lnTo>
                  <a:pt x="18548" y="15867"/>
                </a:lnTo>
                <a:lnTo>
                  <a:pt x="18656" y="16104"/>
                </a:lnTo>
                <a:lnTo>
                  <a:pt x="18795" y="16332"/>
                </a:lnTo>
                <a:lnTo>
                  <a:pt x="18966" y="16543"/>
                </a:lnTo>
                <a:lnTo>
                  <a:pt x="19157" y="16740"/>
                </a:lnTo>
                <a:lnTo>
                  <a:pt x="19242" y="16839"/>
                </a:lnTo>
                <a:lnTo>
                  <a:pt x="19308" y="16958"/>
                </a:lnTo>
                <a:lnTo>
                  <a:pt x="19341" y="17076"/>
                </a:lnTo>
                <a:lnTo>
                  <a:pt x="19354" y="17202"/>
                </a:lnTo>
                <a:lnTo>
                  <a:pt x="19335" y="17330"/>
                </a:lnTo>
                <a:lnTo>
                  <a:pt x="19295" y="17449"/>
                </a:lnTo>
                <a:lnTo>
                  <a:pt x="19223" y="17561"/>
                </a:lnTo>
                <a:lnTo>
                  <a:pt x="18821" y="18035"/>
                </a:lnTo>
                <a:lnTo>
                  <a:pt x="18396" y="18473"/>
                </a:lnTo>
                <a:lnTo>
                  <a:pt x="17948" y="18895"/>
                </a:lnTo>
                <a:lnTo>
                  <a:pt x="17474" y="19287"/>
                </a:lnTo>
                <a:lnTo>
                  <a:pt x="17366" y="19360"/>
                </a:lnTo>
                <a:lnTo>
                  <a:pt x="17240" y="19399"/>
                </a:lnTo>
                <a:lnTo>
                  <a:pt x="17115" y="19419"/>
                </a:lnTo>
                <a:lnTo>
                  <a:pt x="16990" y="19406"/>
                </a:lnTo>
                <a:lnTo>
                  <a:pt x="16872" y="19366"/>
                </a:lnTo>
                <a:lnTo>
                  <a:pt x="16760" y="19307"/>
                </a:lnTo>
                <a:lnTo>
                  <a:pt x="16661" y="19221"/>
                </a:lnTo>
                <a:lnTo>
                  <a:pt x="16470" y="19040"/>
                </a:lnTo>
                <a:lnTo>
                  <a:pt x="16259" y="18882"/>
                </a:lnTo>
                <a:lnTo>
                  <a:pt x="16039" y="18744"/>
                </a:lnTo>
                <a:lnTo>
                  <a:pt x="15795" y="18638"/>
                </a:lnTo>
                <a:lnTo>
                  <a:pt x="15545" y="18546"/>
                </a:lnTo>
                <a:lnTo>
                  <a:pt x="15281" y="18487"/>
                </a:lnTo>
                <a:lnTo>
                  <a:pt x="15018" y="18454"/>
                </a:lnTo>
                <a:lnTo>
                  <a:pt x="14751" y="18454"/>
                </a:lnTo>
                <a:lnTo>
                  <a:pt x="14488" y="18473"/>
                </a:lnTo>
                <a:lnTo>
                  <a:pt x="14231" y="18526"/>
                </a:lnTo>
                <a:lnTo>
                  <a:pt x="13981" y="18612"/>
                </a:lnTo>
                <a:lnTo>
                  <a:pt x="13721" y="18744"/>
                </a:lnTo>
                <a:lnTo>
                  <a:pt x="13477" y="18902"/>
                </a:lnTo>
                <a:lnTo>
                  <a:pt x="13253" y="19086"/>
                </a:lnTo>
                <a:lnTo>
                  <a:pt x="13055" y="19294"/>
                </a:lnTo>
                <a:lnTo>
                  <a:pt x="12884" y="19531"/>
                </a:lnTo>
                <a:lnTo>
                  <a:pt x="12746" y="19781"/>
                </a:lnTo>
                <a:lnTo>
                  <a:pt x="12634" y="20051"/>
                </a:lnTo>
                <a:lnTo>
                  <a:pt x="12558" y="20325"/>
                </a:lnTo>
                <a:lnTo>
                  <a:pt x="12512" y="20615"/>
                </a:lnTo>
                <a:lnTo>
                  <a:pt x="12506" y="20918"/>
                </a:lnTo>
                <a:lnTo>
                  <a:pt x="12499" y="21050"/>
                </a:lnTo>
                <a:lnTo>
                  <a:pt x="12460" y="21165"/>
                </a:lnTo>
                <a:lnTo>
                  <a:pt x="12400" y="21277"/>
                </a:lnTo>
                <a:lnTo>
                  <a:pt x="12315" y="21376"/>
                </a:lnTo>
                <a:lnTo>
                  <a:pt x="12216" y="21448"/>
                </a:lnTo>
                <a:lnTo>
                  <a:pt x="12097" y="21508"/>
                </a:lnTo>
                <a:lnTo>
                  <a:pt x="11972" y="21534"/>
                </a:lnTo>
                <a:lnTo>
                  <a:pt x="11383" y="21580"/>
                </a:lnTo>
                <a:lnTo>
                  <a:pt x="10784" y="21600"/>
                </a:lnTo>
                <a:lnTo>
                  <a:pt x="10161" y="21580"/>
                </a:lnTo>
                <a:lnTo>
                  <a:pt x="9542" y="21528"/>
                </a:lnTo>
                <a:lnTo>
                  <a:pt x="9410" y="21495"/>
                </a:lnTo>
                <a:lnTo>
                  <a:pt x="9292" y="21442"/>
                </a:lnTo>
                <a:lnTo>
                  <a:pt x="9193" y="21363"/>
                </a:lnTo>
                <a:lnTo>
                  <a:pt x="9114" y="21264"/>
                </a:lnTo>
                <a:lnTo>
                  <a:pt x="9055" y="21155"/>
                </a:lnTo>
                <a:lnTo>
                  <a:pt x="9015" y="21030"/>
                </a:lnTo>
                <a:lnTo>
                  <a:pt x="9012" y="20898"/>
                </a:lnTo>
                <a:lnTo>
                  <a:pt x="9012" y="20621"/>
                </a:lnTo>
                <a:lnTo>
                  <a:pt x="8986" y="20351"/>
                </a:lnTo>
                <a:lnTo>
                  <a:pt x="8920" y="20098"/>
                </a:lnTo>
                <a:lnTo>
                  <a:pt x="8834" y="19847"/>
                </a:lnTo>
                <a:lnTo>
                  <a:pt x="8722" y="19603"/>
                </a:lnTo>
                <a:lnTo>
                  <a:pt x="8577" y="19379"/>
                </a:lnTo>
                <a:lnTo>
                  <a:pt x="8419" y="19178"/>
                </a:lnTo>
                <a:lnTo>
                  <a:pt x="8228" y="18987"/>
                </a:lnTo>
                <a:lnTo>
                  <a:pt x="8024" y="18816"/>
                </a:lnTo>
                <a:lnTo>
                  <a:pt x="7797" y="18671"/>
                </a:lnTo>
                <a:lnTo>
                  <a:pt x="7553" y="18552"/>
                </a:lnTo>
                <a:lnTo>
                  <a:pt x="7303" y="18467"/>
                </a:lnTo>
                <a:lnTo>
                  <a:pt x="7046" y="18407"/>
                </a:lnTo>
                <a:lnTo>
                  <a:pt x="6776" y="18388"/>
                </a:lnTo>
                <a:lnTo>
                  <a:pt x="6516" y="18388"/>
                </a:lnTo>
                <a:lnTo>
                  <a:pt x="6246" y="18421"/>
                </a:lnTo>
                <a:lnTo>
                  <a:pt x="5983" y="18480"/>
                </a:lnTo>
                <a:lnTo>
                  <a:pt x="5726" y="18566"/>
                </a:lnTo>
                <a:lnTo>
                  <a:pt x="5482" y="18678"/>
                </a:lnTo>
                <a:lnTo>
                  <a:pt x="5255" y="18816"/>
                </a:lnTo>
                <a:lnTo>
                  <a:pt x="5051" y="18974"/>
                </a:lnTo>
                <a:lnTo>
                  <a:pt x="4860" y="19159"/>
                </a:lnTo>
                <a:lnTo>
                  <a:pt x="4761" y="19248"/>
                </a:lnTo>
                <a:lnTo>
                  <a:pt x="4643" y="19307"/>
                </a:lnTo>
                <a:lnTo>
                  <a:pt x="4524" y="19346"/>
                </a:lnTo>
                <a:lnTo>
                  <a:pt x="4392" y="19353"/>
                </a:lnTo>
                <a:lnTo>
                  <a:pt x="4267" y="19340"/>
                </a:lnTo>
                <a:lnTo>
                  <a:pt x="4152" y="19294"/>
                </a:lnTo>
                <a:lnTo>
                  <a:pt x="4040" y="19221"/>
                </a:lnTo>
                <a:lnTo>
                  <a:pt x="3573" y="18829"/>
                </a:lnTo>
                <a:lnTo>
                  <a:pt x="3131" y="18407"/>
                </a:lnTo>
                <a:lnTo>
                  <a:pt x="2720" y="17963"/>
                </a:lnTo>
                <a:lnTo>
                  <a:pt x="2331" y="17495"/>
                </a:lnTo>
                <a:lnTo>
                  <a:pt x="2259" y="17383"/>
                </a:lnTo>
                <a:lnTo>
                  <a:pt x="2213" y="17264"/>
                </a:lnTo>
                <a:lnTo>
                  <a:pt x="2200" y="17142"/>
                </a:lnTo>
                <a:lnTo>
                  <a:pt x="2206" y="17017"/>
                </a:lnTo>
                <a:lnTo>
                  <a:pt x="2246" y="16892"/>
                </a:lnTo>
                <a:lnTo>
                  <a:pt x="2305" y="16780"/>
                </a:lnTo>
                <a:lnTo>
                  <a:pt x="2581" y="16483"/>
                </a:lnTo>
                <a:lnTo>
                  <a:pt x="2746" y="16272"/>
                </a:lnTo>
                <a:lnTo>
                  <a:pt x="2884" y="16052"/>
                </a:lnTo>
                <a:lnTo>
                  <a:pt x="2996" y="15815"/>
                </a:lnTo>
                <a:lnTo>
                  <a:pt x="3079" y="15564"/>
                </a:lnTo>
                <a:lnTo>
                  <a:pt x="3138" y="15307"/>
                </a:lnTo>
                <a:lnTo>
                  <a:pt x="3171" y="15053"/>
                </a:lnTo>
                <a:lnTo>
                  <a:pt x="3171" y="14790"/>
                </a:lnTo>
                <a:lnTo>
                  <a:pt x="3145" y="14526"/>
                </a:lnTo>
                <a:lnTo>
                  <a:pt x="3085" y="14266"/>
                </a:lnTo>
                <a:lnTo>
                  <a:pt x="2996" y="14009"/>
                </a:lnTo>
                <a:lnTo>
                  <a:pt x="2871" y="13745"/>
                </a:lnTo>
                <a:lnTo>
                  <a:pt x="2713" y="13502"/>
                </a:lnTo>
                <a:lnTo>
                  <a:pt x="2529" y="13281"/>
                </a:lnTo>
                <a:lnTo>
                  <a:pt x="2325" y="13083"/>
                </a:lnTo>
                <a:lnTo>
                  <a:pt x="2094" y="12918"/>
                </a:lnTo>
                <a:lnTo>
                  <a:pt x="1850" y="12774"/>
                </a:lnTo>
                <a:lnTo>
                  <a:pt x="1597" y="12668"/>
                </a:lnTo>
                <a:lnTo>
                  <a:pt x="1334" y="12589"/>
                </a:lnTo>
                <a:lnTo>
                  <a:pt x="1057" y="12543"/>
                </a:lnTo>
                <a:lnTo>
                  <a:pt x="774" y="12530"/>
                </a:lnTo>
                <a:lnTo>
                  <a:pt x="642" y="12517"/>
                </a:lnTo>
                <a:lnTo>
                  <a:pt x="507" y="12477"/>
                </a:lnTo>
                <a:lnTo>
                  <a:pt x="382" y="12418"/>
                </a:lnTo>
                <a:lnTo>
                  <a:pt x="263" y="12339"/>
                </a:lnTo>
                <a:lnTo>
                  <a:pt x="171" y="12243"/>
                </a:lnTo>
                <a:lnTo>
                  <a:pt x="99" y="12124"/>
                </a:lnTo>
                <a:lnTo>
                  <a:pt x="66" y="11999"/>
                </a:lnTo>
                <a:lnTo>
                  <a:pt x="20" y="11386"/>
                </a:lnTo>
                <a:lnTo>
                  <a:pt x="0" y="10770"/>
                </a:lnTo>
                <a:lnTo>
                  <a:pt x="20" y="10154"/>
                </a:lnTo>
                <a:lnTo>
                  <a:pt x="72" y="9541"/>
                </a:lnTo>
                <a:lnTo>
                  <a:pt x="99" y="9416"/>
                </a:lnTo>
                <a:lnTo>
                  <a:pt x="151" y="9301"/>
                </a:lnTo>
                <a:lnTo>
                  <a:pt x="224" y="9202"/>
                </a:lnTo>
                <a:lnTo>
                  <a:pt x="323" y="9123"/>
                </a:lnTo>
                <a:lnTo>
                  <a:pt x="428" y="9064"/>
                </a:lnTo>
                <a:lnTo>
                  <a:pt x="560" y="9024"/>
                </a:lnTo>
                <a:lnTo>
                  <a:pt x="695" y="9018"/>
                </a:lnTo>
                <a:lnTo>
                  <a:pt x="1011" y="8998"/>
                </a:lnTo>
                <a:lnTo>
                  <a:pt x="1307" y="8945"/>
                </a:lnTo>
                <a:lnTo>
                  <a:pt x="1597" y="8866"/>
                </a:lnTo>
                <a:lnTo>
                  <a:pt x="1870" y="8754"/>
                </a:lnTo>
                <a:lnTo>
                  <a:pt x="2127" y="8616"/>
                </a:lnTo>
                <a:lnTo>
                  <a:pt x="2364" y="8451"/>
                </a:lnTo>
                <a:lnTo>
                  <a:pt x="2575" y="8263"/>
                </a:lnTo>
                <a:lnTo>
                  <a:pt x="2759" y="8046"/>
                </a:lnTo>
                <a:lnTo>
                  <a:pt x="2917" y="7808"/>
                </a:lnTo>
                <a:lnTo>
                  <a:pt x="3046" y="7551"/>
                </a:lnTo>
                <a:lnTo>
                  <a:pt x="3138" y="7298"/>
                </a:lnTo>
                <a:lnTo>
                  <a:pt x="3197" y="7034"/>
                </a:lnTo>
                <a:lnTo>
                  <a:pt x="3224" y="6771"/>
                </a:lnTo>
                <a:lnTo>
                  <a:pt x="3224" y="6507"/>
                </a:lnTo>
                <a:lnTo>
                  <a:pt x="3197" y="6247"/>
                </a:lnTo>
                <a:lnTo>
                  <a:pt x="3138" y="5983"/>
                </a:lnTo>
                <a:lnTo>
                  <a:pt x="3052" y="5733"/>
                </a:lnTo>
                <a:lnTo>
                  <a:pt x="2944" y="5496"/>
                </a:lnTo>
                <a:lnTo>
                  <a:pt x="2799" y="5268"/>
                </a:lnTo>
                <a:lnTo>
                  <a:pt x="2634" y="5057"/>
                </a:lnTo>
                <a:lnTo>
                  <a:pt x="2443" y="4860"/>
                </a:lnTo>
                <a:lnTo>
                  <a:pt x="2351" y="4761"/>
                </a:lnTo>
                <a:lnTo>
                  <a:pt x="2292" y="4649"/>
                </a:lnTo>
                <a:lnTo>
                  <a:pt x="2252" y="4524"/>
                </a:lnTo>
                <a:lnTo>
                  <a:pt x="2246" y="4402"/>
                </a:lnTo>
                <a:lnTo>
                  <a:pt x="2259" y="4277"/>
                </a:lnTo>
                <a:lnTo>
                  <a:pt x="2305" y="4151"/>
                </a:lnTo>
                <a:lnTo>
                  <a:pt x="2377" y="4039"/>
                </a:lnTo>
                <a:lnTo>
                  <a:pt x="2779" y="3571"/>
                </a:lnTo>
                <a:lnTo>
                  <a:pt x="3197" y="3127"/>
                </a:lnTo>
                <a:lnTo>
                  <a:pt x="3652" y="2705"/>
                </a:lnTo>
                <a:lnTo>
                  <a:pt x="4126" y="2313"/>
                </a:lnTo>
                <a:lnTo>
                  <a:pt x="4234" y="2240"/>
                </a:lnTo>
                <a:lnTo>
                  <a:pt x="4353" y="2201"/>
                </a:lnTo>
                <a:lnTo>
                  <a:pt x="4485" y="2188"/>
                </a:lnTo>
                <a:lnTo>
                  <a:pt x="4610" y="2194"/>
                </a:lnTo>
                <a:lnTo>
                  <a:pt x="4728" y="2234"/>
                </a:lnTo>
                <a:lnTo>
                  <a:pt x="4840" y="2293"/>
                </a:lnTo>
                <a:lnTo>
                  <a:pt x="4939" y="2379"/>
                </a:lnTo>
                <a:lnTo>
                  <a:pt x="5130" y="2560"/>
                </a:lnTo>
                <a:lnTo>
                  <a:pt x="5334" y="2718"/>
                </a:lnTo>
                <a:lnTo>
                  <a:pt x="5561" y="2856"/>
                </a:lnTo>
                <a:lnTo>
                  <a:pt x="5805" y="2969"/>
                </a:lnTo>
                <a:lnTo>
                  <a:pt x="6055" y="3054"/>
                </a:lnTo>
                <a:lnTo>
                  <a:pt x="6319" y="3113"/>
                </a:lnTo>
                <a:lnTo>
                  <a:pt x="6582" y="3146"/>
                </a:lnTo>
                <a:lnTo>
                  <a:pt x="6849" y="3146"/>
                </a:lnTo>
                <a:lnTo>
                  <a:pt x="7112" y="3127"/>
                </a:lnTo>
                <a:lnTo>
                  <a:pt x="7369" y="3074"/>
                </a:lnTo>
                <a:lnTo>
                  <a:pt x="7613" y="2988"/>
                </a:lnTo>
                <a:lnTo>
                  <a:pt x="7853" y="2870"/>
                </a:lnTo>
                <a:lnTo>
                  <a:pt x="8077" y="2731"/>
                </a:lnTo>
                <a:lnTo>
                  <a:pt x="8288" y="2567"/>
                </a:lnTo>
                <a:lnTo>
                  <a:pt x="8472" y="2385"/>
                </a:lnTo>
                <a:lnTo>
                  <a:pt x="8637" y="2181"/>
                </a:lnTo>
                <a:lnTo>
                  <a:pt x="8782" y="1957"/>
                </a:lnTo>
                <a:lnTo>
                  <a:pt x="8894" y="1726"/>
                </a:lnTo>
                <a:lnTo>
                  <a:pt x="8986" y="1476"/>
                </a:lnTo>
                <a:lnTo>
                  <a:pt x="9048" y="1222"/>
                </a:lnTo>
                <a:lnTo>
                  <a:pt x="9081" y="959"/>
                </a:lnTo>
                <a:lnTo>
                  <a:pt x="9088" y="682"/>
                </a:lnTo>
                <a:lnTo>
                  <a:pt x="9101" y="550"/>
                </a:lnTo>
                <a:lnTo>
                  <a:pt x="9134" y="435"/>
                </a:lnTo>
                <a:lnTo>
                  <a:pt x="9200" y="323"/>
                </a:lnTo>
                <a:lnTo>
                  <a:pt x="9279" y="224"/>
                </a:lnTo>
                <a:lnTo>
                  <a:pt x="9384" y="152"/>
                </a:lnTo>
                <a:lnTo>
                  <a:pt x="9496" y="99"/>
                </a:lnTo>
                <a:lnTo>
                  <a:pt x="9628" y="66"/>
                </a:lnTo>
                <a:lnTo>
                  <a:pt x="10230" y="20"/>
                </a:lnTo>
                <a:lnTo>
                  <a:pt x="10843" y="0"/>
                </a:lnTo>
                <a:close/>
              </a:path>
            </a:pathLst>
          </a:custGeom>
          <a:solidFill>
            <a:srgbClr val="FFFFFF"/>
          </a:solidFill>
          <a:ln w="12700">
            <a:miter lim="400000"/>
          </a:ln>
        </p:spPr>
        <p:txBody>
          <a:bodyPr lIns="45719" rIns="45719"/>
          <a:lstStyle/>
          <a:p>
            <a:endParaRPr/>
          </a:p>
        </p:txBody>
      </p:sp>
      <p:grpSp>
        <p:nvGrpSpPr>
          <p:cNvPr id="438" name="Group 89"/>
          <p:cNvGrpSpPr/>
          <p:nvPr/>
        </p:nvGrpSpPr>
        <p:grpSpPr>
          <a:xfrm>
            <a:off x="1751750" y="5439619"/>
            <a:ext cx="334293" cy="219227"/>
            <a:chOff x="0" y="0"/>
            <a:chExt cx="334291" cy="219225"/>
          </a:xfrm>
        </p:grpSpPr>
        <p:sp>
          <p:nvSpPr>
            <p:cNvPr id="436" name="Freeform 26"/>
            <p:cNvSpPr/>
            <p:nvPr/>
          </p:nvSpPr>
          <p:spPr>
            <a:xfrm>
              <a:off x="-1" y="186306"/>
              <a:ext cx="334293" cy="32921"/>
            </a:xfrm>
            <a:custGeom>
              <a:avLst/>
              <a:gdLst/>
              <a:ahLst/>
              <a:cxnLst>
                <a:cxn ang="0">
                  <a:pos x="wd2" y="hd2"/>
                </a:cxn>
                <a:cxn ang="5400000">
                  <a:pos x="wd2" y="hd2"/>
                </a:cxn>
                <a:cxn ang="10800000">
                  <a:pos x="wd2" y="hd2"/>
                </a:cxn>
                <a:cxn ang="16200000">
                  <a:pos x="wd2" y="hd2"/>
                </a:cxn>
              </a:cxnLst>
              <a:rect l="0" t="0" r="r" b="b"/>
              <a:pathLst>
                <a:path w="21600" h="21600" extrusionOk="0">
                  <a:moveTo>
                    <a:pt x="9193" y="7033"/>
                  </a:moveTo>
                  <a:lnTo>
                    <a:pt x="9193" y="14567"/>
                  </a:lnTo>
                  <a:lnTo>
                    <a:pt x="12407" y="14567"/>
                  </a:lnTo>
                  <a:lnTo>
                    <a:pt x="12407" y="7033"/>
                  </a:lnTo>
                  <a:lnTo>
                    <a:pt x="9193" y="7033"/>
                  </a:lnTo>
                  <a:close/>
                  <a:moveTo>
                    <a:pt x="112" y="0"/>
                  </a:moveTo>
                  <a:lnTo>
                    <a:pt x="21514" y="0"/>
                  </a:lnTo>
                  <a:lnTo>
                    <a:pt x="21534" y="134"/>
                  </a:lnTo>
                  <a:lnTo>
                    <a:pt x="21554" y="201"/>
                  </a:lnTo>
                  <a:lnTo>
                    <a:pt x="21574" y="368"/>
                  </a:lnTo>
                  <a:lnTo>
                    <a:pt x="21587" y="636"/>
                  </a:lnTo>
                  <a:lnTo>
                    <a:pt x="21600" y="971"/>
                  </a:lnTo>
                  <a:lnTo>
                    <a:pt x="21600" y="1239"/>
                  </a:lnTo>
                  <a:lnTo>
                    <a:pt x="21593" y="1440"/>
                  </a:lnTo>
                  <a:lnTo>
                    <a:pt x="21587" y="1775"/>
                  </a:lnTo>
                  <a:lnTo>
                    <a:pt x="21574" y="2378"/>
                  </a:lnTo>
                  <a:lnTo>
                    <a:pt x="21554" y="3114"/>
                  </a:lnTo>
                  <a:lnTo>
                    <a:pt x="21521" y="4052"/>
                  </a:lnTo>
                  <a:lnTo>
                    <a:pt x="21488" y="5057"/>
                  </a:lnTo>
                  <a:lnTo>
                    <a:pt x="21435" y="6229"/>
                  </a:lnTo>
                  <a:lnTo>
                    <a:pt x="21376" y="7434"/>
                  </a:lnTo>
                  <a:lnTo>
                    <a:pt x="21304" y="8774"/>
                  </a:lnTo>
                  <a:lnTo>
                    <a:pt x="21221" y="10080"/>
                  </a:lnTo>
                  <a:lnTo>
                    <a:pt x="21123" y="11487"/>
                  </a:lnTo>
                  <a:lnTo>
                    <a:pt x="21004" y="12893"/>
                  </a:lnTo>
                  <a:lnTo>
                    <a:pt x="20872" y="14233"/>
                  </a:lnTo>
                  <a:lnTo>
                    <a:pt x="20721" y="15539"/>
                  </a:lnTo>
                  <a:lnTo>
                    <a:pt x="20560" y="16744"/>
                  </a:lnTo>
                  <a:lnTo>
                    <a:pt x="20369" y="17883"/>
                  </a:lnTo>
                  <a:lnTo>
                    <a:pt x="20158" y="18954"/>
                  </a:lnTo>
                  <a:lnTo>
                    <a:pt x="19931" y="19792"/>
                  </a:lnTo>
                  <a:lnTo>
                    <a:pt x="19674" y="20528"/>
                  </a:lnTo>
                  <a:lnTo>
                    <a:pt x="19397" y="21131"/>
                  </a:lnTo>
                  <a:lnTo>
                    <a:pt x="19098" y="21466"/>
                  </a:lnTo>
                  <a:lnTo>
                    <a:pt x="18768" y="21600"/>
                  </a:lnTo>
                  <a:lnTo>
                    <a:pt x="2832" y="21600"/>
                  </a:lnTo>
                  <a:lnTo>
                    <a:pt x="2502" y="21466"/>
                  </a:lnTo>
                  <a:lnTo>
                    <a:pt x="2203" y="21131"/>
                  </a:lnTo>
                  <a:lnTo>
                    <a:pt x="1920" y="20528"/>
                  </a:lnTo>
                  <a:lnTo>
                    <a:pt x="1669" y="19792"/>
                  </a:lnTo>
                  <a:lnTo>
                    <a:pt x="1442" y="18954"/>
                  </a:lnTo>
                  <a:lnTo>
                    <a:pt x="1231" y="17883"/>
                  </a:lnTo>
                  <a:lnTo>
                    <a:pt x="1040" y="16744"/>
                  </a:lnTo>
                  <a:lnTo>
                    <a:pt x="879" y="15539"/>
                  </a:lnTo>
                  <a:lnTo>
                    <a:pt x="728" y="14233"/>
                  </a:lnTo>
                  <a:lnTo>
                    <a:pt x="596" y="12893"/>
                  </a:lnTo>
                  <a:lnTo>
                    <a:pt x="477" y="11487"/>
                  </a:lnTo>
                  <a:lnTo>
                    <a:pt x="379" y="10080"/>
                  </a:lnTo>
                  <a:lnTo>
                    <a:pt x="296" y="8774"/>
                  </a:lnTo>
                  <a:lnTo>
                    <a:pt x="224" y="7434"/>
                  </a:lnTo>
                  <a:lnTo>
                    <a:pt x="165" y="6229"/>
                  </a:lnTo>
                  <a:lnTo>
                    <a:pt x="112" y="5057"/>
                  </a:lnTo>
                  <a:lnTo>
                    <a:pt x="72" y="4052"/>
                  </a:lnTo>
                  <a:lnTo>
                    <a:pt x="46" y="3114"/>
                  </a:lnTo>
                  <a:lnTo>
                    <a:pt x="26" y="2378"/>
                  </a:lnTo>
                  <a:lnTo>
                    <a:pt x="13" y="1775"/>
                  </a:lnTo>
                  <a:lnTo>
                    <a:pt x="7" y="1440"/>
                  </a:lnTo>
                  <a:lnTo>
                    <a:pt x="0" y="1239"/>
                  </a:lnTo>
                  <a:lnTo>
                    <a:pt x="0" y="1038"/>
                  </a:lnTo>
                  <a:lnTo>
                    <a:pt x="7" y="770"/>
                  </a:lnTo>
                  <a:lnTo>
                    <a:pt x="13" y="569"/>
                  </a:lnTo>
                  <a:lnTo>
                    <a:pt x="26" y="368"/>
                  </a:lnTo>
                  <a:lnTo>
                    <a:pt x="53" y="201"/>
                  </a:lnTo>
                  <a:lnTo>
                    <a:pt x="79" y="67"/>
                  </a:lnTo>
                  <a:lnTo>
                    <a:pt x="112"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37" name="Freeform 27"/>
            <p:cNvSpPr/>
            <p:nvPr/>
          </p:nvSpPr>
          <p:spPr>
            <a:xfrm>
              <a:off x="29250" y="0"/>
              <a:ext cx="275792" cy="174484"/>
            </a:xfrm>
            <a:custGeom>
              <a:avLst/>
              <a:gdLst/>
              <a:ahLst/>
              <a:cxnLst>
                <a:cxn ang="0">
                  <a:pos x="wd2" y="hd2"/>
                </a:cxn>
                <a:cxn ang="5400000">
                  <a:pos x="wd2" y="hd2"/>
                </a:cxn>
                <a:cxn ang="10800000">
                  <a:pos x="wd2" y="hd2"/>
                </a:cxn>
                <a:cxn ang="16200000">
                  <a:pos x="wd2" y="hd2"/>
                </a:cxn>
              </a:cxnLst>
              <a:rect l="0" t="0" r="r" b="b"/>
              <a:pathLst>
                <a:path w="21600" h="21600" extrusionOk="0">
                  <a:moveTo>
                    <a:pt x="1883" y="2971"/>
                  </a:moveTo>
                  <a:lnTo>
                    <a:pt x="1883" y="18629"/>
                  </a:lnTo>
                  <a:lnTo>
                    <a:pt x="19717" y="18629"/>
                  </a:lnTo>
                  <a:lnTo>
                    <a:pt x="19717" y="2971"/>
                  </a:lnTo>
                  <a:lnTo>
                    <a:pt x="1883" y="2971"/>
                  </a:lnTo>
                  <a:close/>
                  <a:moveTo>
                    <a:pt x="539" y="0"/>
                  </a:moveTo>
                  <a:lnTo>
                    <a:pt x="21061" y="0"/>
                  </a:lnTo>
                  <a:lnTo>
                    <a:pt x="21205" y="38"/>
                  </a:lnTo>
                  <a:lnTo>
                    <a:pt x="21329" y="126"/>
                  </a:lnTo>
                  <a:lnTo>
                    <a:pt x="21440" y="252"/>
                  </a:lnTo>
                  <a:lnTo>
                    <a:pt x="21528" y="423"/>
                  </a:lnTo>
                  <a:lnTo>
                    <a:pt x="21576" y="625"/>
                  </a:lnTo>
                  <a:lnTo>
                    <a:pt x="21600" y="852"/>
                  </a:lnTo>
                  <a:lnTo>
                    <a:pt x="21600" y="20748"/>
                  </a:lnTo>
                  <a:lnTo>
                    <a:pt x="21576" y="20975"/>
                  </a:lnTo>
                  <a:lnTo>
                    <a:pt x="21528" y="21177"/>
                  </a:lnTo>
                  <a:lnTo>
                    <a:pt x="21440" y="21348"/>
                  </a:lnTo>
                  <a:lnTo>
                    <a:pt x="21329" y="21474"/>
                  </a:lnTo>
                  <a:lnTo>
                    <a:pt x="21205" y="21562"/>
                  </a:lnTo>
                  <a:lnTo>
                    <a:pt x="21061" y="21600"/>
                  </a:lnTo>
                  <a:lnTo>
                    <a:pt x="539" y="21600"/>
                  </a:lnTo>
                  <a:lnTo>
                    <a:pt x="399" y="21562"/>
                  </a:lnTo>
                  <a:lnTo>
                    <a:pt x="271" y="21474"/>
                  </a:lnTo>
                  <a:lnTo>
                    <a:pt x="160" y="21348"/>
                  </a:lnTo>
                  <a:lnTo>
                    <a:pt x="72" y="21177"/>
                  </a:lnTo>
                  <a:lnTo>
                    <a:pt x="16" y="20975"/>
                  </a:lnTo>
                  <a:lnTo>
                    <a:pt x="0" y="20748"/>
                  </a:lnTo>
                  <a:lnTo>
                    <a:pt x="0" y="852"/>
                  </a:lnTo>
                  <a:lnTo>
                    <a:pt x="16" y="625"/>
                  </a:lnTo>
                  <a:lnTo>
                    <a:pt x="72" y="423"/>
                  </a:lnTo>
                  <a:lnTo>
                    <a:pt x="160" y="252"/>
                  </a:lnTo>
                  <a:lnTo>
                    <a:pt x="271" y="126"/>
                  </a:lnTo>
                  <a:lnTo>
                    <a:pt x="399" y="38"/>
                  </a:lnTo>
                  <a:lnTo>
                    <a:pt x="539"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439" name="Freeform 28"/>
          <p:cNvSpPr/>
          <p:nvPr/>
        </p:nvSpPr>
        <p:spPr>
          <a:xfrm>
            <a:off x="1730218" y="2848373"/>
            <a:ext cx="364461" cy="364597"/>
          </a:xfrm>
          <a:custGeom>
            <a:avLst/>
            <a:gdLst/>
            <a:ahLst/>
            <a:cxnLst>
              <a:cxn ang="0">
                <a:pos x="wd2" y="hd2"/>
              </a:cxn>
              <a:cxn ang="5400000">
                <a:pos x="wd2" y="hd2"/>
              </a:cxn>
              <a:cxn ang="10800000">
                <a:pos x="wd2" y="hd2"/>
              </a:cxn>
              <a:cxn ang="16200000">
                <a:pos x="wd2" y="hd2"/>
              </a:cxn>
            </a:cxnLst>
            <a:rect l="0" t="0" r="r" b="b"/>
            <a:pathLst>
              <a:path w="21600" h="21600" extrusionOk="0">
                <a:moveTo>
                  <a:pt x="1600" y="11011"/>
                </a:moveTo>
                <a:lnTo>
                  <a:pt x="2400" y="12117"/>
                </a:lnTo>
                <a:lnTo>
                  <a:pt x="3569" y="13065"/>
                </a:lnTo>
                <a:lnTo>
                  <a:pt x="4862" y="13592"/>
                </a:lnTo>
                <a:lnTo>
                  <a:pt x="6523" y="13908"/>
                </a:lnTo>
                <a:lnTo>
                  <a:pt x="8123" y="13592"/>
                </a:lnTo>
                <a:lnTo>
                  <a:pt x="9538" y="13065"/>
                </a:lnTo>
                <a:lnTo>
                  <a:pt x="10646" y="12117"/>
                </a:lnTo>
                <a:lnTo>
                  <a:pt x="11508" y="11011"/>
                </a:lnTo>
                <a:lnTo>
                  <a:pt x="10523" y="11748"/>
                </a:lnTo>
                <a:lnTo>
                  <a:pt x="9415" y="12380"/>
                </a:lnTo>
                <a:lnTo>
                  <a:pt x="8123" y="12855"/>
                </a:lnTo>
                <a:lnTo>
                  <a:pt x="6523" y="13065"/>
                </a:lnTo>
                <a:lnTo>
                  <a:pt x="4985" y="12855"/>
                </a:lnTo>
                <a:lnTo>
                  <a:pt x="3569" y="12380"/>
                </a:lnTo>
                <a:lnTo>
                  <a:pt x="2462" y="11748"/>
                </a:lnTo>
                <a:lnTo>
                  <a:pt x="1600" y="11011"/>
                </a:lnTo>
                <a:close/>
                <a:moveTo>
                  <a:pt x="4246" y="0"/>
                </a:moveTo>
                <a:lnTo>
                  <a:pt x="5231" y="0"/>
                </a:lnTo>
                <a:lnTo>
                  <a:pt x="5415" y="211"/>
                </a:lnTo>
                <a:lnTo>
                  <a:pt x="5662" y="369"/>
                </a:lnTo>
                <a:lnTo>
                  <a:pt x="5662" y="2634"/>
                </a:lnTo>
                <a:lnTo>
                  <a:pt x="5415" y="2792"/>
                </a:lnTo>
                <a:lnTo>
                  <a:pt x="5231" y="2898"/>
                </a:lnTo>
                <a:lnTo>
                  <a:pt x="4985" y="3003"/>
                </a:lnTo>
                <a:lnTo>
                  <a:pt x="4246" y="3003"/>
                </a:lnTo>
                <a:lnTo>
                  <a:pt x="3877" y="2898"/>
                </a:lnTo>
                <a:lnTo>
                  <a:pt x="3815" y="2792"/>
                </a:lnTo>
                <a:lnTo>
                  <a:pt x="3569" y="2634"/>
                </a:lnTo>
                <a:lnTo>
                  <a:pt x="3569" y="2160"/>
                </a:lnTo>
                <a:lnTo>
                  <a:pt x="2400" y="2634"/>
                </a:lnTo>
                <a:lnTo>
                  <a:pt x="1538" y="3582"/>
                </a:lnTo>
                <a:lnTo>
                  <a:pt x="1169" y="4689"/>
                </a:lnTo>
                <a:lnTo>
                  <a:pt x="1169" y="8482"/>
                </a:lnTo>
                <a:lnTo>
                  <a:pt x="1538" y="8956"/>
                </a:lnTo>
                <a:lnTo>
                  <a:pt x="1969" y="9588"/>
                </a:lnTo>
                <a:lnTo>
                  <a:pt x="2708" y="10431"/>
                </a:lnTo>
                <a:lnTo>
                  <a:pt x="3692" y="11169"/>
                </a:lnTo>
                <a:lnTo>
                  <a:pt x="4985" y="11748"/>
                </a:lnTo>
                <a:lnTo>
                  <a:pt x="6523" y="11906"/>
                </a:lnTo>
                <a:lnTo>
                  <a:pt x="8000" y="11748"/>
                </a:lnTo>
                <a:lnTo>
                  <a:pt x="9354" y="11169"/>
                </a:lnTo>
                <a:lnTo>
                  <a:pt x="10338" y="10431"/>
                </a:lnTo>
                <a:lnTo>
                  <a:pt x="11631" y="8956"/>
                </a:lnTo>
                <a:lnTo>
                  <a:pt x="11815" y="8482"/>
                </a:lnTo>
                <a:lnTo>
                  <a:pt x="11815" y="4689"/>
                </a:lnTo>
                <a:lnTo>
                  <a:pt x="11631" y="3635"/>
                </a:lnTo>
                <a:lnTo>
                  <a:pt x="10831" y="2792"/>
                </a:lnTo>
                <a:lnTo>
                  <a:pt x="9846" y="2265"/>
                </a:lnTo>
                <a:lnTo>
                  <a:pt x="9846" y="2634"/>
                </a:lnTo>
                <a:lnTo>
                  <a:pt x="9538" y="2898"/>
                </a:lnTo>
                <a:lnTo>
                  <a:pt x="9231" y="3003"/>
                </a:lnTo>
                <a:lnTo>
                  <a:pt x="8492" y="3003"/>
                </a:lnTo>
                <a:lnTo>
                  <a:pt x="8000" y="2792"/>
                </a:lnTo>
                <a:lnTo>
                  <a:pt x="7815" y="2634"/>
                </a:lnTo>
                <a:lnTo>
                  <a:pt x="7815" y="369"/>
                </a:lnTo>
                <a:lnTo>
                  <a:pt x="8246" y="0"/>
                </a:lnTo>
                <a:lnTo>
                  <a:pt x="9538" y="0"/>
                </a:lnTo>
                <a:lnTo>
                  <a:pt x="9662" y="211"/>
                </a:lnTo>
                <a:lnTo>
                  <a:pt x="9846" y="369"/>
                </a:lnTo>
                <a:lnTo>
                  <a:pt x="9846" y="1054"/>
                </a:lnTo>
                <a:lnTo>
                  <a:pt x="11200" y="1580"/>
                </a:lnTo>
                <a:lnTo>
                  <a:pt x="12185" y="2423"/>
                </a:lnTo>
                <a:lnTo>
                  <a:pt x="12923" y="3477"/>
                </a:lnTo>
                <a:lnTo>
                  <a:pt x="13108" y="4689"/>
                </a:lnTo>
                <a:lnTo>
                  <a:pt x="13108" y="9325"/>
                </a:lnTo>
                <a:lnTo>
                  <a:pt x="12800" y="11011"/>
                </a:lnTo>
                <a:lnTo>
                  <a:pt x="11938" y="12486"/>
                </a:lnTo>
                <a:lnTo>
                  <a:pt x="10769" y="13698"/>
                </a:lnTo>
                <a:lnTo>
                  <a:pt x="9108" y="14540"/>
                </a:lnTo>
                <a:lnTo>
                  <a:pt x="7138" y="14909"/>
                </a:lnTo>
                <a:lnTo>
                  <a:pt x="7138" y="15752"/>
                </a:lnTo>
                <a:lnTo>
                  <a:pt x="7508" y="17227"/>
                </a:lnTo>
                <a:lnTo>
                  <a:pt x="8246" y="18544"/>
                </a:lnTo>
                <a:lnTo>
                  <a:pt x="9415" y="19545"/>
                </a:lnTo>
                <a:lnTo>
                  <a:pt x="10954" y="20230"/>
                </a:lnTo>
                <a:lnTo>
                  <a:pt x="12677" y="20494"/>
                </a:lnTo>
                <a:lnTo>
                  <a:pt x="14462" y="20230"/>
                </a:lnTo>
                <a:lnTo>
                  <a:pt x="15938" y="19545"/>
                </a:lnTo>
                <a:lnTo>
                  <a:pt x="17292" y="18544"/>
                </a:lnTo>
                <a:lnTo>
                  <a:pt x="18031" y="17227"/>
                </a:lnTo>
                <a:lnTo>
                  <a:pt x="18215" y="15752"/>
                </a:lnTo>
                <a:lnTo>
                  <a:pt x="18215" y="4689"/>
                </a:lnTo>
                <a:lnTo>
                  <a:pt x="17169" y="4215"/>
                </a:lnTo>
                <a:lnTo>
                  <a:pt x="16492" y="3372"/>
                </a:lnTo>
                <a:lnTo>
                  <a:pt x="16185" y="2371"/>
                </a:lnTo>
                <a:lnTo>
                  <a:pt x="16369" y="1422"/>
                </a:lnTo>
                <a:lnTo>
                  <a:pt x="16923" y="685"/>
                </a:lnTo>
                <a:lnTo>
                  <a:pt x="17785" y="211"/>
                </a:lnTo>
                <a:lnTo>
                  <a:pt x="18892" y="0"/>
                </a:lnTo>
                <a:lnTo>
                  <a:pt x="20000" y="211"/>
                </a:lnTo>
                <a:lnTo>
                  <a:pt x="20862" y="685"/>
                </a:lnTo>
                <a:lnTo>
                  <a:pt x="21415" y="1422"/>
                </a:lnTo>
                <a:lnTo>
                  <a:pt x="21600" y="2371"/>
                </a:lnTo>
                <a:lnTo>
                  <a:pt x="21415" y="3372"/>
                </a:lnTo>
                <a:lnTo>
                  <a:pt x="20615" y="4215"/>
                </a:lnTo>
                <a:lnTo>
                  <a:pt x="19569" y="4689"/>
                </a:lnTo>
                <a:lnTo>
                  <a:pt x="19569" y="15752"/>
                </a:lnTo>
                <a:lnTo>
                  <a:pt x="19323" y="17333"/>
                </a:lnTo>
                <a:lnTo>
                  <a:pt x="18646" y="18702"/>
                </a:lnTo>
                <a:lnTo>
                  <a:pt x="17600" y="19861"/>
                </a:lnTo>
                <a:lnTo>
                  <a:pt x="16185" y="20757"/>
                </a:lnTo>
                <a:lnTo>
                  <a:pt x="14523" y="21337"/>
                </a:lnTo>
                <a:lnTo>
                  <a:pt x="12677" y="21600"/>
                </a:lnTo>
                <a:lnTo>
                  <a:pt x="10954" y="21337"/>
                </a:lnTo>
                <a:lnTo>
                  <a:pt x="9354" y="20757"/>
                </a:lnTo>
                <a:lnTo>
                  <a:pt x="7938" y="19861"/>
                </a:lnTo>
                <a:lnTo>
                  <a:pt x="6831" y="18702"/>
                </a:lnTo>
                <a:lnTo>
                  <a:pt x="6154" y="17333"/>
                </a:lnTo>
                <a:lnTo>
                  <a:pt x="5846" y="15752"/>
                </a:lnTo>
                <a:lnTo>
                  <a:pt x="5846" y="14909"/>
                </a:lnTo>
                <a:lnTo>
                  <a:pt x="4000" y="14540"/>
                </a:lnTo>
                <a:lnTo>
                  <a:pt x="2400" y="13698"/>
                </a:lnTo>
                <a:lnTo>
                  <a:pt x="1046" y="12486"/>
                </a:lnTo>
                <a:lnTo>
                  <a:pt x="185" y="11011"/>
                </a:lnTo>
                <a:lnTo>
                  <a:pt x="0" y="9325"/>
                </a:lnTo>
                <a:lnTo>
                  <a:pt x="0" y="4689"/>
                </a:lnTo>
                <a:lnTo>
                  <a:pt x="185" y="3372"/>
                </a:lnTo>
                <a:lnTo>
                  <a:pt x="985" y="2265"/>
                </a:lnTo>
                <a:lnTo>
                  <a:pt x="2154" y="1422"/>
                </a:lnTo>
                <a:lnTo>
                  <a:pt x="3569" y="1054"/>
                </a:lnTo>
                <a:lnTo>
                  <a:pt x="3569" y="369"/>
                </a:lnTo>
                <a:lnTo>
                  <a:pt x="3815" y="211"/>
                </a:lnTo>
                <a:lnTo>
                  <a:pt x="3877" y="0"/>
                </a:lnTo>
                <a:lnTo>
                  <a:pt x="4246" y="0"/>
                </a:lnTo>
                <a:close/>
              </a:path>
            </a:pathLst>
          </a:custGeom>
          <a:solidFill>
            <a:srgbClr val="FFFFFF"/>
          </a:solidFill>
          <a:ln w="12700">
            <a:miter lim="400000"/>
          </a:ln>
        </p:spPr>
        <p:txBody>
          <a:bodyPr lIns="45719" rIns="45719"/>
          <a:lstStyle/>
          <a:p>
            <a:pPr defTabSz="1218987">
              <a:defRPr sz="2400"/>
            </a:pPr>
            <a:endParaRPr/>
          </a:p>
        </p:txBody>
      </p:sp>
      <p:sp>
        <p:nvSpPr>
          <p:cNvPr id="440" name="Rectangle 46"/>
          <p:cNvSpPr txBox="1"/>
          <p:nvPr/>
        </p:nvSpPr>
        <p:spPr>
          <a:xfrm>
            <a:off x="4481844" y="5170670"/>
            <a:ext cx="4860446" cy="541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808080"/>
                </a:solidFill>
                <a:latin typeface="Arial"/>
                <a:ea typeface="Arial"/>
                <a:cs typeface="Arial"/>
                <a:sym typeface="Arial"/>
              </a:defRPr>
            </a:lvl1pPr>
          </a:lstStyle>
          <a:p>
            <a:r>
              <a:t>Recommendations for quality benchmarks applied to all public and private payers, effective 2022.  </a:t>
            </a:r>
          </a:p>
        </p:txBody>
      </p:sp>
      <p:sp>
        <p:nvSpPr>
          <p:cNvPr id="441" name="Title 4"/>
          <p:cNvSpPr txBox="1"/>
          <p:nvPr/>
        </p:nvSpPr>
        <p:spPr>
          <a:xfrm>
            <a:off x="513881" y="277322"/>
            <a:ext cx="10881361" cy="106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4000">
                <a:solidFill>
                  <a:srgbClr val="0069A7"/>
                </a:solidFill>
              </a:defRPr>
            </a:lvl1pPr>
          </a:lstStyle>
          <a:p>
            <a:r>
              <a:t>Connecticut’s Executive Order #5</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Training presentation">
  <a:themeElements>
    <a:clrScheme name="Training presentation">
      <a:dk1>
        <a:srgbClr val="00395C"/>
      </a:dk1>
      <a:lt1>
        <a:srgbClr val="FFFFFF"/>
      </a:lt1>
      <a:dk2>
        <a:srgbClr val="A7A7A7"/>
      </a:dk2>
      <a:lt2>
        <a:srgbClr val="535353"/>
      </a:lt2>
      <a:accent1>
        <a:srgbClr val="00395C"/>
      </a:accent1>
      <a:accent2>
        <a:srgbClr val="FFC000"/>
      </a:accent2>
      <a:accent3>
        <a:srgbClr val="C00000"/>
      </a:accent3>
      <a:accent4>
        <a:srgbClr val="92D050"/>
      </a:accent4>
      <a:accent5>
        <a:srgbClr val="00548E"/>
      </a:accent5>
      <a:accent6>
        <a:srgbClr val="FA004D"/>
      </a:accent6>
      <a:hlink>
        <a:srgbClr val="0000FF"/>
      </a:hlink>
      <a:folHlink>
        <a:srgbClr val="FF00FF"/>
      </a:folHlink>
    </a:clrScheme>
    <a:fontScheme name="Training presentation">
      <a:majorFont>
        <a:latin typeface="Calibri"/>
        <a:ea typeface="Calibri"/>
        <a:cs typeface="Calibri"/>
      </a:majorFont>
      <a:minorFont>
        <a:latin typeface="Helvetica"/>
        <a:ea typeface="Helvetica"/>
        <a:cs typeface="Helvetica"/>
      </a:minorFont>
    </a:fontScheme>
    <a:fmtScheme name="Training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raining presentation">
  <a:themeElements>
    <a:clrScheme name="Training presentation">
      <a:dk1>
        <a:srgbClr val="000000"/>
      </a:dk1>
      <a:lt1>
        <a:srgbClr val="FFFFFF"/>
      </a:lt1>
      <a:dk2>
        <a:srgbClr val="A7A7A7"/>
      </a:dk2>
      <a:lt2>
        <a:srgbClr val="535353"/>
      </a:lt2>
      <a:accent1>
        <a:srgbClr val="00395C"/>
      </a:accent1>
      <a:accent2>
        <a:srgbClr val="FFC000"/>
      </a:accent2>
      <a:accent3>
        <a:srgbClr val="C00000"/>
      </a:accent3>
      <a:accent4>
        <a:srgbClr val="92D050"/>
      </a:accent4>
      <a:accent5>
        <a:srgbClr val="00548E"/>
      </a:accent5>
      <a:accent6>
        <a:srgbClr val="FA004D"/>
      </a:accent6>
      <a:hlink>
        <a:srgbClr val="0000FF"/>
      </a:hlink>
      <a:folHlink>
        <a:srgbClr val="FF00FF"/>
      </a:folHlink>
    </a:clrScheme>
    <a:fontScheme name="Training presentation">
      <a:majorFont>
        <a:latin typeface="Calibri"/>
        <a:ea typeface="Calibri"/>
        <a:cs typeface="Calibri"/>
      </a:majorFont>
      <a:minorFont>
        <a:latin typeface="Helvetica"/>
        <a:ea typeface="Helvetica"/>
        <a:cs typeface="Helvetica"/>
      </a:minorFont>
    </a:fontScheme>
    <a:fmtScheme name="Training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330C3064AAAD44BFC99F2BE7F69716" ma:contentTypeVersion="11" ma:contentTypeDescription="Create a new document." ma:contentTypeScope="" ma:versionID="c7bb008940dd8e3e937f8b0fbcba03f9">
  <xsd:schema xmlns:xsd="http://www.w3.org/2001/XMLSchema" xmlns:xs="http://www.w3.org/2001/XMLSchema" xmlns:p="http://schemas.microsoft.com/office/2006/metadata/properties" xmlns:ns2="3fe8c01c-8e2e-4ca3-adb9-0310725dded3" xmlns:ns3="91675e45-69af-4ec1-806c-16a0e3ce0510" targetNamespace="http://schemas.microsoft.com/office/2006/metadata/properties" ma:root="true" ma:fieldsID="b846a87cd93129f8f0cf0c680e15e148" ns2:_="" ns3:_="">
    <xsd:import namespace="3fe8c01c-8e2e-4ca3-adb9-0310725dded3"/>
    <xsd:import namespace="91675e45-69af-4ec1-806c-16a0e3ce05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8c01c-8e2e-4ca3-adb9-0310725dd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675e45-69af-4ec1-806c-16a0e3ce05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737F07-62E8-4CCF-AF88-CFEE9E9C48B6}"/>
</file>

<file path=customXml/itemProps2.xml><?xml version="1.0" encoding="utf-8"?>
<ds:datastoreItem xmlns:ds="http://schemas.openxmlformats.org/officeDocument/2006/customXml" ds:itemID="{41B3E76C-81F4-494F-A353-FA710C784118}">
  <ds:schemaRefs>
    <ds:schemaRef ds:uri="http://schemas.microsoft.com/sharepoint/v3/contenttype/forms"/>
  </ds:schemaRefs>
</ds:datastoreItem>
</file>

<file path=customXml/itemProps3.xml><?xml version="1.0" encoding="utf-8"?>
<ds:datastoreItem xmlns:ds="http://schemas.openxmlformats.org/officeDocument/2006/customXml" ds:itemID="{9D3CAE3A-09B1-4943-9550-9DE0FBF0E76A}">
  <ds:schemaRefs>
    <ds:schemaRef ds:uri="http://schemas.openxmlformats.org/package/2006/metadata/core-properties"/>
    <ds:schemaRef ds:uri="http://schemas.microsoft.com/office/infopath/2007/PartnerControls"/>
    <ds:schemaRef ds:uri="http://purl.org/dc/terms/"/>
    <ds:schemaRef ds:uri="d29a8555-db37-4257-91ea-e6d336cdedf2"/>
    <ds:schemaRef ds:uri="http://schemas.microsoft.com/office/2006/documentManagement/types"/>
    <ds:schemaRef ds:uri="b58c3a01-6d6f-4f2f-b2dd-2f5e471462df"/>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TotalTime>
  <Words>1703</Words>
  <Application>Microsoft Office PowerPoint</Application>
  <PresentationFormat>Widescreen</PresentationFormat>
  <Paragraphs>399</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Georgia</vt:lpstr>
      <vt:lpstr>Impact</vt:lpstr>
      <vt:lpstr>Times New Roman</vt:lpstr>
      <vt:lpstr>Training presentation</vt:lpstr>
      <vt:lpstr>The Affordability Problem: Healthcare Spending in Connecticut</vt:lpstr>
      <vt:lpstr>Healthcare Affordability is a Major Problem in Connecticut for Two Simple Reasons</vt:lpstr>
      <vt:lpstr>Connecticut spends more on healthcare than almost any state</vt:lpstr>
      <vt:lpstr>Healthcare cost growth is exorbitant</vt:lpstr>
      <vt:lpstr>Commercial medical spending per member per month increased 15% from 2015 to 2018</vt:lpstr>
      <vt:lpstr> Out-of-pocket (OOP) spending increased much faster than total spending </vt:lpstr>
      <vt:lpstr>Office of Health Strategy Efforts to Improve Affordability</vt:lpstr>
      <vt:lpstr>What is Affordable Healthcare?</vt:lpstr>
      <vt:lpstr>PowerPoint Presentation</vt:lpstr>
      <vt:lpstr>Selected Cost Drivers and Cost Growth Drivers in Connecticut</vt:lpstr>
      <vt:lpstr>Understanding is a Prerequisite to Correcting</vt:lpstr>
      <vt:lpstr>The Centrality of the Data Use Strategy</vt:lpstr>
      <vt:lpstr>Spotlight on Three Cost &amp; Cost Growth Drivers</vt:lpstr>
      <vt:lpstr>2021 Retail Pharmacy Impact on  Commercial Health Insurance Rates</vt:lpstr>
      <vt:lpstr>Commercial Hospital Spending Grew 6.9% Per Year on Average, 2015-2018</vt:lpstr>
      <vt:lpstr>Spending Per Unit Drove Spending Growth;  Service Utilization Declined or Grew Slightly</vt:lpstr>
      <vt:lpstr>Acute Inpatient PMPM Spending Grew 22 Percent While Hospital Admissions Declined</vt:lpstr>
      <vt:lpstr>Chronic Illnesses Were Common and Associated with Far-Above-Average Spending</vt:lpstr>
      <vt:lpstr>People with One Chronic Condition Often Had One or More Additional Conditions</vt:lpstr>
      <vt:lpstr>   Make Your Voice Heard!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Affordability Problem: Healthcare Spending in Connecticut</dc:title>
  <dc:creator>Michael Bailit</dc:creator>
  <cp:lastModifiedBy>Margaret Trinity</cp:lastModifiedBy>
  <cp:revision>7</cp:revision>
  <dcterms:modified xsi:type="dcterms:W3CDTF">2021-04-06T19:13:25Z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0x010100FD330C3064AAAD44BFC99F2BE7F69716</vt:lpwstr>
  </property>
</Properties>
</file>