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1090" r:id="rId5"/>
    <p:sldId id="1091" r:id="rId6"/>
    <p:sldId id="1095" r:id="rId7"/>
    <p:sldId id="1094" r:id="rId8"/>
    <p:sldId id="1096" r:id="rId9"/>
    <p:sldId id="1080" r:id="rId10"/>
    <p:sldId id="1081" r:id="rId11"/>
    <p:sldId id="1082" r:id="rId12"/>
    <p:sldId id="1083" r:id="rId13"/>
    <p:sldId id="1084" r:id="rId14"/>
    <p:sldId id="1085" r:id="rId15"/>
    <p:sldId id="1086" r:id="rId16"/>
    <p:sldId id="1087" r:id="rId17"/>
    <p:sldId id="1088" r:id="rId18"/>
    <p:sldId id="1089" r:id="rId19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gan Burns" initials="Megan" lastIdx="62" clrIdx="0"/>
  <p:cmAuthor id="1" name="Margaret Houy" initials="MH" lastIdx="13" clrIdx="1"/>
  <p:cmAuthor id="2" name="Michael Bailit" initials="MB" lastIdx="185" clrIdx="2"/>
  <p:cmAuthor id="3" name="Veltri, Victoria" initials="VV" lastIdx="22" clrIdx="3"/>
  <p:cmAuthor id="4" name="Fontanella, Demian" initials="FD" lastIdx="11" clrIdx="4"/>
  <p:cmAuthor id="5" name="Justine Zayhowski" initials="JZ" lastIdx="9" clrIdx="5">
    <p:extLst>
      <p:ext uri="{19B8F6BF-5375-455C-9EA6-DF929625EA0E}">
        <p15:presenceInfo xmlns:p15="http://schemas.microsoft.com/office/powerpoint/2012/main" userId="S-1-12-1-595055507-1315351311-468546182-131382510" providerId="AD"/>
      </p:ext>
    </p:extLst>
  </p:cmAuthor>
  <p:cmAuthor id="6" name="Justine Zayhowski" initials="JZ [2]" lastIdx="18" clrIdx="6">
    <p:extLst>
      <p:ext uri="{19B8F6BF-5375-455C-9EA6-DF929625EA0E}">
        <p15:presenceInfo xmlns:p15="http://schemas.microsoft.com/office/powerpoint/2012/main" userId="S::jzayhowski@bailit-health.com::2377d393-ab0f-4e66-8672-ed1beebcd407" providerId="AD"/>
      </p:ext>
    </p:extLst>
  </p:cmAuthor>
  <p:cmAuthor id="7" name="Morales, Deborah (OHHS)" initials="MD(" lastIdx="7" clrIdx="7">
    <p:extLst>
      <p:ext uri="{19B8F6BF-5375-455C-9EA6-DF929625EA0E}">
        <p15:presenceInfo xmlns:p15="http://schemas.microsoft.com/office/powerpoint/2012/main" userId="S::Deborah.Morales@ohhs.ri.gov::c729621f-d9b6-43d8-90ce-30732ac50da8" providerId="AD"/>
      </p:ext>
    </p:extLst>
  </p:cmAuthor>
  <p:cmAuthor id="8" name="LaFontant, Rebekah (OHHS)" initials="LR(" lastIdx="1" clrIdx="8">
    <p:extLst>
      <p:ext uri="{19B8F6BF-5375-455C-9EA6-DF929625EA0E}">
        <p15:presenceInfo xmlns:p15="http://schemas.microsoft.com/office/powerpoint/2012/main" userId="S::rebekah.lafontant@ohhs.ri.gov::187714a4af442456" providerId="AD"/>
      </p:ext>
    </p:extLst>
  </p:cmAuthor>
  <p:cmAuthor id="9" name="Deepti Kanneganti" initials="DK" lastIdx="4" clrIdx="9">
    <p:extLst>
      <p:ext uri="{19B8F6BF-5375-455C-9EA6-DF929625EA0E}">
        <p15:presenceInfo xmlns:p15="http://schemas.microsoft.com/office/powerpoint/2012/main" userId="Deepti Kanneganti" providerId="None"/>
      </p:ext>
    </p:extLst>
  </p:cmAuthor>
  <p:cmAuthor id="10" name="Deepti" initials="D" lastIdx="24" clrIdx="10">
    <p:extLst>
      <p:ext uri="{19B8F6BF-5375-455C-9EA6-DF929625EA0E}">
        <p15:presenceInfo xmlns:p15="http://schemas.microsoft.com/office/powerpoint/2012/main" userId="Deepti" providerId="None"/>
      </p:ext>
    </p:extLst>
  </p:cmAuthor>
  <p:cmAuthor id="11" name="Michael" initials="M" lastIdx="3" clrIdx="11">
    <p:extLst>
      <p:ext uri="{19B8F6BF-5375-455C-9EA6-DF929625EA0E}">
        <p15:presenceInfo xmlns:p15="http://schemas.microsoft.com/office/powerpoint/2012/main" userId="S::mbailit@bailit-health.com::6e5c4604-85bf-41ef-8e97-4724b7d56589" providerId="AD"/>
      </p:ext>
    </p:extLst>
  </p:cmAuthor>
  <p:cmAuthor id="12" name="Deepti Kanneganti" initials="DK [2]" lastIdx="76" clrIdx="12">
    <p:extLst>
      <p:ext uri="{19B8F6BF-5375-455C-9EA6-DF929625EA0E}">
        <p15:presenceInfo xmlns:p15="http://schemas.microsoft.com/office/powerpoint/2012/main" userId="S::DKanneganti@bailit-health.com::b73d4027-7210-4d24-a644-944b43c9971f" providerId="AD"/>
      </p:ext>
    </p:extLst>
  </p:cmAuthor>
  <p:cmAuthor id="13" name="Erin Taylor" initials="ET" lastIdx="10" clrIdx="13">
    <p:extLst>
      <p:ext uri="{19B8F6BF-5375-455C-9EA6-DF929625EA0E}">
        <p15:presenceInfo xmlns:p15="http://schemas.microsoft.com/office/powerpoint/2012/main" userId="S::ETaylor@bailit-health.com::c09af165-50a0-4a78-8b32-79b157be4b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25B"/>
    <a:srgbClr val="5983AA"/>
    <a:srgbClr val="898989"/>
    <a:srgbClr val="0069A7"/>
    <a:srgbClr val="A6A6A6"/>
    <a:srgbClr val="900000"/>
    <a:srgbClr val="042F63"/>
    <a:srgbClr val="344553"/>
    <a:srgbClr val="486176"/>
    <a:srgbClr val="864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49E01B-6E29-4C57-9D6B-62D9385910C8}" v="2" dt="2020-11-12T00:53:36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416" autoAdjust="0"/>
  </p:normalViewPr>
  <p:slideViewPr>
    <p:cSldViewPr snapToGrid="0">
      <p:cViewPr varScale="1">
        <p:scale>
          <a:sx n="72" d="100"/>
          <a:sy n="72" d="100"/>
        </p:scale>
        <p:origin x="74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20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13DD7-E607-8D4A-983E-23E68F67BF50}" type="datetimeFigureOut">
              <a:rPr lang="en-US" smtClean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C979C-5E3C-574E-808C-3A0503E53F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89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91FA7A-010A-4643-9BFD-8C83824A2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596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84667" y="0"/>
            <a:ext cx="12310533" cy="6883400"/>
            <a:chOff x="-63500" y="0"/>
            <a:chExt cx="9232900" cy="6883400"/>
          </a:xfrm>
        </p:grpSpPr>
        <p:sp>
          <p:nvSpPr>
            <p:cNvPr id="11" name="Rectangle 10"/>
            <p:cNvSpPr/>
            <p:nvPr userDrawn="1"/>
          </p:nvSpPr>
          <p:spPr bwMode="auto">
            <a:xfrm flipH="1">
              <a:off x="-38100" y="0"/>
              <a:ext cx="9182100" cy="6883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flipH="1">
              <a:off x="-63500" y="5816600"/>
              <a:ext cx="9232900" cy="1066800"/>
            </a:xfrm>
            <a:prstGeom prst="rect">
              <a:avLst/>
            </a:prstGeom>
            <a:solidFill>
              <a:srgbClr val="5983A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flipH="1">
              <a:off x="-63500" y="5359400"/>
              <a:ext cx="9232900" cy="457200"/>
            </a:xfrm>
            <a:prstGeom prst="rect">
              <a:avLst/>
            </a:prstGeom>
            <a:solidFill>
              <a:srgbClr val="042F6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cxnSp>
        <p:nvCxnSpPr>
          <p:cNvPr id="8" name="Straight Connector 7"/>
          <p:cNvCxnSpPr/>
          <p:nvPr userDrawn="1"/>
        </p:nvCxnSpPr>
        <p:spPr bwMode="auto">
          <a:xfrm>
            <a:off x="304800" y="2819400"/>
            <a:ext cx="934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7768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981200"/>
            <a:ext cx="9042400" cy="685800"/>
          </a:xfrm>
        </p:spPr>
        <p:txBody>
          <a:bodyPr/>
          <a:lstStyle>
            <a:lvl1pPr>
              <a:defRPr sz="3600">
                <a:solidFill>
                  <a:srgbClr val="042F63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9042400" cy="457200"/>
          </a:xfrm>
        </p:spPr>
        <p:txBody>
          <a:bodyPr/>
          <a:lstStyle>
            <a:lvl1pPr marL="0" indent="0">
              <a:lnSpc>
                <a:spcPct val="70000"/>
              </a:lnSpc>
              <a:buFont typeface="Wingdings" charset="0"/>
              <a:buNone/>
              <a:defRPr sz="1800" b="0">
                <a:solidFill>
                  <a:srgbClr val="042F63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677" y="6019800"/>
            <a:ext cx="951723" cy="685800"/>
          </a:xfrm>
          <a:prstGeom prst="rect">
            <a:avLst/>
          </a:prstGeom>
        </p:spPr>
      </p:pic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>
          <a:xfrm>
            <a:off x="304800" y="3581399"/>
            <a:ext cx="1828800" cy="365125"/>
          </a:xfrm>
        </p:spPr>
        <p:txBody>
          <a:bodyPr/>
          <a:lstStyle>
            <a:lvl1pPr>
              <a:defRPr sz="1300" i="1">
                <a:solidFill>
                  <a:srgbClr val="042F63"/>
                </a:solidFill>
              </a:defRPr>
            </a:lvl1pPr>
          </a:lstStyle>
          <a:p>
            <a:fld id="{5A109F62-7FB1-C349-8E47-EA7326C562CD}" type="datetime4">
              <a:rPr lang="en-US" smtClean="0"/>
              <a:pPr/>
              <a:t>November 11, 2020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TextBox 31"/>
          <p:cNvSpPr txBox="1"/>
          <p:nvPr userDrawn="1"/>
        </p:nvSpPr>
        <p:spPr>
          <a:xfrm>
            <a:off x="-1524000" y="-711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7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28FE2A27-7AAD-554B-B010-E95C7A36DB36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209469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219200"/>
            <a:ext cx="2743200" cy="3886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1" y="1219200"/>
            <a:ext cx="7719484" cy="3886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744AF51B-76CF-A64E-BF1B-2E3E93DD87CE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143208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6781979" y="1295400"/>
            <a:ext cx="4192092" cy="45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81979" y="1917700"/>
            <a:ext cx="419209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FFA7E492-4470-A546-B1DE-4D854056694F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167195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90C625A7-740D-8D42-9CA4-E46887EDD95E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22219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027587D6-125B-C44B-BA46-615470338718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137291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85900"/>
            <a:ext cx="5384799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3517" y="1485900"/>
            <a:ext cx="55858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513C606-EAC7-4D1C-9331-6FBCEA5FBD7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48C73489-7920-D24B-8036-216817999CFA}" type="datetime4">
              <a:rPr lang="en-US" smtClean="0"/>
              <a:t>November 11, 2020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3726545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20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93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1498600"/>
            <a:ext cx="5386917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00" y="2138364"/>
            <a:ext cx="5386917" cy="3616325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04467" y="1498600"/>
            <a:ext cx="5389033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04467" y="2138364"/>
            <a:ext cx="5389033" cy="36163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6400" y="76200"/>
            <a:ext cx="11379200" cy="6542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33FF7C1B-6CD2-1740-9883-527EC24B6AFF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1032560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6" userDrawn="1">
          <p15:clr>
            <a:srgbClr val="FBAE40"/>
          </p15:clr>
        </p15:guide>
        <p15:guide id="2" pos="320" userDrawn="1">
          <p15:clr>
            <a:srgbClr val="FBAE40"/>
          </p15:clr>
        </p15:guide>
        <p15:guide id="3" pos="3720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843619" y="26765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6FA2B3E3-6456-4850-BD99-98521F0C7E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7007C3F9-F099-CC45-822B-549619B51433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94555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F3843771-66B0-3742-B707-1B22E1F4EB8D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311963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1462089"/>
            <a:ext cx="6815668" cy="4633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478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6400" y="76200"/>
            <a:ext cx="11379200" cy="6542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61300FA3-7BB4-E441-AFE1-2437CCA3A280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83017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95401"/>
            <a:ext cx="73152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06400" y="76200"/>
            <a:ext cx="11379200" cy="6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kern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76000" y="6400800"/>
            <a:ext cx="711200" cy="228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202EFDA-022F-41CF-980E-F688C355F9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304800" y="6356351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fld id="{8D950BF3-7D63-D644-89D8-0E981E76B79E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133600" y="6356351"/>
            <a:ext cx="782319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(Name of Presentation)</a:t>
            </a:r>
          </a:p>
        </p:txBody>
      </p:sp>
    </p:spTree>
    <p:extLst>
      <p:ext uri="{BB962C8B-B14F-4D97-AF65-F5344CB8AC3E}">
        <p14:creationId xmlns:p14="http://schemas.microsoft.com/office/powerpoint/2010/main" val="420894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12192000" cy="846726"/>
          </a:xfrm>
          <a:prstGeom prst="rect">
            <a:avLst/>
          </a:prstGeom>
          <a:solidFill>
            <a:srgbClr val="042F6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"/>
            <a:ext cx="11379200" cy="6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 flipH="1">
            <a:off x="-3" y="845417"/>
            <a:ext cx="12214577" cy="6029517"/>
          </a:xfrm>
          <a:prstGeom prst="rect">
            <a:avLst/>
          </a:prstGeom>
          <a:solidFill>
            <a:srgbClr val="5983A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 flipH="1">
            <a:off x="101599" y="845416"/>
            <a:ext cx="11977511" cy="5905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133600" y="6356351"/>
            <a:ext cx="782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(Name of Presentation)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277600" y="6356351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35788-441D-D445-8428-526D986C90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04800" y="635635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3436-2390-9444-BD4D-EBD77BE4E98E}" type="datetime4">
              <a:rPr lang="en-US" smtClean="0"/>
              <a:t>November 11, 2020</a:t>
            </a:fld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2" y="1066800"/>
            <a:ext cx="1097279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9" r:id="rId3"/>
    <p:sldLayoutId id="2147483690" r:id="rId4"/>
    <p:sldLayoutId id="2147483691" r:id="rId5"/>
    <p:sldLayoutId id="2147483699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17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7768E"/>
        </a:buClr>
        <a:buFont typeface="Wingdings" pitchFamily="2" charset="2"/>
        <a:buChar char="§"/>
        <a:defRPr sz="2800">
          <a:solidFill>
            <a:srgbClr val="2532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48617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5325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57768E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4146-A14A-4156-9CD7-9FB9F6C8DA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Primary Care Spend Targets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F5DCC-4504-46B0-91E7-C56900529B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Comparison of State Definitions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F0843-1BF5-40AC-9147-55C11576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799" y="3581400"/>
            <a:ext cx="4732421" cy="284748"/>
          </a:xfrm>
        </p:spPr>
        <p:txBody>
          <a:bodyPr/>
          <a:lstStyle/>
          <a:p>
            <a:r>
              <a:rPr lang="en-US" sz="1800" dirty="0"/>
              <a:t>November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C00F1-0EF5-48A7-9C71-C2B35037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50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Care Providers (2 of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10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45F365-6D22-422E-B1CB-951444C5E4EC}"/>
              </a:ext>
            </a:extLst>
          </p:cNvPr>
          <p:cNvSpPr txBox="1"/>
          <p:nvPr/>
        </p:nvSpPr>
        <p:spPr>
          <a:xfrm>
            <a:off x="508000" y="5077361"/>
            <a:ext cx="10972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*Rhode Island does not explicitly include or exclude these practice types.  It provides a definition of a primary care practice as a practice of a physician, medical practice, or other medical provider considered by the insured subscriber or dependent to be his or her usual source of care.</a:t>
            </a: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3F805918-DCB7-4346-9F0F-CE4258CAE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047397"/>
              </p:ext>
            </p:extLst>
          </p:nvPr>
        </p:nvGraphicFramePr>
        <p:xfrm>
          <a:off x="508000" y="1066800"/>
          <a:ext cx="10972800" cy="34137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73046754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Practice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Connecticut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NESCSO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Primary care clinics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73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Federally qualified health centers (FQHCs) and rural health centers (RHCs)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796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School-based health clinics</a:t>
                      </a:r>
                      <a:endParaRPr lang="en-US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754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047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09D3-CF07-4450-9385-99B79BB26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Service-based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199C0-5E4B-44FC-87EB-03260A83E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Connecticut</a:t>
            </a:r>
            <a:r>
              <a:rPr lang="en-US" sz="2400" dirty="0"/>
              <a:t>: payments based on </a:t>
            </a:r>
            <a:r>
              <a:rPr lang="en-US" sz="2400" b="1" dirty="0"/>
              <a:t>allowed medical claims</a:t>
            </a:r>
          </a:p>
          <a:p>
            <a:pPr lvl="1"/>
            <a:r>
              <a:rPr lang="en-US" sz="2000" u="sng" dirty="0"/>
              <a:t>Rationale</a:t>
            </a:r>
            <a:r>
              <a:rPr lang="en-US" sz="2000" dirty="0"/>
              <a:t>: captures total spending on services</a:t>
            </a:r>
          </a:p>
          <a:p>
            <a:pPr marL="411480" lvl="1" indent="0">
              <a:buNone/>
            </a:pPr>
            <a:endParaRPr lang="en-US" sz="900" b="1" dirty="0"/>
          </a:p>
          <a:p>
            <a:r>
              <a:rPr lang="en-US" sz="2400" b="1" dirty="0"/>
              <a:t>Rhode Island</a:t>
            </a:r>
            <a:r>
              <a:rPr lang="en-US" sz="2400" dirty="0"/>
              <a:t>:  payments based on </a:t>
            </a:r>
            <a:r>
              <a:rPr lang="en-US" sz="2400" b="1" dirty="0"/>
              <a:t>paid medical claims</a:t>
            </a:r>
            <a:endParaRPr lang="en-US" sz="2400" dirty="0"/>
          </a:p>
          <a:p>
            <a:pPr lvl="1"/>
            <a:r>
              <a:rPr lang="en-US" sz="2000" u="sng" dirty="0"/>
              <a:t>Rationale</a:t>
            </a:r>
            <a:r>
              <a:rPr lang="en-US" sz="2000" dirty="0"/>
              <a:t>: health plans have the ability to only control paid amounts</a:t>
            </a:r>
            <a:endParaRPr lang="en-US" sz="2000" u="sng" dirty="0"/>
          </a:p>
          <a:p>
            <a:pPr lvl="1"/>
            <a:r>
              <a:rPr lang="en-US" sz="2000" u="sng" dirty="0"/>
              <a:t>Note</a:t>
            </a:r>
            <a:r>
              <a:rPr lang="en-US" sz="2000" dirty="0"/>
              <a:t>: Rhode Island modeled historical trends for allowed and paid claims and found that while allowed claims were higher than paid claims, there were no differences in overall trend.</a:t>
            </a:r>
          </a:p>
          <a:p>
            <a:endParaRPr lang="en-US" sz="900" dirty="0"/>
          </a:p>
          <a:p>
            <a:r>
              <a:rPr lang="en-US" sz="2400" b="1" dirty="0"/>
              <a:t>Oregon</a:t>
            </a:r>
            <a:r>
              <a:rPr lang="en-US" sz="2400" dirty="0"/>
              <a:t>:  payments based on </a:t>
            </a:r>
            <a:r>
              <a:rPr lang="en-US" sz="2400" b="1" dirty="0"/>
              <a:t>paid medical claims</a:t>
            </a:r>
          </a:p>
          <a:p>
            <a:pPr lvl="1"/>
            <a:r>
              <a:rPr lang="en-US" sz="2000" u="sng" dirty="0"/>
              <a:t>Rationale</a:t>
            </a:r>
            <a:r>
              <a:rPr lang="en-US" sz="2000" dirty="0"/>
              <a:t>: legislators and advocates were focused on plan investments in primary care</a:t>
            </a:r>
          </a:p>
          <a:p>
            <a:endParaRPr lang="en-US" sz="900" dirty="0"/>
          </a:p>
          <a:p>
            <a:r>
              <a:rPr lang="en-US" sz="2400" b="1" dirty="0"/>
              <a:t>NESCSO</a:t>
            </a:r>
            <a:r>
              <a:rPr lang="en-US" sz="2400" dirty="0"/>
              <a:t>:  payments based on </a:t>
            </a:r>
            <a:r>
              <a:rPr lang="en-US" sz="2400" b="1" dirty="0"/>
              <a:t>allowed medical claims</a:t>
            </a:r>
          </a:p>
          <a:p>
            <a:pPr lvl="1"/>
            <a:r>
              <a:rPr lang="en-US" sz="2000" u="sng" dirty="0"/>
              <a:t>Rationale</a:t>
            </a:r>
            <a:r>
              <a:rPr lang="en-US" sz="2000" dirty="0"/>
              <a:t>: New England states expressed a preference for allowed amounts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565A3-99E8-42D6-91C0-2B261A0CB8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EFDA-022F-41CF-980E-F688C355F9C4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9BD72A-B67E-4CF7-8F3F-D6CB15E4E364}"/>
              </a:ext>
            </a:extLst>
          </p:cNvPr>
          <p:cNvSpPr txBox="1"/>
          <p:nvPr/>
        </p:nvSpPr>
        <p:spPr>
          <a:xfrm>
            <a:off x="508000" y="5964863"/>
            <a:ext cx="1097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Note: Allowed amounts include the amount the payer paid to a provider for a health care service, plus any member cost sharing for a claim.  Paid amounts include only the amount the payer paid to a provider.</a:t>
            </a:r>
          </a:p>
        </p:txBody>
      </p:sp>
    </p:spTree>
    <p:extLst>
      <p:ext uri="{BB962C8B-B14F-4D97-AF65-F5344CB8AC3E}">
        <p14:creationId xmlns:p14="http://schemas.microsoft.com/office/powerpoint/2010/main" val="170117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Non-service-based Payments (1 of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45F365-6D22-422E-B1CB-951444C5E4EC}"/>
              </a:ext>
            </a:extLst>
          </p:cNvPr>
          <p:cNvSpPr txBox="1"/>
          <p:nvPr/>
        </p:nvSpPr>
        <p:spPr>
          <a:xfrm>
            <a:off x="508000" y="6220356"/>
            <a:ext cx="10972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*Closed health systems (e.g., Kaiser Permanente) contribute to provider salaries in addition to capitation in Oregon.</a:t>
            </a: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3111019-FC5C-456E-AECC-88089C0E5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3781"/>
              </p:ext>
            </p:extLst>
          </p:nvPr>
        </p:nvGraphicFramePr>
        <p:xfrm>
          <a:off x="508000" y="1066800"/>
          <a:ext cx="10972800" cy="4693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7810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1831864969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Payment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Connecticut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NESCSO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Care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811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/>
                        <a:t>PCMH infrastructure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8472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/>
                        <a:t>Pay-for-performance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4543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Shared savings distributions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74347"/>
                  </a:ext>
                </a:extLst>
              </a:tr>
              <a:tr h="728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Capitation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(including provider salaries)*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(including provider salaries)*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(including provider salaries)*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60747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r>
                        <a:rPr lang="en-US" sz="2000"/>
                        <a:t>Episode-based payment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95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EHR/HIT infrastructure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418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02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Non-service-based Payments (2 of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3111019-FC5C-456E-AECC-88089C0E5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040765"/>
              </p:ext>
            </p:extLst>
          </p:nvPr>
        </p:nvGraphicFramePr>
        <p:xfrm>
          <a:off x="508000" y="1066800"/>
          <a:ext cx="10972800" cy="4419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7810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1831864969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Payment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Connecticut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NESCSO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COVID-19 support payments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 (if feasible)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811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1800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 (supplemental workforce payments, including practice coaches, patient educators, patient navigators or nurse care managers; loan forgiveness for training providers; flu clinics)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 (e.g., behavioral health screens in primary care settings, programs aimed to increase the number of primary care physicians)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 (supplemental workforce payments, including practice coaches, patient educators, patient navigators or nurse care managers)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 (supplemental workforce payments, including practice coaches, patient educators, patient navigators or nurse care managers; loan forgiveness for training providers; flu clinics)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84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807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Spending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14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45F365-6D22-422E-B1CB-951444C5E4EC}"/>
              </a:ext>
            </a:extLst>
          </p:cNvPr>
          <p:cNvSpPr txBox="1"/>
          <p:nvPr/>
        </p:nvSpPr>
        <p:spPr>
          <a:xfrm>
            <a:off x="508000" y="5521112"/>
            <a:ext cx="10972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*Rhode Island plans to refine its primary care spending target definition in 2021.  It will finalize whether to include pharmacy rebates at that time.</a:t>
            </a:r>
          </a:p>
          <a:p>
            <a:r>
              <a:rPr lang="en-US" sz="1600" dirty="0"/>
              <a:t>**NESCSO aims to include pharmacy rebates in its definition of total spending, but will finalize its definition after it assesses state submissions.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C0457B87-D871-462C-AE01-090FC45AC5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876045"/>
              </p:ext>
            </p:extLst>
          </p:nvPr>
        </p:nvGraphicFramePr>
        <p:xfrm>
          <a:off x="508000" y="1066800"/>
          <a:ext cx="10972800" cy="42062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964013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Spending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Connecticut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NESCSO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Prescription drugs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(incl. pharmacy rebates)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 (pharmacy rebates TBD)*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 (pharmacy rebates TBD)**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81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Lab and imaging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8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Dental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609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Vision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088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Long-term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(except Skilled Nursing Facility)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14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741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D799B07E-9B17-442D-970D-FEA6C49214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504877"/>
              </p:ext>
            </p:extLst>
          </p:nvPr>
        </p:nvGraphicFramePr>
        <p:xfrm>
          <a:off x="508000" y="1066800"/>
          <a:ext cx="10972800" cy="4114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964013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Resident/ Provider 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Connecticut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NESCSO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In-state Resident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81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Out-of-state Resident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 (only for public employees and educators)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8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In-state Provider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609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Out-of-state Provider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 (only a few select border areas in WA and ID)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584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65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4493F-2D30-441D-AF03-6DD1443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Set a Primary Care Spend Target?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09851-5F3D-4190-873F-5463E93FB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U.S. health care system is largely specialist-oriented.  Research has demonstrated that greater relative investment in primary care leads to better patient outcomes, lower costs, and improved patient experience of care.</a:t>
            </a:r>
          </a:p>
          <a:p>
            <a:endParaRPr lang="en-US" sz="1000" dirty="0"/>
          </a:p>
          <a:p>
            <a:r>
              <a:rPr lang="en-US" dirty="0"/>
              <a:t>CMS, states and private payers have elected to utilize primary care to strengthen their health care system performance by: </a:t>
            </a:r>
          </a:p>
          <a:p>
            <a:pPr lvl="1"/>
            <a:r>
              <a:rPr lang="en-US" b="1" i="1" dirty="0"/>
              <a:t>supporting improved primary care delivery </a:t>
            </a:r>
            <a:r>
              <a:rPr lang="en-US" dirty="0"/>
              <a:t>(e.g., expanding the primary care team, supporting advanced primary care model adoption) </a:t>
            </a:r>
          </a:p>
          <a:p>
            <a:pPr lvl="1"/>
            <a:r>
              <a:rPr lang="en-US" b="1" i="1" dirty="0"/>
              <a:t>increasing the percentage of total spending that is allocated towards primary care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CCE70-FCB0-4F52-B23A-4E938CD17A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EFDA-022F-41CF-980E-F688C355F9C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17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E0468-9ED9-4FED-94A9-ECEE8D7D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Set a Primary Care Spend Target?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CA9B-B02E-40BB-9A5B-2106EC6B7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2" y="1066800"/>
            <a:ext cx="11277598" cy="5334000"/>
          </a:xfrm>
        </p:spPr>
        <p:txBody>
          <a:bodyPr/>
          <a:lstStyle/>
          <a:p>
            <a:r>
              <a:rPr lang="en-US" dirty="0"/>
              <a:t>Assessing </a:t>
            </a:r>
            <a:r>
              <a:rPr lang="en-US" b="1" dirty="0"/>
              <a:t>primary care spending as a percentage of total health care spending </a:t>
            </a:r>
            <a:r>
              <a:rPr lang="en-US" dirty="0"/>
              <a:t>is a relatively new approach to measuring health system orientation toward and investment in primary care.</a:t>
            </a:r>
          </a:p>
          <a:p>
            <a:endParaRPr lang="en-US" sz="500" dirty="0"/>
          </a:p>
          <a:p>
            <a:r>
              <a:rPr lang="en-US" dirty="0"/>
              <a:t>There are many use cases for such measurement, including to:</a:t>
            </a:r>
          </a:p>
          <a:p>
            <a:pPr lvl="1"/>
            <a:r>
              <a:rPr lang="en-US" dirty="0"/>
              <a:t>Meaningfully </a:t>
            </a:r>
            <a:r>
              <a:rPr lang="en-US" b="1" dirty="0"/>
              <a:t>quantify current and future health system investment </a:t>
            </a:r>
            <a:r>
              <a:rPr lang="en-US" dirty="0"/>
              <a:t>in primary care </a:t>
            </a:r>
          </a:p>
          <a:p>
            <a:pPr lvl="1"/>
            <a:r>
              <a:rPr lang="en-US" dirty="0"/>
              <a:t>Objectively </a:t>
            </a:r>
            <a:r>
              <a:rPr lang="en-US" b="1" dirty="0"/>
              <a:t>compare primary care spend </a:t>
            </a:r>
            <a:r>
              <a:rPr lang="en-US" dirty="0"/>
              <a:t>geographically and across payers and health care systems</a:t>
            </a:r>
          </a:p>
          <a:p>
            <a:pPr lvl="1"/>
            <a:r>
              <a:rPr lang="en-US" b="1" dirty="0"/>
              <a:t>Facilitate analysis of primary care spend </a:t>
            </a:r>
            <a:r>
              <a:rPr lang="en-US" dirty="0"/>
              <a:t>relative to total health care costs and to other services (e.g., specialty and institutional) </a:t>
            </a:r>
          </a:p>
          <a:p>
            <a:pPr lvl="1"/>
            <a:r>
              <a:rPr lang="en-US" b="1" dirty="0"/>
              <a:t>Promote transparency </a:t>
            </a:r>
            <a:r>
              <a:rPr lang="en-US" dirty="0"/>
              <a:t>in primary care spend and overall investment in primary care</a:t>
            </a:r>
          </a:p>
          <a:p>
            <a:pPr lvl="1"/>
            <a:r>
              <a:rPr lang="en-US" b="1" dirty="0"/>
              <a:t>Inform public policy decisions</a:t>
            </a:r>
            <a:r>
              <a:rPr lang="en-US" dirty="0"/>
              <a:t> about investment in primary care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EDC2D-60E5-4A47-A114-ADF9CE8355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EFDA-022F-41CF-980E-F688C355F9C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95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090B-157D-45FC-80C5-48A7D233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99" y="76200"/>
            <a:ext cx="11641221" cy="654288"/>
          </a:xfrm>
        </p:spPr>
        <p:txBody>
          <a:bodyPr/>
          <a:lstStyle/>
          <a:p>
            <a:r>
              <a:rPr lang="en-US" dirty="0"/>
              <a:t>State Approaches to Primary Care Spend Measurement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9824F-EBE5-4AD3-9ECB-6C4459F6F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States have begun utilizing various (and inconsistent) approaches to measurement.</a:t>
            </a:r>
          </a:p>
          <a:p>
            <a:endParaRPr lang="en-US" sz="500" dirty="0"/>
          </a:p>
          <a:p>
            <a:pPr lvl="1"/>
            <a:r>
              <a:rPr lang="en-US" dirty="0"/>
              <a:t>Rhode Island and then Oregon established regulatory primary care spend requirements.  </a:t>
            </a:r>
          </a:p>
          <a:p>
            <a:pPr lvl="1"/>
            <a:endParaRPr lang="en-US" sz="500" dirty="0"/>
          </a:p>
          <a:p>
            <a:pPr lvl="1"/>
            <a:r>
              <a:rPr lang="en-US" dirty="0"/>
              <a:t>Connecticut and Pennsylvania are in the process of setting voluntary primary care spend targets.</a:t>
            </a:r>
            <a:endParaRPr lang="en-US" sz="2000" dirty="0"/>
          </a:p>
          <a:p>
            <a:pPr lvl="1"/>
            <a:endParaRPr lang="en-US" sz="500" dirty="0"/>
          </a:p>
          <a:p>
            <a:pPr lvl="1"/>
            <a:r>
              <a:rPr lang="en-US" dirty="0"/>
              <a:t>Other states have focused on measuring primary care spend, e.g., Colorado, Delaware, Washington, and the remaining New England states (Maine, Massachusetts, New Hampshire, Vermont).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12742-A835-477C-8739-17A9E1C05F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EFDA-022F-41CF-980E-F688C355F9C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5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090B-157D-45FC-80C5-48A7D233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99" y="76200"/>
            <a:ext cx="11641221" cy="654288"/>
          </a:xfrm>
        </p:spPr>
        <p:txBody>
          <a:bodyPr/>
          <a:lstStyle/>
          <a:p>
            <a:r>
              <a:rPr lang="en-US" dirty="0"/>
              <a:t>State Approaches to Primary Care Spend Measurement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9824F-EBE5-4AD3-9ECB-6C4459F6F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2" y="1066800"/>
            <a:ext cx="10972799" cy="5334000"/>
          </a:xfrm>
        </p:spPr>
        <p:txBody>
          <a:bodyPr/>
          <a:lstStyle/>
          <a:p>
            <a:r>
              <a:rPr lang="en-US" dirty="0"/>
              <a:t>The following slides compare the definitions of primary care spend targets in use by Connecticut, Rhode Island, Oregon and the New England States Consortium Systems Organization (NESCSO), specifically:</a:t>
            </a:r>
          </a:p>
          <a:p>
            <a:pPr lvl="1"/>
            <a:r>
              <a:rPr lang="en-US" dirty="0"/>
              <a:t>which </a:t>
            </a:r>
            <a:r>
              <a:rPr lang="en-US" b="1" dirty="0"/>
              <a:t>data source(s)</a:t>
            </a:r>
            <a:r>
              <a:rPr lang="en-US" dirty="0"/>
              <a:t> they use to obtain data, 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services included under primary care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eligible primary care providers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the composition of </a:t>
            </a:r>
            <a:r>
              <a:rPr lang="en-US" b="1" dirty="0"/>
              <a:t>service-based payments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the categories of </a:t>
            </a:r>
            <a:r>
              <a:rPr lang="en-US" b="1" dirty="0"/>
              <a:t>non-service-based payments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the spending categories included in </a:t>
            </a:r>
            <a:r>
              <a:rPr lang="en-US" b="1" dirty="0"/>
              <a:t>total spending </a:t>
            </a:r>
            <a:r>
              <a:rPr lang="en-US" dirty="0"/>
              <a:t>(the target denominator) and</a:t>
            </a:r>
          </a:p>
          <a:p>
            <a:pPr lvl="1"/>
            <a:r>
              <a:rPr lang="en-US" dirty="0"/>
              <a:t>what </a:t>
            </a:r>
            <a:r>
              <a:rPr lang="en-US" b="1" dirty="0"/>
              <a:t>population(s) </a:t>
            </a:r>
            <a:r>
              <a:rPr lang="en-US" dirty="0"/>
              <a:t>are included in target.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12742-A835-477C-8739-17A9E1C05F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EFDA-022F-41CF-980E-F688C355F9C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12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Source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3C73410D-D2D9-48D7-AD12-35EBB0CA6E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369912"/>
              </p:ext>
            </p:extLst>
          </p:nvPr>
        </p:nvGraphicFramePr>
        <p:xfrm>
          <a:off x="508000" y="1066800"/>
          <a:ext cx="10972800" cy="1798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964013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Data 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Connecticut*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NESCSO**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APCD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(Medicare only)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81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Direct payer reporting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</a:t>
                      </a:r>
                    </a:p>
                    <a:p>
                      <a:r>
                        <a:rPr lang="en-US" sz="2000" dirty="0"/>
                        <a:t>(Excel template)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</a:t>
                      </a:r>
                    </a:p>
                    <a:p>
                      <a:r>
                        <a:rPr lang="en-US" sz="2000" dirty="0"/>
                        <a:t>(Excel template)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</a:t>
                      </a:r>
                    </a:p>
                    <a:p>
                      <a:r>
                        <a:rPr lang="en-US" sz="2000" dirty="0"/>
                        <a:t>(Excel template)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8472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745F365-6D22-422E-B1CB-951444C5E4EC}"/>
              </a:ext>
            </a:extLst>
          </p:cNvPr>
          <p:cNvSpPr txBox="1"/>
          <p:nvPr/>
        </p:nvSpPr>
        <p:spPr>
          <a:xfrm>
            <a:off x="508000" y="5077361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*Connecticut adopted two definitions of primary care – a narrow definition for the purposes of measuring spending against a statewide target established in an Executive Order and a broad definition for assessing spend more comprehensively.  The narrow definition is described throughout this document.</a:t>
            </a:r>
          </a:p>
          <a:p>
            <a:r>
              <a:rPr lang="en-US" sz="1600" dirty="0"/>
              <a:t>**NESCSO adopted four definitions of primary care with different definitions of a primary care provider and services.  NESCSO’s core definition is described throughout this document..</a:t>
            </a:r>
          </a:p>
        </p:txBody>
      </p:sp>
    </p:spTree>
    <p:extLst>
      <p:ext uri="{BB962C8B-B14F-4D97-AF65-F5344CB8AC3E}">
        <p14:creationId xmlns:p14="http://schemas.microsoft.com/office/powerpoint/2010/main" val="70379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Care Services (1 of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4B35-F318-4F9E-B3AD-9334C664F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tables summarize categories of codes that are included in various definitions of primary care.  There may be code-level differences within the categories that are not highlighted here.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7E010F0-6ADA-4A25-9DC7-241562805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477188"/>
              </p:ext>
            </p:extLst>
          </p:nvPr>
        </p:nvGraphicFramePr>
        <p:xfrm>
          <a:off x="609600" y="2944256"/>
          <a:ext cx="10972800" cy="3677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0670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404468009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Service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Connecticut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NESCSO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Office or home visits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dirty="0"/>
                        <a:t>No service restriction (except lab, x-ray and imaging)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81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 medical exams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847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Routine adult medical and child health exams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4543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Preventive medicine evaluation or counseling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74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Telehealth visits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5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Administration and interpretation of health risk assessments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279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2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Care Services (2 of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8C4FC57D-1553-47A9-8FC7-2ACB604C0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215695"/>
              </p:ext>
            </p:extLst>
          </p:nvPr>
        </p:nvGraphicFramePr>
        <p:xfrm>
          <a:off x="508000" y="1066800"/>
          <a:ext cx="10972800" cy="5029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750656134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1708150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Service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Connecticut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NESCSO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Routine obstetric care (excluding delivery and routine gynecological care)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(if done by PCP)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n-US" dirty="0"/>
                        <a:t>No service restriction (except lab, x-ray and imaging) – uses primary care provider definition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77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Behavioral health risk assessments, screening and counseling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 (if done by PCP)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903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Minor outpatient procedures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81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Immunizations (e.g., vaccines and vaccine administration)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(vaccine and admin.)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(admin. only)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84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Inpatient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45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ED care (e.g., suture removal, splinting)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74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Nursing facility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54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Hospice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60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Practice-administered pharmacy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958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74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76325D-6A45-464E-B9CF-6DD95E71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Care Providers (1 of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1270-5B39-4E6A-87E5-F60CFED87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5788-441D-D445-8428-526D986C902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FBB6BC18-EE49-4A24-B921-086608442B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870621"/>
              </p:ext>
            </p:extLst>
          </p:nvPr>
        </p:nvGraphicFramePr>
        <p:xfrm>
          <a:off x="491490" y="1066800"/>
          <a:ext cx="11209020" cy="5582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2321747939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58275551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5387358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417378432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776364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Provider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Connecticut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Rhode Island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Oregon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NESCSO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31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Primary care MD specialties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 – family medicine, internal medicine when practicing primary care, </a:t>
                      </a:r>
                    </a:p>
                    <a:p>
                      <a:r>
                        <a:rPr lang="en-US" sz="1800" dirty="0"/>
                        <a:t>pediatric and adolescent medicine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 – family practice, internal medicine, pediatrics, geriatrics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 – family medicine, general medicine, pediatrics, preventive medicine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 – family medicine, general practice, internal medicine, pediatrics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81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NPs and PAs</a:t>
                      </a:r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 – when practicing primary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8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Geriatrics/ gerontology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 – when practicing primary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4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Behavioral health</a:t>
                      </a:r>
                      <a:endParaRPr lang="en-US" sz="180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Yes, but only if accepting the role and fees of a PCP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 – psychiatry and general psychiatry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74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OB/GYN and/or midwifery</a:t>
                      </a:r>
                      <a:endParaRPr lang="en-US" sz="180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See “behavioral health”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 – OB/GYN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60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Naturopathic health care providers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958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186966"/>
      </p:ext>
    </p:extLst>
  </p:cSld>
  <p:clrMapOvr>
    <a:masterClrMapping/>
  </p:clrMapOvr>
</p:sld>
</file>

<file path=ppt/theme/theme1.xml><?xml version="1.0" encoding="utf-8"?>
<a:theme xmlns:a="http://schemas.openxmlformats.org/drawingml/2006/main" name="bailit-ppt-template-01-no-pic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w template-16x9-v6" id="{B9017BC0-E212-6441-8C90-153099B4DD45}" vid="{B9AA9AB4-CA88-C348-9491-A0ED6534BEB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1675e45-69af-4ec1-806c-16a0e3ce0510">
      <UserInfo>
        <DisplayName>Michael Bailit</DisplayName>
        <AccountId>22</AccountId>
        <AccountType/>
      </UserInfo>
      <UserInfo>
        <DisplayName>Justine Zayhowski</DisplayName>
        <AccountId>2633</AccountId>
        <AccountType/>
      </UserInfo>
      <UserInfo>
        <DisplayName>Megan Burns</DisplayName>
        <AccountId>17</AccountId>
        <AccountType/>
      </UserInfo>
      <UserInfo>
        <DisplayName>Deepti Kanneganti</DisplayName>
        <AccountId>15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330C3064AAAD44BFC99F2BE7F69716" ma:contentTypeVersion="11" ma:contentTypeDescription="Create a new document." ma:contentTypeScope="" ma:versionID="c7bb008940dd8e3e937f8b0fbcba03f9">
  <xsd:schema xmlns:xsd="http://www.w3.org/2001/XMLSchema" xmlns:xs="http://www.w3.org/2001/XMLSchema" xmlns:p="http://schemas.microsoft.com/office/2006/metadata/properties" xmlns:ns2="3fe8c01c-8e2e-4ca3-adb9-0310725dded3" xmlns:ns3="91675e45-69af-4ec1-806c-16a0e3ce0510" targetNamespace="http://schemas.microsoft.com/office/2006/metadata/properties" ma:root="true" ma:fieldsID="b846a87cd93129f8f0cf0c680e15e148" ns2:_="" ns3:_="">
    <xsd:import namespace="3fe8c01c-8e2e-4ca3-adb9-0310725dded3"/>
    <xsd:import namespace="91675e45-69af-4ec1-806c-16a0e3ce05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8c01c-8e2e-4ca3-adb9-0310725dd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75e45-69af-4ec1-806c-16a0e3ce051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E7AFB4-9E8B-4CBA-A42E-733A64F52996}">
  <ds:schemaRefs>
    <ds:schemaRef ds:uri="http://purl.org/dc/terms/"/>
    <ds:schemaRef ds:uri="http://schemas.openxmlformats.org/package/2006/metadata/core-properties"/>
    <ds:schemaRef ds:uri="506bf040-e6ed-4664-be69-27c2e8b46f03"/>
    <ds:schemaRef ds:uri="http://schemas.microsoft.com/office/2006/documentManagement/types"/>
    <ds:schemaRef ds:uri="d29a8555-db37-4257-91ea-e6d336cdedf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6055656-4129-490F-A812-0BA9687B00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26FEF0-8F90-4F97-8191-578D5314C6E4}"/>
</file>

<file path=docProps/app.xml><?xml version="1.0" encoding="utf-8"?>
<Properties xmlns="http://schemas.openxmlformats.org/officeDocument/2006/extended-properties" xmlns:vt="http://schemas.openxmlformats.org/officeDocument/2006/docPropsVTypes">
  <Template>Milbank Non-claims-based PC Payments Meeting 2</Template>
  <TotalTime>32</TotalTime>
  <Words>1595</Words>
  <Application>Microsoft Office PowerPoint</Application>
  <PresentationFormat>Widescreen</PresentationFormat>
  <Paragraphs>336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bailit-ppt-template-01-no-pic</vt:lpstr>
      <vt:lpstr>State Primary Care Spend Targets</vt:lpstr>
      <vt:lpstr>Why Set a Primary Care Spend Target? (1 of 2)</vt:lpstr>
      <vt:lpstr>Why Set a Primary Care Spend Target? (2 of 2)</vt:lpstr>
      <vt:lpstr>State Approaches to Primary Care Spend Measurement (1 of 2)</vt:lpstr>
      <vt:lpstr>State Approaches to Primary Care Spend Measurement (1 of 2)</vt:lpstr>
      <vt:lpstr>Data Source</vt:lpstr>
      <vt:lpstr>Primary Care Services (1 of 2)</vt:lpstr>
      <vt:lpstr>Primary Care Services (2 of 2)</vt:lpstr>
      <vt:lpstr>Primary Care Providers (1 of 2)</vt:lpstr>
      <vt:lpstr>Primary Care Providers (2 of 2)</vt:lpstr>
      <vt:lpstr>Service-based Payments</vt:lpstr>
      <vt:lpstr>Non-service-based Payments (1 of 2)</vt:lpstr>
      <vt:lpstr>Non-service-based Payments (2 of 2)</vt:lpstr>
      <vt:lpstr>Total Spending</vt:lpstr>
      <vt:lpstr>Population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Source</dc:title>
  <dc:creator>Deepti Kanneganti</dc:creator>
  <cp:lastModifiedBy>Michael Bailit</cp:lastModifiedBy>
  <cp:revision>2</cp:revision>
  <cp:lastPrinted>2020-05-29T15:01:23Z</cp:lastPrinted>
  <dcterms:created xsi:type="dcterms:W3CDTF">2020-10-19T21:22:13Z</dcterms:created>
  <dcterms:modified xsi:type="dcterms:W3CDTF">2020-11-12T00:53:38Z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0x010100FD330C3064AAAD44BFC99F2BE7F69716</vt:lpwstr>
  </property>
  <property fmtid="{D5CDD505-2E9C-101B-9397-08002B2CF9AE}" pid="3" name="AuthorIds_UIVersion_21504">
    <vt:lpwstr>2633</vt:lpwstr>
  </property>
  <property fmtid="{D5CDD505-2E9C-101B-9397-08002B2CF9AE}" pid="4" name="AuthorIds_UIVersion_35328">
    <vt:lpwstr>22</vt:lpwstr>
  </property>
</Properties>
</file>