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1090" r:id="rId5"/>
    <p:sldId id="1091" r:id="rId6"/>
    <p:sldId id="1095" r:id="rId7"/>
    <p:sldId id="1094" r:id="rId8"/>
    <p:sldId id="1096" r:id="rId9"/>
    <p:sldId id="1080" r:id="rId10"/>
    <p:sldId id="1081" r:id="rId11"/>
    <p:sldId id="1082" r:id="rId12"/>
    <p:sldId id="1083" r:id="rId13"/>
    <p:sldId id="1084" r:id="rId14"/>
    <p:sldId id="1085" r:id="rId15"/>
    <p:sldId id="1086" r:id="rId16"/>
    <p:sldId id="1087" r:id="rId17"/>
    <p:sldId id="1088" r:id="rId18"/>
    <p:sldId id="1089" r:id="rId19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gan Burns" initials="Megan" lastIdx="62" clrIdx="0"/>
  <p:cmAuthor id="1" name="Margaret Houy" initials="MH" lastIdx="13" clrIdx="1"/>
  <p:cmAuthor id="2" name="Michael Bailit" initials="MB" lastIdx="185" clrIdx="2"/>
  <p:cmAuthor id="3" name="Veltri, Victoria" initials="VV" lastIdx="22" clrIdx="3"/>
  <p:cmAuthor id="4" name="Fontanella, Demian" initials="FD" lastIdx="11" clrIdx="4"/>
  <p:cmAuthor id="5" name="Justine Zayhowski" initials="JZ" lastIdx="9" clrIdx="5">
    <p:extLst>
      <p:ext uri="{19B8F6BF-5375-455C-9EA6-DF929625EA0E}">
        <p15:presenceInfo xmlns:p15="http://schemas.microsoft.com/office/powerpoint/2012/main" userId="S-1-12-1-595055507-1315351311-468546182-131382510" providerId="AD"/>
      </p:ext>
    </p:extLst>
  </p:cmAuthor>
  <p:cmAuthor id="6" name="Justine Zayhowski" initials="JZ [2]" lastIdx="18" clrIdx="6">
    <p:extLst>
      <p:ext uri="{19B8F6BF-5375-455C-9EA6-DF929625EA0E}">
        <p15:presenceInfo xmlns:p15="http://schemas.microsoft.com/office/powerpoint/2012/main" userId="S::jzayhowski@bailit-health.com::2377d393-ab0f-4e66-8672-ed1beebcd407" providerId="AD"/>
      </p:ext>
    </p:extLst>
  </p:cmAuthor>
  <p:cmAuthor id="7" name="Morales, Deborah (OHHS)" initials="MD(" lastIdx="7" clrIdx="7">
    <p:extLst>
      <p:ext uri="{19B8F6BF-5375-455C-9EA6-DF929625EA0E}">
        <p15:presenceInfo xmlns:p15="http://schemas.microsoft.com/office/powerpoint/2012/main" userId="S::Deborah.Morales@ohhs.ri.gov::c729621f-d9b6-43d8-90ce-30732ac50da8" providerId="AD"/>
      </p:ext>
    </p:extLst>
  </p:cmAuthor>
  <p:cmAuthor id="8" name="LaFontant, Rebekah (OHHS)" initials="LR(" lastIdx="1" clrIdx="8">
    <p:extLst>
      <p:ext uri="{19B8F6BF-5375-455C-9EA6-DF929625EA0E}">
        <p15:presenceInfo xmlns:p15="http://schemas.microsoft.com/office/powerpoint/2012/main" userId="S::rebekah.lafontant@ohhs.ri.gov::187714a4af442456" providerId="AD"/>
      </p:ext>
    </p:extLst>
  </p:cmAuthor>
  <p:cmAuthor id="9" name="Deepti Kanneganti" initials="DK" lastIdx="4" clrIdx="9">
    <p:extLst>
      <p:ext uri="{19B8F6BF-5375-455C-9EA6-DF929625EA0E}">
        <p15:presenceInfo xmlns:p15="http://schemas.microsoft.com/office/powerpoint/2012/main" userId="Deepti Kanneganti" providerId="None"/>
      </p:ext>
    </p:extLst>
  </p:cmAuthor>
  <p:cmAuthor id="10" name="Deepti" initials="D" lastIdx="24" clrIdx="10">
    <p:extLst>
      <p:ext uri="{19B8F6BF-5375-455C-9EA6-DF929625EA0E}">
        <p15:presenceInfo xmlns:p15="http://schemas.microsoft.com/office/powerpoint/2012/main" userId="Deepti" providerId="None"/>
      </p:ext>
    </p:extLst>
  </p:cmAuthor>
  <p:cmAuthor id="11" name="Michael" initials="M" lastIdx="3" clrIdx="11">
    <p:extLst>
      <p:ext uri="{19B8F6BF-5375-455C-9EA6-DF929625EA0E}">
        <p15:presenceInfo xmlns:p15="http://schemas.microsoft.com/office/powerpoint/2012/main" userId="S::mbailit@bailit-health.com::6e5c4604-85bf-41ef-8e97-4724b7d56589" providerId="AD"/>
      </p:ext>
    </p:extLst>
  </p:cmAuthor>
  <p:cmAuthor id="12" name="Deepti Kanneganti" initials="DK [2]" lastIdx="76" clrIdx="12">
    <p:extLst>
      <p:ext uri="{19B8F6BF-5375-455C-9EA6-DF929625EA0E}">
        <p15:presenceInfo xmlns:p15="http://schemas.microsoft.com/office/powerpoint/2012/main" userId="S::DKanneganti@bailit-health.com::b73d4027-7210-4d24-a644-944b43c9971f" providerId="AD"/>
      </p:ext>
    </p:extLst>
  </p:cmAuthor>
  <p:cmAuthor id="13" name="Erin Taylor" initials="ET" lastIdx="10" clrIdx="13">
    <p:extLst>
      <p:ext uri="{19B8F6BF-5375-455C-9EA6-DF929625EA0E}">
        <p15:presenceInfo xmlns:p15="http://schemas.microsoft.com/office/powerpoint/2012/main" userId="S::ETaylor@bailit-health.com::c09af165-50a0-4a78-8b32-79b157be4bf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325B"/>
    <a:srgbClr val="5983AA"/>
    <a:srgbClr val="898989"/>
    <a:srgbClr val="0069A7"/>
    <a:srgbClr val="A6A6A6"/>
    <a:srgbClr val="900000"/>
    <a:srgbClr val="042F63"/>
    <a:srgbClr val="344553"/>
    <a:srgbClr val="486176"/>
    <a:srgbClr val="864A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49E01B-6E29-4C57-9D6B-62D9385910C8}" v="2" dt="2020-11-12T00:53:36.1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4416" autoAdjust="0"/>
  </p:normalViewPr>
  <p:slideViewPr>
    <p:cSldViewPr snapToGrid="0">
      <p:cViewPr varScale="1">
        <p:scale>
          <a:sx n="72" d="100"/>
          <a:sy n="72" d="100"/>
        </p:scale>
        <p:origin x="74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-1200"/>
    </p:cViewPr>
  </p:sorter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613DD7-E607-8D4A-983E-23E68F67BF50}" type="datetimeFigureOut">
              <a:rPr lang="en-US" smtClean="0"/>
              <a:t>11/11/2020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C979C-5E3C-574E-808C-3A0503E53F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8895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791FA7A-010A-4643-9BFD-8C83824A27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35960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>
          <a:xfrm>
            <a:off x="-84667" y="0"/>
            <a:ext cx="12310533" cy="6883400"/>
            <a:chOff x="-63500" y="0"/>
            <a:chExt cx="9232900" cy="6883400"/>
          </a:xfrm>
        </p:grpSpPr>
        <p:sp>
          <p:nvSpPr>
            <p:cNvPr id="11" name="Rectangle 10"/>
            <p:cNvSpPr/>
            <p:nvPr userDrawn="1"/>
          </p:nvSpPr>
          <p:spPr bwMode="auto">
            <a:xfrm flipH="1">
              <a:off x="-38100" y="0"/>
              <a:ext cx="9182100" cy="68834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" name="Rectangle 8"/>
            <p:cNvSpPr/>
            <p:nvPr userDrawn="1"/>
          </p:nvSpPr>
          <p:spPr bwMode="auto">
            <a:xfrm flipH="1">
              <a:off x="-63500" y="5816600"/>
              <a:ext cx="9232900" cy="1066800"/>
            </a:xfrm>
            <a:prstGeom prst="rect">
              <a:avLst/>
            </a:prstGeom>
            <a:solidFill>
              <a:srgbClr val="5983A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" name="Rectangle 9"/>
            <p:cNvSpPr/>
            <p:nvPr userDrawn="1"/>
          </p:nvSpPr>
          <p:spPr bwMode="auto">
            <a:xfrm flipH="1">
              <a:off x="-63500" y="5359400"/>
              <a:ext cx="9232900" cy="457200"/>
            </a:xfrm>
            <a:prstGeom prst="rect">
              <a:avLst/>
            </a:prstGeom>
            <a:solidFill>
              <a:srgbClr val="042F6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cxnSp>
        <p:nvCxnSpPr>
          <p:cNvPr id="8" name="Straight Connector 7"/>
          <p:cNvCxnSpPr/>
          <p:nvPr userDrawn="1"/>
        </p:nvCxnSpPr>
        <p:spPr bwMode="auto">
          <a:xfrm>
            <a:off x="304800" y="2819400"/>
            <a:ext cx="9347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57768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04800" y="1981200"/>
            <a:ext cx="9042400" cy="685800"/>
          </a:xfrm>
        </p:spPr>
        <p:txBody>
          <a:bodyPr/>
          <a:lstStyle>
            <a:lvl1pPr>
              <a:defRPr sz="3600">
                <a:solidFill>
                  <a:srgbClr val="042F63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04800" y="2971800"/>
            <a:ext cx="9042400" cy="457200"/>
          </a:xfrm>
        </p:spPr>
        <p:txBody>
          <a:bodyPr/>
          <a:lstStyle>
            <a:lvl1pPr marL="0" indent="0">
              <a:lnSpc>
                <a:spcPct val="70000"/>
              </a:lnSpc>
              <a:buFont typeface="Wingdings" charset="0"/>
              <a:buNone/>
              <a:defRPr sz="1800" b="0">
                <a:solidFill>
                  <a:srgbClr val="042F63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1677" y="6019800"/>
            <a:ext cx="951723" cy="685800"/>
          </a:xfrm>
          <a:prstGeom prst="rect">
            <a:avLst/>
          </a:prstGeom>
        </p:spPr>
      </p:pic>
      <p:sp>
        <p:nvSpPr>
          <p:cNvPr id="23" name="Date Placeholder 22"/>
          <p:cNvSpPr>
            <a:spLocks noGrp="1"/>
          </p:cNvSpPr>
          <p:nvPr>
            <p:ph type="dt" sz="half" idx="10"/>
          </p:nvPr>
        </p:nvSpPr>
        <p:spPr>
          <a:xfrm>
            <a:off x="304800" y="3581399"/>
            <a:ext cx="1828800" cy="365125"/>
          </a:xfrm>
        </p:spPr>
        <p:txBody>
          <a:bodyPr/>
          <a:lstStyle>
            <a:lvl1pPr>
              <a:defRPr sz="1300" i="1">
                <a:solidFill>
                  <a:srgbClr val="042F63"/>
                </a:solidFill>
              </a:defRPr>
            </a:lvl1pPr>
          </a:lstStyle>
          <a:p>
            <a:fld id="{5A109F62-7FB1-C349-8E47-EA7326C562CD}" type="datetime4">
              <a:rPr lang="en-US" smtClean="0"/>
              <a:pPr/>
              <a:t>November 11, 2020</a:t>
            </a:fld>
            <a:endParaRPr 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35788-441D-D445-8428-526D986C9026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TextBox 31"/>
          <p:cNvSpPr txBox="1"/>
          <p:nvPr userDrawn="1"/>
        </p:nvSpPr>
        <p:spPr>
          <a:xfrm>
            <a:off x="-1524000" y="-71120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578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176000" y="6400800"/>
            <a:ext cx="711200" cy="228600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fld id="{8202EFDA-022F-41CF-980E-F688C355F9C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304800" y="6356351"/>
            <a:ext cx="1828800" cy="365125"/>
          </a:xfrm>
        </p:spPr>
        <p:txBody>
          <a:bodyPr/>
          <a:lstStyle>
            <a:lvl1pPr>
              <a:defRPr/>
            </a:lvl1pPr>
          </a:lstStyle>
          <a:p>
            <a:fld id="{28FE2A27-7AAD-554B-B010-E95C7A36DB36}" type="datetime4">
              <a:rPr lang="en-US" smtClean="0"/>
              <a:t>November 11, 2020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2133600" y="6356351"/>
            <a:ext cx="7823198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(Name of Presentation)</a:t>
            </a:r>
          </a:p>
        </p:txBody>
      </p:sp>
    </p:spTree>
    <p:extLst>
      <p:ext uri="{BB962C8B-B14F-4D97-AF65-F5344CB8AC3E}">
        <p14:creationId xmlns:p14="http://schemas.microsoft.com/office/powerpoint/2010/main" val="2094699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1219200"/>
            <a:ext cx="2743200" cy="3886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1" y="1219200"/>
            <a:ext cx="7719484" cy="3886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176000" y="6400800"/>
            <a:ext cx="711200" cy="228600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fld id="{8202EFDA-022F-41CF-980E-F688C355F9C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304800" y="6356351"/>
            <a:ext cx="1828800" cy="365125"/>
          </a:xfrm>
        </p:spPr>
        <p:txBody>
          <a:bodyPr/>
          <a:lstStyle>
            <a:lvl1pPr>
              <a:defRPr/>
            </a:lvl1pPr>
          </a:lstStyle>
          <a:p>
            <a:fld id="{744AF51B-76CF-A64E-BF1B-2E3E93DD87CE}" type="datetime4">
              <a:rPr lang="en-US" smtClean="0"/>
              <a:t>November 11, 2020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2133600" y="6356351"/>
            <a:ext cx="7823198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(Name of Presentation)</a:t>
            </a:r>
          </a:p>
        </p:txBody>
      </p:sp>
    </p:spTree>
    <p:extLst>
      <p:ext uri="{BB962C8B-B14F-4D97-AF65-F5344CB8AC3E}">
        <p14:creationId xmlns:p14="http://schemas.microsoft.com/office/powerpoint/2010/main" val="1432086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solidFill>
          <a:schemeClr val="bg1">
            <a:lumMod val="9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70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6"/>
          <p:cNvSpPr>
            <a:spLocks noGrp="1"/>
          </p:cNvSpPr>
          <p:nvPr>
            <p:ph sz="quarter" idx="13"/>
          </p:nvPr>
        </p:nvSpPr>
        <p:spPr>
          <a:xfrm>
            <a:off x="6781979" y="1295400"/>
            <a:ext cx="4192092" cy="45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6781979" y="1917700"/>
            <a:ext cx="4192092" cy="4102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5"/>
          </p:nvPr>
        </p:nvSpPr>
        <p:spPr>
          <a:xfrm>
            <a:off x="11176000" y="6400800"/>
            <a:ext cx="711200" cy="228600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fld id="{8202EFDA-022F-41CF-980E-F688C355F9C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1"/>
          </p:nvPr>
        </p:nvSpPr>
        <p:spPr>
          <a:xfrm>
            <a:off x="304800" y="6356351"/>
            <a:ext cx="1828800" cy="365125"/>
          </a:xfrm>
        </p:spPr>
        <p:txBody>
          <a:bodyPr/>
          <a:lstStyle>
            <a:lvl1pPr>
              <a:defRPr/>
            </a:lvl1pPr>
          </a:lstStyle>
          <a:p>
            <a:fld id="{FFA7E492-4470-A546-B1DE-4D854056694F}" type="datetime4">
              <a:rPr lang="en-US" smtClean="0"/>
              <a:t>November 11, 2020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2133600" y="6356351"/>
            <a:ext cx="7823198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(Name of Presentation)</a:t>
            </a:r>
          </a:p>
        </p:txBody>
      </p:sp>
    </p:spTree>
    <p:extLst>
      <p:ext uri="{BB962C8B-B14F-4D97-AF65-F5344CB8AC3E}">
        <p14:creationId xmlns:p14="http://schemas.microsoft.com/office/powerpoint/2010/main" val="1671952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176000" y="6400800"/>
            <a:ext cx="711200" cy="228600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fld id="{8202EFDA-022F-41CF-980E-F688C355F9C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>
          <a:xfrm>
            <a:off x="304800" y="6356351"/>
            <a:ext cx="1828800" cy="365125"/>
          </a:xfrm>
        </p:spPr>
        <p:txBody>
          <a:bodyPr/>
          <a:lstStyle>
            <a:lvl1pPr>
              <a:defRPr/>
            </a:lvl1pPr>
          </a:lstStyle>
          <a:p>
            <a:fld id="{90C625A7-740D-8D42-9CA4-E46887EDD95E}" type="datetime4">
              <a:rPr lang="en-US" smtClean="0"/>
              <a:t>November 11,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2133600" y="6356351"/>
            <a:ext cx="7823198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(Name of Presentation)</a:t>
            </a:r>
          </a:p>
        </p:txBody>
      </p:sp>
    </p:spTree>
    <p:extLst>
      <p:ext uri="{BB962C8B-B14F-4D97-AF65-F5344CB8AC3E}">
        <p14:creationId xmlns:p14="http://schemas.microsoft.com/office/powerpoint/2010/main" val="2221986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176000" y="6400800"/>
            <a:ext cx="711200" cy="228600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fld id="{8202EFDA-022F-41CF-980E-F688C355F9C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1"/>
          </p:nvPr>
        </p:nvSpPr>
        <p:spPr>
          <a:xfrm>
            <a:off x="304800" y="6356351"/>
            <a:ext cx="1828800" cy="365125"/>
          </a:xfrm>
        </p:spPr>
        <p:txBody>
          <a:bodyPr/>
          <a:lstStyle>
            <a:lvl1pPr>
              <a:defRPr/>
            </a:lvl1pPr>
          </a:lstStyle>
          <a:p>
            <a:fld id="{027587D6-125B-C44B-BA46-615470338718}" type="datetime4">
              <a:rPr lang="en-US" smtClean="0"/>
              <a:t>November 11, 2020</a:t>
            </a:fld>
            <a:endParaRPr lang="en-US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2133600" y="6356351"/>
            <a:ext cx="7823198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(Name of Presentation)</a:t>
            </a:r>
          </a:p>
        </p:txBody>
      </p:sp>
    </p:spTree>
    <p:extLst>
      <p:ext uri="{BB962C8B-B14F-4D97-AF65-F5344CB8AC3E}">
        <p14:creationId xmlns:p14="http://schemas.microsoft.com/office/powerpoint/2010/main" val="1372915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485900"/>
            <a:ext cx="5384799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3517" y="1485900"/>
            <a:ext cx="558588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176000" y="6400800"/>
            <a:ext cx="7112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5513C606-EAC7-4D1C-9331-6FBCEA5FBD72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304800" y="6356351"/>
            <a:ext cx="1828800" cy="365125"/>
          </a:xfrm>
        </p:spPr>
        <p:txBody>
          <a:bodyPr/>
          <a:lstStyle>
            <a:lvl1pPr>
              <a:defRPr/>
            </a:lvl1pPr>
          </a:lstStyle>
          <a:p>
            <a:fld id="{48C73489-7920-D24B-8036-216817999CFA}" type="datetime4">
              <a:rPr lang="en-US" smtClean="0"/>
              <a:t>November 11, 2020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2133600" y="6356351"/>
            <a:ext cx="7823198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(Name of Presentation)</a:t>
            </a:r>
          </a:p>
        </p:txBody>
      </p:sp>
    </p:spTree>
    <p:extLst>
      <p:ext uri="{BB962C8B-B14F-4D97-AF65-F5344CB8AC3E}">
        <p14:creationId xmlns:p14="http://schemas.microsoft.com/office/powerpoint/2010/main" val="37265452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320" userDrawn="1">
          <p15:clr>
            <a:srgbClr val="FBAE40"/>
          </p15:clr>
        </p15:guide>
        <p15:guide id="3" orient="horz" pos="2160" userDrawn="1">
          <p15:clr>
            <a:srgbClr val="FBAE40"/>
          </p15:clr>
        </p15:guide>
        <p15:guide id="4" orient="horz" pos="936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00" y="1498600"/>
            <a:ext cx="5386917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00" y="2138364"/>
            <a:ext cx="5386917" cy="3616325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04467" y="1498600"/>
            <a:ext cx="5389033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04467" y="2138364"/>
            <a:ext cx="5389033" cy="36163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06400" y="76200"/>
            <a:ext cx="11379200" cy="6542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176000" y="6400800"/>
            <a:ext cx="711200" cy="228600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fld id="{8202EFDA-022F-41CF-980E-F688C355F9C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3" name="Date Placeholder 4"/>
          <p:cNvSpPr>
            <a:spLocks noGrp="1"/>
          </p:cNvSpPr>
          <p:nvPr>
            <p:ph type="dt" sz="half" idx="11"/>
          </p:nvPr>
        </p:nvSpPr>
        <p:spPr>
          <a:xfrm>
            <a:off x="304800" y="6356351"/>
            <a:ext cx="1828800" cy="365125"/>
          </a:xfrm>
        </p:spPr>
        <p:txBody>
          <a:bodyPr/>
          <a:lstStyle>
            <a:lvl1pPr>
              <a:defRPr/>
            </a:lvl1pPr>
          </a:lstStyle>
          <a:p>
            <a:fld id="{33FF7C1B-6CD2-1740-9883-527EC24B6AFF}" type="datetime4">
              <a:rPr lang="en-US" smtClean="0"/>
              <a:t>November 11, 2020</a:t>
            </a:fld>
            <a:endParaRPr lang="en-US"/>
          </a:p>
        </p:txBody>
      </p:sp>
      <p:sp>
        <p:nvSpPr>
          <p:cNvPr id="14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2133600" y="6356351"/>
            <a:ext cx="7823198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(Name of Presentation)</a:t>
            </a:r>
          </a:p>
        </p:txBody>
      </p:sp>
    </p:spTree>
    <p:extLst>
      <p:ext uri="{BB962C8B-B14F-4D97-AF65-F5344CB8AC3E}">
        <p14:creationId xmlns:p14="http://schemas.microsoft.com/office/powerpoint/2010/main" val="10325609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36" userDrawn="1">
          <p15:clr>
            <a:srgbClr val="FBAE40"/>
          </p15:clr>
        </p15:guide>
        <p15:guide id="2" pos="320" userDrawn="1">
          <p15:clr>
            <a:srgbClr val="FBAE40"/>
          </p15:clr>
        </p15:guide>
        <p15:guide id="3" pos="3720" userDrawn="1">
          <p15:clr>
            <a:srgbClr val="FBAE40"/>
          </p15:clr>
        </p15:guide>
        <p15:guide id="4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>
            <a:off x="1843619" y="2676527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2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176000" y="6400800"/>
            <a:ext cx="711200" cy="228600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/>
            </a:lvl1pPr>
          </a:lstStyle>
          <a:p>
            <a:fld id="{6FA2B3E3-6456-4850-BD99-98521F0C7E1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1"/>
          </p:nvPr>
        </p:nvSpPr>
        <p:spPr>
          <a:xfrm>
            <a:off x="304800" y="6356351"/>
            <a:ext cx="1828800" cy="365125"/>
          </a:xfrm>
        </p:spPr>
        <p:txBody>
          <a:bodyPr/>
          <a:lstStyle>
            <a:lvl1pPr>
              <a:defRPr/>
            </a:lvl1pPr>
          </a:lstStyle>
          <a:p>
            <a:fld id="{7007C3F9-F099-CC45-822B-549619B51433}" type="datetime4">
              <a:rPr lang="en-US" smtClean="0"/>
              <a:t>November 11, 2020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2133600" y="6356351"/>
            <a:ext cx="7823198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(Name of Presentation)</a:t>
            </a:r>
          </a:p>
        </p:txBody>
      </p:sp>
    </p:spTree>
    <p:extLst>
      <p:ext uri="{BB962C8B-B14F-4D97-AF65-F5344CB8AC3E}">
        <p14:creationId xmlns:p14="http://schemas.microsoft.com/office/powerpoint/2010/main" val="945555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176000" y="6400800"/>
            <a:ext cx="711200" cy="228600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fld id="{8202EFDA-022F-41CF-980E-F688C355F9C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1"/>
          </p:nvPr>
        </p:nvSpPr>
        <p:spPr>
          <a:xfrm>
            <a:off x="304800" y="6356351"/>
            <a:ext cx="1828800" cy="365125"/>
          </a:xfrm>
        </p:spPr>
        <p:txBody>
          <a:bodyPr/>
          <a:lstStyle>
            <a:lvl1pPr>
              <a:defRPr/>
            </a:lvl1pPr>
          </a:lstStyle>
          <a:p>
            <a:fld id="{F3843771-66B0-3742-B707-1B22E1F4EB8D}" type="datetime4">
              <a:rPr lang="en-US" smtClean="0"/>
              <a:t>November 11, 2020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2133600" y="6356351"/>
            <a:ext cx="7823198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(Name of Presentation)</a:t>
            </a:r>
          </a:p>
        </p:txBody>
      </p:sp>
    </p:spTree>
    <p:extLst>
      <p:ext uri="{BB962C8B-B14F-4D97-AF65-F5344CB8AC3E}">
        <p14:creationId xmlns:p14="http://schemas.microsoft.com/office/powerpoint/2010/main" val="3119632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4" y="1462089"/>
            <a:ext cx="6815668" cy="4633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478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06400" y="76200"/>
            <a:ext cx="11379200" cy="6542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176000" y="6400800"/>
            <a:ext cx="711200" cy="228600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fld id="{8202EFDA-022F-41CF-980E-F688C355F9C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304800" y="6356351"/>
            <a:ext cx="1828800" cy="365125"/>
          </a:xfrm>
        </p:spPr>
        <p:txBody>
          <a:bodyPr/>
          <a:lstStyle>
            <a:lvl1pPr>
              <a:defRPr/>
            </a:lvl1pPr>
          </a:lstStyle>
          <a:p>
            <a:fld id="{61300FA3-7BB4-E441-AFE1-2437CCA3A280}" type="datetime4">
              <a:rPr lang="en-US" smtClean="0"/>
              <a:t>November 11, 2020</a:t>
            </a:fld>
            <a:endParaRPr lang="en-US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2133600" y="6356351"/>
            <a:ext cx="7823198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(Name of Presentation)</a:t>
            </a:r>
          </a:p>
        </p:txBody>
      </p:sp>
    </p:spTree>
    <p:extLst>
      <p:ext uri="{BB962C8B-B14F-4D97-AF65-F5344CB8AC3E}">
        <p14:creationId xmlns:p14="http://schemas.microsoft.com/office/powerpoint/2010/main" val="830171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295401"/>
            <a:ext cx="7315200" cy="3432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1"/>
          <p:cNvSpPr txBox="1">
            <a:spLocks/>
          </p:cNvSpPr>
          <p:nvPr userDrawn="1"/>
        </p:nvSpPr>
        <p:spPr bwMode="auto">
          <a:xfrm>
            <a:off x="406400" y="76200"/>
            <a:ext cx="11379200" cy="6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kern="0"/>
              <a:t>Click to edit Master title style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176000" y="6400800"/>
            <a:ext cx="711200" cy="228600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fld id="{8202EFDA-022F-41CF-980E-F688C355F9C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304800" y="6356351"/>
            <a:ext cx="1828800" cy="365125"/>
          </a:xfrm>
        </p:spPr>
        <p:txBody>
          <a:bodyPr/>
          <a:lstStyle>
            <a:lvl1pPr>
              <a:defRPr/>
            </a:lvl1pPr>
          </a:lstStyle>
          <a:p>
            <a:fld id="{8D950BF3-7D63-D644-89D8-0E981E76B79E}" type="datetime4">
              <a:rPr lang="en-US" smtClean="0"/>
              <a:t>November 11, 2020</a:t>
            </a:fld>
            <a:endParaRPr lang="en-US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2133600" y="6356351"/>
            <a:ext cx="7823198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(Name of Presentation)</a:t>
            </a:r>
          </a:p>
        </p:txBody>
      </p:sp>
    </p:spTree>
    <p:extLst>
      <p:ext uri="{BB962C8B-B14F-4D97-AF65-F5344CB8AC3E}">
        <p14:creationId xmlns:p14="http://schemas.microsoft.com/office/powerpoint/2010/main" val="4208940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auto">
          <a:xfrm>
            <a:off x="0" y="0"/>
            <a:ext cx="12192000" cy="846726"/>
          </a:xfrm>
          <a:prstGeom prst="rect">
            <a:avLst/>
          </a:prstGeom>
          <a:solidFill>
            <a:srgbClr val="042F6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76200"/>
            <a:ext cx="11379200" cy="6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 flipH="1">
            <a:off x="-3" y="845417"/>
            <a:ext cx="12214577" cy="6029517"/>
          </a:xfrm>
          <a:prstGeom prst="rect">
            <a:avLst/>
          </a:prstGeom>
          <a:solidFill>
            <a:srgbClr val="5983A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" name="Rectangle 12"/>
          <p:cNvSpPr/>
          <p:nvPr userDrawn="1"/>
        </p:nvSpPr>
        <p:spPr bwMode="auto">
          <a:xfrm flipH="1">
            <a:off x="101599" y="845416"/>
            <a:ext cx="11977511" cy="59055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133600" y="6356351"/>
            <a:ext cx="78231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(Name of Presentation)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1277600" y="6356351"/>
            <a:ext cx="50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35788-441D-D445-8428-526D986C902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304800" y="6356351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53436-2390-9444-BD4D-EBD77BE4E98E}" type="datetime4">
              <a:rPr lang="en-US" smtClean="0"/>
              <a:t>November 11, 2020</a:t>
            </a:fld>
            <a:endParaRPr lang="en-US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2" y="1066800"/>
            <a:ext cx="10972799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89" r:id="rId3"/>
    <p:sldLayoutId id="2147483690" r:id="rId4"/>
    <p:sldLayoutId id="2147483691" r:id="rId5"/>
    <p:sldLayoutId id="2147483699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717" r:id="rId12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57768E"/>
        </a:buClr>
        <a:buFont typeface="Wingdings" pitchFamily="2" charset="2"/>
        <a:buChar char="§"/>
        <a:defRPr sz="2800">
          <a:solidFill>
            <a:srgbClr val="25325B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486176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25325B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rgbClr val="57768E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rgbClr val="25325B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rgbClr val="25325B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rgbClr val="25325B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rgbClr val="25325B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rgbClr val="25325B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C4146-A14A-4156-9CD7-9FB9F6C8DA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State Primary Care Spend Targets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1F5DCC-4504-46B0-91E7-C56900529B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 Comparison of State Definitions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5F0843-1BF5-40AC-9147-55C1157670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4799" y="3581400"/>
            <a:ext cx="4732421" cy="284748"/>
          </a:xfrm>
        </p:spPr>
        <p:txBody>
          <a:bodyPr/>
          <a:lstStyle/>
          <a:p>
            <a:r>
              <a:rPr lang="en-US" sz="1800" dirty="0"/>
              <a:t>November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1C00F1-0EF5-48A7-9C71-C2B350372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35788-441D-D445-8428-526D986C902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550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176325D-6A45-464E-B9CF-6DD95E717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Primary Care Providers (2 of 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531270-5B39-4E6A-87E5-F60CFED87F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235788-441D-D445-8428-526D986C9026}" type="slidenum">
              <a:rPr lang="en-US" smtClean="0"/>
              <a:t>10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745F365-6D22-422E-B1CB-951444C5E4EC}"/>
              </a:ext>
            </a:extLst>
          </p:cNvPr>
          <p:cNvSpPr txBox="1"/>
          <p:nvPr/>
        </p:nvSpPr>
        <p:spPr>
          <a:xfrm>
            <a:off x="508000" y="5077361"/>
            <a:ext cx="10972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*Rhode Island does not explicitly include or exclude these practice types.  It provides a definition of a primary care practice as a practice of a physician, medical practice, or other medical provider considered by the insured subscriber or dependent to be his or her usual source of care.</a:t>
            </a:r>
          </a:p>
        </p:txBody>
      </p:sp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3F805918-DCB7-4346-9F0F-CE4258CAE0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3047397"/>
              </p:ext>
            </p:extLst>
          </p:nvPr>
        </p:nvGraphicFramePr>
        <p:xfrm>
          <a:off x="508000" y="1066800"/>
          <a:ext cx="10972800" cy="34137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194560">
                  <a:extLst>
                    <a:ext uri="{9D8B030D-6E8A-4147-A177-3AD203B41FA5}">
                      <a16:colId xmlns:a16="http://schemas.microsoft.com/office/drawing/2014/main" val="2321747939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730467545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1538735857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417378432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7763640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/>
                        <a:t>Practice Type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Connecticut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Rhode Island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Oregon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NESCSO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5317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Primary care clinics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No*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9738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Federally qualified health centers (FQHCs) and rural health centers (RHCs)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No*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1796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School-based health clinics</a:t>
                      </a:r>
                      <a:endParaRPr lang="en-US" sz="20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No*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3754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3047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409D3-CF07-4450-9385-99B79BB26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Service-based Payments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199C0-5E4B-44FC-87EB-03260A83E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Connecticut</a:t>
            </a:r>
            <a:r>
              <a:rPr lang="en-US" sz="2400" dirty="0"/>
              <a:t>: payments based on </a:t>
            </a:r>
            <a:r>
              <a:rPr lang="en-US" sz="2400" b="1" dirty="0"/>
              <a:t>allowed medical claims</a:t>
            </a:r>
          </a:p>
          <a:p>
            <a:pPr lvl="1"/>
            <a:r>
              <a:rPr lang="en-US" sz="2000" u="sng" dirty="0"/>
              <a:t>Rationale</a:t>
            </a:r>
            <a:r>
              <a:rPr lang="en-US" sz="2000" dirty="0"/>
              <a:t>: captures total spending on services</a:t>
            </a:r>
          </a:p>
          <a:p>
            <a:pPr marL="411480" lvl="1" indent="0">
              <a:buNone/>
            </a:pPr>
            <a:endParaRPr lang="en-US" sz="900" b="1" dirty="0"/>
          </a:p>
          <a:p>
            <a:r>
              <a:rPr lang="en-US" sz="2400" b="1" dirty="0"/>
              <a:t>Rhode Island</a:t>
            </a:r>
            <a:r>
              <a:rPr lang="en-US" sz="2400" dirty="0"/>
              <a:t>:  payments based on </a:t>
            </a:r>
            <a:r>
              <a:rPr lang="en-US" sz="2400" b="1" dirty="0"/>
              <a:t>paid medical claims</a:t>
            </a:r>
            <a:endParaRPr lang="en-US" sz="2400" dirty="0"/>
          </a:p>
          <a:p>
            <a:pPr lvl="1"/>
            <a:r>
              <a:rPr lang="en-US" sz="2000" u="sng" dirty="0"/>
              <a:t>Rationale</a:t>
            </a:r>
            <a:r>
              <a:rPr lang="en-US" sz="2000" dirty="0"/>
              <a:t>: health plans have the ability to only control paid amounts</a:t>
            </a:r>
            <a:endParaRPr lang="en-US" sz="2000" u="sng" dirty="0"/>
          </a:p>
          <a:p>
            <a:pPr lvl="1"/>
            <a:r>
              <a:rPr lang="en-US" sz="2000" u="sng" dirty="0"/>
              <a:t>Note</a:t>
            </a:r>
            <a:r>
              <a:rPr lang="en-US" sz="2000" dirty="0"/>
              <a:t>: Rhode Island modeled historical trends for allowed and paid claims and found that while allowed claims were higher than paid claims, there were no differences in overall trend.</a:t>
            </a:r>
          </a:p>
          <a:p>
            <a:endParaRPr lang="en-US" sz="900" dirty="0"/>
          </a:p>
          <a:p>
            <a:r>
              <a:rPr lang="en-US" sz="2400" b="1" dirty="0"/>
              <a:t>Oregon</a:t>
            </a:r>
            <a:r>
              <a:rPr lang="en-US" sz="2400" dirty="0"/>
              <a:t>:  payments based on </a:t>
            </a:r>
            <a:r>
              <a:rPr lang="en-US" sz="2400" b="1" dirty="0"/>
              <a:t>paid medical claims</a:t>
            </a:r>
          </a:p>
          <a:p>
            <a:pPr lvl="1"/>
            <a:r>
              <a:rPr lang="en-US" sz="2000" u="sng" dirty="0"/>
              <a:t>Rationale</a:t>
            </a:r>
            <a:r>
              <a:rPr lang="en-US" sz="2000" dirty="0"/>
              <a:t>: legislators and advocates were focused on plan investments in primary care</a:t>
            </a:r>
          </a:p>
          <a:p>
            <a:endParaRPr lang="en-US" sz="900" dirty="0"/>
          </a:p>
          <a:p>
            <a:r>
              <a:rPr lang="en-US" sz="2400" b="1" dirty="0"/>
              <a:t>NESCSO</a:t>
            </a:r>
            <a:r>
              <a:rPr lang="en-US" sz="2400" dirty="0"/>
              <a:t>:  payments based on </a:t>
            </a:r>
            <a:r>
              <a:rPr lang="en-US" sz="2400" b="1" dirty="0"/>
              <a:t>allowed medical claims</a:t>
            </a:r>
          </a:p>
          <a:p>
            <a:pPr lvl="1"/>
            <a:r>
              <a:rPr lang="en-US" sz="2000" u="sng" dirty="0"/>
              <a:t>Rationale</a:t>
            </a:r>
            <a:r>
              <a:rPr lang="en-US" sz="2000" dirty="0"/>
              <a:t>: New England states expressed a preference for allowed amounts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2565A3-99E8-42D6-91C0-2B261A0CB8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2EFDA-022F-41CF-980E-F688C355F9C4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9BD72A-B67E-4CF7-8F3F-D6CB15E4E364}"/>
              </a:ext>
            </a:extLst>
          </p:cNvPr>
          <p:cNvSpPr txBox="1"/>
          <p:nvPr/>
        </p:nvSpPr>
        <p:spPr>
          <a:xfrm>
            <a:off x="508000" y="5964863"/>
            <a:ext cx="10972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Note: Allowed amounts include the amount the payer paid to a provider for a health care service, plus any member cost sharing for a claim.  Paid amounts include only the amount the payer paid to a provider.</a:t>
            </a:r>
          </a:p>
        </p:txBody>
      </p:sp>
    </p:spTree>
    <p:extLst>
      <p:ext uri="{BB962C8B-B14F-4D97-AF65-F5344CB8AC3E}">
        <p14:creationId xmlns:p14="http://schemas.microsoft.com/office/powerpoint/2010/main" val="1701173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176325D-6A45-464E-B9CF-6DD95E717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Non-service-based Payments (1 of 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531270-5B39-4E6A-87E5-F60CFED87F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235788-441D-D445-8428-526D986C9026}" type="slidenum">
              <a:rPr lang="en-US" smtClean="0"/>
              <a:t>12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745F365-6D22-422E-B1CB-951444C5E4EC}"/>
              </a:ext>
            </a:extLst>
          </p:cNvPr>
          <p:cNvSpPr txBox="1"/>
          <p:nvPr/>
        </p:nvSpPr>
        <p:spPr>
          <a:xfrm>
            <a:off x="508000" y="6220356"/>
            <a:ext cx="10972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*Closed health systems (e.g., Kaiser Permanente) contribute to provider salaries in addition to capitation in Oregon.</a:t>
            </a:r>
          </a:p>
        </p:txBody>
      </p:sp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13111019-FC5C-456E-AECC-88089C0E5F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83781"/>
              </p:ext>
            </p:extLst>
          </p:nvPr>
        </p:nvGraphicFramePr>
        <p:xfrm>
          <a:off x="508000" y="1066800"/>
          <a:ext cx="10972800" cy="46939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578100">
                  <a:extLst>
                    <a:ext uri="{9D8B030D-6E8A-4147-A177-3AD203B41FA5}">
                      <a16:colId xmlns:a16="http://schemas.microsoft.com/office/drawing/2014/main" val="2321747939"/>
                    </a:ext>
                  </a:extLst>
                </a:gridCol>
                <a:gridCol w="2098675">
                  <a:extLst>
                    <a:ext uri="{9D8B030D-6E8A-4147-A177-3AD203B41FA5}">
                      <a16:colId xmlns:a16="http://schemas.microsoft.com/office/drawing/2014/main" val="1831864969"/>
                    </a:ext>
                  </a:extLst>
                </a:gridCol>
                <a:gridCol w="2098675">
                  <a:extLst>
                    <a:ext uri="{9D8B030D-6E8A-4147-A177-3AD203B41FA5}">
                      <a16:colId xmlns:a16="http://schemas.microsoft.com/office/drawing/2014/main" val="1538735857"/>
                    </a:ext>
                  </a:extLst>
                </a:gridCol>
                <a:gridCol w="2098675">
                  <a:extLst>
                    <a:ext uri="{9D8B030D-6E8A-4147-A177-3AD203B41FA5}">
                      <a16:colId xmlns:a16="http://schemas.microsoft.com/office/drawing/2014/main" val="2417378432"/>
                    </a:ext>
                  </a:extLst>
                </a:gridCol>
                <a:gridCol w="2098675">
                  <a:extLst>
                    <a:ext uri="{9D8B030D-6E8A-4147-A177-3AD203B41FA5}">
                      <a16:colId xmlns:a16="http://schemas.microsoft.com/office/drawing/2014/main" val="27763640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/>
                        <a:t>Payment Type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Connecticut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Rhode Island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Oregon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NESCSO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5317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/>
                        <a:t>Care management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9981104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r>
                        <a:rPr lang="en-US" sz="2000" dirty="0"/>
                        <a:t>PCMH infrastructure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0284724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r>
                        <a:rPr lang="en-US" sz="2000"/>
                        <a:t>Pay-for-performance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645432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/>
                        <a:t>Shared savings distributions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5174347"/>
                  </a:ext>
                </a:extLst>
              </a:tr>
              <a:tr h="7286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Capitation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Yes (including provider salaries)*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Yes (including provider salaries)*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Yes (including provider salaries)*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4260747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r>
                        <a:rPr lang="en-US" sz="2000"/>
                        <a:t>Episode-based payment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9958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EHR/HIT infrastructure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24188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9029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176325D-6A45-464E-B9CF-6DD95E717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Non-service-based Payments (2 of 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531270-5B39-4E6A-87E5-F60CFED87F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235788-441D-D445-8428-526D986C9026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13111019-FC5C-456E-AECC-88089C0E5F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7040765"/>
              </p:ext>
            </p:extLst>
          </p:nvPr>
        </p:nvGraphicFramePr>
        <p:xfrm>
          <a:off x="508000" y="1066800"/>
          <a:ext cx="10972800" cy="44196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578100">
                  <a:extLst>
                    <a:ext uri="{9D8B030D-6E8A-4147-A177-3AD203B41FA5}">
                      <a16:colId xmlns:a16="http://schemas.microsoft.com/office/drawing/2014/main" val="2321747939"/>
                    </a:ext>
                  </a:extLst>
                </a:gridCol>
                <a:gridCol w="2098675">
                  <a:extLst>
                    <a:ext uri="{9D8B030D-6E8A-4147-A177-3AD203B41FA5}">
                      <a16:colId xmlns:a16="http://schemas.microsoft.com/office/drawing/2014/main" val="1831864969"/>
                    </a:ext>
                  </a:extLst>
                </a:gridCol>
                <a:gridCol w="2098675">
                  <a:extLst>
                    <a:ext uri="{9D8B030D-6E8A-4147-A177-3AD203B41FA5}">
                      <a16:colId xmlns:a16="http://schemas.microsoft.com/office/drawing/2014/main" val="1538735857"/>
                    </a:ext>
                  </a:extLst>
                </a:gridCol>
                <a:gridCol w="2098675">
                  <a:extLst>
                    <a:ext uri="{9D8B030D-6E8A-4147-A177-3AD203B41FA5}">
                      <a16:colId xmlns:a16="http://schemas.microsoft.com/office/drawing/2014/main" val="2417378432"/>
                    </a:ext>
                  </a:extLst>
                </a:gridCol>
                <a:gridCol w="2098675">
                  <a:extLst>
                    <a:ext uri="{9D8B030D-6E8A-4147-A177-3AD203B41FA5}">
                      <a16:colId xmlns:a16="http://schemas.microsoft.com/office/drawing/2014/main" val="27763640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Payment Type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Connecticut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Rhode Island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Oregon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NESCSO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5317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COVID-19 support payments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Yes (if feasible)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TBD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TBD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TBD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9981104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r>
                        <a:rPr lang="en-US" sz="1800" dirty="0"/>
                        <a:t>Other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Yes (supplemental workforce payments, including practice coaches, patient educators, patient navigators or nurse care managers; loan forgiveness for training providers; flu clinics)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Yes (e.g., behavioral health screens in primary care settings, programs aimed to increase the number of primary care physicians)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Yes (supplemental workforce payments, including practice coaches, patient educators, patient navigators or nurse care managers)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Yes (supplemental workforce payments, including practice coaches, patient educators, patient navigators or nurse care managers; loan forgiveness for training providers; flu clinics)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0284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0807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176325D-6A45-464E-B9CF-6DD95E717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Spending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531270-5B39-4E6A-87E5-F60CFED87F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235788-441D-D445-8428-526D986C9026}" type="slidenum">
              <a:rPr lang="en-US" smtClean="0"/>
              <a:t>14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745F365-6D22-422E-B1CB-951444C5E4EC}"/>
              </a:ext>
            </a:extLst>
          </p:cNvPr>
          <p:cNvSpPr txBox="1"/>
          <p:nvPr/>
        </p:nvSpPr>
        <p:spPr>
          <a:xfrm>
            <a:off x="508000" y="5521112"/>
            <a:ext cx="109728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*Rhode Island plans to refine its primary care spending target definition in 2021.  It will finalize whether to include pharmacy rebates at that time.</a:t>
            </a:r>
          </a:p>
          <a:p>
            <a:r>
              <a:rPr lang="en-US" sz="1600" dirty="0"/>
              <a:t>**NESCSO aims to include pharmacy rebates in its definition of total spending, but will finalize its definition after it assesses state submissions.</a:t>
            </a:r>
          </a:p>
        </p:txBody>
      </p:sp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id="{C0457B87-D871-462C-AE01-090FC45AC5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4876045"/>
              </p:ext>
            </p:extLst>
          </p:nvPr>
        </p:nvGraphicFramePr>
        <p:xfrm>
          <a:off x="508000" y="1066800"/>
          <a:ext cx="10972800" cy="420624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194560">
                  <a:extLst>
                    <a:ext uri="{9D8B030D-6E8A-4147-A177-3AD203B41FA5}">
                      <a16:colId xmlns:a16="http://schemas.microsoft.com/office/drawing/2014/main" val="2321747939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964013000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1538735857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417378432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7763640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/>
                        <a:t>Spending Category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Connecticut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Rhode Island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Oregon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NESCSO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5317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Prescription drugs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Yes (incl. pharmacy rebates)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Yes (pharmacy rebates TBD)*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Yes (pharmacy rebates TBD)**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9981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/>
                        <a:t>Lab and imaging services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0284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/>
                        <a:t>Dental services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609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/>
                        <a:t>Vision services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20889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/>
                        <a:t>Long-term care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 (except Skilled Nursing Facility)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2149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97414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176325D-6A45-464E-B9CF-6DD95E717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Population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531270-5B39-4E6A-87E5-F60CFED87F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235788-441D-D445-8428-526D986C9026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D799B07E-9B17-442D-970D-FEA6C49214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5504877"/>
              </p:ext>
            </p:extLst>
          </p:nvPr>
        </p:nvGraphicFramePr>
        <p:xfrm>
          <a:off x="508000" y="1066800"/>
          <a:ext cx="10972800" cy="41148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194560">
                  <a:extLst>
                    <a:ext uri="{9D8B030D-6E8A-4147-A177-3AD203B41FA5}">
                      <a16:colId xmlns:a16="http://schemas.microsoft.com/office/drawing/2014/main" val="2321747939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964013000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1538735857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417378432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7763640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Resident/ Provider Location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Connecticut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Rhode Island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Oregon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NESCSO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5317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In-state Resident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9981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Out-of-state Resident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Yes (only for public employees and educators)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0284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/>
                        <a:t>In-state Provider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609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/>
                        <a:t>Out-of-state Provider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Yes (only a few select border areas in WA and ID)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85847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0656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4493F-2D30-441D-AF03-6DD14433A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Set a Primary Care Spend Target? 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709851-5F3D-4190-873F-5463E93FB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U.S. health care system is largely specialist-oriented.  Research has demonstrated that greater relative investment in primary care leads to better patient outcomes, lower costs, and improved patient experience of care.</a:t>
            </a:r>
          </a:p>
          <a:p>
            <a:endParaRPr lang="en-US" sz="1000" dirty="0"/>
          </a:p>
          <a:p>
            <a:r>
              <a:rPr lang="en-US" dirty="0"/>
              <a:t>CMS, states and private payers have elected to utilize primary care to strengthen their health care system performance by: </a:t>
            </a:r>
          </a:p>
          <a:p>
            <a:pPr lvl="1"/>
            <a:r>
              <a:rPr lang="en-US" b="1" i="1" dirty="0"/>
              <a:t>supporting improved primary care delivery </a:t>
            </a:r>
            <a:r>
              <a:rPr lang="en-US" dirty="0"/>
              <a:t>(e.g., expanding the primary care team, supporting advanced primary care model adoption) </a:t>
            </a:r>
          </a:p>
          <a:p>
            <a:pPr lvl="1"/>
            <a:r>
              <a:rPr lang="en-US" b="1" i="1" dirty="0"/>
              <a:t>increasing the percentage of total spending that is allocated towards primary care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4CCE70-FCB0-4F52-B23A-4E938CD17A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2EFDA-022F-41CF-980E-F688C355F9C4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6175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E0468-9ED9-4FED-94A9-ECEE8D7DC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Set a Primary Care Spend Target? 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BCA9B-B02E-40BB-9A5B-2106EC6B7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2" y="1066800"/>
            <a:ext cx="11277598" cy="5334000"/>
          </a:xfrm>
        </p:spPr>
        <p:txBody>
          <a:bodyPr/>
          <a:lstStyle/>
          <a:p>
            <a:r>
              <a:rPr lang="en-US" dirty="0"/>
              <a:t>Assessing </a:t>
            </a:r>
            <a:r>
              <a:rPr lang="en-US" b="1" dirty="0"/>
              <a:t>primary care spending as a percentage of total health care spending </a:t>
            </a:r>
            <a:r>
              <a:rPr lang="en-US" dirty="0"/>
              <a:t>is a relatively new approach to measuring health system orientation toward and investment in primary care.</a:t>
            </a:r>
          </a:p>
          <a:p>
            <a:endParaRPr lang="en-US" sz="500" dirty="0"/>
          </a:p>
          <a:p>
            <a:r>
              <a:rPr lang="en-US" dirty="0"/>
              <a:t>There are many use cases for such measurement, including to:</a:t>
            </a:r>
          </a:p>
          <a:p>
            <a:pPr lvl="1"/>
            <a:r>
              <a:rPr lang="en-US" dirty="0"/>
              <a:t>Meaningfully </a:t>
            </a:r>
            <a:r>
              <a:rPr lang="en-US" b="1" dirty="0"/>
              <a:t>quantify current and future health system investment </a:t>
            </a:r>
            <a:r>
              <a:rPr lang="en-US" dirty="0"/>
              <a:t>in primary care </a:t>
            </a:r>
          </a:p>
          <a:p>
            <a:pPr lvl="1"/>
            <a:r>
              <a:rPr lang="en-US" dirty="0"/>
              <a:t>Objectively </a:t>
            </a:r>
            <a:r>
              <a:rPr lang="en-US" b="1" dirty="0"/>
              <a:t>compare primary care spend </a:t>
            </a:r>
            <a:r>
              <a:rPr lang="en-US" dirty="0"/>
              <a:t>geographically and across payers and health care systems</a:t>
            </a:r>
          </a:p>
          <a:p>
            <a:pPr lvl="1"/>
            <a:r>
              <a:rPr lang="en-US" b="1" dirty="0"/>
              <a:t>Facilitate analysis of primary care spend </a:t>
            </a:r>
            <a:r>
              <a:rPr lang="en-US" dirty="0"/>
              <a:t>relative to total health care costs and to other services (e.g., specialty and institutional) </a:t>
            </a:r>
          </a:p>
          <a:p>
            <a:pPr lvl="1"/>
            <a:r>
              <a:rPr lang="en-US" b="1" dirty="0"/>
              <a:t>Promote transparency </a:t>
            </a:r>
            <a:r>
              <a:rPr lang="en-US" dirty="0"/>
              <a:t>in primary care spend and overall investment in primary care</a:t>
            </a:r>
          </a:p>
          <a:p>
            <a:pPr lvl="1"/>
            <a:r>
              <a:rPr lang="en-US" b="1" dirty="0"/>
              <a:t>Inform public policy decisions</a:t>
            </a:r>
            <a:r>
              <a:rPr lang="en-US" dirty="0"/>
              <a:t> about investment in primary care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AEDC2D-60E5-4A47-A114-ADF9CE8355E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2EFDA-022F-41CF-980E-F688C355F9C4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9950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5090B-157D-45FC-80C5-48A7D233A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399" y="76200"/>
            <a:ext cx="11641221" cy="654288"/>
          </a:xfrm>
        </p:spPr>
        <p:txBody>
          <a:bodyPr/>
          <a:lstStyle/>
          <a:p>
            <a:r>
              <a:rPr lang="en-US" dirty="0"/>
              <a:t>State Approaches to Primary Care Spend Measurement 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9824F-EBE5-4AD3-9ECB-6C4459F6F1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States have begun utilizing various (and inconsistent) approaches to measurement.</a:t>
            </a:r>
          </a:p>
          <a:p>
            <a:endParaRPr lang="en-US" sz="500" dirty="0"/>
          </a:p>
          <a:p>
            <a:pPr lvl="1"/>
            <a:r>
              <a:rPr lang="en-US" dirty="0"/>
              <a:t>Rhode Island and then Oregon established regulatory primary care spend requirements.  </a:t>
            </a:r>
          </a:p>
          <a:p>
            <a:pPr lvl="1"/>
            <a:endParaRPr lang="en-US" sz="500" dirty="0"/>
          </a:p>
          <a:p>
            <a:pPr lvl="1"/>
            <a:r>
              <a:rPr lang="en-US" dirty="0"/>
              <a:t>Connecticut and Pennsylvania are in the process of setting voluntary primary care spend targets.</a:t>
            </a:r>
            <a:endParaRPr lang="en-US" sz="2000" dirty="0"/>
          </a:p>
          <a:p>
            <a:pPr lvl="1"/>
            <a:endParaRPr lang="en-US" sz="500" dirty="0"/>
          </a:p>
          <a:p>
            <a:pPr lvl="1"/>
            <a:r>
              <a:rPr lang="en-US" dirty="0"/>
              <a:t>Other states have focused on measuring primary care spend, e.g., Colorado, Delaware, Washington, and the remaining New England states (Maine, Massachusetts, New Hampshire, Vermont).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312742-A835-477C-8739-17A9E1C05F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2EFDA-022F-41CF-980E-F688C355F9C4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253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5090B-157D-45FC-80C5-48A7D233A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399" y="76200"/>
            <a:ext cx="11641221" cy="654288"/>
          </a:xfrm>
        </p:spPr>
        <p:txBody>
          <a:bodyPr/>
          <a:lstStyle/>
          <a:p>
            <a:r>
              <a:rPr lang="en-US" dirty="0"/>
              <a:t>State Approaches to Primary Care Spend Measurement 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9824F-EBE5-4AD3-9ECB-6C4459F6F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2" y="1066800"/>
            <a:ext cx="10972799" cy="5334000"/>
          </a:xfrm>
        </p:spPr>
        <p:txBody>
          <a:bodyPr/>
          <a:lstStyle/>
          <a:p>
            <a:r>
              <a:rPr lang="en-US" dirty="0"/>
              <a:t>The following slides compare the definitions of primary care spend targets in use by Connecticut, Rhode Island, Oregon and the New England States Consortium Systems Organization (NESCSO), specifically:</a:t>
            </a:r>
          </a:p>
          <a:p>
            <a:pPr lvl="1"/>
            <a:r>
              <a:rPr lang="en-US" dirty="0"/>
              <a:t>which </a:t>
            </a:r>
            <a:r>
              <a:rPr lang="en-US" b="1" dirty="0"/>
              <a:t>data source(s)</a:t>
            </a:r>
            <a:r>
              <a:rPr lang="en-US" dirty="0"/>
              <a:t> they use to obtain data, </a:t>
            </a:r>
          </a:p>
          <a:p>
            <a:pPr lvl="1"/>
            <a:r>
              <a:rPr lang="en-US" dirty="0"/>
              <a:t>the </a:t>
            </a:r>
            <a:r>
              <a:rPr lang="en-US" b="1" dirty="0"/>
              <a:t>services included under primary care</a:t>
            </a:r>
            <a:r>
              <a:rPr lang="en-US" dirty="0"/>
              <a:t>,</a:t>
            </a:r>
          </a:p>
          <a:p>
            <a:pPr lvl="1"/>
            <a:r>
              <a:rPr lang="en-US" dirty="0"/>
              <a:t>the </a:t>
            </a:r>
            <a:r>
              <a:rPr lang="en-US" b="1" dirty="0"/>
              <a:t>eligible primary care providers</a:t>
            </a:r>
            <a:r>
              <a:rPr lang="en-US" dirty="0"/>
              <a:t>, </a:t>
            </a:r>
          </a:p>
          <a:p>
            <a:pPr lvl="1"/>
            <a:r>
              <a:rPr lang="en-US" dirty="0"/>
              <a:t>the composition of </a:t>
            </a:r>
            <a:r>
              <a:rPr lang="en-US" b="1" dirty="0"/>
              <a:t>service-based payments</a:t>
            </a:r>
            <a:r>
              <a:rPr lang="en-US" dirty="0"/>
              <a:t>,</a:t>
            </a:r>
          </a:p>
          <a:p>
            <a:pPr lvl="1"/>
            <a:r>
              <a:rPr lang="en-US" dirty="0"/>
              <a:t>the categories of </a:t>
            </a:r>
            <a:r>
              <a:rPr lang="en-US" b="1" dirty="0"/>
              <a:t>non-service-based payments</a:t>
            </a:r>
            <a:r>
              <a:rPr lang="en-US" dirty="0"/>
              <a:t>,</a:t>
            </a:r>
          </a:p>
          <a:p>
            <a:pPr lvl="1"/>
            <a:r>
              <a:rPr lang="en-US" dirty="0"/>
              <a:t>the spending categories included in </a:t>
            </a:r>
            <a:r>
              <a:rPr lang="en-US" b="1" dirty="0"/>
              <a:t>total spending </a:t>
            </a:r>
            <a:r>
              <a:rPr lang="en-US" dirty="0"/>
              <a:t>(the target denominator) and</a:t>
            </a:r>
          </a:p>
          <a:p>
            <a:pPr lvl="1"/>
            <a:r>
              <a:rPr lang="en-US" dirty="0"/>
              <a:t>what </a:t>
            </a:r>
            <a:r>
              <a:rPr lang="en-US" b="1" dirty="0"/>
              <a:t>population(s) </a:t>
            </a:r>
            <a:r>
              <a:rPr lang="en-US" dirty="0"/>
              <a:t>are included in target.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312742-A835-477C-8739-17A9E1C05F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2EFDA-022F-41CF-980E-F688C355F9C4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3124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176325D-6A45-464E-B9CF-6DD95E717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Source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531270-5B39-4E6A-87E5-F60CFED87F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235788-441D-D445-8428-526D986C9026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id="{3C73410D-D2D9-48D7-AD12-35EBB0CA6E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6369912"/>
              </p:ext>
            </p:extLst>
          </p:nvPr>
        </p:nvGraphicFramePr>
        <p:xfrm>
          <a:off x="508000" y="1066800"/>
          <a:ext cx="10972800" cy="17983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194560">
                  <a:extLst>
                    <a:ext uri="{9D8B030D-6E8A-4147-A177-3AD203B41FA5}">
                      <a16:colId xmlns:a16="http://schemas.microsoft.com/office/drawing/2014/main" val="2321747939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964013000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1538735857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417378432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7763640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Data Source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Connecticut*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Rhode Island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Oregon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NESCSO**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5317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APCD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Yes (Medicare only)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9981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Direct payer reporting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Yes </a:t>
                      </a:r>
                    </a:p>
                    <a:p>
                      <a:r>
                        <a:rPr lang="en-US" sz="2000" dirty="0"/>
                        <a:t>(Excel template)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Yes </a:t>
                      </a:r>
                    </a:p>
                    <a:p>
                      <a:r>
                        <a:rPr lang="en-US" sz="2000" dirty="0"/>
                        <a:t>(Excel template)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Yes </a:t>
                      </a:r>
                    </a:p>
                    <a:p>
                      <a:r>
                        <a:rPr lang="en-US" sz="2000" dirty="0"/>
                        <a:t>(Excel template)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0284724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6745F365-6D22-422E-B1CB-951444C5E4EC}"/>
              </a:ext>
            </a:extLst>
          </p:cNvPr>
          <p:cNvSpPr txBox="1"/>
          <p:nvPr/>
        </p:nvSpPr>
        <p:spPr>
          <a:xfrm>
            <a:off x="508000" y="5077361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*Connecticut adopted two definitions of primary care – a narrow definition for the purposes of measuring spending against a statewide target established in an Executive Order and a broad definition for assessing spend more comprehensively.  The narrow definition is described throughout this document.</a:t>
            </a:r>
          </a:p>
          <a:p>
            <a:r>
              <a:rPr lang="en-US" sz="1600" dirty="0"/>
              <a:t>**NESCSO adopted four definitions of primary care with different definitions of a primary care provider and services.  NESCSO’s core definition is described throughout this document..</a:t>
            </a:r>
          </a:p>
        </p:txBody>
      </p:sp>
    </p:spTree>
    <p:extLst>
      <p:ext uri="{BB962C8B-B14F-4D97-AF65-F5344CB8AC3E}">
        <p14:creationId xmlns:p14="http://schemas.microsoft.com/office/powerpoint/2010/main" val="703794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176325D-6A45-464E-B9CF-6DD95E717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Primary Care Services (1 of 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531270-5B39-4E6A-87E5-F60CFED87F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235788-441D-D445-8428-526D986C9026}" type="slidenum">
              <a:rPr lang="en-US" smtClean="0"/>
              <a:t>7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C4B35-F318-4F9E-B3AD-9334C664F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following tables summarize categories of codes that are included in various definitions of primary care.  There may be code-level differences within the categories that are not highlighted here.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F7E010F0-6ADA-4A25-9DC7-2415628050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5477188"/>
              </p:ext>
            </p:extLst>
          </p:nvPr>
        </p:nvGraphicFramePr>
        <p:xfrm>
          <a:off x="609600" y="2944256"/>
          <a:ext cx="10972800" cy="36779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806700">
                  <a:extLst>
                    <a:ext uri="{9D8B030D-6E8A-4147-A177-3AD203B41FA5}">
                      <a16:colId xmlns:a16="http://schemas.microsoft.com/office/drawing/2014/main" val="2321747939"/>
                    </a:ext>
                  </a:extLst>
                </a:gridCol>
                <a:gridCol w="2041525">
                  <a:extLst>
                    <a:ext uri="{9D8B030D-6E8A-4147-A177-3AD203B41FA5}">
                      <a16:colId xmlns:a16="http://schemas.microsoft.com/office/drawing/2014/main" val="404468009"/>
                    </a:ext>
                  </a:extLst>
                </a:gridCol>
                <a:gridCol w="2041525">
                  <a:extLst>
                    <a:ext uri="{9D8B030D-6E8A-4147-A177-3AD203B41FA5}">
                      <a16:colId xmlns:a16="http://schemas.microsoft.com/office/drawing/2014/main" val="1538735857"/>
                    </a:ext>
                  </a:extLst>
                </a:gridCol>
                <a:gridCol w="2041525">
                  <a:extLst>
                    <a:ext uri="{9D8B030D-6E8A-4147-A177-3AD203B41FA5}">
                      <a16:colId xmlns:a16="http://schemas.microsoft.com/office/drawing/2014/main" val="2417378432"/>
                    </a:ext>
                  </a:extLst>
                </a:gridCol>
                <a:gridCol w="2041525">
                  <a:extLst>
                    <a:ext uri="{9D8B030D-6E8A-4147-A177-3AD203B41FA5}">
                      <a16:colId xmlns:a16="http://schemas.microsoft.com/office/drawing/2014/main" val="27763640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Service Type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Connecticut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Rhode Island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Oregon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NESCSO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5317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Office or home visits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r>
                        <a:rPr lang="en-US" dirty="0"/>
                        <a:t>No service restriction (except lab, x-ray and imaging)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9981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General medical exams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028472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dirty="0"/>
                        <a:t>Routine adult medical and child health exams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64543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Preventive medicine evaluation or counseling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5174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Telehealth visits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054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Administration and interpretation of health risk assessments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12799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627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176325D-6A45-464E-B9CF-6DD95E717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Primary Care Services (2 of 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531270-5B39-4E6A-87E5-F60CFED87F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235788-441D-D445-8428-526D986C9026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8C4FC57D-1553-47A9-8FC7-2ACB604C0B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4215695"/>
              </p:ext>
            </p:extLst>
          </p:nvPr>
        </p:nvGraphicFramePr>
        <p:xfrm>
          <a:off x="508000" y="1066800"/>
          <a:ext cx="10972800" cy="50292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000500">
                  <a:extLst>
                    <a:ext uri="{9D8B030D-6E8A-4147-A177-3AD203B41FA5}">
                      <a16:colId xmlns:a16="http://schemas.microsoft.com/office/drawing/2014/main" val="2321747939"/>
                    </a:ext>
                  </a:extLst>
                </a:gridCol>
                <a:gridCol w="1628775">
                  <a:extLst>
                    <a:ext uri="{9D8B030D-6E8A-4147-A177-3AD203B41FA5}">
                      <a16:colId xmlns:a16="http://schemas.microsoft.com/office/drawing/2014/main" val="750656134"/>
                    </a:ext>
                  </a:extLst>
                </a:gridCol>
                <a:gridCol w="1781175">
                  <a:extLst>
                    <a:ext uri="{9D8B030D-6E8A-4147-A177-3AD203B41FA5}">
                      <a16:colId xmlns:a16="http://schemas.microsoft.com/office/drawing/2014/main" val="1538735857"/>
                    </a:ext>
                  </a:extLst>
                </a:gridCol>
                <a:gridCol w="1708150">
                  <a:extLst>
                    <a:ext uri="{9D8B030D-6E8A-4147-A177-3AD203B41FA5}">
                      <a16:colId xmlns:a16="http://schemas.microsoft.com/office/drawing/2014/main" val="2417378432"/>
                    </a:ext>
                  </a:extLst>
                </a:gridCol>
                <a:gridCol w="1854200">
                  <a:extLst>
                    <a:ext uri="{9D8B030D-6E8A-4147-A177-3AD203B41FA5}">
                      <a16:colId xmlns:a16="http://schemas.microsoft.com/office/drawing/2014/main" val="27763640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Service Type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Connecticut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Rhode Island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Oregon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NESCSO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531706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Routine obstetric care (excluding delivery and routine gynecological care)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 (if done by PCP)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r>
                        <a:rPr lang="en-US" dirty="0"/>
                        <a:t>No service restriction (except lab, x-ray and imaging) – uses primary care provider definition only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07782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Behavioral health risk assessments, screening and counseling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Yes (if done by PCP)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090338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Minor outpatient procedures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99811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Immunizations (e.g., vaccines and vaccine administration)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 (vaccine and admin.)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 (admin. only)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028472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Inpatient care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6454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ED care (e.g., suture removal, splinting)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51743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Nursing facility care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0541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Hospice care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426074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Practice-administered pharmacy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9958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1747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176325D-6A45-464E-B9CF-6DD95E717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Primary Care Providers (1 of 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531270-5B39-4E6A-87E5-F60CFED87F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235788-441D-D445-8428-526D986C9026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FBB6BC18-EE49-4A24-B921-086608442B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1870621"/>
              </p:ext>
            </p:extLst>
          </p:nvPr>
        </p:nvGraphicFramePr>
        <p:xfrm>
          <a:off x="491490" y="1066800"/>
          <a:ext cx="11209020" cy="55829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070100">
                  <a:extLst>
                    <a:ext uri="{9D8B030D-6E8A-4147-A177-3AD203B41FA5}">
                      <a16:colId xmlns:a16="http://schemas.microsoft.com/office/drawing/2014/main" val="2321747939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1582755514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1538735857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417378432"/>
                    </a:ext>
                  </a:extLst>
                </a:gridCol>
                <a:gridCol w="2082800">
                  <a:extLst>
                    <a:ext uri="{9D8B030D-6E8A-4147-A177-3AD203B41FA5}">
                      <a16:colId xmlns:a16="http://schemas.microsoft.com/office/drawing/2014/main" val="27763640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Provider Type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Connecticut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Rhode Island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Oregon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NESCSO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5317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Primary care MD specialties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Yes – family medicine, internal medicine when practicing primary care, </a:t>
                      </a:r>
                    </a:p>
                    <a:p>
                      <a:r>
                        <a:rPr lang="en-US" sz="1800" dirty="0"/>
                        <a:t>pediatric and adolescent medicine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Yes – family practice, internal medicine, pediatrics, geriatrics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Yes – family medicine, general medicine, pediatrics, preventive medicine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Yes – family medicine, general practice, internal medicine, pediatrics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9981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NPs and PAs</a:t>
                      </a:r>
                    </a:p>
                    <a:p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Yes – when practicing primary care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0284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Geriatrics/ gerontology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Yes – when practicing primary care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645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/>
                        <a:t>Behavioral health</a:t>
                      </a:r>
                      <a:endParaRPr lang="en-US" sz="1800" i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No</a:t>
                      </a:r>
                      <a:endParaRPr lang="en-US" sz="18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Yes, but only if accepting the role and fees of a PCP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Yes – psychiatry and general psychiatry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5174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/>
                        <a:t>OB/GYN and/or midwifery</a:t>
                      </a:r>
                      <a:endParaRPr lang="en-US" sz="1800" i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No</a:t>
                      </a:r>
                      <a:endParaRPr lang="en-US" sz="18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See “behavioral health”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Yes – OB/GYN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4260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Naturopathic health care providers</a:t>
                      </a:r>
                      <a:endParaRPr lang="en-US" sz="18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</a:t>
                      </a:r>
                      <a:endParaRPr lang="en-US" sz="18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9958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1186966"/>
      </p:ext>
    </p:extLst>
  </p:cSld>
  <p:clrMapOvr>
    <a:masterClrMapping/>
  </p:clrMapOvr>
</p:sld>
</file>

<file path=ppt/theme/theme1.xml><?xml version="1.0" encoding="utf-8"?>
<a:theme xmlns:a="http://schemas.openxmlformats.org/drawingml/2006/main" name="bailit-ppt-template-01-no-pic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new template-16x9-v6" id="{B9017BC0-E212-6441-8C90-153099B4DD45}" vid="{B9AA9AB4-CA88-C348-9491-A0ED6534BEB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1675e45-69af-4ec1-806c-16a0e3ce0510">
      <UserInfo>
        <DisplayName>Michael Bailit</DisplayName>
        <AccountId>22</AccountId>
        <AccountType/>
      </UserInfo>
      <UserInfo>
        <DisplayName>Justine Zayhowski</DisplayName>
        <AccountId>2633</AccountId>
        <AccountType/>
      </UserInfo>
      <UserInfo>
        <DisplayName>Megan Burns</DisplayName>
        <AccountId>17</AccountId>
        <AccountType/>
      </UserInfo>
      <UserInfo>
        <DisplayName>Deepti Kanneganti</DisplayName>
        <AccountId>15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330C3064AAAD44BFC99F2BE7F69716" ma:contentTypeVersion="11" ma:contentTypeDescription="Create a new document." ma:contentTypeScope="" ma:versionID="c7bb008940dd8e3e937f8b0fbcba03f9">
  <xsd:schema xmlns:xsd="http://www.w3.org/2001/XMLSchema" xmlns:xs="http://www.w3.org/2001/XMLSchema" xmlns:p="http://schemas.microsoft.com/office/2006/metadata/properties" xmlns:ns2="3fe8c01c-8e2e-4ca3-adb9-0310725dded3" xmlns:ns3="91675e45-69af-4ec1-806c-16a0e3ce0510" targetNamespace="http://schemas.microsoft.com/office/2006/metadata/properties" ma:root="true" ma:fieldsID="b846a87cd93129f8f0cf0c680e15e148" ns2:_="" ns3:_="">
    <xsd:import namespace="3fe8c01c-8e2e-4ca3-adb9-0310725dded3"/>
    <xsd:import namespace="91675e45-69af-4ec1-806c-16a0e3ce05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e8c01c-8e2e-4ca3-adb9-0310725dde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675e45-69af-4ec1-806c-16a0e3ce051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E7AFB4-9E8B-4CBA-A42E-733A64F52996}">
  <ds:schemaRefs>
    <ds:schemaRef ds:uri="http://purl.org/dc/terms/"/>
    <ds:schemaRef ds:uri="http://schemas.openxmlformats.org/package/2006/metadata/core-properties"/>
    <ds:schemaRef ds:uri="506bf040-e6ed-4664-be69-27c2e8b46f03"/>
    <ds:schemaRef ds:uri="http://schemas.microsoft.com/office/2006/documentManagement/types"/>
    <ds:schemaRef ds:uri="d29a8555-db37-4257-91ea-e6d336cdedf2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6055656-4129-490F-A812-0BA9687B00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126FEF0-8F90-4F97-8191-578D5314C6E4}"/>
</file>

<file path=docProps/app.xml><?xml version="1.0" encoding="utf-8"?>
<Properties xmlns="http://schemas.openxmlformats.org/officeDocument/2006/extended-properties" xmlns:vt="http://schemas.openxmlformats.org/officeDocument/2006/docPropsVTypes">
  <Template>Milbank Non-claims-based PC Payments Meeting 2</Template>
  <TotalTime>32</TotalTime>
  <Words>1595</Words>
  <Application>Microsoft Office PowerPoint</Application>
  <PresentationFormat>Widescreen</PresentationFormat>
  <Paragraphs>336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Wingdings</vt:lpstr>
      <vt:lpstr>bailit-ppt-template-01-no-pic</vt:lpstr>
      <vt:lpstr>State Primary Care Spend Targets</vt:lpstr>
      <vt:lpstr>Why Set a Primary Care Spend Target? (1 of 2)</vt:lpstr>
      <vt:lpstr>Why Set a Primary Care Spend Target? (2 of 2)</vt:lpstr>
      <vt:lpstr>State Approaches to Primary Care Spend Measurement (1 of 2)</vt:lpstr>
      <vt:lpstr>State Approaches to Primary Care Spend Measurement (1 of 2)</vt:lpstr>
      <vt:lpstr>Data Source</vt:lpstr>
      <vt:lpstr>Primary Care Services (1 of 2)</vt:lpstr>
      <vt:lpstr>Primary Care Services (2 of 2)</vt:lpstr>
      <vt:lpstr>Primary Care Providers (1 of 2)</vt:lpstr>
      <vt:lpstr>Primary Care Providers (2 of 2)</vt:lpstr>
      <vt:lpstr>Service-based Payments</vt:lpstr>
      <vt:lpstr>Non-service-based Payments (1 of 2)</vt:lpstr>
      <vt:lpstr>Non-service-based Payments (2 of 2)</vt:lpstr>
      <vt:lpstr>Total Spending</vt:lpstr>
      <vt:lpstr>Population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Source</dc:title>
  <dc:creator>Deepti Kanneganti</dc:creator>
  <cp:lastModifiedBy>Michael Bailit</cp:lastModifiedBy>
  <cp:revision>2</cp:revision>
  <cp:lastPrinted>2020-05-29T15:01:23Z</cp:lastPrinted>
  <dcterms:created xsi:type="dcterms:W3CDTF">2020-10-19T21:22:13Z</dcterms:created>
  <dcterms:modified xsi:type="dcterms:W3CDTF">2020-11-12T00:53:38Z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0x010100FD330C3064AAAD44BFC99F2BE7F69716</vt:lpwstr>
  </property>
  <property fmtid="{D5CDD505-2E9C-101B-9397-08002B2CF9AE}" pid="3" name="AuthorIds_UIVersion_21504">
    <vt:lpwstr>2633</vt:lpwstr>
  </property>
  <property fmtid="{D5CDD505-2E9C-101B-9397-08002B2CF9AE}" pid="4" name="AuthorIds_UIVersion_35328">
    <vt:lpwstr>22</vt:lpwstr>
  </property>
</Properties>
</file>