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6" r:id="rId5"/>
    <p:sldMasterId id="2147483748" r:id="rId6"/>
  </p:sldMasterIdLst>
  <p:notesMasterIdLst>
    <p:notesMasterId r:id="rId23"/>
  </p:notesMasterIdLst>
  <p:sldIdLst>
    <p:sldId id="263" r:id="rId7"/>
    <p:sldId id="391" r:id="rId8"/>
    <p:sldId id="2603" r:id="rId9"/>
    <p:sldId id="2614" r:id="rId10"/>
    <p:sldId id="2618" r:id="rId11"/>
    <p:sldId id="2620" r:id="rId12"/>
    <p:sldId id="2621" r:id="rId13"/>
    <p:sldId id="2622" r:id="rId14"/>
    <p:sldId id="2619" r:id="rId15"/>
    <p:sldId id="262" r:id="rId16"/>
    <p:sldId id="389" r:id="rId17"/>
    <p:sldId id="386" r:id="rId18"/>
    <p:sldId id="384" r:id="rId19"/>
    <p:sldId id="388" r:id="rId20"/>
    <p:sldId id="387" r:id="rId21"/>
    <p:sldId id="2623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ller" initials="CK" lastIdx="32" clrIdx="0"/>
  <p:cmAuthor id="2" name="Melissa McGue" initials="MM" lastIdx="10" clrIdx="1">
    <p:extLst>
      <p:ext uri="{19B8F6BF-5375-455C-9EA6-DF929625EA0E}">
        <p15:presenceInfo xmlns:p15="http://schemas.microsoft.com/office/powerpoint/2012/main" userId="Melissa McGue" providerId="None"/>
      </p:ext>
    </p:extLst>
  </p:cmAuthor>
  <p:cmAuthor id="3" name="Christine Haran" initials="CH" lastIdx="1" clrIdx="2">
    <p:extLst>
      <p:ext uri="{19B8F6BF-5375-455C-9EA6-DF929625EA0E}">
        <p15:presenceInfo xmlns:p15="http://schemas.microsoft.com/office/powerpoint/2012/main" userId="S::charan@milbank.org::624dad94-073b-4a47-9cfa-5c88a1bc8d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5"/>
    <p:restoredTop sz="96053"/>
  </p:normalViewPr>
  <p:slideViewPr>
    <p:cSldViewPr snapToGrid="0" snapToObjects="1" showGuides="1">
      <p:cViewPr varScale="1">
        <p:scale>
          <a:sx n="114" d="100"/>
          <a:sy n="114" d="100"/>
        </p:scale>
        <p:origin x="204" y="102"/>
      </p:cViewPr>
      <p:guideLst>
        <p:guide orient="horz" pos="2160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EFB08E-A50C-F844-8D4E-0512E58C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B5174-E3E7-7242-B07D-7FFBBB88E2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A035CE1-B314-4D8E-BB28-885F3866F04C}" type="datetimeFigureOut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C44EC9-E8F3-9344-A937-7FF5F47FAE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1825B1-13C4-B242-B444-6CC55AF2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2BD50-C4CE-6341-A948-6C37F81E1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DDD5-3194-314C-8099-DD0BB083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992FD44-D8CF-4BF3-99B8-FFAB8AB09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1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1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5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257F75-8EF6-4ED5-942F-60E3D3D7ED4D}"/>
              </a:ext>
            </a:extLst>
          </p:cNvPr>
          <p:cNvSpPr/>
          <p:nvPr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359" y="20577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6A51B-A4F3-A54F-9BCA-37B55D90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9" y="538381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A72B555F-AF04-8549-BC79-7E980A2A3A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9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A8F0A2-21A9-4C9F-9795-4D38AC96A0B8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1974850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1974850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EFB8DFD4-8DF0-4280-9F8B-E22258CA5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7BA8010-B9CD-C64B-AA10-B2AE5A2EF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0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A822D8-EE57-4393-9520-E054725E50D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63505A-5646-6E49-AD32-AC7C6678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A32DC6-74B7-47F5-9B8E-79158D425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 dirty="0"/>
              <a:t>Footer Text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FD0ACBA-F08E-F848-8669-FAE3DB223E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9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00D2C9-88A1-4574-BE33-9627B21B611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B06028-480C-45DB-B574-EE62C1642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C42835E9-1E1E-A444-ABC0-B2900C4A42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1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815C-CD9F-4CFD-9951-6DEA9B796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7283A-20A1-407E-8599-E04DD5708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B2449-E2E4-4DF8-BA0C-14C1D90F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458A-10C9-4BC8-82E0-644C6654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11F8B-7037-4E26-9185-8765B900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6599C-11E4-47FD-8DAE-C2E005A9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985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98C1E-194B-C143-92C1-AFCB0B65BF11}"/>
              </a:ext>
            </a:extLst>
          </p:cNvPr>
          <p:cNvSpPr/>
          <p:nvPr userDrawn="1"/>
        </p:nvSpPr>
        <p:spPr>
          <a:xfrm>
            <a:off x="2197120" y="2266122"/>
            <a:ext cx="9994880" cy="3925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E6FFF-862C-CA4A-9315-A69945BC7496}"/>
              </a:ext>
            </a:extLst>
          </p:cNvPr>
          <p:cNvSpPr txBox="1"/>
          <p:nvPr userDrawn="1"/>
        </p:nvSpPr>
        <p:spPr>
          <a:xfrm>
            <a:off x="2843332" y="2742381"/>
            <a:ext cx="7953375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5000" dirty="0">
                <a:solidFill>
                  <a:schemeClr val="bg1"/>
                </a:solidFill>
                <a:latin typeface="Georgia" panose="02040502050405020303" pitchFamily="18" charset="0"/>
                <a:ea typeface="Montserrat" charset="0"/>
                <a:cs typeface="Montserrat" charset="0"/>
              </a:rPr>
              <a:t>Presentation Title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3000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Event Title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1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Event Date</a:t>
            </a:r>
            <a:endParaRPr lang="en-US" sz="2000" spc="50" dirty="0">
              <a:solidFill>
                <a:schemeClr val="bg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3000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Name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1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Title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1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ADCE-FEB7-1047-A5F0-996C3E331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6" y="647700"/>
            <a:ext cx="3951073" cy="1272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4B689B-A631-0544-A2C5-292FD0B86F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07" y="1124512"/>
            <a:ext cx="1380399" cy="2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98C1E-194B-C143-92C1-AFCB0B65BF11}"/>
              </a:ext>
            </a:extLst>
          </p:cNvPr>
          <p:cNvSpPr/>
          <p:nvPr userDrawn="1"/>
        </p:nvSpPr>
        <p:spPr>
          <a:xfrm>
            <a:off x="779666" y="2266122"/>
            <a:ext cx="10632668" cy="3925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E6FFF-862C-CA4A-9315-A69945BC7496}"/>
              </a:ext>
            </a:extLst>
          </p:cNvPr>
          <p:cNvSpPr txBox="1"/>
          <p:nvPr userDrawn="1"/>
        </p:nvSpPr>
        <p:spPr>
          <a:xfrm>
            <a:off x="1381899" y="2687872"/>
            <a:ext cx="9553992" cy="30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5000" dirty="0">
                <a:solidFill>
                  <a:schemeClr val="bg1"/>
                </a:solidFill>
                <a:latin typeface="Georgia" panose="02040502050405020303" pitchFamily="18" charset="0"/>
                <a:ea typeface="Montserrat" charset="0"/>
                <a:cs typeface="Montserrat" charset="0"/>
              </a:rPr>
              <a:t>Presentation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Event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Date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Name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ADCE-FEB7-1047-A5F0-996C3E331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6" y="647700"/>
            <a:ext cx="3951073" cy="1272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319419-39F9-E74B-AE0C-6F9C61308B16}"/>
              </a:ext>
            </a:extLst>
          </p:cNvPr>
          <p:cNvSpPr/>
          <p:nvPr userDrawn="1"/>
        </p:nvSpPr>
        <p:spPr>
          <a:xfrm>
            <a:off x="779665" y="6191250"/>
            <a:ext cx="10632669" cy="1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EB15C-9EA6-D049-BCDE-803314A6259D}"/>
              </a:ext>
            </a:extLst>
          </p:cNvPr>
          <p:cNvSpPr/>
          <p:nvPr userDrawn="1"/>
        </p:nvSpPr>
        <p:spPr>
          <a:xfrm>
            <a:off x="779665" y="6321342"/>
            <a:ext cx="10632669" cy="132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063F1-1BDC-0148-B823-CFEB8526A792}"/>
              </a:ext>
            </a:extLst>
          </p:cNvPr>
          <p:cNvSpPr/>
          <p:nvPr userDrawn="1"/>
        </p:nvSpPr>
        <p:spPr>
          <a:xfrm>
            <a:off x="779666" y="6453522"/>
            <a:ext cx="10632669" cy="132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9C4750-465B-2B47-982E-DD1132D85664}"/>
              </a:ext>
            </a:extLst>
          </p:cNvPr>
          <p:cNvSpPr/>
          <p:nvPr userDrawn="1"/>
        </p:nvSpPr>
        <p:spPr>
          <a:xfrm>
            <a:off x="779666" y="6589432"/>
            <a:ext cx="10632669" cy="132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90A44F-AC1D-3B46-A069-B9EEB0AF69B8}"/>
              </a:ext>
            </a:extLst>
          </p:cNvPr>
          <p:cNvSpPr/>
          <p:nvPr userDrawn="1"/>
        </p:nvSpPr>
        <p:spPr>
          <a:xfrm>
            <a:off x="779666" y="6722020"/>
            <a:ext cx="10632669" cy="132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48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98C1E-194B-C143-92C1-AFCB0B65BF11}"/>
              </a:ext>
            </a:extLst>
          </p:cNvPr>
          <p:cNvSpPr/>
          <p:nvPr userDrawn="1"/>
        </p:nvSpPr>
        <p:spPr>
          <a:xfrm>
            <a:off x="1327219" y="1167706"/>
            <a:ext cx="10085116" cy="2261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E6FFF-862C-CA4A-9315-A69945BC7496}"/>
              </a:ext>
            </a:extLst>
          </p:cNvPr>
          <p:cNvSpPr txBox="1"/>
          <p:nvPr userDrawn="1"/>
        </p:nvSpPr>
        <p:spPr>
          <a:xfrm>
            <a:off x="1756371" y="1518794"/>
            <a:ext cx="7953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5000" dirty="0">
                <a:solidFill>
                  <a:schemeClr val="bg1"/>
                </a:solidFill>
                <a:latin typeface="Georgia" panose="02040502050405020303" pitchFamily="18" charset="0"/>
                <a:ea typeface="Montserrat" charset="0"/>
                <a:cs typeface="Montserrat" charset="0"/>
              </a:rPr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ADCE-FEB7-1047-A5F0-996C3E331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1" y="4918458"/>
            <a:ext cx="3951073" cy="1272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319419-39F9-E74B-AE0C-6F9C61308B16}"/>
              </a:ext>
            </a:extLst>
          </p:cNvPr>
          <p:cNvSpPr/>
          <p:nvPr userDrawn="1"/>
        </p:nvSpPr>
        <p:spPr>
          <a:xfrm>
            <a:off x="11412334" y="1167706"/>
            <a:ext cx="152770" cy="2261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9889-92B4-A446-A52A-BFD004F363D8}"/>
              </a:ext>
            </a:extLst>
          </p:cNvPr>
          <p:cNvSpPr txBox="1"/>
          <p:nvPr userDrawn="1"/>
        </p:nvSpPr>
        <p:spPr>
          <a:xfrm>
            <a:off x="1756371" y="3706532"/>
            <a:ext cx="5312191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Event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Date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Name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Organization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8D25F-AA34-1A4C-B18F-65208845FEDE}"/>
              </a:ext>
            </a:extLst>
          </p:cNvPr>
          <p:cNvSpPr/>
          <p:nvPr userDrawn="1"/>
        </p:nvSpPr>
        <p:spPr>
          <a:xfrm>
            <a:off x="11565104" y="1167706"/>
            <a:ext cx="152770" cy="2261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DBD51D-44FD-A84E-AD56-075769AC36C2}"/>
              </a:ext>
            </a:extLst>
          </p:cNvPr>
          <p:cNvSpPr/>
          <p:nvPr userDrawn="1"/>
        </p:nvSpPr>
        <p:spPr>
          <a:xfrm>
            <a:off x="11870644" y="1167706"/>
            <a:ext cx="160350" cy="2261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628162-FA16-444E-BB1C-B4161323CE0F}"/>
              </a:ext>
            </a:extLst>
          </p:cNvPr>
          <p:cNvSpPr/>
          <p:nvPr userDrawn="1"/>
        </p:nvSpPr>
        <p:spPr>
          <a:xfrm>
            <a:off x="11717874" y="1167706"/>
            <a:ext cx="152770" cy="22612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447531-BD1E-3547-B0CC-09744777F189}"/>
              </a:ext>
            </a:extLst>
          </p:cNvPr>
          <p:cNvSpPr/>
          <p:nvPr userDrawn="1"/>
        </p:nvSpPr>
        <p:spPr>
          <a:xfrm>
            <a:off x="12030993" y="1167706"/>
            <a:ext cx="160350" cy="22612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91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98C1E-194B-C143-92C1-AFCB0B65BF11}"/>
              </a:ext>
            </a:extLst>
          </p:cNvPr>
          <p:cNvSpPr/>
          <p:nvPr userDrawn="1"/>
        </p:nvSpPr>
        <p:spPr>
          <a:xfrm>
            <a:off x="779666" y="1167706"/>
            <a:ext cx="11412334" cy="2261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E6FFF-862C-CA4A-9315-A69945BC7496}"/>
              </a:ext>
            </a:extLst>
          </p:cNvPr>
          <p:cNvSpPr txBox="1"/>
          <p:nvPr userDrawn="1"/>
        </p:nvSpPr>
        <p:spPr>
          <a:xfrm>
            <a:off x="1384661" y="1569594"/>
            <a:ext cx="10027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5000" dirty="0">
                <a:solidFill>
                  <a:schemeClr val="bg1"/>
                </a:solidFill>
                <a:latin typeface="Georgia" panose="02040502050405020303" pitchFamily="18" charset="0"/>
                <a:ea typeface="Montserrat" charset="0"/>
                <a:cs typeface="Montserrat" charset="0"/>
              </a:rPr>
              <a:t>Presentation Title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ADCE-FEB7-1047-A5F0-996C3E331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1" y="4763452"/>
            <a:ext cx="3951073" cy="1272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9889-92B4-A446-A52A-BFD004F363D8}"/>
              </a:ext>
            </a:extLst>
          </p:cNvPr>
          <p:cNvSpPr txBox="1"/>
          <p:nvPr userDrawn="1"/>
        </p:nvSpPr>
        <p:spPr>
          <a:xfrm>
            <a:off x="1384661" y="3830888"/>
            <a:ext cx="5312192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Event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Date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Name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Organization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BEC06-43F9-634D-A86E-8CC5FC68A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17" y="5977890"/>
            <a:ext cx="1120431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62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98C1E-194B-C143-92C1-AFCB0B65BF11}"/>
              </a:ext>
            </a:extLst>
          </p:cNvPr>
          <p:cNvSpPr/>
          <p:nvPr userDrawn="1"/>
        </p:nvSpPr>
        <p:spPr>
          <a:xfrm>
            <a:off x="1327219" y="1167706"/>
            <a:ext cx="10864781" cy="2261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E6FFF-862C-CA4A-9315-A69945BC7496}"/>
              </a:ext>
            </a:extLst>
          </p:cNvPr>
          <p:cNvSpPr txBox="1"/>
          <p:nvPr userDrawn="1"/>
        </p:nvSpPr>
        <p:spPr>
          <a:xfrm>
            <a:off x="1819887" y="1531494"/>
            <a:ext cx="95924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5000" dirty="0">
                <a:solidFill>
                  <a:schemeClr val="bg1"/>
                </a:solidFill>
                <a:latin typeface="Georgia" panose="02040502050405020303" pitchFamily="18" charset="0"/>
                <a:ea typeface="Montserrat" charset="0"/>
                <a:cs typeface="Montserrat" charset="0"/>
              </a:rPr>
              <a:t>Presentation Title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ADCE-FEB7-1047-A5F0-996C3E331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1" y="4763452"/>
            <a:ext cx="3951073" cy="1272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9889-92B4-A446-A52A-BFD004F363D8}"/>
              </a:ext>
            </a:extLst>
          </p:cNvPr>
          <p:cNvSpPr txBox="1"/>
          <p:nvPr userDrawn="1"/>
        </p:nvSpPr>
        <p:spPr>
          <a:xfrm>
            <a:off x="1845294" y="3706532"/>
            <a:ext cx="5312191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Event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Date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700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Name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Speaker Title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i="1" spc="5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Organization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BEC06-43F9-634D-A86E-8CC5FC68A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17" y="5977890"/>
            <a:ext cx="1120431" cy="213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C20B3D-5027-C04E-B20A-94AB0D58E267}"/>
              </a:ext>
            </a:extLst>
          </p:cNvPr>
          <p:cNvSpPr txBox="1"/>
          <p:nvPr userDrawn="1"/>
        </p:nvSpPr>
        <p:spPr>
          <a:xfrm rot="16200000">
            <a:off x="-2179418" y="3327887"/>
            <a:ext cx="5765803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700" spc="15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AGE-FRIENDLY HEALTH SYSTEMS • FAMILY CAREGIVING • SERIOUS ILLNESS &amp; END OF LIFE</a:t>
            </a:r>
          </a:p>
        </p:txBody>
      </p:sp>
    </p:spTree>
    <p:extLst>
      <p:ext uri="{BB962C8B-B14F-4D97-AF65-F5344CB8AC3E}">
        <p14:creationId xmlns:p14="http://schemas.microsoft.com/office/powerpoint/2010/main" val="3613869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2F14CD-4630-418F-9594-7F854D9033C0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359" y="20577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6A51B-A4F3-A54F-9BCA-37B55D90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9" y="538381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4EC1972-A4B3-0C46-8735-92B89FBFD0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2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564FB-68DB-8B4D-90EE-94FAB0930ADC}"/>
              </a:ext>
            </a:extLst>
          </p:cNvPr>
          <p:cNvSpPr/>
          <p:nvPr userDrawn="1"/>
        </p:nvSpPr>
        <p:spPr>
          <a:xfrm>
            <a:off x="0" y="6424863"/>
            <a:ext cx="12192000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6C4FD-398C-2B4D-8262-C6FDD82A40F0}"/>
              </a:ext>
            </a:extLst>
          </p:cNvPr>
          <p:cNvSpPr txBox="1"/>
          <p:nvPr userDrawn="1"/>
        </p:nvSpPr>
        <p:spPr>
          <a:xfrm>
            <a:off x="1440865" y="6564487"/>
            <a:ext cx="93102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5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TO IMPROVING THE CARE OF OLDER ADULTS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A7DBA-B341-0941-BE86-9D8E967A7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06" y="52304"/>
            <a:ext cx="2845541" cy="12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7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EBF8-C4F5-FF47-95B3-8C094A18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598B70A-052A-CD40-8A5A-777F083B50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9666" y="1828800"/>
            <a:ext cx="6648305" cy="43624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564FB-68DB-8B4D-90EE-94FAB0930ADC}"/>
              </a:ext>
            </a:extLst>
          </p:cNvPr>
          <p:cNvSpPr/>
          <p:nvPr userDrawn="1"/>
        </p:nvSpPr>
        <p:spPr>
          <a:xfrm>
            <a:off x="0" y="6424863"/>
            <a:ext cx="12192000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6C4FD-398C-2B4D-8262-C6FDD82A40F0}"/>
              </a:ext>
            </a:extLst>
          </p:cNvPr>
          <p:cNvSpPr txBox="1"/>
          <p:nvPr userDrawn="1"/>
        </p:nvSpPr>
        <p:spPr>
          <a:xfrm>
            <a:off x="1440865" y="6564487"/>
            <a:ext cx="93102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5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TO IMPROVING THE CARE OF OLDER ADULTS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A7DBA-B341-0941-BE86-9D8E967A7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44" y="0"/>
            <a:ext cx="2845541" cy="1289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DB844-FECD-4356-B74B-200551CE2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2081" y="5881626"/>
            <a:ext cx="753102" cy="5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EBF8-C4F5-FF47-95B3-8C094A18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598B70A-052A-CD40-8A5A-777F083B50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9666" y="1828800"/>
            <a:ext cx="5085949" cy="43624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564FB-68DB-8B4D-90EE-94FAB0930ADC}"/>
              </a:ext>
            </a:extLst>
          </p:cNvPr>
          <p:cNvSpPr/>
          <p:nvPr userDrawn="1"/>
        </p:nvSpPr>
        <p:spPr>
          <a:xfrm>
            <a:off x="0" y="6424863"/>
            <a:ext cx="12192000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6C4FD-398C-2B4D-8262-C6FDD82A40F0}"/>
              </a:ext>
            </a:extLst>
          </p:cNvPr>
          <p:cNvSpPr txBox="1"/>
          <p:nvPr userDrawn="1"/>
        </p:nvSpPr>
        <p:spPr>
          <a:xfrm>
            <a:off x="1440865" y="6564487"/>
            <a:ext cx="93102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5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TO IMPROVING THE CARE OF OLDER ADULTS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A7DBA-B341-0941-BE86-9D8E967A7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06" y="52304"/>
            <a:ext cx="2845541" cy="128905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0123828-2925-5E4C-9929-B60E601E35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42817" y="1828800"/>
            <a:ext cx="5070277" cy="43624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966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28134" y="1433945"/>
            <a:ext cx="5247425" cy="49668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7D2B3-2E3D-114B-9A69-79D76EBCCA3A}"/>
              </a:ext>
            </a:extLst>
          </p:cNvPr>
          <p:cNvSpPr/>
          <p:nvPr userDrawn="1"/>
        </p:nvSpPr>
        <p:spPr>
          <a:xfrm>
            <a:off x="11975559" y="1385455"/>
            <a:ext cx="216441" cy="5015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65B946-FDE0-5244-8526-94B2AB2D6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666" y="449451"/>
            <a:ext cx="4924120" cy="12412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6D48BE9-8468-994C-B046-7EBE96CA0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9666" y="1828800"/>
            <a:ext cx="4924120" cy="43624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22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053800" y="1420091"/>
            <a:ext cx="4921759" cy="49807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7D2B3-2E3D-114B-9A69-79D76EBCCA3A}"/>
              </a:ext>
            </a:extLst>
          </p:cNvPr>
          <p:cNvSpPr/>
          <p:nvPr userDrawn="1"/>
        </p:nvSpPr>
        <p:spPr>
          <a:xfrm>
            <a:off x="11975559" y="1420091"/>
            <a:ext cx="216441" cy="4980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on Righ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449451"/>
            <a:ext cx="3776128" cy="5951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7D2B3-2E3D-114B-9A69-79D76EBCCA3A}"/>
              </a:ext>
            </a:extLst>
          </p:cNvPr>
          <p:cNvSpPr/>
          <p:nvPr userDrawn="1"/>
        </p:nvSpPr>
        <p:spPr>
          <a:xfrm>
            <a:off x="11975559" y="449451"/>
            <a:ext cx="216441" cy="5951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65B946-FDE0-5244-8526-94B2AB2D6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666" y="449451"/>
            <a:ext cx="4924120" cy="12412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6D48BE9-8468-994C-B046-7EBE96CA0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9666" y="1828800"/>
            <a:ext cx="4924120" cy="43624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BE1428A-524A-834F-AAA9-1BC052D9C2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31777" y="449451"/>
            <a:ext cx="2043782" cy="29497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AF1D8C3-6495-CE4C-AFCD-D7B463B4F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31777" y="3451068"/>
            <a:ext cx="2043782" cy="29497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449451"/>
            <a:ext cx="3776128" cy="5951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7D2B3-2E3D-114B-9A69-79D76EBCCA3A}"/>
              </a:ext>
            </a:extLst>
          </p:cNvPr>
          <p:cNvSpPr/>
          <p:nvPr userDrawn="1"/>
        </p:nvSpPr>
        <p:spPr>
          <a:xfrm>
            <a:off x="11975559" y="449451"/>
            <a:ext cx="216441" cy="5951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BE1428A-524A-834F-AAA9-1BC052D9C2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31777" y="449451"/>
            <a:ext cx="2043782" cy="29497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AF1D8C3-6495-CE4C-AFCD-D7B463B4F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31777" y="3451068"/>
            <a:ext cx="2043782" cy="29497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0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EBF8-C4F5-FF47-95B3-8C094A18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598B70A-052A-CD40-8A5A-777F083B50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9666" y="1828800"/>
            <a:ext cx="10632669" cy="16002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A7DBA-B341-0941-BE86-9D8E967A7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06" y="52304"/>
            <a:ext cx="2845541" cy="128905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E246BF-9A4B-5E4E-A957-146DF6B4F5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666" y="3662612"/>
            <a:ext cx="3503064" cy="2995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CFB5F0F-A6A9-7A43-BD65-EC284BD49D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4468" y="3662612"/>
            <a:ext cx="3503064" cy="2995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73C7C4-FFF2-6543-A8BE-822CB6DA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9270" y="3662612"/>
            <a:ext cx="3503064" cy="2995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564FB-68DB-8B4D-90EE-94FAB0930ADC}"/>
              </a:ext>
            </a:extLst>
          </p:cNvPr>
          <p:cNvSpPr/>
          <p:nvPr userDrawn="1"/>
        </p:nvSpPr>
        <p:spPr>
          <a:xfrm>
            <a:off x="779666" y="6658475"/>
            <a:ext cx="10632669" cy="19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7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EBF8-C4F5-FF47-95B3-8C094A18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A7DBA-B341-0941-BE86-9D8E967A7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06" y="52304"/>
            <a:ext cx="2845541" cy="128905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E246BF-9A4B-5E4E-A957-146DF6B4F5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666" y="1828800"/>
            <a:ext cx="3503064" cy="48296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CFB5F0F-A6A9-7A43-BD65-EC284BD49D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4468" y="1828800"/>
            <a:ext cx="3503064" cy="48296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73C7C4-FFF2-6543-A8BE-822CB6DA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9270" y="1828800"/>
            <a:ext cx="3503064" cy="48296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564FB-68DB-8B4D-90EE-94FAB0930ADC}"/>
              </a:ext>
            </a:extLst>
          </p:cNvPr>
          <p:cNvSpPr/>
          <p:nvPr userDrawn="1"/>
        </p:nvSpPr>
        <p:spPr>
          <a:xfrm>
            <a:off x="779666" y="6658475"/>
            <a:ext cx="10632669" cy="19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9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tur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6440" y="449451"/>
            <a:ext cx="5879560" cy="5951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7D2B3-2E3D-114B-9A69-79D76EBCCA3A}"/>
              </a:ext>
            </a:extLst>
          </p:cNvPr>
          <p:cNvSpPr/>
          <p:nvPr userDrawn="1"/>
        </p:nvSpPr>
        <p:spPr>
          <a:xfrm>
            <a:off x="0" y="453325"/>
            <a:ext cx="216441" cy="5951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65B946-FDE0-5244-8526-94B2AB2D6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5" y="449451"/>
            <a:ext cx="4924120" cy="12412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6D48BE9-8468-994C-B046-7EBE96CA0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215" y="1828800"/>
            <a:ext cx="4924120" cy="43624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49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59ED72-A1F0-43B6-BC67-BB88478B8D03}"/>
              </a:ext>
            </a:extLst>
          </p:cNvPr>
          <p:cNvSpPr/>
          <p:nvPr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86787B24-300D-9D4D-8028-A6E17074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47" y="1427163"/>
            <a:ext cx="10515600" cy="2852737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7E117A9-C1CE-3E41-9E89-579BD4C2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47" y="430688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282382B-DBAE-46E9-9764-CF7A3F0D1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3" y="6299201"/>
            <a:ext cx="5102436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Helvetica Neue" pitchFamily="2" charset="0"/>
              </a:rPr>
              <a:t>Reimagining Nursing Homes in the Wake of COVID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E6673B78-A00E-E142-ADBB-CB9A60F90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575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Pictur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6440" y="449451"/>
            <a:ext cx="5879560" cy="5951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7D2B3-2E3D-114B-9A69-79D76EBCCA3A}"/>
              </a:ext>
            </a:extLst>
          </p:cNvPr>
          <p:cNvSpPr/>
          <p:nvPr userDrawn="1"/>
        </p:nvSpPr>
        <p:spPr>
          <a:xfrm>
            <a:off x="0" y="453325"/>
            <a:ext cx="216441" cy="5951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Pictur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79666" y="214885"/>
            <a:ext cx="3868713" cy="50528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7D2B3-2E3D-114B-9A69-79D76EBCCA3A}"/>
              </a:ext>
            </a:extLst>
          </p:cNvPr>
          <p:cNvSpPr/>
          <p:nvPr userDrawn="1"/>
        </p:nvSpPr>
        <p:spPr>
          <a:xfrm>
            <a:off x="779666" y="0"/>
            <a:ext cx="3868713" cy="214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65B946-FDE0-5244-8526-94B2AB2D6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0021" y="449451"/>
            <a:ext cx="6002314" cy="12412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6D48BE9-8468-994C-B046-7EBE96CA0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10021" y="1828800"/>
            <a:ext cx="6002314" cy="43624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664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648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leed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7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84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63999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3999" y="3429000"/>
            <a:ext cx="4063999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28001" y="0"/>
            <a:ext cx="4063999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5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3999" y="3429000"/>
            <a:ext cx="8128001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63999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3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36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466914" y="2117705"/>
            <a:ext cx="1181408" cy="11811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66914" y="4289376"/>
            <a:ext cx="1181408" cy="11811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22461" y="2117705"/>
            <a:ext cx="1181408" cy="11811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22461" y="4289375"/>
            <a:ext cx="1181408" cy="11811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8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06376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15115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6647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132544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06376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515115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96647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132544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1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8598DF-4274-4640-91BC-59FDC1156FA7}"/>
              </a:ext>
            </a:extLst>
          </p:cNvPr>
          <p:cNvSpPr txBox="1"/>
          <p:nvPr/>
        </p:nvSpPr>
        <p:spPr>
          <a:xfrm>
            <a:off x="9776884" y="6481763"/>
            <a:ext cx="215688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0" dirty="0">
                <a:solidFill>
                  <a:schemeClr val="bg1"/>
                </a:solidFill>
                <a:latin typeface="+mn-lt"/>
              </a:rPr>
              <a:t>WWW.MILBANK.ORG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2F654EBF-4A84-43D9-B4B5-AC6B83FADFC6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893B9F-EB0B-454A-A0DB-C0D50ACA2F10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D27E4-2B98-4110-84ED-09340DEBA11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153778A3-5E48-4429-AFD3-C6D5237B4616}"/>
              </a:ext>
            </a:extLst>
          </p:cNvPr>
          <p:cNvSpPr txBox="1">
            <a:spLocks/>
          </p:cNvSpPr>
          <p:nvPr/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Footer Text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B4EFDCEC-E5C9-A340-AE99-8074518B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47" y="1427163"/>
            <a:ext cx="10515600" cy="2852737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81002F4-9FE8-D540-A600-303B24F2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47" y="430688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9499EDB5-749D-DA4A-AC0B-F0EC7DBA3F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5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233246"/>
            <a:ext cx="5505418" cy="46247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09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125168" y="2069445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25168" y="3250545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25168" y="4529394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756056" y="2069445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756056" y="3250545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756056" y="4529394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8386945" y="2069445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86945" y="3250545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8386945" y="4529394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69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6096001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3429000"/>
            <a:ext cx="6096001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5999" y="3429000"/>
            <a:ext cx="6096001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3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3845638" cy="38446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4195829"/>
            <a:ext cx="5947915" cy="26621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91567" y="4195829"/>
            <a:ext cx="5900433" cy="26621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196922" y="1"/>
            <a:ext cx="3845638" cy="38446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46362" y="1"/>
            <a:ext cx="3845638" cy="38446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85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84935" y="1726032"/>
            <a:ext cx="1504580" cy="15041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9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59211" y="259143"/>
            <a:ext cx="2708736" cy="29893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211" y="3507671"/>
            <a:ext cx="2708736" cy="29893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27156" y="1249001"/>
            <a:ext cx="4354713" cy="29893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29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483202" y="0"/>
            <a:ext cx="6708798" cy="54840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56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708798" cy="54840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97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51105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92275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380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21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4384" y="844062"/>
            <a:ext cx="3047379" cy="51698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783207" y="844061"/>
            <a:ext cx="3047379" cy="25101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783207" y="3514700"/>
            <a:ext cx="3044895" cy="25047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7606BF4-B15A-4E0E-891F-CDC82ADFFF0E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BE47FC7-6DDC-4EEC-8F74-36358B410EC9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44C0C-C5E8-4F26-9566-5DC3A2DCD0D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776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53BA17-50AF-42FD-AEBA-D1D6C6CCC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A2FD866F-CE80-0E4A-B066-AAC0E8975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76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30443" y="0"/>
            <a:ext cx="503051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5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30151" y="0"/>
            <a:ext cx="503051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4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30151" y="0"/>
            <a:ext cx="6661849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9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661849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6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3074863"/>
            <a:ext cx="3050469" cy="27012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39469" y="3074862"/>
            <a:ext cx="3050469" cy="27012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521" y="3074863"/>
            <a:ext cx="3050469" cy="27012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50281" y="3074862"/>
            <a:ext cx="3050469" cy="27012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7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9270" y="4214303"/>
            <a:ext cx="2704766" cy="21102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9779" y="2104006"/>
            <a:ext cx="4761020" cy="422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04035" y="2104006"/>
            <a:ext cx="2704767" cy="21102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4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6034" y="1416980"/>
            <a:ext cx="4712797" cy="49076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5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4800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3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9826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5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06442" y="0"/>
            <a:ext cx="509826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7FF8373-5CD9-4B46-965D-1C405C6AF1B5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F12780-797D-4253-ABDA-37789687676C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7E52F-1C42-4523-9315-B33F9334A703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776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887869-CA73-4B92-96D9-07C66D2A0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4BDB926D-73CE-D348-ABC7-EA82D3AFFB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736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48795" y="1647752"/>
            <a:ext cx="1940142" cy="30187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56213" y="1647752"/>
            <a:ext cx="1940142" cy="30187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141376" y="1647752"/>
            <a:ext cx="1940142" cy="30187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233957" y="1647752"/>
            <a:ext cx="1940142" cy="30187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326539" y="1647752"/>
            <a:ext cx="1940142" cy="30187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030954" cy="3429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044977" y="0"/>
            <a:ext cx="2041238" cy="3429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86215" y="0"/>
            <a:ext cx="2027819" cy="3429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2030954" cy="3429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6355" y="3429000"/>
            <a:ext cx="2044460" cy="3429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086215" y="3429000"/>
            <a:ext cx="2027819" cy="3429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6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onsiv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4218185" y="2685935"/>
            <a:ext cx="3340603" cy="18927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178587" y="4495827"/>
            <a:ext cx="506949" cy="884469"/>
          </a:xfrm>
        </p:spPr>
        <p:txBody>
          <a:bodyPr anchor="t">
            <a:normAutofit/>
          </a:bodyPr>
          <a:lstStyle>
            <a:lvl1pPr marL="0" indent="0" algn="l">
              <a:lnSpc>
                <a:spcPct val="50000"/>
              </a:lnSpc>
              <a:buNone/>
              <a:defRPr sz="350">
                <a:latin typeface="Calibri Light"/>
                <a:cs typeface="Calibri Light"/>
              </a:defRPr>
            </a:lvl1pPr>
          </a:lstStyle>
          <a:p>
            <a:r>
              <a:rPr lang="id-ID" dirty="0"/>
              <a:t>Picture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2377796" y="3987735"/>
            <a:ext cx="2127998" cy="1356225"/>
          </a:xfrm>
        </p:spPr>
        <p:txBody>
          <a:bodyPr anchor="t">
            <a:normAutofit/>
          </a:bodyPr>
          <a:lstStyle>
            <a:lvl1pPr marL="0" indent="0" algn="ctr">
              <a:buNone/>
              <a:defRPr sz="999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119765" y="3910555"/>
            <a:ext cx="1127325" cy="1451271"/>
          </a:xfrm>
        </p:spPr>
        <p:txBody>
          <a:bodyPr anchor="t">
            <a:normAutofit/>
          </a:bodyPr>
          <a:lstStyle>
            <a:lvl1pPr marL="0" indent="0" algn="ctr">
              <a:buNone/>
              <a:defRPr sz="999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7"/>
          </p:nvPr>
        </p:nvSpPr>
        <p:spPr>
          <a:xfrm>
            <a:off x="8847973" y="5069438"/>
            <a:ext cx="220903" cy="278951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42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868950" y="3810"/>
            <a:ext cx="1051834" cy="788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charset="0"/>
            </a:endParaRP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0" y="-15240"/>
            <a:ext cx="3044028" cy="44348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3044029" y="2438400"/>
            <a:ext cx="3044028" cy="44348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8"/>
          </p:nvPr>
        </p:nvSpPr>
        <p:spPr>
          <a:xfrm>
            <a:off x="6086468" y="-15240"/>
            <a:ext cx="3044028" cy="44348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9"/>
          </p:nvPr>
        </p:nvSpPr>
        <p:spPr>
          <a:xfrm>
            <a:off x="9141617" y="2419350"/>
            <a:ext cx="3044028" cy="44348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88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056047" y="4188648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79214" y="4201144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25856" y="4188648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F19BD6-2F6C-453B-A292-0B1F4381EAA4}"/>
              </a:ext>
            </a:extLst>
          </p:cNvPr>
          <p:cNvSpPr/>
          <p:nvPr/>
        </p:nvSpPr>
        <p:spPr bwMode="auto">
          <a:xfrm>
            <a:off x="0" y="5934076"/>
            <a:ext cx="12192000" cy="923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17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17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6FD50E3-904D-6341-A138-1D5819667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67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ABFD8-0A8A-4A95-97B5-09C5AF00A395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98827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8827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5026C5-F98B-4E71-87E8-F16C1C1C8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7DA7A40-299B-2640-9544-E47416ED91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8B468C-C90A-43C7-8843-E30BA7037C50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1974850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1974850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03316D5-6607-4867-971A-5B375072E0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7CD0569-2D13-4D44-98F2-BF1823EA6E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0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2A2E1298-45F1-4B91-849D-AD105E28B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6">
            <a:extLst>
              <a:ext uri="{FF2B5EF4-FFF2-40B4-BE49-F238E27FC236}">
                <a16:creationId xmlns:a16="http://schemas.microsoft.com/office/drawing/2014/main" id="{FB2BEF22-EDBE-429E-9063-D223B5120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FE6B665-1CB2-9A47-97BE-81FFEDCB3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11527166-89BB-4F13-8392-02218ED96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C1118-F416-1E4A-A2BA-882403D29A72}"/>
              </a:ext>
            </a:extLst>
          </p:cNvPr>
          <p:cNvSpPr txBox="1"/>
          <p:nvPr/>
        </p:nvSpPr>
        <p:spPr>
          <a:xfrm>
            <a:off x="9762067" y="6523039"/>
            <a:ext cx="21590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pc="30" dirty="0">
                <a:solidFill>
                  <a:schemeClr val="bg1"/>
                </a:solidFill>
                <a:latin typeface="+mn-lt"/>
              </a:rPr>
              <a:t>WWW.MILBANK.ORG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8825952-93A1-43BA-8AD6-E42B867EB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E17D3E8-A288-4906-869D-B11BD10D3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D63C2-397B-FD48-A49B-ACB03B8C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8D063-4393-EC49-9798-1D3083146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F37A8-410A-6945-8EC1-246F87B32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6599C-11E4-47FD-8DAE-C2E005A9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7BD12-8FAA-994A-91E9-4DA84A280C51}"/>
              </a:ext>
            </a:extLst>
          </p:cNvPr>
          <p:cNvSpPr/>
          <p:nvPr/>
        </p:nvSpPr>
        <p:spPr>
          <a:xfrm>
            <a:off x="-192617" y="0"/>
            <a:ext cx="12890501" cy="69357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41C160-959B-3A4D-8D13-9ABEC0960620}"/>
              </a:ext>
            </a:extLst>
          </p:cNvPr>
          <p:cNvSpPr txBox="1">
            <a:spLocks/>
          </p:cNvSpPr>
          <p:nvPr/>
        </p:nvSpPr>
        <p:spPr>
          <a:xfrm>
            <a:off x="438151" y="3106738"/>
            <a:ext cx="103632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Milbank Communications Agenda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Subtitle 9">
            <a:extLst>
              <a:ext uri="{FF2B5EF4-FFF2-40B4-BE49-F238E27FC236}">
                <a16:creationId xmlns:a16="http://schemas.microsoft.com/office/drawing/2014/main" id="{3BBD5529-72A9-7445-9C79-3F8BB07EC603}"/>
              </a:ext>
            </a:extLst>
          </p:cNvPr>
          <p:cNvSpPr txBox="1">
            <a:spLocks/>
          </p:cNvSpPr>
          <p:nvPr/>
        </p:nvSpPr>
        <p:spPr>
          <a:xfrm>
            <a:off x="438151" y="4473576"/>
            <a:ext cx="8007349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latin typeface="Helvetica" pitchFamily="2" charset="0"/>
              </a:rPr>
              <a:t>Publications Committee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600" dirty="0">
                <a:latin typeface="Helvetica" pitchFamily="2" charset="0"/>
              </a:rPr>
              <a:t>Christine Haran</a:t>
            </a:r>
          </a:p>
        </p:txBody>
      </p:sp>
      <p:pic>
        <p:nvPicPr>
          <p:cNvPr id="2058" name="Picture 9">
            <a:extLst>
              <a:ext uri="{FF2B5EF4-FFF2-40B4-BE49-F238E27FC236}">
                <a16:creationId xmlns:a16="http://schemas.microsoft.com/office/drawing/2014/main" id="{0DBE5016-0474-44D7-911F-36A71D8A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2" y="217488"/>
            <a:ext cx="327024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666" y="1825625"/>
            <a:ext cx="10632668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779666" y="365125"/>
            <a:ext cx="80495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7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87" r:id="rId39"/>
    <p:sldLayoutId id="2147483788" r:id="rId40"/>
    <p:sldLayoutId id="2147483789" r:id="rId41"/>
    <p:sldLayoutId id="2147483790" r:id="rId42"/>
    <p:sldLayoutId id="2147483791" r:id="rId43"/>
    <p:sldLayoutId id="2147483792" r:id="rId44"/>
    <p:sldLayoutId id="2147483793" r:id="rId45"/>
    <p:sldLayoutId id="2147483794" r:id="rId46"/>
    <p:sldLayoutId id="2147483795" r:id="rId47"/>
    <p:sldLayoutId id="2147483796" r:id="rId48"/>
    <p:sldLayoutId id="2147483797" r:id="rId49"/>
    <p:sldLayoutId id="2147483798" r:id="rId50"/>
    <p:sldLayoutId id="2147483799" r:id="rId51"/>
    <p:sldLayoutId id="2147483800" r:id="rId52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600" kern="1200">
          <a:solidFill>
            <a:schemeClr val="tx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2400" b="0" i="0" kern="1200" spc="50" baseline="0" dirty="0" smtClean="0">
          <a:solidFill>
            <a:schemeClr val="tx1"/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000" b="0" i="0" kern="1200" spc="50" baseline="0" dirty="0" smtClean="0">
          <a:solidFill>
            <a:schemeClr val="tx1"/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800" b="0" i="0" kern="1200" spc="50" baseline="0" dirty="0" smtClean="0">
          <a:solidFill>
            <a:schemeClr val="tx1"/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spc="50" baseline="0" dirty="0" smtClean="0">
          <a:solidFill>
            <a:schemeClr val="tx1"/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spc="50" baseline="0" dirty="0">
          <a:solidFill>
            <a:schemeClr val="tx1"/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78">
          <p15:clr>
            <a:srgbClr val="F26B43"/>
          </p15:clr>
        </p15:guide>
        <p15:guide id="3" pos="982">
          <p15:clr>
            <a:srgbClr val="F26B43"/>
          </p15:clr>
        </p15:guide>
        <p15:guide id="4" pos="14374">
          <p15:clr>
            <a:srgbClr val="F26B43"/>
          </p15:clr>
        </p15:guide>
        <p15:guide id="5" orient="horz" pos="816">
          <p15:clr>
            <a:srgbClr val="F26B43"/>
          </p15:clr>
        </p15:guide>
        <p15:guide id="6" orient="horz" pos="78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F55D02-8E61-CB4A-ACBF-E651ADBB6A88}"/>
              </a:ext>
            </a:extLst>
          </p:cNvPr>
          <p:cNvSpPr/>
          <p:nvPr/>
        </p:nvSpPr>
        <p:spPr bwMode="auto">
          <a:xfrm>
            <a:off x="0" y="4726982"/>
            <a:ext cx="12192000" cy="21310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 descr="A person sitting in a chair in front of a window&#10;&#10;Description automatically generated">
            <a:extLst>
              <a:ext uri="{FF2B5EF4-FFF2-40B4-BE49-F238E27FC236}">
                <a16:creationId xmlns:a16="http://schemas.microsoft.com/office/drawing/2014/main" id="{5813D372-EBFD-7748-A110-FCA7FE4B58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87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785A6C-5096-2B43-96B6-7808A1A3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792" y="5409678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A788D-B611-3C48-A8C3-C1719C689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33" y="5219757"/>
            <a:ext cx="3275722" cy="1055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EA6AC9-F0BB-C144-AFE0-D544FB94AEE8}"/>
              </a:ext>
            </a:extLst>
          </p:cNvPr>
          <p:cNvSpPr/>
          <p:nvPr/>
        </p:nvSpPr>
        <p:spPr>
          <a:xfrm>
            <a:off x="-470115" y="-206644"/>
            <a:ext cx="7490847" cy="508344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39263A-7F82-AF43-BD38-974AC396C5E2}"/>
              </a:ext>
            </a:extLst>
          </p:cNvPr>
          <p:cNvSpPr/>
          <p:nvPr/>
        </p:nvSpPr>
        <p:spPr bwMode="auto">
          <a:xfrm>
            <a:off x="-185980" y="-70331"/>
            <a:ext cx="12848095" cy="5153775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CC1C4EF4-5309-49A2-A0EB-B36E1138F8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88440" y="1531803"/>
            <a:ext cx="6509785" cy="160655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Barlow" pitchFamily="2" charset="77"/>
              </a:rPr>
              <a:t>Reimagining Nursing Homes in the Wake of COVID-19</a:t>
            </a:r>
          </a:p>
        </p:txBody>
      </p:sp>
      <p:sp>
        <p:nvSpPr>
          <p:cNvPr id="17413" name="Subtitle 9">
            <a:extLst>
              <a:ext uri="{FF2B5EF4-FFF2-40B4-BE49-F238E27FC236}">
                <a16:creationId xmlns:a16="http://schemas.microsoft.com/office/drawing/2014/main" id="{795C2004-38D7-47C2-B2C0-A03D0F9E99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8440" y="3438512"/>
            <a:ext cx="6618271" cy="1346928"/>
          </a:xfrm>
        </p:spPr>
        <p:txBody>
          <a:bodyPr>
            <a:normAutofit/>
          </a:bodyPr>
          <a:lstStyle/>
          <a:p>
            <a:pPr>
              <a:lnSpc>
                <a:spcPts val="1960"/>
              </a:lnSpc>
            </a:pPr>
            <a:r>
              <a:rPr lang="en-US" altLang="en-US" dirty="0">
                <a:solidFill>
                  <a:schemeClr val="bg1"/>
                </a:solidFill>
                <a:latin typeface="Barlow" pitchFamily="2" charset="77"/>
              </a:rPr>
              <a:t>A virtual </a:t>
            </a:r>
            <a:r>
              <a:rPr lang="en-US" altLang="en-US" sz="1700" dirty="0">
                <a:solidFill>
                  <a:schemeClr val="bg1"/>
                </a:solidFill>
                <a:latin typeface="Barlow" pitchFamily="2" charset="77"/>
              </a:rPr>
              <a:t>conversation</a:t>
            </a:r>
            <a:r>
              <a:rPr lang="en-US" altLang="en-US" dirty="0">
                <a:solidFill>
                  <a:schemeClr val="bg1"/>
                </a:solidFill>
                <a:latin typeface="Barlow" pitchFamily="2" charset="77"/>
              </a:rPr>
              <a:t> with Terry Fulmer and Christopher Koller moderated by Noam Levey of the </a:t>
            </a:r>
            <a:r>
              <a:rPr lang="en-US" altLang="en-US" i="1" dirty="0">
                <a:solidFill>
                  <a:schemeClr val="bg1"/>
                </a:solidFill>
                <a:latin typeface="Barlow" pitchFamily="2" charset="77"/>
              </a:rPr>
              <a:t>Los Angeles Times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4802AD9-1903-48D9-8B74-7DB9C1F30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Milbank Memorial Fund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FF46-5CCF-4A2D-8C98-4F18800D7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813" y="1492251"/>
            <a:ext cx="7886700" cy="402150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The Milbank Memorial Fund is an endowed operating foundation that works to improve population health by connecting leaders and decision-makers with the best available evidence and experience.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We advance our mission by: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Identifying, informing, and inspiring current and future state health policy leaders to enhance their effectiveness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Working with state health policy decision makers on issues they identify as important, particularly in areas related to primary care transformation, sustainable health care costs, and aging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Publishing high-quality, evidence-based publications and </a:t>
            </a:r>
            <a:r>
              <a:rPr lang="en-US" sz="2000" i="1" dirty="0">
                <a:latin typeface="+mn-lt"/>
              </a:rPr>
              <a:t>The Milbank Quarterl</a:t>
            </a:r>
            <a:r>
              <a:rPr lang="en-US" sz="2000" dirty="0">
                <a:latin typeface="+mn-lt"/>
              </a:rPr>
              <a:t>y, a peer-reviewed journal of population health and health policy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61D8F8-23B7-2649-A23A-5EE35C955E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500" y="6299201"/>
            <a:ext cx="404018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Reimagining Nursing Homes in the Wake of COVID-19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5DFE-C7ED-4068-8AD7-F60CE30C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Nursing Homes and Reducing Future Demand Will Require Strengthening Community-Based Services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50C00A-D0E4-3640-807A-D4AEFCA9B479}"/>
              </a:ext>
            </a:extLst>
          </p:cNvPr>
          <p:cNvSpPr txBox="1">
            <a:spLocks/>
          </p:cNvSpPr>
          <p:nvPr/>
        </p:nvSpPr>
        <p:spPr>
          <a:xfrm>
            <a:off x="571500" y="6299201"/>
            <a:ext cx="40401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Reimagining Nursing Homes in the Wake of COVID-19</a:t>
            </a:r>
          </a:p>
        </p:txBody>
      </p:sp>
    </p:spTree>
    <p:extLst>
      <p:ext uri="{BB962C8B-B14F-4D97-AF65-F5344CB8AC3E}">
        <p14:creationId xmlns:p14="http://schemas.microsoft.com/office/powerpoint/2010/main" val="312366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991DC31-64E9-44ED-8ECC-6B9929BAE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Strengthening Community-Based Services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9F57A2-B384-47B6-9A7E-3EE97E64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6" y="1798624"/>
            <a:ext cx="8835968" cy="3840177"/>
          </a:xfrm>
        </p:spPr>
        <p:txBody>
          <a:bodyPr/>
          <a:lstStyle/>
          <a:p>
            <a:r>
              <a:rPr lang="en-US" dirty="0"/>
              <a:t>Medicaid is the main payer for long-term services and supports (LTSS), the core of community-based services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State Medicaid programs innovating on how to pay for and operate LTSS </a:t>
            </a:r>
          </a:p>
          <a:p>
            <a:pPr lvl="1"/>
            <a:r>
              <a:rPr lang="en-US" dirty="0"/>
              <a:t>See our Strengthening Medicaid LTSS Toolkit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Community-based services should include support for family and unpaid caregivers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C85B3D-63DD-BB4E-A670-E631D8D77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500" y="6299201"/>
            <a:ext cx="404018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Reimagining Nursing Homes in the Wake of COVID-19</a:t>
            </a:r>
          </a:p>
        </p:txBody>
      </p:sp>
    </p:spTree>
    <p:extLst>
      <p:ext uri="{BB962C8B-B14F-4D97-AF65-F5344CB8AC3E}">
        <p14:creationId xmlns:p14="http://schemas.microsoft.com/office/powerpoint/2010/main" val="127854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991DC31-64E9-44ED-8ECC-6B9929BAE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 for Family Caregiving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9F57A2-B384-47B6-9A7E-3EE97E64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92599"/>
            <a:ext cx="9150293" cy="4248004"/>
          </a:xfrm>
        </p:spPr>
        <p:txBody>
          <a:bodyPr/>
          <a:lstStyle/>
          <a:p>
            <a:r>
              <a:rPr lang="en-US" b="0" i="0" dirty="0">
                <a:effectLst/>
                <a:latin typeface="+mn-lt"/>
              </a:rPr>
              <a:t>The 2018 Recognize, Assist, Include, Support, and Engage (RAISE) Family Caregivers Act established a national family caregiving strategy</a:t>
            </a:r>
            <a:br>
              <a:rPr lang="en-US" b="0" i="0" dirty="0">
                <a:effectLst/>
                <a:latin typeface="+mn-lt"/>
              </a:rPr>
            </a:br>
            <a:endParaRPr lang="en-US" b="0" i="0" dirty="0">
              <a:effectLst/>
              <a:latin typeface="+mn-lt"/>
            </a:endParaRPr>
          </a:p>
          <a:p>
            <a:r>
              <a:rPr lang="en-US" dirty="0">
                <a:latin typeface="+mn-lt"/>
              </a:rPr>
              <a:t>But states have led the way. </a:t>
            </a:r>
            <a:r>
              <a:rPr lang="en-US" b="0" i="0" dirty="0">
                <a:effectLst/>
                <a:latin typeface="+mn-lt"/>
              </a:rPr>
              <a:t>Washington, Hawaii, Maine, Minnesota, and Tennessee wer</a:t>
            </a:r>
            <a:r>
              <a:rPr lang="en-US" dirty="0">
                <a:latin typeface="+mn-lt"/>
              </a:rPr>
              <a:t>e </a:t>
            </a:r>
            <a:r>
              <a:rPr lang="en-US" b="0" i="0" dirty="0">
                <a:effectLst/>
                <a:latin typeface="+mn-lt"/>
              </a:rPr>
              <a:t>highlighted </a:t>
            </a:r>
            <a:r>
              <a:rPr lang="en-US" dirty="0">
                <a:latin typeface="+mn-lt"/>
              </a:rPr>
              <a:t>in a Hartford-Milbank report by Johns Hopkins researchers last year because of their </a:t>
            </a:r>
            <a:r>
              <a:rPr lang="en-US" b="0" i="0" dirty="0">
                <a:effectLst/>
                <a:latin typeface="+mn-lt"/>
              </a:rPr>
              <a:t>unique policies and programs</a:t>
            </a:r>
            <a:br>
              <a:rPr lang="en-US" b="0" i="0" dirty="0">
                <a:effectLst/>
                <a:latin typeface="+mn-lt"/>
              </a:rPr>
            </a:br>
            <a:endParaRPr lang="en-US" b="0" i="0" dirty="0">
              <a:effectLst/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The Kupuna Caregivers in Hawaii provides working family caregivers with a daily subsidy to be applied toward adult day services 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1DD60AA-99C3-0F46-AE04-2ECAE17208E0}"/>
              </a:ext>
            </a:extLst>
          </p:cNvPr>
          <p:cNvSpPr txBox="1">
            <a:spLocks/>
          </p:cNvSpPr>
          <p:nvPr/>
        </p:nvSpPr>
        <p:spPr>
          <a:xfrm>
            <a:off x="571500" y="6299201"/>
            <a:ext cx="40401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Reimagining Nursing Homes in the Wake of COVID-19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CB24-A53A-46A4-B1F6-9AA9B775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PACE (Program of All-Inclusive Care for the Elderly)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3677-C1CA-479B-883D-EBCA431FD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825625"/>
            <a:ext cx="9134476" cy="4032250"/>
          </a:xfrm>
        </p:spPr>
        <p:txBody>
          <a:bodyPr/>
          <a:lstStyle/>
          <a:p>
            <a:r>
              <a:rPr lang="en-US" b="0" i="0" dirty="0">
                <a:effectLst/>
                <a:latin typeface="+mn-lt"/>
              </a:rPr>
              <a:t>An integrated provider-sponsored health plan that offers nursing home-level care in day centers to people age 55 and over</a:t>
            </a:r>
          </a:p>
          <a:p>
            <a:pPr lvl="1"/>
            <a:r>
              <a:rPr lang="en-US" dirty="0">
                <a:latin typeface="+mn-lt"/>
              </a:rPr>
              <a:t>During COVID, many patients receive services at home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PACE serves over 51,000 participants in 31 states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Primarily funded through capitated payments from Medicare and Medicaid, which allows for flexibility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0BCA63-AD67-6341-BD2E-416F90A26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500" y="6299201"/>
            <a:ext cx="404018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Reimagining Nursing Homes in the Wake of COVID-19</a:t>
            </a:r>
          </a:p>
        </p:txBody>
      </p:sp>
    </p:spTree>
    <p:extLst>
      <p:ext uri="{BB962C8B-B14F-4D97-AF65-F5344CB8AC3E}">
        <p14:creationId xmlns:p14="http://schemas.microsoft.com/office/powerpoint/2010/main" val="295270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A61D-1240-43A4-9C4D-2F0844EE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Initiatives to Strengthen Community-Based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13F4-7CDC-4ADA-9118-35FA9079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175"/>
            <a:ext cx="9410701" cy="4222750"/>
          </a:xfrm>
        </p:spPr>
        <p:txBody>
          <a:bodyPr/>
          <a:lstStyle/>
          <a:p>
            <a:r>
              <a:rPr lang="en-US" sz="2000" dirty="0"/>
              <a:t>Master Plans on Aging, advanced by The SCAN Foundation, are blueprints that guide restructuring of state and local policy, programs, and funding geared toward aging well in the community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Community Aging in Place—Advancing Better Living for Elders (CAPABLE) program, running in 15 states, teams a nurse, an occupational therapist, and a handy worker to address the home environment and help older adults improve their safety and independence</a:t>
            </a:r>
            <a:br>
              <a:rPr lang="en-US" sz="2000" dirty="0"/>
            </a:br>
            <a:endParaRPr lang="en-US" sz="2000" dirty="0"/>
          </a:p>
          <a:p>
            <a:r>
              <a:rPr lang="en-US" sz="2000"/>
              <a:t>Support and Services </a:t>
            </a:r>
            <a:r>
              <a:rPr lang="en-US" sz="2000" dirty="0"/>
              <a:t>at Home (SASH) in Vermont coordinates social-service agencies, community health providers, and nonprofit housing organizations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BF09AD-2773-674D-BE67-0F5845DED1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500" y="6299201"/>
            <a:ext cx="404018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Reimagining Nursing Homes in the Wake of COVID-19</a:t>
            </a:r>
          </a:p>
        </p:txBody>
      </p:sp>
    </p:spTree>
    <p:extLst>
      <p:ext uri="{BB962C8B-B14F-4D97-AF65-F5344CB8AC3E}">
        <p14:creationId xmlns:p14="http://schemas.microsoft.com/office/powerpoint/2010/main" val="367300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6368D1-551E-8D46-8381-03A99F05F1A7}"/>
              </a:ext>
            </a:extLst>
          </p:cNvPr>
          <p:cNvSpPr/>
          <p:nvPr/>
        </p:nvSpPr>
        <p:spPr>
          <a:xfrm>
            <a:off x="11974028" y="0"/>
            <a:ext cx="21638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461AC-068A-CA43-9479-6446095CA779}"/>
              </a:ext>
            </a:extLst>
          </p:cNvPr>
          <p:cNvSpPr txBox="1"/>
          <p:nvPr/>
        </p:nvSpPr>
        <p:spPr>
          <a:xfrm>
            <a:off x="3821920" y="6104492"/>
            <a:ext cx="7352368" cy="645882"/>
          </a:xfrm>
          <a:prstGeom prst="rect">
            <a:avLst/>
          </a:prstGeom>
          <a:noFill/>
          <a:ln>
            <a:noFill/>
          </a:ln>
        </p:spPr>
        <p:txBody>
          <a:bodyPr wrap="square" lIns="114300" tIns="114300" rIns="114300" bIns="114300" rtlCol="0" anchor="ctr" anchorCtr="1">
            <a:spAutoFit/>
          </a:bodyPr>
          <a:lstStyle/>
          <a:p>
            <a:pPr algn="ctr" defTabSz="91421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400" dirty="0">
                <a:solidFill>
                  <a:srgbClr val="5DABD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REIMAGING NURSING HOMES IN THE WAKE OF COVID-19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C12F1BB-5377-422A-8B8F-F4AB895ADCBD}"/>
              </a:ext>
            </a:extLst>
          </p:cNvPr>
          <p:cNvSpPr txBox="1">
            <a:spLocks/>
          </p:cNvSpPr>
          <p:nvPr/>
        </p:nvSpPr>
        <p:spPr>
          <a:xfrm>
            <a:off x="5851098" y="1513442"/>
            <a:ext cx="5537006" cy="41825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 panose="020B0604020202020204"/>
              </a:rPr>
              <a:t>Chris Koller</a:t>
            </a:r>
          </a:p>
          <a:p>
            <a:pPr marL="228600" lvl="1" indent="0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 panose="020B0604020202020204"/>
              </a:rPr>
              <a:t>CKoller@milbank.org</a:t>
            </a:r>
          </a:p>
          <a:p>
            <a:pPr marL="228600" lvl="1" indent="0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 panose="020B0604020202020204"/>
              </a:rPr>
              <a:t>www.milbank.org</a:t>
            </a:r>
          </a:p>
          <a:p>
            <a:pPr marL="228600" lvl="1" indent="0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>
              <a:solidFill>
                <a:srgbClr val="000000"/>
              </a:solidFill>
              <a:latin typeface="Arial" panose="020B0604020202020204"/>
            </a:endParaRPr>
          </a:p>
          <a:p>
            <a:pPr marL="228600" lvl="1" indent="0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 panose="020B0604020202020204"/>
              </a:rPr>
              <a:t>Terry Fulmer</a:t>
            </a:r>
          </a:p>
          <a:p>
            <a:pPr marL="228600" lvl="1" indent="0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 panose="020B0604020202020204"/>
              </a:rPr>
              <a:t>Terry.Fulmer@johnahartford.org</a:t>
            </a:r>
          </a:p>
          <a:p>
            <a:pPr marL="228600" lvl="1" indent="0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 panose="020B0604020202020204"/>
              </a:rPr>
              <a:t>www.johnahartford.org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21595-9245-4084-A994-F453478F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03897" y="1086421"/>
            <a:ext cx="4857179" cy="485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7C372A0-4DE4-4A95-BA02-094427F9CBA4}"/>
              </a:ext>
            </a:extLst>
          </p:cNvPr>
          <p:cNvSpPr txBox="1">
            <a:spLocks/>
          </p:cNvSpPr>
          <p:nvPr/>
        </p:nvSpPr>
        <p:spPr>
          <a:xfrm>
            <a:off x="2116504" y="430823"/>
            <a:ext cx="8905509" cy="318563"/>
          </a:xfrm>
          <a:prstGeom prst="rect">
            <a:avLst/>
          </a:prstGeom>
        </p:spPr>
        <p:txBody>
          <a:bodyPr vert="horz" lIns="45720" tIns="22860" rIns="45720" bIns="22860" rtlCol="0" anchor="t">
            <a:normAutofit fontScale="47500" lnSpcReduction="20000"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spc="50" dirty="0">
                <a:solidFill>
                  <a:srgbClr val="000000"/>
                </a:solidFill>
                <a:latin typeface="Arial"/>
                <a:cs typeface="Arial"/>
              </a:rPr>
              <a:t>Slides and a recording of this session will be provided.</a:t>
            </a:r>
          </a:p>
        </p:txBody>
      </p:sp>
    </p:spTree>
    <p:extLst>
      <p:ext uri="{BB962C8B-B14F-4D97-AF65-F5344CB8AC3E}">
        <p14:creationId xmlns:p14="http://schemas.microsoft.com/office/powerpoint/2010/main" val="324172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88B24-D339-7443-B7C0-36E962072B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500" y="6299201"/>
            <a:ext cx="404018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Reimagining Nursing Homes in the Wake of COVID-19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9840B4-1B65-FB44-B51F-08331CAA1F27}"/>
              </a:ext>
            </a:extLst>
          </p:cNvPr>
          <p:cNvSpPr/>
          <p:nvPr/>
        </p:nvSpPr>
        <p:spPr>
          <a:xfrm>
            <a:off x="1603474" y="4589415"/>
            <a:ext cx="3238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Noam Levey</a:t>
            </a:r>
          </a:p>
          <a:p>
            <a:pPr algn="ctr"/>
            <a:r>
              <a:rPr lang="en-US" sz="1600" i="1" dirty="0">
                <a:solidFill>
                  <a:schemeClr val="accent3"/>
                </a:solidFill>
              </a:rPr>
              <a:t>Los Angeles Times</a:t>
            </a:r>
          </a:p>
        </p:txBody>
      </p: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E98DCBA-967D-E146-B0A1-881380FD5D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729" y="1658539"/>
            <a:ext cx="2280847" cy="27161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59ACD-0B63-F344-90FD-4BF7187B8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799" y="1658539"/>
            <a:ext cx="2340155" cy="2707285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72F16B2-081C-8342-93F7-7DB5EFB8D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30" y="1661909"/>
            <a:ext cx="2180697" cy="27127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E2B5DFE-FBD1-BC42-9450-5250324DAE11}"/>
              </a:ext>
            </a:extLst>
          </p:cNvPr>
          <p:cNvSpPr/>
          <p:nvPr/>
        </p:nvSpPr>
        <p:spPr>
          <a:xfrm>
            <a:off x="8426700" y="4569252"/>
            <a:ext cx="2280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Christopher Koller President</a:t>
            </a:r>
          </a:p>
          <a:p>
            <a:pPr algn="ctr"/>
            <a:r>
              <a:rPr lang="en-US" sz="1600" dirty="0">
                <a:solidFill>
                  <a:schemeClr val="accent3"/>
                </a:solidFill>
              </a:rPr>
              <a:t>Milbank Memorial Fund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8E2841-8647-9744-8A85-26F42FF8EAD5}"/>
              </a:ext>
            </a:extLst>
          </p:cNvPr>
          <p:cNvSpPr/>
          <p:nvPr/>
        </p:nvSpPr>
        <p:spPr>
          <a:xfrm>
            <a:off x="5110502" y="4588045"/>
            <a:ext cx="2340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Terry Fulmer</a:t>
            </a:r>
            <a:br>
              <a:rPr lang="en-US" sz="1600" b="1" dirty="0">
                <a:solidFill>
                  <a:schemeClr val="accent3"/>
                </a:solidFill>
              </a:rPr>
            </a:br>
            <a:r>
              <a:rPr lang="en-US" sz="1600" b="1" dirty="0">
                <a:solidFill>
                  <a:schemeClr val="accent3"/>
                </a:solidFill>
              </a:rPr>
              <a:t>President</a:t>
            </a:r>
          </a:p>
          <a:p>
            <a:pPr algn="ctr"/>
            <a:r>
              <a:rPr lang="en-US" sz="1600" dirty="0">
                <a:solidFill>
                  <a:schemeClr val="accent3"/>
                </a:solidFill>
              </a:rPr>
              <a:t>The John A. Hartford </a:t>
            </a:r>
          </a:p>
          <a:p>
            <a:pPr algn="ctr"/>
            <a:r>
              <a:rPr lang="en-US" sz="1600" dirty="0">
                <a:solidFill>
                  <a:schemeClr val="accent3"/>
                </a:solidFill>
              </a:rPr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185326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8E9A-0AB4-F840-8F05-FCA4ECF2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65125"/>
            <a:ext cx="823595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John A. Hartford Foundation Mission and Priorities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48195-38AD-4EA6-B1AF-2BEB8255C1A8}"/>
              </a:ext>
            </a:extLst>
          </p:cNvPr>
          <p:cNvGrpSpPr/>
          <p:nvPr/>
        </p:nvGrpSpPr>
        <p:grpSpPr>
          <a:xfrm>
            <a:off x="4071994" y="2710043"/>
            <a:ext cx="5005471" cy="3436973"/>
            <a:chOff x="4449731" y="1268362"/>
            <a:chExt cx="5615745" cy="385601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28FE8C-DBE6-4D16-8E51-381991D2B3B6}"/>
                </a:ext>
              </a:extLst>
            </p:cNvPr>
            <p:cNvSpPr/>
            <p:nvPr/>
          </p:nvSpPr>
          <p:spPr>
            <a:xfrm>
              <a:off x="4739171" y="2840370"/>
              <a:ext cx="2284005" cy="2284004"/>
            </a:xfrm>
            <a:prstGeom prst="ellipse">
              <a:avLst/>
            </a:prstGeom>
            <a:noFill/>
            <a:ln w="114300">
              <a:solidFill>
                <a:srgbClr val="66A44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A90B9-2193-448A-AA79-FC3D86F6567B}"/>
                </a:ext>
              </a:extLst>
            </p:cNvPr>
            <p:cNvSpPr/>
            <p:nvPr/>
          </p:nvSpPr>
          <p:spPr>
            <a:xfrm>
              <a:off x="5584035" y="1268362"/>
              <a:ext cx="2284005" cy="2284007"/>
            </a:xfrm>
            <a:prstGeom prst="ellipse">
              <a:avLst/>
            </a:prstGeom>
            <a:noFill/>
            <a:ln w="114300" cap="rnd" cmpd="sng">
              <a:solidFill>
                <a:srgbClr val="FDD700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B2B662-CF4C-4D5D-8B0F-4BCC889B9F0B}"/>
                </a:ext>
              </a:extLst>
            </p:cNvPr>
            <p:cNvSpPr/>
            <p:nvPr/>
          </p:nvSpPr>
          <p:spPr>
            <a:xfrm>
              <a:off x="6535538" y="2828507"/>
              <a:ext cx="2284005" cy="2284005"/>
            </a:xfrm>
            <a:prstGeom prst="ellipse">
              <a:avLst/>
            </a:prstGeom>
            <a:noFill/>
            <a:ln w="114300">
              <a:solidFill>
                <a:srgbClr val="6ABDE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7086B4-3C80-41E6-979B-DAF26C48ADCA}"/>
                </a:ext>
              </a:extLst>
            </p:cNvPr>
            <p:cNvSpPr/>
            <p:nvPr/>
          </p:nvSpPr>
          <p:spPr>
            <a:xfrm>
              <a:off x="5024397" y="3593552"/>
              <a:ext cx="1545223" cy="725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72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</a:t>
              </a:r>
            </a:p>
            <a:p>
              <a:pPr algn="ctr" defTabSz="914172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Caregiving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F89F3C-5A76-40D0-8718-7278FFE72EDF}"/>
                </a:ext>
              </a:extLst>
            </p:cNvPr>
            <p:cNvSpPr/>
            <p:nvPr/>
          </p:nvSpPr>
          <p:spPr>
            <a:xfrm>
              <a:off x="4449731" y="1857210"/>
              <a:ext cx="4571998" cy="7251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172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Age-Friendly </a:t>
              </a:r>
            </a:p>
            <a:p>
              <a:pPr algn="ctr" defTabSz="914172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Systems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CFF38B-9107-4F78-A470-164D0FD2BADB}"/>
                </a:ext>
              </a:extLst>
            </p:cNvPr>
            <p:cNvSpPr/>
            <p:nvPr/>
          </p:nvSpPr>
          <p:spPr>
            <a:xfrm>
              <a:off x="5493478" y="3437286"/>
              <a:ext cx="4571998" cy="13466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172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Serious</a:t>
              </a:r>
              <a:b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Illness</a:t>
              </a:r>
              <a:b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</a:p>
            <a:p>
              <a:pPr algn="ctr" defTabSz="914172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of Life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ADD47A6-A397-4371-A652-04F4608573B1}"/>
              </a:ext>
            </a:extLst>
          </p:cNvPr>
          <p:cNvSpPr/>
          <p:nvPr/>
        </p:nvSpPr>
        <p:spPr>
          <a:xfrm>
            <a:off x="2506283" y="3244589"/>
            <a:ext cx="4142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72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Priority Areas: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8EDB763-C117-4A53-9E66-E4B23DBEE0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79" y="1828800"/>
            <a:ext cx="12140334" cy="70633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Dedicated to Improving the Care of Older Adults</a:t>
            </a:r>
          </a:p>
        </p:txBody>
      </p:sp>
    </p:spTree>
    <p:extLst>
      <p:ext uri="{BB962C8B-B14F-4D97-AF65-F5344CB8AC3E}">
        <p14:creationId xmlns:p14="http://schemas.microsoft.com/office/powerpoint/2010/main" val="150377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D9C7A9-D8B1-419A-9D1A-D6B3630B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5" y="3795485"/>
            <a:ext cx="5135205" cy="1871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08E9A-0AB4-F840-8F05-FCA4ECF2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69875"/>
            <a:ext cx="8235950" cy="1325563"/>
          </a:xfrm>
        </p:spPr>
        <p:txBody>
          <a:bodyPr>
            <a:normAutofit/>
          </a:bodyPr>
          <a:lstStyle/>
          <a:p>
            <a:r>
              <a:rPr lang="en-US" b="1" dirty="0"/>
              <a:t>COVID-19 and Nursing Homes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DAB8323-1B6C-489B-B969-566395FC2FB0}"/>
              </a:ext>
            </a:extLst>
          </p:cNvPr>
          <p:cNvSpPr txBox="1">
            <a:spLocks/>
          </p:cNvSpPr>
          <p:nvPr/>
        </p:nvSpPr>
        <p:spPr>
          <a:xfrm>
            <a:off x="912190" y="1760872"/>
            <a:ext cx="6823698" cy="2603288"/>
          </a:xfrm>
          <a:prstGeom prst="rect">
            <a:avLst/>
          </a:prstGeom>
        </p:spPr>
        <p:txBody>
          <a:bodyPr vert="horz" lIns="45720" tIns="22860" rIns="45720" bIns="22860" rtlCol="0" anchor="t">
            <a:no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700" dirty="0">
                <a:latin typeface="Arial"/>
                <a:cs typeface="Arial"/>
              </a:rPr>
              <a:t>Less than 0.5% of the total U.S. population (~1.5 million people) live in nursing homes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/>
                <a:cs typeface="Arial"/>
              </a:rPr>
              <a:t>Yet, as of Sept 2020, nursing homes account for:</a:t>
            </a: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13" name="Picture 4" descr="A person sitting on a table&#10;&#10;Description automatically generated">
            <a:extLst>
              <a:ext uri="{FF2B5EF4-FFF2-40B4-BE49-F238E27FC236}">
                <a16:creationId xmlns:a16="http://schemas.microsoft.com/office/drawing/2014/main" id="{FB4CD71C-5856-4528-B3B5-DC8349F9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0" r="24072" b="2"/>
          <a:stretch/>
        </p:blipFill>
        <p:spPr>
          <a:xfrm>
            <a:off x="7869912" y="1595438"/>
            <a:ext cx="3901401" cy="4141569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33D827-FC0A-4386-B89D-F5C3799DA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94" y="5906640"/>
            <a:ext cx="4778726" cy="4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8E9A-0AB4-F840-8F05-FCA4ECF2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63529"/>
            <a:ext cx="8235950" cy="1325563"/>
          </a:xfrm>
        </p:spPr>
        <p:txBody>
          <a:bodyPr>
            <a:normAutofit/>
          </a:bodyPr>
          <a:lstStyle/>
          <a:p>
            <a:r>
              <a:rPr lang="en-US" b="1" dirty="0"/>
              <a:t>COVID-19 and Nursing Homes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665070D-D40B-437F-9F24-D36BC742A927}"/>
              </a:ext>
            </a:extLst>
          </p:cNvPr>
          <p:cNvSpPr txBox="1">
            <a:spLocks/>
          </p:cNvSpPr>
          <p:nvPr/>
        </p:nvSpPr>
        <p:spPr>
          <a:xfrm>
            <a:off x="857519" y="1755485"/>
            <a:ext cx="6144944" cy="3172160"/>
          </a:xfrm>
          <a:prstGeom prst="rect">
            <a:avLst/>
          </a:prstGeom>
        </p:spPr>
        <p:txBody>
          <a:bodyPr vert="horz" lIns="45720" tIns="22860" rIns="45720" bIns="22860" rtlCol="0" anchor="t">
            <a:normAutofit fontScale="92500" lnSpcReduction="20000"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>
                <a:latin typeface="Arial"/>
                <a:cs typeface="Arial"/>
              </a:rPr>
              <a:t>Biggest issues: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Staffing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Infection prevention control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PPE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Social isolation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Racial/ethnic disparities</a:t>
            </a:r>
          </a:p>
          <a:p>
            <a:endParaRPr lang="en-US" sz="24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66ED8D5-433C-497C-9076-BC3939EBAF57}"/>
              </a:ext>
            </a:extLst>
          </p:cNvPr>
          <p:cNvSpPr txBox="1">
            <a:spLocks/>
          </p:cNvSpPr>
          <p:nvPr/>
        </p:nvSpPr>
        <p:spPr>
          <a:xfrm>
            <a:off x="781050" y="4999083"/>
            <a:ext cx="11258550" cy="2274843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Arial"/>
                <a:cs typeface="Arial"/>
              </a:rPr>
              <a:t>“America’s nursing homes are not designed, operated, or funded to deal effectively with infectious disease epidemics, and their staff are often too few in number and inadequately paid, protected, and trained.” – NAM Perspective</a:t>
            </a:r>
          </a:p>
          <a:p>
            <a:endParaRPr lang="en-US" sz="2400" dirty="0"/>
          </a:p>
        </p:txBody>
      </p:sp>
      <p:pic>
        <p:nvPicPr>
          <p:cNvPr id="6" name="Picture 5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id="{956E746A-66D2-4B9D-A42B-C62FEA6C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63" y="1762125"/>
            <a:ext cx="4340225" cy="28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8E9A-0AB4-F840-8F05-FCA4ECF2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63529"/>
            <a:ext cx="8235950" cy="1325563"/>
          </a:xfrm>
        </p:spPr>
        <p:txBody>
          <a:bodyPr>
            <a:normAutofit/>
          </a:bodyPr>
          <a:lstStyle/>
          <a:p>
            <a:r>
              <a:rPr lang="en-US" b="1" dirty="0"/>
              <a:t>COVID-19 and Nursing Homes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665070D-D40B-437F-9F24-D36BC742A927}"/>
              </a:ext>
            </a:extLst>
          </p:cNvPr>
          <p:cNvSpPr txBox="1">
            <a:spLocks/>
          </p:cNvSpPr>
          <p:nvPr/>
        </p:nvSpPr>
        <p:spPr>
          <a:xfrm>
            <a:off x="781050" y="2506707"/>
            <a:ext cx="10501043" cy="3179718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/>
                <a:cs typeface="Arial"/>
              </a:rPr>
              <a:t>The COVID-19 disaster presents an opportunity to reimagine the role of nursing homes.</a:t>
            </a:r>
          </a:p>
        </p:txBody>
      </p:sp>
    </p:spTree>
    <p:extLst>
      <p:ext uri="{BB962C8B-B14F-4D97-AF65-F5344CB8AC3E}">
        <p14:creationId xmlns:p14="http://schemas.microsoft.com/office/powerpoint/2010/main" val="118922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8E9A-0AB4-F840-8F05-FCA4ECF2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63526"/>
            <a:ext cx="8235950" cy="1325563"/>
          </a:xfrm>
        </p:spPr>
        <p:txBody>
          <a:bodyPr>
            <a:normAutofit/>
          </a:bodyPr>
          <a:lstStyle/>
          <a:p>
            <a:r>
              <a:rPr lang="en-US" b="1" dirty="0"/>
              <a:t>COVID-19 and Nursing Homes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665070D-D40B-437F-9F24-D36BC742A927}"/>
              </a:ext>
            </a:extLst>
          </p:cNvPr>
          <p:cNvSpPr txBox="1">
            <a:spLocks/>
          </p:cNvSpPr>
          <p:nvPr/>
        </p:nvSpPr>
        <p:spPr>
          <a:xfrm>
            <a:off x="781050" y="2506707"/>
            <a:ext cx="10501043" cy="3179718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9F04E7C-8B57-44D4-AC5C-FAD369AD3B29}"/>
              </a:ext>
            </a:extLst>
          </p:cNvPr>
          <p:cNvSpPr txBox="1">
            <a:spLocks/>
          </p:cNvSpPr>
          <p:nvPr/>
        </p:nvSpPr>
        <p:spPr>
          <a:xfrm>
            <a:off x="781050" y="1690688"/>
            <a:ext cx="11260138" cy="4491038"/>
          </a:xfrm>
          <a:prstGeom prst="rect">
            <a:avLst/>
          </a:prstGeom>
        </p:spPr>
        <p:txBody>
          <a:bodyPr vert="horz" lIns="45720" tIns="22860" rIns="45720" bIns="22860" rtlCol="0" anchor="t">
            <a:normAutofit lnSpcReduction="10000"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/>
                <a:cs typeface="Arial"/>
              </a:rPr>
              <a:t>We can redesign physical and operating models to accommodate future pandemics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/>
                <a:cs typeface="Arial"/>
              </a:rPr>
              <a:t>“Unpacking” strategies can better match services provided and care settings with the needs of specific groups:</a:t>
            </a:r>
          </a:p>
          <a:p>
            <a:pPr marL="800009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Homogenous group placement - hospice, memory centers</a:t>
            </a:r>
            <a:endParaRPr lang="en-US" sz="2200" dirty="0">
              <a:latin typeface="Arial"/>
              <a:cs typeface="Arial"/>
            </a:endParaRPr>
          </a:p>
          <a:p>
            <a:pPr marL="800009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Smaller facilities </a:t>
            </a:r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/>
              <a:t> Green Houses</a:t>
            </a:r>
          </a:p>
          <a:p>
            <a:pPr marL="800009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Nursing home alternatives - PACE day centers </a:t>
            </a:r>
          </a:p>
          <a:p>
            <a:pPr marL="800009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Short-stay rehabilitation patients in “extended care wings” of hospitals</a:t>
            </a:r>
          </a:p>
        </p:txBody>
      </p:sp>
    </p:spTree>
    <p:extLst>
      <p:ext uri="{BB962C8B-B14F-4D97-AF65-F5344CB8AC3E}">
        <p14:creationId xmlns:p14="http://schemas.microsoft.com/office/powerpoint/2010/main" val="402593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8E9A-0AB4-F840-8F05-FCA4ECF2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63525"/>
            <a:ext cx="8235950" cy="1325563"/>
          </a:xfrm>
        </p:spPr>
        <p:txBody>
          <a:bodyPr>
            <a:normAutofit/>
          </a:bodyPr>
          <a:lstStyle/>
          <a:p>
            <a:r>
              <a:rPr lang="en-US" b="1" dirty="0"/>
              <a:t>COVID-19 and Nursing Homes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665070D-D40B-437F-9F24-D36BC742A927}"/>
              </a:ext>
            </a:extLst>
          </p:cNvPr>
          <p:cNvSpPr txBox="1">
            <a:spLocks/>
          </p:cNvSpPr>
          <p:nvPr/>
        </p:nvSpPr>
        <p:spPr>
          <a:xfrm>
            <a:off x="781050" y="2506707"/>
            <a:ext cx="10501043" cy="3179718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9F04E7C-8B57-44D4-AC5C-FAD369AD3B29}"/>
              </a:ext>
            </a:extLst>
          </p:cNvPr>
          <p:cNvSpPr txBox="1">
            <a:spLocks/>
          </p:cNvSpPr>
          <p:nvPr/>
        </p:nvSpPr>
        <p:spPr>
          <a:xfrm>
            <a:off x="781050" y="1569748"/>
            <a:ext cx="11469420" cy="4421478"/>
          </a:xfrm>
          <a:prstGeom prst="rect">
            <a:avLst/>
          </a:prstGeom>
        </p:spPr>
        <p:txBody>
          <a:bodyPr vert="horz" lIns="45720" tIns="22860" rIns="45720" bIns="22860" rtlCol="0" anchor="t">
            <a:normAutofit lnSpcReduction="10000"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>
                <a:latin typeface="Arial"/>
                <a:cs typeface="Arial"/>
              </a:rPr>
              <a:t>Will need action by all stakeholders: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Medicare and Medicaid policy reform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Investment in change by industry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Research on redesign and financing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Advocacy on behalf of residents and families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Funding from philanthropy and public sector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Follow-through on Coronavirus Commission’s 27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26894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8E9A-0AB4-F840-8F05-FCA4ECF2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65125"/>
            <a:ext cx="8235950" cy="1325563"/>
          </a:xfrm>
        </p:spPr>
        <p:txBody>
          <a:bodyPr>
            <a:normAutofit/>
          </a:bodyPr>
          <a:lstStyle/>
          <a:p>
            <a:r>
              <a:rPr lang="en-US" b="1" dirty="0"/>
              <a:t>COVID-19 and Nursing Homes - JAHF Actions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830170F-63D4-4051-8544-F3D45BDE020B}"/>
              </a:ext>
            </a:extLst>
          </p:cNvPr>
          <p:cNvSpPr txBox="1">
            <a:spLocks/>
          </p:cNvSpPr>
          <p:nvPr/>
        </p:nvSpPr>
        <p:spPr>
          <a:xfrm>
            <a:off x="694315" y="3935574"/>
            <a:ext cx="9037657" cy="2133600"/>
          </a:xfrm>
          <a:prstGeom prst="rect">
            <a:avLst/>
          </a:prstGeom>
        </p:spPr>
        <p:txBody>
          <a:bodyPr vert="horz" lIns="45720" tIns="22860" rIns="45720" bIns="22860" rtlCol="0" anchor="t">
            <a:normAutofit lnSpcReduction="10000"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  <a:defRPr lang="en-US" sz="48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0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6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3200" b="0" i="0" kern="1200" spc="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382" indent="-25638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Emergently</a:t>
            </a:r>
            <a:r>
              <a:rPr lang="en-US" sz="2400" dirty="0">
                <a:latin typeface="Arial"/>
                <a:cs typeface="Arial"/>
              </a:rPr>
              <a:t>: funding the National Academies of Sciences, Engineering and Medicine to launch a study on nursing home safety and quality post-COVID-19</a:t>
            </a:r>
          </a:p>
          <a:p>
            <a:pPr marL="256382" indent="-25638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Emergently</a:t>
            </a:r>
            <a:r>
              <a:rPr lang="en-US" sz="2400" dirty="0">
                <a:latin typeface="Arial"/>
                <a:cs typeface="Arial"/>
              </a:rPr>
              <a:t>: funding the </a:t>
            </a:r>
            <a:r>
              <a:rPr lang="en-US" sz="2400" dirty="0" err="1">
                <a:latin typeface="Arial"/>
                <a:cs typeface="Arial"/>
              </a:rPr>
              <a:t>FrameWorks</a:t>
            </a:r>
            <a:r>
              <a:rPr lang="en-US" sz="2400" dirty="0">
                <a:latin typeface="Arial"/>
                <a:cs typeface="Arial"/>
              </a:rPr>
              <a:t> Institute to examine how to reframe the nursing home narrative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3C479-DFD4-402C-BD50-B57DC137EAD0}"/>
              </a:ext>
            </a:extLst>
          </p:cNvPr>
          <p:cNvSpPr txBox="1"/>
          <p:nvPr/>
        </p:nvSpPr>
        <p:spPr>
          <a:xfrm>
            <a:off x="694315" y="1801092"/>
            <a:ext cx="79559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382" indent="-2563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Urgently</a:t>
            </a:r>
            <a:r>
              <a:rPr lang="en-US" sz="2400" dirty="0">
                <a:latin typeface="Arial"/>
                <a:cs typeface="Arial"/>
              </a:rPr>
              <a:t>: funding the National Nursing Home Huddles led by Institute for Healthcare Improvement as a part of our Age-Friendly Health Systems movement</a:t>
            </a:r>
          </a:p>
          <a:p>
            <a:pPr marL="713490" lvl="1" indent="-2563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/>
                <a:cs typeface="Arial"/>
              </a:rPr>
              <a:t>Evolved into </a:t>
            </a:r>
            <a:r>
              <a:rPr lang="en-US" sz="2200" b="1" i="1" dirty="0">
                <a:latin typeface="Arial"/>
                <a:cs typeface="Arial"/>
              </a:rPr>
              <a:t>Nursing Home ECHO: COVID-19 Action Network Conversation Series </a:t>
            </a:r>
            <a:r>
              <a:rPr lang="en-US" sz="2200" b="1" dirty="0">
                <a:latin typeface="Arial"/>
                <a:cs typeface="Arial"/>
              </a:rPr>
              <a:t>funded by AHRQ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74855C-C9B6-490B-AFD2-603F257F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288" y="1840011"/>
            <a:ext cx="3540125" cy="10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3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bank 1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0071BC"/>
      </a:accent1>
      <a:accent2>
        <a:srgbClr val="009566"/>
      </a:accent2>
      <a:accent3>
        <a:srgbClr val="63646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Georgi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Fund_template_v9" id="{A3417AAA-A287-274C-A55A-C6533BE3ACA6}" vid="{56F50415-837C-DF4C-A001-D7FC55C3A1D1}"/>
    </a:ext>
  </a:extLst>
</a:theme>
</file>

<file path=ppt/theme/theme2.xml><?xml version="1.0" encoding="utf-8"?>
<a:theme xmlns:a="http://schemas.openxmlformats.org/drawingml/2006/main" name="Custom Design">
  <a:themeElements>
    <a:clrScheme name="Milbank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636466"/>
      </a:accent1>
      <a:accent2>
        <a:srgbClr val="0095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Fund_template_v9" id="{A3417AAA-A287-274C-A55A-C6533BE3ACA6}" vid="{12A3A761-3D54-7742-B0E1-E7B5D5A93BE1}"/>
    </a:ext>
  </a:extLst>
</a:theme>
</file>

<file path=ppt/theme/theme3.xml><?xml version="1.0" encoding="utf-8"?>
<a:theme xmlns:a="http://schemas.openxmlformats.org/drawingml/2006/main" name="Default Theme">
  <a:themeElements>
    <a:clrScheme name="The John A Hartford Foundation">
      <a:dk1>
        <a:srgbClr val="000000"/>
      </a:dk1>
      <a:lt1>
        <a:srgbClr val="FFFFFF"/>
      </a:lt1>
      <a:dk2>
        <a:srgbClr val="5482A1"/>
      </a:dk2>
      <a:lt2>
        <a:srgbClr val="FFFFFF"/>
      </a:lt2>
      <a:accent1>
        <a:srgbClr val="5DABD5"/>
      </a:accent1>
      <a:accent2>
        <a:srgbClr val="FFD530"/>
      </a:accent2>
      <a:accent3>
        <a:srgbClr val="73B753"/>
      </a:accent3>
      <a:accent4>
        <a:srgbClr val="5482A1"/>
      </a:accent4>
      <a:accent5>
        <a:srgbClr val="DCB532"/>
      </a:accent5>
      <a:accent6>
        <a:srgbClr val="5B8A59"/>
      </a:accent6>
      <a:hlink>
        <a:srgbClr val="58595B"/>
      </a:hlink>
      <a:folHlink>
        <a:srgbClr val="5859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675e45-69af-4ec1-806c-16a0e3ce0510">
      <UserInfo>
        <DisplayName>Chris Koller</DisplayName>
        <AccountId>49</AccountId>
        <AccountType/>
      </UserInfo>
      <UserInfo>
        <DisplayName>Erica Brown</DisplayName>
        <AccountId>55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30C3064AAAD44BFC99F2BE7F69716" ma:contentTypeVersion="11" ma:contentTypeDescription="Create a new document." ma:contentTypeScope="" ma:versionID="c7bb008940dd8e3e937f8b0fbcba03f9">
  <xsd:schema xmlns:xsd="http://www.w3.org/2001/XMLSchema" xmlns:xs="http://www.w3.org/2001/XMLSchema" xmlns:p="http://schemas.microsoft.com/office/2006/metadata/properties" xmlns:ns2="3fe8c01c-8e2e-4ca3-adb9-0310725dded3" xmlns:ns3="91675e45-69af-4ec1-806c-16a0e3ce0510" targetNamespace="http://schemas.microsoft.com/office/2006/metadata/properties" ma:root="true" ma:fieldsID="b846a87cd93129f8f0cf0c680e15e148" ns2:_="" ns3:_="">
    <xsd:import namespace="3fe8c01c-8e2e-4ca3-adb9-0310725dded3"/>
    <xsd:import namespace="91675e45-69af-4ec1-806c-16a0e3ce05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8c01c-8e2e-4ca3-adb9-0310725dd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75e45-69af-4ec1-806c-16a0e3ce05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8940E9-9FE7-4C7F-872B-74556FB5B7B3}">
  <ds:schemaRefs>
    <ds:schemaRef ds:uri="3fe8c01c-8e2e-4ca3-adb9-0310725dded3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91675e45-69af-4ec1-806c-16a0e3ce0510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54FF88-435A-4C12-936E-7E415419F725}">
  <ds:schemaRefs>
    <ds:schemaRef ds:uri="3fe8c01c-8e2e-4ca3-adb9-0310725dded3"/>
    <ds:schemaRef ds:uri="91675e45-69af-4ec1-806c-16a0e3ce05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E00DFD-55E5-4511-AC64-A47711CC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Milbank_Fund_template_v9</Template>
  <TotalTime>2919</TotalTime>
  <Words>919</Words>
  <Application>Microsoft Office PowerPoint</Application>
  <PresentationFormat>Widescreen</PresentationFormat>
  <Paragraphs>97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Barlow</vt:lpstr>
      <vt:lpstr>Calibri</vt:lpstr>
      <vt:lpstr>Calibri Light</vt:lpstr>
      <vt:lpstr>Georgia</vt:lpstr>
      <vt:lpstr>Helvetica</vt:lpstr>
      <vt:lpstr>Helvetica Neue</vt:lpstr>
      <vt:lpstr>Montserrat</vt:lpstr>
      <vt:lpstr>Office Theme</vt:lpstr>
      <vt:lpstr>Custom Design</vt:lpstr>
      <vt:lpstr>Default Theme</vt:lpstr>
      <vt:lpstr> Reimagining Nursing Homes in the Wake of COVID-19</vt:lpstr>
      <vt:lpstr>PowerPoint Presentation</vt:lpstr>
      <vt:lpstr>The John A. Hartford Foundation Mission and Priorities</vt:lpstr>
      <vt:lpstr>COVID-19 and Nursing Homes</vt:lpstr>
      <vt:lpstr>COVID-19 and Nursing Homes</vt:lpstr>
      <vt:lpstr>COVID-19 and Nursing Homes </vt:lpstr>
      <vt:lpstr>COVID-19 and Nursing Homes </vt:lpstr>
      <vt:lpstr>COVID-19 and Nursing Homes </vt:lpstr>
      <vt:lpstr>COVID-19 and Nursing Homes - JAHF Actions</vt:lpstr>
      <vt:lpstr>The Milbank Memorial Fund </vt:lpstr>
      <vt:lpstr>Unpacking Nursing Homes and Reducing Future Demand Will Require Strengthening Community-Based Services</vt:lpstr>
      <vt:lpstr>Strengthening Community-Based Services</vt:lpstr>
      <vt:lpstr>Support for Family Caregiving</vt:lpstr>
      <vt:lpstr>PACE (Program of All-Inclusive Care for the Elderly)  </vt:lpstr>
      <vt:lpstr>Other Initiatives to Strengthen Community-Based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Milbank Communications Agenda</dc:title>
  <dc:creator>Christine Haran</dc:creator>
  <cp:lastModifiedBy>Christine Haran</cp:lastModifiedBy>
  <cp:revision>38</cp:revision>
  <dcterms:created xsi:type="dcterms:W3CDTF">2019-10-24T16:16:24Z</dcterms:created>
  <dcterms:modified xsi:type="dcterms:W3CDTF">2020-09-30T19:26:45Z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0x010100FD330C3064AAAD44BFC99F2BE7F69716</vt:lpwstr>
  </property>
  <property fmtid="{D5CDD505-2E9C-101B-9397-08002B2CF9AE}" pid="3" name="Order">
    <vt:r8>113400</vt:r8>
  </property>
</Properties>
</file>