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85" r:id="rId2"/>
  </p:sldMasterIdLst>
  <p:notesMasterIdLst>
    <p:notesMasterId r:id="rId39"/>
  </p:notesMasterIdLst>
  <p:handoutMasterIdLst>
    <p:handoutMasterId r:id="rId40"/>
  </p:handoutMasterIdLst>
  <p:sldIdLst>
    <p:sldId id="256" r:id="rId3"/>
    <p:sldId id="345" r:id="rId4"/>
    <p:sldId id="264" r:id="rId5"/>
    <p:sldId id="270" r:id="rId6"/>
    <p:sldId id="341" r:id="rId7"/>
    <p:sldId id="325" r:id="rId8"/>
    <p:sldId id="339" r:id="rId9"/>
    <p:sldId id="342" r:id="rId10"/>
    <p:sldId id="340" r:id="rId11"/>
    <p:sldId id="266" r:id="rId12"/>
    <p:sldId id="290" r:id="rId13"/>
    <p:sldId id="327" r:id="rId14"/>
    <p:sldId id="343" r:id="rId15"/>
    <p:sldId id="269" r:id="rId16"/>
    <p:sldId id="306" r:id="rId17"/>
    <p:sldId id="344" r:id="rId18"/>
    <p:sldId id="333" r:id="rId19"/>
    <p:sldId id="326" r:id="rId20"/>
    <p:sldId id="300" r:id="rId21"/>
    <p:sldId id="304" r:id="rId22"/>
    <p:sldId id="338" r:id="rId23"/>
    <p:sldId id="336" r:id="rId24"/>
    <p:sldId id="288" r:id="rId25"/>
    <p:sldId id="337" r:id="rId26"/>
    <p:sldId id="308" r:id="rId27"/>
    <p:sldId id="311" r:id="rId28"/>
    <p:sldId id="312" r:id="rId29"/>
    <p:sldId id="313" r:id="rId30"/>
    <p:sldId id="314" r:id="rId31"/>
    <p:sldId id="318" r:id="rId32"/>
    <p:sldId id="309" r:id="rId33"/>
    <p:sldId id="310" r:id="rId34"/>
    <p:sldId id="316" r:id="rId35"/>
    <p:sldId id="317" r:id="rId36"/>
    <p:sldId id="334" r:id="rId37"/>
    <p:sldId id="335" r:id="rId38"/>
  </p:sldIdLst>
  <p:sldSz cx="9144000" cy="6858000" type="screen4x3"/>
  <p:notesSz cx="7023100" cy="9309100"/>
  <p:defaultTextStyle>
    <a:defPPr>
      <a:defRPr lang="en-US"/>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 Koller"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46C0A"/>
    <a:srgbClr val="B48900"/>
    <a:srgbClr val="00A0AF"/>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80" autoAdjust="0"/>
    <p:restoredTop sz="95475" autoAdjust="0"/>
  </p:normalViewPr>
  <p:slideViewPr>
    <p:cSldViewPr>
      <p:cViewPr varScale="1">
        <p:scale>
          <a:sx n="74" d="100"/>
          <a:sy n="74" d="100"/>
        </p:scale>
        <p:origin x="163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84"/>
    </p:cViewPr>
  </p:sorterViewPr>
  <p:notesViewPr>
    <p:cSldViewPr>
      <p:cViewPr varScale="1">
        <p:scale>
          <a:sx n="56" d="100"/>
          <a:sy n="56" d="100"/>
        </p:scale>
        <p:origin x="-931" y="-8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http://intranet.hilltopinstitute.org/documents/Resources/Templates/Hilltop%20Excel%20Spreadsheet%20Templat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Percentage </a:t>
            </a:r>
            <a:r>
              <a:rPr lang="en-US" dirty="0"/>
              <a:t>of </a:t>
            </a:r>
            <a:r>
              <a:rPr lang="en-US" dirty="0" smtClean="0"/>
              <a:t>Hospital Operating Budgets</a:t>
            </a:r>
            <a:endParaRPr lang="en-US" dirty="0"/>
          </a:p>
        </c:rich>
      </c:tx>
      <c:overlay val="0"/>
    </c:title>
    <c:autoTitleDeleted val="0"/>
    <c:plotArea>
      <c:layout/>
      <c:barChart>
        <c:barDir val="col"/>
        <c:grouping val="clustered"/>
        <c:varyColors val="0"/>
        <c:ser>
          <c:idx val="0"/>
          <c:order val="0"/>
          <c:tx>
            <c:strRef>
              <c:f>'[Hilltop Excel Spreadsheet Template.xlsx]Sheet1'!$B$1</c:f>
              <c:strCache>
                <c:ptCount val="1"/>
                <c:pt idx="0">
                  <c:v>Percent of Operating Budget</c:v>
                </c:pt>
              </c:strCache>
            </c:strRef>
          </c:tx>
          <c:spPr>
            <a:solidFill>
              <a:schemeClr val="accent5">
                <a:lumMod val="75000"/>
              </a:schemeClr>
            </a:solidFill>
            <a:ln>
              <a:solidFill>
                <a:srgbClr val="000000"/>
              </a:solidFill>
            </a:ln>
          </c:spPr>
          <c:invertIfNegative val="0"/>
          <c:dLbls>
            <c:spPr>
              <a:noFill/>
              <a:ln>
                <a:noFill/>
              </a:ln>
              <a:effectLst/>
            </c:spPr>
            <c:txPr>
              <a:bodyPr wrap="square" lIns="38100" tIns="19050" rIns="38100" bIns="19050" anchor="ctr">
                <a:spAutoFit/>
              </a:bodyPr>
              <a:lstStyle/>
              <a:p>
                <a:pPr>
                  <a:defRPr sz="1400">
                    <a:latin typeface="Calibri" panose="020F0502020204030204" pitchFamily="34" charset="0"/>
                    <a:cs typeface="Calibri" panose="020F0502020204030204" pitchFamily="34" charset="0"/>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ext>
            </c:extLst>
          </c:dLbls>
          <c:cat>
            <c:strRef>
              <c:f>'[Hilltop Excel Spreadsheet Template.xlsx]Sheet1'!$A$2:$A$4</c:f>
              <c:strCache>
                <c:ptCount val="3"/>
                <c:pt idx="0">
                  <c:v>Charity Care &amp; Other Direct Patient Services</c:v>
                </c:pt>
                <c:pt idx="1">
                  <c:v>Health Professions Education and Research</c:v>
                </c:pt>
                <c:pt idx="2">
                  <c:v>Direct Community Health Improvement</c:v>
                </c:pt>
              </c:strCache>
            </c:strRef>
          </c:cat>
          <c:val>
            <c:numRef>
              <c:f>'[Hilltop Excel Spreadsheet Template.xlsx]Sheet1'!$B$2:$B$4</c:f>
              <c:numCache>
                <c:formatCode>0.0%</c:formatCode>
                <c:ptCount val="3"/>
                <c:pt idx="0">
                  <c:v>6.2000000000000013E-2</c:v>
                </c:pt>
                <c:pt idx="1">
                  <c:v>1.0000000000000002E-2</c:v>
                </c:pt>
                <c:pt idx="2">
                  <c:v>3.0000000000000009E-3</c:v>
                </c:pt>
              </c:numCache>
            </c:numRef>
          </c:val>
          <c:extLst xmlns:c16r2="http://schemas.microsoft.com/office/drawing/2015/06/chart">
            <c:ext xmlns:c16="http://schemas.microsoft.com/office/drawing/2014/chart" uri="{C3380CC4-5D6E-409C-BE32-E72D297353CC}">
              <c16:uniqueId val="{00000000-3150-4017-93FC-195845A0989E}"/>
            </c:ext>
          </c:extLst>
        </c:ser>
        <c:dLbls>
          <c:showLegendKey val="0"/>
          <c:showVal val="0"/>
          <c:showCatName val="0"/>
          <c:showSerName val="0"/>
          <c:showPercent val="0"/>
          <c:showBubbleSize val="0"/>
        </c:dLbls>
        <c:gapWidth val="150"/>
        <c:axId val="517572888"/>
        <c:axId val="517574456"/>
      </c:barChart>
      <c:catAx>
        <c:axId val="517572888"/>
        <c:scaling>
          <c:orientation val="minMax"/>
        </c:scaling>
        <c:delete val="0"/>
        <c:axPos val="b"/>
        <c:numFmt formatCode="General" sourceLinked="0"/>
        <c:majorTickMark val="out"/>
        <c:minorTickMark val="none"/>
        <c:tickLblPos val="nextTo"/>
        <c:txPr>
          <a:bodyPr/>
          <a:lstStyle/>
          <a:p>
            <a:pPr>
              <a:defRPr sz="1400" b="1">
                <a:latin typeface="Calibri" panose="020F0502020204030204" pitchFamily="34" charset="0"/>
                <a:cs typeface="Calibri" panose="020F0502020204030204" pitchFamily="34" charset="0"/>
              </a:defRPr>
            </a:pPr>
            <a:endParaRPr lang="en-US"/>
          </a:p>
        </c:txPr>
        <c:crossAx val="517574456"/>
        <c:crossesAt val="0"/>
        <c:auto val="1"/>
        <c:lblAlgn val="ctr"/>
        <c:lblOffset val="100"/>
        <c:noMultiLvlLbl val="0"/>
      </c:catAx>
      <c:valAx>
        <c:axId val="517574456"/>
        <c:scaling>
          <c:orientation val="minMax"/>
        </c:scaling>
        <c:delete val="0"/>
        <c:axPos val="l"/>
        <c:majorGridlines/>
        <c:numFmt formatCode="0.0%" sourceLinked="1"/>
        <c:majorTickMark val="out"/>
        <c:minorTickMark val="none"/>
        <c:tickLblPos val="nextTo"/>
        <c:txPr>
          <a:bodyPr/>
          <a:lstStyle/>
          <a:p>
            <a:pPr>
              <a:defRPr sz="1400">
                <a:latin typeface="Calibri" panose="020F0502020204030204" pitchFamily="34" charset="0"/>
                <a:cs typeface="Calibri" panose="020F0502020204030204" pitchFamily="34" charset="0"/>
              </a:defRPr>
            </a:pPr>
            <a:endParaRPr lang="en-US"/>
          </a:p>
        </c:txPr>
        <c:crossAx val="517572888"/>
        <c:crosses val="autoZero"/>
        <c:crossBetween val="between"/>
      </c:valAx>
      <c:spPr>
        <a:ln>
          <a:solidFill>
            <a:srgbClr val="000000"/>
          </a:solidFill>
        </a:ln>
      </c:spPr>
    </c:plotArea>
    <c:plotVisOnly val="1"/>
    <c:dispBlanksAs val="gap"/>
    <c:showDLblsOverMax val="0"/>
  </c:chart>
  <c:spPr>
    <a:ln>
      <a:solidFill>
        <a:srgbClr val="000000"/>
      </a:solid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0"/>
            <a:ext cx="3043979" cy="465773"/>
          </a:xfrm>
          <a:prstGeom prst="rect">
            <a:avLst/>
          </a:prstGeom>
          <a:noFill/>
          <a:ln w="9525">
            <a:noFill/>
            <a:miter lim="800000"/>
            <a:headEnd/>
            <a:tailEnd/>
          </a:ln>
          <a:effectLst/>
        </p:spPr>
        <p:txBody>
          <a:bodyPr vert="horz" wrap="square" lIns="93354" tIns="46677" rIns="93354" bIns="46677" numCol="1" anchor="t" anchorCtr="0" compatLnSpc="1">
            <a:prstTxWarp prst="textNoShape">
              <a:avLst/>
            </a:prstTxWarp>
          </a:bodyPr>
          <a:lstStyle>
            <a:lvl1pPr defTabSz="933261">
              <a:defRPr sz="1200">
                <a:latin typeface="Times New Roman" pitchFamily="18" charset="0"/>
              </a:defRPr>
            </a:lvl1pPr>
          </a:lstStyle>
          <a:p>
            <a:pPr>
              <a:defRPr/>
            </a:pPr>
            <a:endParaRPr lang="en-US"/>
          </a:p>
        </p:txBody>
      </p:sp>
      <p:sp>
        <p:nvSpPr>
          <p:cNvPr id="8195" name="Rectangle 3"/>
          <p:cNvSpPr>
            <a:spLocks noGrp="1" noChangeArrowheads="1"/>
          </p:cNvSpPr>
          <p:nvPr>
            <p:ph type="dt" sz="quarter" idx="1"/>
          </p:nvPr>
        </p:nvSpPr>
        <p:spPr bwMode="auto">
          <a:xfrm>
            <a:off x="3977531" y="0"/>
            <a:ext cx="3043979" cy="465773"/>
          </a:xfrm>
          <a:prstGeom prst="rect">
            <a:avLst/>
          </a:prstGeom>
          <a:noFill/>
          <a:ln w="9525">
            <a:noFill/>
            <a:miter lim="800000"/>
            <a:headEnd/>
            <a:tailEnd/>
          </a:ln>
          <a:effectLst/>
        </p:spPr>
        <p:txBody>
          <a:bodyPr vert="horz" wrap="square" lIns="93354" tIns="46677" rIns="93354" bIns="46677" numCol="1" anchor="t" anchorCtr="0" compatLnSpc="1">
            <a:prstTxWarp prst="textNoShape">
              <a:avLst/>
            </a:prstTxWarp>
          </a:bodyPr>
          <a:lstStyle>
            <a:lvl1pPr algn="r" defTabSz="933261">
              <a:defRPr sz="1200">
                <a:latin typeface="Times New Roman" pitchFamily="18" charset="0"/>
              </a:defRPr>
            </a:lvl1pPr>
          </a:lstStyle>
          <a:p>
            <a:pPr>
              <a:defRPr/>
            </a:pPr>
            <a:endParaRPr lang="en-US"/>
          </a:p>
        </p:txBody>
      </p:sp>
      <p:sp>
        <p:nvSpPr>
          <p:cNvPr id="8196" name="Rectangle 4"/>
          <p:cNvSpPr>
            <a:spLocks noGrp="1" noChangeArrowheads="1"/>
          </p:cNvSpPr>
          <p:nvPr>
            <p:ph type="ftr" sz="quarter" idx="2"/>
          </p:nvPr>
        </p:nvSpPr>
        <p:spPr bwMode="auto">
          <a:xfrm>
            <a:off x="1" y="8841738"/>
            <a:ext cx="3043979" cy="465773"/>
          </a:xfrm>
          <a:prstGeom prst="rect">
            <a:avLst/>
          </a:prstGeom>
          <a:noFill/>
          <a:ln w="9525">
            <a:noFill/>
            <a:miter lim="800000"/>
            <a:headEnd/>
            <a:tailEnd/>
          </a:ln>
          <a:effectLst/>
        </p:spPr>
        <p:txBody>
          <a:bodyPr vert="horz" wrap="square" lIns="93354" tIns="46677" rIns="93354" bIns="46677" numCol="1" anchor="b" anchorCtr="0" compatLnSpc="1">
            <a:prstTxWarp prst="textNoShape">
              <a:avLst/>
            </a:prstTxWarp>
          </a:bodyPr>
          <a:lstStyle>
            <a:lvl1pPr defTabSz="933261">
              <a:defRPr sz="1200">
                <a:latin typeface="Times New Roman" pitchFamily="18" charset="0"/>
              </a:defRPr>
            </a:lvl1pPr>
          </a:lstStyle>
          <a:p>
            <a:pPr>
              <a:defRPr/>
            </a:pPr>
            <a:endParaRPr lang="en-US"/>
          </a:p>
        </p:txBody>
      </p:sp>
      <p:sp>
        <p:nvSpPr>
          <p:cNvPr id="8197" name="Rectangle 5"/>
          <p:cNvSpPr>
            <a:spLocks noGrp="1" noChangeArrowheads="1"/>
          </p:cNvSpPr>
          <p:nvPr>
            <p:ph type="sldNum" sz="quarter" idx="3"/>
          </p:nvPr>
        </p:nvSpPr>
        <p:spPr bwMode="auto">
          <a:xfrm>
            <a:off x="3977531" y="8841738"/>
            <a:ext cx="3043979" cy="465773"/>
          </a:xfrm>
          <a:prstGeom prst="rect">
            <a:avLst/>
          </a:prstGeom>
          <a:noFill/>
          <a:ln w="9525">
            <a:noFill/>
            <a:miter lim="800000"/>
            <a:headEnd/>
            <a:tailEnd/>
          </a:ln>
          <a:effectLst/>
        </p:spPr>
        <p:txBody>
          <a:bodyPr vert="horz" wrap="square" lIns="93354" tIns="46677" rIns="93354" bIns="46677" numCol="1" anchor="b" anchorCtr="0" compatLnSpc="1">
            <a:prstTxWarp prst="textNoShape">
              <a:avLst/>
            </a:prstTxWarp>
          </a:bodyPr>
          <a:lstStyle>
            <a:lvl1pPr algn="r" defTabSz="933261">
              <a:defRPr sz="1200">
                <a:latin typeface="Times New Roman" pitchFamily="18" charset="0"/>
              </a:defRPr>
            </a:lvl1pPr>
          </a:lstStyle>
          <a:p>
            <a:pPr>
              <a:defRPr/>
            </a:pPr>
            <a:fld id="{C2B17DAF-8D1A-4F3F-A08A-D4F25D1E5CC0}" type="slidenum">
              <a:rPr lang="en-US"/>
              <a:pPr>
                <a:defRPr/>
              </a:pPr>
              <a:t>‹#›</a:t>
            </a:fld>
            <a:endParaRPr lang="en-US"/>
          </a:p>
        </p:txBody>
      </p:sp>
    </p:spTree>
    <p:extLst>
      <p:ext uri="{BB962C8B-B14F-4D97-AF65-F5344CB8AC3E}">
        <p14:creationId xmlns:p14="http://schemas.microsoft.com/office/powerpoint/2010/main" val="1648231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3043979" cy="465773"/>
          </a:xfrm>
          <a:prstGeom prst="rect">
            <a:avLst/>
          </a:prstGeom>
          <a:noFill/>
          <a:ln w="9525">
            <a:noFill/>
            <a:miter lim="800000"/>
            <a:headEnd/>
            <a:tailEnd/>
          </a:ln>
          <a:effectLst/>
        </p:spPr>
        <p:txBody>
          <a:bodyPr vert="horz" wrap="square" lIns="93354" tIns="46677" rIns="93354" bIns="46677" numCol="1" anchor="t" anchorCtr="0" compatLnSpc="1">
            <a:prstTxWarp prst="textNoShape">
              <a:avLst/>
            </a:prstTxWarp>
          </a:bodyPr>
          <a:lstStyle>
            <a:lvl1pPr defTabSz="933261">
              <a:defRPr sz="1200">
                <a:latin typeface="Times New Roman" pitchFamily="18" charset="0"/>
              </a:defRPr>
            </a:lvl1pPr>
          </a:lstStyle>
          <a:p>
            <a:pPr>
              <a:defRPr/>
            </a:pPr>
            <a:endParaRPr lang="en-US"/>
          </a:p>
        </p:txBody>
      </p:sp>
      <p:sp>
        <p:nvSpPr>
          <p:cNvPr id="7171" name="Rectangle 3"/>
          <p:cNvSpPr>
            <a:spLocks noGrp="1" noChangeArrowheads="1"/>
          </p:cNvSpPr>
          <p:nvPr>
            <p:ph type="dt" idx="1"/>
          </p:nvPr>
        </p:nvSpPr>
        <p:spPr bwMode="auto">
          <a:xfrm>
            <a:off x="3977531" y="0"/>
            <a:ext cx="3043979" cy="465773"/>
          </a:xfrm>
          <a:prstGeom prst="rect">
            <a:avLst/>
          </a:prstGeom>
          <a:noFill/>
          <a:ln w="9525">
            <a:noFill/>
            <a:miter lim="800000"/>
            <a:headEnd/>
            <a:tailEnd/>
          </a:ln>
          <a:effectLst/>
        </p:spPr>
        <p:txBody>
          <a:bodyPr vert="horz" wrap="square" lIns="93354" tIns="46677" rIns="93354" bIns="46677" numCol="1" anchor="t" anchorCtr="0" compatLnSpc="1">
            <a:prstTxWarp prst="textNoShape">
              <a:avLst/>
            </a:prstTxWarp>
          </a:bodyPr>
          <a:lstStyle>
            <a:lvl1pPr algn="r" defTabSz="933261">
              <a:defRPr sz="1200">
                <a:latin typeface="Times New Roman" pitchFamily="18" charset="0"/>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1185863" y="700088"/>
            <a:ext cx="4652962" cy="3489325"/>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02946" y="4420869"/>
            <a:ext cx="5617208" cy="4188777"/>
          </a:xfrm>
          <a:prstGeom prst="rect">
            <a:avLst/>
          </a:prstGeom>
          <a:noFill/>
          <a:ln w="9525">
            <a:noFill/>
            <a:miter lim="800000"/>
            <a:headEnd/>
            <a:tailEnd/>
          </a:ln>
          <a:effectLst/>
        </p:spPr>
        <p:txBody>
          <a:bodyPr vert="horz" wrap="square" lIns="93354" tIns="46677" rIns="93354" bIns="466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1" y="8841738"/>
            <a:ext cx="3043979" cy="465773"/>
          </a:xfrm>
          <a:prstGeom prst="rect">
            <a:avLst/>
          </a:prstGeom>
          <a:noFill/>
          <a:ln w="9525">
            <a:noFill/>
            <a:miter lim="800000"/>
            <a:headEnd/>
            <a:tailEnd/>
          </a:ln>
          <a:effectLst/>
        </p:spPr>
        <p:txBody>
          <a:bodyPr vert="horz" wrap="square" lIns="93354" tIns="46677" rIns="93354" bIns="46677" numCol="1" anchor="b" anchorCtr="0" compatLnSpc="1">
            <a:prstTxWarp prst="textNoShape">
              <a:avLst/>
            </a:prstTxWarp>
          </a:bodyPr>
          <a:lstStyle>
            <a:lvl1pPr defTabSz="933261">
              <a:defRPr sz="1200">
                <a:latin typeface="Times New Roman" pitchFamily="18" charset="0"/>
              </a:defRPr>
            </a:lvl1pPr>
          </a:lstStyle>
          <a:p>
            <a:pPr>
              <a:defRPr/>
            </a:pPr>
            <a:endParaRPr lang="en-US"/>
          </a:p>
        </p:txBody>
      </p:sp>
      <p:sp>
        <p:nvSpPr>
          <p:cNvPr id="7175" name="Rectangle 7"/>
          <p:cNvSpPr>
            <a:spLocks noGrp="1" noChangeArrowheads="1"/>
          </p:cNvSpPr>
          <p:nvPr>
            <p:ph type="sldNum" sz="quarter" idx="5"/>
          </p:nvPr>
        </p:nvSpPr>
        <p:spPr bwMode="auto">
          <a:xfrm>
            <a:off x="3977531" y="8841738"/>
            <a:ext cx="3043979" cy="465773"/>
          </a:xfrm>
          <a:prstGeom prst="rect">
            <a:avLst/>
          </a:prstGeom>
          <a:noFill/>
          <a:ln w="9525">
            <a:noFill/>
            <a:miter lim="800000"/>
            <a:headEnd/>
            <a:tailEnd/>
          </a:ln>
          <a:effectLst/>
        </p:spPr>
        <p:txBody>
          <a:bodyPr vert="horz" wrap="square" lIns="93354" tIns="46677" rIns="93354" bIns="46677" numCol="1" anchor="b" anchorCtr="0" compatLnSpc="1">
            <a:prstTxWarp prst="textNoShape">
              <a:avLst/>
            </a:prstTxWarp>
          </a:bodyPr>
          <a:lstStyle>
            <a:lvl1pPr algn="r" defTabSz="933261">
              <a:defRPr sz="1200">
                <a:latin typeface="Times New Roman" pitchFamily="18" charset="0"/>
              </a:defRPr>
            </a:lvl1pPr>
          </a:lstStyle>
          <a:p>
            <a:pPr>
              <a:defRPr/>
            </a:pPr>
            <a:fld id="{1AF95A76-146B-45DE-93E3-9B79C6C37B49}" type="slidenum">
              <a:rPr lang="en-US"/>
              <a:pPr>
                <a:defRPr/>
              </a:pPr>
              <a:t>‹#›</a:t>
            </a:fld>
            <a:endParaRPr lang="en-US"/>
          </a:p>
        </p:txBody>
      </p:sp>
    </p:spTree>
    <p:extLst>
      <p:ext uri="{BB962C8B-B14F-4D97-AF65-F5344CB8AC3E}">
        <p14:creationId xmlns:p14="http://schemas.microsoft.com/office/powerpoint/2010/main" val="19476104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AF95A76-146B-45DE-93E3-9B79C6C37B49}" type="slidenum">
              <a:rPr lang="en-US" smtClean="0"/>
              <a:pPr>
                <a:defRPr/>
              </a:pPr>
              <a:t>1</a:t>
            </a:fld>
            <a:endParaRPr lang="en-US"/>
          </a:p>
        </p:txBody>
      </p:sp>
    </p:spTree>
    <p:extLst>
      <p:ext uri="{BB962C8B-B14F-4D97-AF65-F5344CB8AC3E}">
        <p14:creationId xmlns:p14="http://schemas.microsoft.com/office/powerpoint/2010/main" val="323038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a:defRPr/>
            </a:pPr>
            <a:r>
              <a:rPr lang="en-US" dirty="0" smtClean="0"/>
              <a:t>CHNA takes into account input from persons who represent the broad interests of the community served, </a:t>
            </a:r>
            <a:r>
              <a:rPr lang="en-US" dirty="0" smtClean="0">
                <a:solidFill>
                  <a:srgbClr val="FF0000"/>
                </a:solidFill>
              </a:rPr>
              <a:t>including those with special knowledge of or expertise in public health </a:t>
            </a:r>
            <a:r>
              <a:rPr lang="en-US" sz="1100" dirty="0"/>
              <a:t>(ACA §9007, IRC §501(r)(3))</a:t>
            </a:r>
          </a:p>
          <a:p>
            <a:pPr>
              <a:defRPr/>
            </a:pPr>
            <a:r>
              <a:rPr lang="en-US" sz="1100" dirty="0"/>
              <a:t>CHNA process must include: “</a:t>
            </a:r>
            <a:r>
              <a:rPr lang="en-US" sz="1100" dirty="0">
                <a:solidFill>
                  <a:srgbClr val="FF0000"/>
                </a:solidFill>
              </a:rPr>
              <a:t>State or local health…departments or agencies</a:t>
            </a:r>
            <a:r>
              <a:rPr lang="en-US" sz="1100" dirty="0"/>
              <a:t>, with current data or other information relevant to the health needs of the community served by the hospital facility” --</a:t>
            </a:r>
            <a:r>
              <a:rPr lang="en-US" sz="900" dirty="0"/>
              <a:t>IRS Notice 2011-52 </a:t>
            </a:r>
          </a:p>
          <a:p>
            <a:pPr>
              <a:defRPr/>
            </a:pPr>
            <a:endParaRPr lang="en-US" sz="1100" dirty="0"/>
          </a:p>
          <a:p>
            <a:pPr>
              <a:defRPr/>
            </a:pPr>
            <a:endParaRPr lang="en-US" dirty="0" smtClean="0"/>
          </a:p>
          <a:p>
            <a:pPr defTabSz="915772">
              <a:defRPr/>
            </a:pPr>
            <a:endParaRPr lang="en-US" dirty="0" smtClean="0"/>
          </a:p>
        </p:txBody>
      </p:sp>
      <p:sp>
        <p:nvSpPr>
          <p:cNvPr id="24580" name="Slide Number Placeholder 3"/>
          <p:cNvSpPr>
            <a:spLocks noGrp="1"/>
          </p:cNvSpPr>
          <p:nvPr>
            <p:ph type="sldNum" sz="quarter" idx="5"/>
          </p:nvPr>
        </p:nvSpPr>
        <p:spPr>
          <a:noFill/>
        </p:spPr>
        <p:txBody>
          <a:bodyPr/>
          <a:lstStyle/>
          <a:p>
            <a:fld id="{3D7456F9-9A38-4194-AF0D-E0323E4524A0}" type="slidenum">
              <a:rPr lang="en-US" smtClean="0"/>
              <a:pPr/>
              <a:t>10</a:t>
            </a:fld>
            <a:endParaRPr lang="en-US" smtClean="0"/>
          </a:p>
        </p:txBody>
      </p:sp>
    </p:spTree>
    <p:extLst>
      <p:ext uri="{BB962C8B-B14F-4D97-AF65-F5344CB8AC3E}">
        <p14:creationId xmlns:p14="http://schemas.microsoft.com/office/powerpoint/2010/main" val="2502592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AF95A76-146B-45DE-93E3-9B79C6C37B49}" type="slidenum">
              <a:rPr lang="en-US" smtClean="0"/>
              <a:pPr>
                <a:defRPr/>
              </a:pPr>
              <a:t>14</a:t>
            </a:fld>
            <a:endParaRPr lang="en-US"/>
          </a:p>
        </p:txBody>
      </p:sp>
    </p:spTree>
    <p:extLst>
      <p:ext uri="{BB962C8B-B14F-4D97-AF65-F5344CB8AC3E}">
        <p14:creationId xmlns:p14="http://schemas.microsoft.com/office/powerpoint/2010/main" val="1233476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Have a different slide for each of the 3 meetings. Briefly describe what each state’s requirements are. Illustrate differences in approach across states—regulatory, enforcement, spending thresholds, reporting, financial assistance policies.</a:t>
            </a:r>
          </a:p>
          <a:p>
            <a:endParaRPr lang="en-US" dirty="0" smtClean="0"/>
          </a:p>
          <a:p>
            <a:r>
              <a:rPr lang="en-US" dirty="0" smtClean="0"/>
              <a:t>Discussion: Ask if there have been any recent updates in  legislation/regulations in any of the states in attendance? What is the purpose of the new legislation? What agency is responsible for implementation/enforcement? What is the reaction/response of hospitals? Community groups? Other stakeholders?</a:t>
            </a:r>
          </a:p>
          <a:p>
            <a:endParaRPr lang="en-US" dirty="0" smtClean="0"/>
          </a:p>
        </p:txBody>
      </p:sp>
      <p:sp>
        <p:nvSpPr>
          <p:cNvPr id="4" name="Slide Number Placeholder 3"/>
          <p:cNvSpPr>
            <a:spLocks noGrp="1"/>
          </p:cNvSpPr>
          <p:nvPr>
            <p:ph type="sldNum" sz="quarter" idx="10"/>
          </p:nvPr>
        </p:nvSpPr>
        <p:spPr/>
        <p:txBody>
          <a:bodyPr/>
          <a:lstStyle/>
          <a:p>
            <a:pPr>
              <a:defRPr/>
            </a:pPr>
            <a:fld id="{1AF95A76-146B-45DE-93E3-9B79C6C37B49}" type="slidenum">
              <a:rPr lang="en-US" smtClean="0"/>
              <a:pPr>
                <a:defRPr/>
              </a:pPr>
              <a:t>15</a:t>
            </a:fld>
            <a:endParaRPr lang="en-US"/>
          </a:p>
        </p:txBody>
      </p:sp>
    </p:spTree>
    <p:extLst>
      <p:ext uri="{BB962C8B-B14F-4D97-AF65-F5344CB8AC3E}">
        <p14:creationId xmlns:p14="http://schemas.microsoft.com/office/powerpoint/2010/main" val="2343091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1AF95A76-146B-45DE-93E3-9B79C6C37B49}" type="slidenum">
              <a:rPr lang="en-US" smtClean="0"/>
              <a:pPr>
                <a:defRPr/>
              </a:pPr>
              <a:t>17</a:t>
            </a:fld>
            <a:endParaRPr lang="en-US"/>
          </a:p>
        </p:txBody>
      </p:sp>
    </p:spTree>
    <p:extLst>
      <p:ext uri="{BB962C8B-B14F-4D97-AF65-F5344CB8AC3E}">
        <p14:creationId xmlns:p14="http://schemas.microsoft.com/office/powerpoint/2010/main" val="2210679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AF95A76-146B-45DE-93E3-9B79C6C37B49}" type="slidenum">
              <a:rPr lang="en-US" smtClean="0"/>
              <a:pPr>
                <a:defRPr/>
              </a:pPr>
              <a:t>27</a:t>
            </a:fld>
            <a:endParaRPr lang="en-US"/>
          </a:p>
        </p:txBody>
      </p:sp>
    </p:spTree>
    <p:extLst>
      <p:ext uri="{BB962C8B-B14F-4D97-AF65-F5344CB8AC3E}">
        <p14:creationId xmlns:p14="http://schemas.microsoft.com/office/powerpoint/2010/main" val="2040075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 </a:t>
            </a:r>
          </a:p>
        </p:txBody>
      </p:sp>
      <p:sp>
        <p:nvSpPr>
          <p:cNvPr id="4" name="Slide Number Placeholder 3"/>
          <p:cNvSpPr>
            <a:spLocks noGrp="1"/>
          </p:cNvSpPr>
          <p:nvPr>
            <p:ph type="sldNum" sz="quarter" idx="10"/>
          </p:nvPr>
        </p:nvSpPr>
        <p:spPr/>
        <p:txBody>
          <a:bodyPr/>
          <a:lstStyle/>
          <a:p>
            <a:pPr>
              <a:defRPr/>
            </a:pPr>
            <a:fld id="{1AF95A76-146B-45DE-93E3-9B79C6C37B49}" type="slidenum">
              <a:rPr lang="en-US" smtClean="0"/>
              <a:pPr>
                <a:defRPr/>
              </a:pPr>
              <a:t>29</a:t>
            </a:fld>
            <a:endParaRPr lang="en-US"/>
          </a:p>
        </p:txBody>
      </p:sp>
    </p:spTree>
    <p:extLst>
      <p:ext uri="{BB962C8B-B14F-4D97-AF65-F5344CB8AC3E}">
        <p14:creationId xmlns:p14="http://schemas.microsoft.com/office/powerpoint/2010/main" val="1128564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AF95A76-146B-45DE-93E3-9B79C6C37B49}" type="slidenum">
              <a:rPr lang="en-US" smtClean="0"/>
              <a:pPr>
                <a:defRPr/>
              </a:pPr>
              <a:t>30</a:t>
            </a:fld>
            <a:endParaRPr lang="en-US"/>
          </a:p>
        </p:txBody>
      </p:sp>
    </p:spTree>
    <p:extLst>
      <p:ext uri="{BB962C8B-B14F-4D97-AF65-F5344CB8AC3E}">
        <p14:creationId xmlns:p14="http://schemas.microsoft.com/office/powerpoint/2010/main" val="2650821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AF95A76-146B-45DE-93E3-9B79C6C37B49}" type="slidenum">
              <a:rPr lang="en-US" smtClean="0"/>
              <a:pPr>
                <a:defRPr/>
              </a:pPr>
              <a:t>32</a:t>
            </a:fld>
            <a:endParaRPr lang="en-US"/>
          </a:p>
        </p:txBody>
      </p:sp>
    </p:spTree>
    <p:extLst>
      <p:ext uri="{BB962C8B-B14F-4D97-AF65-F5344CB8AC3E}">
        <p14:creationId xmlns:p14="http://schemas.microsoft.com/office/powerpoint/2010/main" val="4861954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hilltopinstitute.org/" TargetMode="External"/><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0"/>
            <a:ext cx="9147175" cy="6715125"/>
            <a:chOff x="-2" y="0"/>
            <a:chExt cx="5762" cy="4326"/>
          </a:xfrm>
        </p:grpSpPr>
        <p:grpSp>
          <p:nvGrpSpPr>
            <p:cNvPr id="5" name="Group 3"/>
            <p:cNvGrpSpPr>
              <a:grpSpLocks/>
            </p:cNvGrpSpPr>
            <p:nvPr/>
          </p:nvGrpSpPr>
          <p:grpSpPr bwMode="auto">
            <a:xfrm>
              <a:off x="-2" y="0"/>
              <a:ext cx="5712" cy="4326"/>
              <a:chOff x="-2" y="0"/>
              <a:chExt cx="5712" cy="4326"/>
            </a:xfrm>
          </p:grpSpPr>
          <p:sp>
            <p:nvSpPr>
              <p:cNvPr id="8" name="Rectangle 4"/>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9" name="Rectangle 5"/>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0" name="Rectangle 6"/>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1" name="Rectangle 7"/>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2" name="Rectangle 8"/>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3" name="Rectangle 9"/>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4" name="Rectangle 10"/>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5" name="Rectangle 11"/>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6" name="Rectangle 12"/>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7" name="Rectangle 13"/>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8" name="Rectangle 14"/>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19" name="Rectangle 15"/>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0" name="Rectangle 16"/>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1" name="Rectangle 17"/>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2" name="Rectangle 18"/>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3" name="Rectangle 19"/>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4" name="Rectangle 20"/>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5" name="Rectangle 21"/>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6" name="Rectangle 22"/>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7" name="Rectangle 23"/>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8" name="Rectangle 24"/>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29" name="Rectangle 25"/>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 name="Rectangle 26"/>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 name="Rectangle 27"/>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2" name="Rectangle 28"/>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3" name="Rectangle 29"/>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4" name="Rectangle 30"/>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5" name="Rectangle 31"/>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6" name="Rectangle 32"/>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7" name="Rectangle 33"/>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8" name="Rectangle 34"/>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9" name="Rectangle 35"/>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0" name="Rectangle 36"/>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1" name="Rectangle 37"/>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2" name="Rectangle 38"/>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3" name="Rectangle 39"/>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4" name="Rectangle 40"/>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5" name="Rectangle 41"/>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6" name="Rectangle 42"/>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7" name="Rectangle 43"/>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8" name="Rectangle 44"/>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49" name="Rectangle 45"/>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0" name="Rectangle 46"/>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1" name="Rectangle 47"/>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2" name="Rectangle 48"/>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3" name="Rectangle 49"/>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4" name="Rectangle 50"/>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5" name="Rectangle 51"/>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6" name="Rectangle 52"/>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7" name="Rectangle 53"/>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8" name="Rectangle 54"/>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59" name="Rectangle 55"/>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0" name="Rectangle 56"/>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1" name="Rectangle 57"/>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2" name="Rectangle 58"/>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3" name="Rectangle 59"/>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4" name="Rectangle 60"/>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5" name="Rectangle 61"/>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6" name="Rectangle 62"/>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67" name="Rectangle 63"/>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grpSp>
        <p:sp>
          <p:nvSpPr>
            <p:cNvPr id="6" name="Rectangle 64"/>
            <p:cNvSpPr>
              <a:spLocks noChangeArrowheads="1"/>
            </p:cNvSpPr>
            <p:nvPr/>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p>
          </p:txBody>
        </p:sp>
        <p:sp>
          <p:nvSpPr>
            <p:cNvPr id="7" name="Rectangle 65"/>
            <p:cNvSpPr>
              <a:spLocks noChangeArrowheads="1"/>
            </p:cNvSpPr>
            <p:nvPr/>
          </p:nvSpPr>
          <p:spPr bwMode="auto">
            <a:xfrm>
              <a:off x="0" y="0"/>
              <a:ext cx="5760" cy="321"/>
            </a:xfrm>
            <a:prstGeom prst="rect">
              <a:avLst/>
            </a:prstGeom>
            <a:solidFill>
              <a:srgbClr val="00A0AF"/>
            </a:solidFill>
            <a:ln w="9525">
              <a:noFill/>
              <a:miter lim="800000"/>
              <a:headEnd/>
              <a:tailEnd/>
            </a:ln>
            <a:effectLst/>
          </p:spPr>
          <p:txBody>
            <a:bodyPr wrap="none" anchor="ctr"/>
            <a:lstStyle/>
            <a:p>
              <a:pPr>
                <a:defRPr/>
              </a:pPr>
              <a:endParaRPr lang="en-US"/>
            </a:p>
          </p:txBody>
        </p:sp>
      </p:grpSp>
      <p:sp>
        <p:nvSpPr>
          <p:cNvPr id="68" name="Rectangle 66"/>
          <p:cNvSpPr>
            <a:spLocks noChangeArrowheads="1"/>
          </p:cNvSpPr>
          <p:nvPr/>
        </p:nvSpPr>
        <p:spPr bwMode="auto">
          <a:xfrm>
            <a:off x="3505200" y="3581400"/>
            <a:ext cx="4892675" cy="76200"/>
          </a:xfrm>
          <a:prstGeom prst="rect">
            <a:avLst/>
          </a:prstGeom>
          <a:solidFill>
            <a:srgbClr val="00A0AF"/>
          </a:solidFill>
          <a:ln w="9525">
            <a:noFill/>
            <a:miter lim="800000"/>
            <a:headEnd/>
            <a:tailEnd/>
          </a:ln>
          <a:effectLst/>
        </p:spPr>
        <p:txBody>
          <a:bodyPr wrap="none" anchor="ctr"/>
          <a:lstStyle/>
          <a:p>
            <a:pPr algn="ctr">
              <a:defRPr/>
            </a:pPr>
            <a:endParaRPr kumimoji="1" lang="en-US"/>
          </a:p>
        </p:txBody>
      </p:sp>
      <p:pic>
        <p:nvPicPr>
          <p:cNvPr id="69" name="Picture 74" descr="hilltop_left_w_tag">
            <a:hlinkClick r:id="rId2"/>
          </p:cNvPr>
          <p:cNvPicPr>
            <a:picLocks noChangeAspect="1" noChangeArrowheads="1"/>
          </p:cNvPicPr>
          <p:nvPr/>
        </p:nvPicPr>
        <p:blipFill>
          <a:blip r:embed="rId3" cstate="print"/>
          <a:srcRect/>
          <a:stretch>
            <a:fillRect/>
          </a:stretch>
        </p:blipFill>
        <p:spPr bwMode="auto">
          <a:xfrm>
            <a:off x="152400" y="609600"/>
            <a:ext cx="4114800" cy="885825"/>
          </a:xfrm>
          <a:prstGeom prst="rect">
            <a:avLst/>
          </a:prstGeom>
          <a:noFill/>
          <a:ln w="9525">
            <a:noFill/>
            <a:miter lim="800000"/>
            <a:headEnd/>
            <a:tailEnd/>
          </a:ln>
        </p:spPr>
      </p:pic>
      <p:pic>
        <p:nvPicPr>
          <p:cNvPr id="70" name="Picture 79" descr="UMBC 1"/>
          <p:cNvPicPr>
            <a:picLocks noChangeAspect="1" noChangeArrowheads="1"/>
          </p:cNvPicPr>
          <p:nvPr/>
        </p:nvPicPr>
        <p:blipFill>
          <a:blip r:embed="rId4" cstate="print"/>
          <a:srcRect/>
          <a:stretch>
            <a:fillRect/>
          </a:stretch>
        </p:blipFill>
        <p:spPr bwMode="auto">
          <a:xfrm>
            <a:off x="152400" y="6096000"/>
            <a:ext cx="1527175" cy="517525"/>
          </a:xfrm>
          <a:prstGeom prst="rect">
            <a:avLst/>
          </a:prstGeom>
          <a:noFill/>
          <a:ln w="9525">
            <a:noFill/>
            <a:miter lim="800000"/>
            <a:headEnd/>
            <a:tailEnd/>
          </a:ln>
        </p:spPr>
      </p:pic>
      <p:sp>
        <p:nvSpPr>
          <p:cNvPr id="4163" name="Rectangle 67"/>
          <p:cNvSpPr>
            <a:spLocks noGrp="1" noChangeArrowheads="1"/>
          </p:cNvSpPr>
          <p:nvPr>
            <p:ph type="ctrTitle" sz="quarter"/>
          </p:nvPr>
        </p:nvSpPr>
        <p:spPr>
          <a:xfrm>
            <a:off x="838200" y="2466975"/>
            <a:ext cx="7678738" cy="641350"/>
          </a:xfrm>
        </p:spPr>
        <p:txBody>
          <a:bodyPr>
            <a:spAutoFit/>
          </a:bodyPr>
          <a:lstStyle>
            <a:lvl1pPr algn="r">
              <a:defRPr/>
            </a:lvl1pPr>
          </a:lstStyle>
          <a:p>
            <a:r>
              <a:rPr lang="en-US" smtClean="0"/>
              <a:t>Click to edit Master title style</a:t>
            </a:r>
            <a:endParaRPr lang="en-US"/>
          </a:p>
        </p:txBody>
      </p:sp>
      <p:sp>
        <p:nvSpPr>
          <p:cNvPr id="4164" name="Rectangle 68"/>
          <p:cNvSpPr>
            <a:spLocks noGrp="1" noChangeArrowheads="1"/>
          </p:cNvSpPr>
          <p:nvPr>
            <p:ph type="subTitle" sz="quarter" idx="1"/>
          </p:nvPr>
        </p:nvSpPr>
        <p:spPr>
          <a:xfrm>
            <a:off x="4038600" y="3505200"/>
            <a:ext cx="4437063" cy="3048000"/>
          </a:xfrm>
        </p:spPr>
        <p:txBody>
          <a:bodyPr/>
          <a:lstStyle>
            <a:lvl1pPr marL="0" indent="0">
              <a:buFont typeface="Wingdings" pitchFamily="2" charset="2"/>
              <a:buNone/>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sldNum" sz="quarter" idx="10"/>
          </p:nvPr>
        </p:nvSpPr>
        <p:spPr>
          <a:ln/>
        </p:spPr>
        <p:txBody>
          <a:bodyPr/>
          <a:lstStyle>
            <a:lvl1pPr>
              <a:defRPr/>
            </a:lvl1pPr>
          </a:lstStyle>
          <a:p>
            <a:pPr>
              <a:defRPr/>
            </a:pPr>
            <a:r>
              <a:rPr lang="en-US"/>
              <a:t>-</a:t>
            </a:r>
            <a:fld id="{9215CF6A-7A1B-4682-8527-B68045F2FA64}" type="slidenum">
              <a:rPr lang="en-US"/>
              <a:pPr>
                <a:defRPr/>
              </a:pPr>
              <a:t>‹#›</a:t>
            </a:fld>
            <a:r>
              <a:rPr lang="en-US"/>
              <a:t>-</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0863" y="312738"/>
            <a:ext cx="2122487"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312738"/>
            <a:ext cx="62150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sldNum" sz="quarter" idx="10"/>
          </p:nvPr>
        </p:nvSpPr>
        <p:spPr>
          <a:ln/>
        </p:spPr>
        <p:txBody>
          <a:bodyPr/>
          <a:lstStyle>
            <a:lvl1pPr>
              <a:defRPr/>
            </a:lvl1pPr>
          </a:lstStyle>
          <a:p>
            <a:pPr>
              <a:defRPr/>
            </a:pPr>
            <a:r>
              <a:rPr lang="en-US"/>
              <a:t>-</a:t>
            </a:r>
            <a:fld id="{1685C59C-F769-4D3B-86C4-314036D4F27D}" type="slidenum">
              <a:rPr lang="en-US"/>
              <a:pPr>
                <a:defRPr/>
              </a:pPr>
              <a:t>‹#›</a:t>
            </a:fld>
            <a:r>
              <a:rPr lang="en-US"/>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sldNum" sz="quarter" idx="10"/>
          </p:nvPr>
        </p:nvSpPr>
        <p:spPr>
          <a:ln/>
        </p:spPr>
        <p:txBody>
          <a:bodyPr/>
          <a:lstStyle>
            <a:lvl1pPr>
              <a:defRPr/>
            </a:lvl1pPr>
          </a:lstStyle>
          <a:p>
            <a:pPr>
              <a:defRPr/>
            </a:pPr>
            <a:r>
              <a:rPr lang="en-US"/>
              <a:t>-</a:t>
            </a:r>
            <a:fld id="{412CD552-F8E5-46D8-ABA9-0135BABB5AC2}" type="slidenum">
              <a:rPr lang="en-US"/>
              <a:pPr>
                <a:defRPr/>
              </a:pPr>
              <a:t>‹#›</a:t>
            </a:fld>
            <a:r>
              <a:rPr lang="en-US"/>
              <a:t>-</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B4AFE4-4456-45B2-82F9-0119FAF67A14}" type="datetimeFigureOut">
              <a:rPr lang="en-US" smtClean="0"/>
              <a:pPr/>
              <a:t>11/14/2017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BFE4F4-F4BF-4547-945C-21660DF711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sldNum" sz="quarter" idx="10"/>
          </p:nvPr>
        </p:nvSpPr>
        <p:spPr>
          <a:ln/>
        </p:spPr>
        <p:txBody>
          <a:bodyPr/>
          <a:lstStyle>
            <a:lvl1pPr>
              <a:defRPr/>
            </a:lvl1pPr>
          </a:lstStyle>
          <a:p>
            <a:pPr>
              <a:defRPr/>
            </a:pPr>
            <a:r>
              <a:rPr lang="en-US"/>
              <a:t>-</a:t>
            </a:r>
            <a:fld id="{55F1B371-368D-465E-AEC6-4456081B0B9E}" type="slidenum">
              <a:rPr lang="en-US"/>
              <a:pPr>
                <a:defRPr/>
              </a:pPr>
              <a:t>‹#›</a:t>
            </a:fld>
            <a:r>
              <a:rPr lang="en-US"/>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905000"/>
            <a:ext cx="4168775"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54575" y="1905000"/>
            <a:ext cx="4168775"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sldNum" sz="quarter" idx="10"/>
          </p:nvPr>
        </p:nvSpPr>
        <p:spPr>
          <a:ln/>
        </p:spPr>
        <p:txBody>
          <a:bodyPr/>
          <a:lstStyle>
            <a:lvl1pPr>
              <a:defRPr/>
            </a:lvl1pPr>
          </a:lstStyle>
          <a:p>
            <a:pPr>
              <a:defRPr/>
            </a:pPr>
            <a:r>
              <a:rPr lang="en-US"/>
              <a:t>-</a:t>
            </a:r>
            <a:fld id="{5DF5270D-EB3E-4D6D-8042-6A579852A75E}" type="slidenum">
              <a:rPr lang="en-US"/>
              <a:pPr>
                <a:defRPr/>
              </a:pPr>
              <a:t>‹#›</a:t>
            </a:fld>
            <a:r>
              <a:rPr lang="en-US"/>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sldNum" sz="quarter" idx="10"/>
          </p:nvPr>
        </p:nvSpPr>
        <p:spPr>
          <a:ln/>
        </p:spPr>
        <p:txBody>
          <a:bodyPr/>
          <a:lstStyle>
            <a:lvl1pPr>
              <a:defRPr/>
            </a:lvl1pPr>
          </a:lstStyle>
          <a:p>
            <a:pPr>
              <a:defRPr/>
            </a:pPr>
            <a:r>
              <a:rPr lang="en-US"/>
              <a:t>-</a:t>
            </a:r>
            <a:fld id="{93E8C1FA-4119-47BE-878F-1BB0FDA700B5}" type="slidenum">
              <a:rPr lang="en-US"/>
              <a:pPr>
                <a:defRPr/>
              </a:pPr>
              <a:t>‹#›</a:t>
            </a:fld>
            <a:r>
              <a:rPr lang="en-US"/>
              <a: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sldNum" sz="quarter" idx="10"/>
          </p:nvPr>
        </p:nvSpPr>
        <p:spPr>
          <a:ln/>
        </p:spPr>
        <p:txBody>
          <a:bodyPr/>
          <a:lstStyle>
            <a:lvl1pPr>
              <a:defRPr/>
            </a:lvl1pPr>
          </a:lstStyle>
          <a:p>
            <a:pPr>
              <a:defRPr/>
            </a:pPr>
            <a:r>
              <a:rPr lang="en-US"/>
              <a:t>-</a:t>
            </a:r>
            <a:fld id="{1F70B354-165C-48CB-9E88-90F6870E6C3B}" type="slidenum">
              <a:rPr lang="en-US"/>
              <a:pPr>
                <a:defRPr/>
              </a:pPr>
              <a:t>‹#›</a:t>
            </a:fld>
            <a:r>
              <a:rPr lang="en-US"/>
              <a: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sldNum" sz="quarter" idx="10"/>
          </p:nvPr>
        </p:nvSpPr>
        <p:spPr>
          <a:ln/>
        </p:spPr>
        <p:txBody>
          <a:bodyPr/>
          <a:lstStyle>
            <a:lvl1pPr>
              <a:defRPr/>
            </a:lvl1pPr>
          </a:lstStyle>
          <a:p>
            <a:pPr>
              <a:defRPr/>
            </a:pPr>
            <a:r>
              <a:rPr lang="en-US"/>
              <a:t>-</a:t>
            </a:r>
            <a:fld id="{4B7FCCD9-6EA6-4C45-87F3-9C60CF19F4ED}" type="slidenum">
              <a:rPr lang="en-US"/>
              <a:pPr>
                <a:defRPr/>
              </a:pPr>
              <a:t>‹#›</a:t>
            </a:fld>
            <a:r>
              <a:rPr lang="en-US"/>
              <a: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sldNum" sz="quarter" idx="10"/>
          </p:nvPr>
        </p:nvSpPr>
        <p:spPr>
          <a:ln/>
        </p:spPr>
        <p:txBody>
          <a:bodyPr/>
          <a:lstStyle>
            <a:lvl1pPr>
              <a:defRPr/>
            </a:lvl1pPr>
          </a:lstStyle>
          <a:p>
            <a:pPr>
              <a:defRPr/>
            </a:pPr>
            <a:r>
              <a:rPr lang="en-US"/>
              <a:t>-</a:t>
            </a:r>
            <a:fld id="{4F3C6F61-8C6D-40BD-9584-58A7079510F8}" type="slidenum">
              <a:rPr lang="en-US"/>
              <a:pPr>
                <a:defRPr/>
              </a:pPr>
              <a:t>‹#›</a:t>
            </a:fld>
            <a:r>
              <a:rPr lang="en-US"/>
              <a:t>-</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sldNum" sz="quarter" idx="10"/>
          </p:nvPr>
        </p:nvSpPr>
        <p:spPr>
          <a:ln/>
        </p:spPr>
        <p:txBody>
          <a:bodyPr/>
          <a:lstStyle>
            <a:lvl1pPr>
              <a:defRPr/>
            </a:lvl1pPr>
          </a:lstStyle>
          <a:p>
            <a:pPr>
              <a:defRPr/>
            </a:pPr>
            <a:r>
              <a:rPr lang="en-US"/>
              <a:t>-</a:t>
            </a:r>
            <a:fld id="{EA1B1923-5968-4939-8FB6-9FAEA8B6CDF0}" type="slidenum">
              <a:rPr lang="en-US"/>
              <a:pPr>
                <a:defRPr/>
              </a:pPr>
              <a:t>‹#›</a:t>
            </a:fld>
            <a:r>
              <a:rPr lang="en-US"/>
              <a: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7175" cy="6867525"/>
            <a:chOff x="0" y="0"/>
            <a:chExt cx="5762" cy="4326"/>
          </a:xfrm>
        </p:grpSpPr>
        <p:sp>
          <p:nvSpPr>
            <p:cNvPr id="3075" name="Rectangle 3"/>
            <p:cNvSpPr>
              <a:spLocks noChangeArrowheads="1"/>
            </p:cNvSpPr>
            <p:nvPr/>
          </p:nvSpPr>
          <p:spPr bwMode="hidden">
            <a:xfrm>
              <a:off x="0" y="0"/>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76" name="Rectangle 4"/>
            <p:cNvSpPr>
              <a:spLocks noChangeArrowheads="1"/>
            </p:cNvSpPr>
            <p:nvPr/>
          </p:nvSpPr>
          <p:spPr bwMode="hidden">
            <a:xfrm>
              <a:off x="9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77" name="Rectangle 5"/>
            <p:cNvSpPr>
              <a:spLocks noChangeArrowheads="1"/>
            </p:cNvSpPr>
            <p:nvPr/>
          </p:nvSpPr>
          <p:spPr bwMode="hidden">
            <a:xfrm>
              <a:off x="19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78" name="Rectangle 6"/>
            <p:cNvSpPr>
              <a:spLocks noChangeArrowheads="1"/>
            </p:cNvSpPr>
            <p:nvPr/>
          </p:nvSpPr>
          <p:spPr bwMode="hidden">
            <a:xfrm>
              <a:off x="28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79" name="Rectangle 7"/>
            <p:cNvSpPr>
              <a:spLocks noChangeArrowheads="1"/>
            </p:cNvSpPr>
            <p:nvPr/>
          </p:nvSpPr>
          <p:spPr bwMode="hidden">
            <a:xfrm>
              <a:off x="38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0" name="Rectangle 8"/>
            <p:cNvSpPr>
              <a:spLocks noChangeArrowheads="1"/>
            </p:cNvSpPr>
            <p:nvPr/>
          </p:nvSpPr>
          <p:spPr bwMode="hidden">
            <a:xfrm>
              <a:off x="48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1" name="Rectangle 9"/>
            <p:cNvSpPr>
              <a:spLocks noChangeArrowheads="1"/>
            </p:cNvSpPr>
            <p:nvPr/>
          </p:nvSpPr>
          <p:spPr bwMode="hidden">
            <a:xfrm>
              <a:off x="57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2" name="Rectangle 10"/>
            <p:cNvSpPr>
              <a:spLocks noChangeArrowheads="1"/>
            </p:cNvSpPr>
            <p:nvPr/>
          </p:nvSpPr>
          <p:spPr bwMode="hidden">
            <a:xfrm>
              <a:off x="67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3" name="Rectangle 11"/>
            <p:cNvSpPr>
              <a:spLocks noChangeArrowheads="1"/>
            </p:cNvSpPr>
            <p:nvPr/>
          </p:nvSpPr>
          <p:spPr bwMode="hidden">
            <a:xfrm>
              <a:off x="76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4" name="Rectangle 12"/>
            <p:cNvSpPr>
              <a:spLocks noChangeArrowheads="1"/>
            </p:cNvSpPr>
            <p:nvPr/>
          </p:nvSpPr>
          <p:spPr bwMode="hidden">
            <a:xfrm>
              <a:off x="86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5" name="Rectangle 13"/>
            <p:cNvSpPr>
              <a:spLocks noChangeArrowheads="1"/>
            </p:cNvSpPr>
            <p:nvPr/>
          </p:nvSpPr>
          <p:spPr bwMode="hidden">
            <a:xfrm>
              <a:off x="96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6" name="Rectangle 14"/>
            <p:cNvSpPr>
              <a:spLocks noChangeArrowheads="1"/>
            </p:cNvSpPr>
            <p:nvPr/>
          </p:nvSpPr>
          <p:spPr bwMode="hidden">
            <a:xfrm>
              <a:off x="105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7" name="Rectangle 15"/>
            <p:cNvSpPr>
              <a:spLocks noChangeArrowheads="1"/>
            </p:cNvSpPr>
            <p:nvPr/>
          </p:nvSpPr>
          <p:spPr bwMode="hidden">
            <a:xfrm>
              <a:off x="115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8" name="Rectangle 16"/>
            <p:cNvSpPr>
              <a:spLocks noChangeArrowheads="1"/>
            </p:cNvSpPr>
            <p:nvPr/>
          </p:nvSpPr>
          <p:spPr bwMode="hidden">
            <a:xfrm>
              <a:off x="124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89" name="Rectangle 17"/>
            <p:cNvSpPr>
              <a:spLocks noChangeArrowheads="1"/>
            </p:cNvSpPr>
            <p:nvPr/>
          </p:nvSpPr>
          <p:spPr bwMode="hidden">
            <a:xfrm>
              <a:off x="134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0" name="Rectangle 18"/>
            <p:cNvSpPr>
              <a:spLocks noChangeArrowheads="1"/>
            </p:cNvSpPr>
            <p:nvPr/>
          </p:nvSpPr>
          <p:spPr bwMode="hidden">
            <a:xfrm>
              <a:off x="144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1" name="Rectangle 19"/>
            <p:cNvSpPr>
              <a:spLocks noChangeArrowheads="1"/>
            </p:cNvSpPr>
            <p:nvPr/>
          </p:nvSpPr>
          <p:spPr bwMode="hidden">
            <a:xfrm>
              <a:off x="153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2" name="Rectangle 20"/>
            <p:cNvSpPr>
              <a:spLocks noChangeArrowheads="1"/>
            </p:cNvSpPr>
            <p:nvPr/>
          </p:nvSpPr>
          <p:spPr bwMode="hidden">
            <a:xfrm>
              <a:off x="163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3" name="Rectangle 21"/>
            <p:cNvSpPr>
              <a:spLocks noChangeArrowheads="1"/>
            </p:cNvSpPr>
            <p:nvPr/>
          </p:nvSpPr>
          <p:spPr bwMode="hidden">
            <a:xfrm>
              <a:off x="172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4" name="Rectangle 22"/>
            <p:cNvSpPr>
              <a:spLocks noChangeArrowheads="1"/>
            </p:cNvSpPr>
            <p:nvPr/>
          </p:nvSpPr>
          <p:spPr bwMode="hidden">
            <a:xfrm>
              <a:off x="182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5" name="Rectangle 23"/>
            <p:cNvSpPr>
              <a:spLocks noChangeArrowheads="1"/>
            </p:cNvSpPr>
            <p:nvPr/>
          </p:nvSpPr>
          <p:spPr bwMode="hidden">
            <a:xfrm>
              <a:off x="192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6" name="Rectangle 24"/>
            <p:cNvSpPr>
              <a:spLocks noChangeArrowheads="1"/>
            </p:cNvSpPr>
            <p:nvPr/>
          </p:nvSpPr>
          <p:spPr bwMode="hidden">
            <a:xfrm>
              <a:off x="201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7" name="Rectangle 25"/>
            <p:cNvSpPr>
              <a:spLocks noChangeArrowheads="1"/>
            </p:cNvSpPr>
            <p:nvPr/>
          </p:nvSpPr>
          <p:spPr bwMode="hidden">
            <a:xfrm>
              <a:off x="211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8" name="Rectangle 26"/>
            <p:cNvSpPr>
              <a:spLocks noChangeArrowheads="1"/>
            </p:cNvSpPr>
            <p:nvPr/>
          </p:nvSpPr>
          <p:spPr bwMode="hidden">
            <a:xfrm>
              <a:off x="220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099" name="Rectangle 27"/>
            <p:cNvSpPr>
              <a:spLocks noChangeArrowheads="1"/>
            </p:cNvSpPr>
            <p:nvPr/>
          </p:nvSpPr>
          <p:spPr bwMode="hidden">
            <a:xfrm>
              <a:off x="230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0" name="Rectangle 28"/>
            <p:cNvSpPr>
              <a:spLocks noChangeArrowheads="1"/>
            </p:cNvSpPr>
            <p:nvPr/>
          </p:nvSpPr>
          <p:spPr bwMode="hidden">
            <a:xfrm>
              <a:off x="240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1" name="Rectangle 29"/>
            <p:cNvSpPr>
              <a:spLocks noChangeArrowheads="1"/>
            </p:cNvSpPr>
            <p:nvPr/>
          </p:nvSpPr>
          <p:spPr bwMode="hidden">
            <a:xfrm>
              <a:off x="249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2" name="Rectangle 30"/>
            <p:cNvSpPr>
              <a:spLocks noChangeArrowheads="1"/>
            </p:cNvSpPr>
            <p:nvPr/>
          </p:nvSpPr>
          <p:spPr bwMode="hidden">
            <a:xfrm>
              <a:off x="259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3" name="Rectangle 31"/>
            <p:cNvSpPr>
              <a:spLocks noChangeArrowheads="1"/>
            </p:cNvSpPr>
            <p:nvPr/>
          </p:nvSpPr>
          <p:spPr bwMode="hidden">
            <a:xfrm>
              <a:off x="268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4" name="Rectangle 32"/>
            <p:cNvSpPr>
              <a:spLocks noChangeArrowheads="1"/>
            </p:cNvSpPr>
            <p:nvPr/>
          </p:nvSpPr>
          <p:spPr bwMode="hidden">
            <a:xfrm>
              <a:off x="278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5" name="Rectangle 33"/>
            <p:cNvSpPr>
              <a:spLocks noChangeArrowheads="1"/>
            </p:cNvSpPr>
            <p:nvPr/>
          </p:nvSpPr>
          <p:spPr bwMode="hidden">
            <a:xfrm>
              <a:off x="288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6" name="Rectangle 34"/>
            <p:cNvSpPr>
              <a:spLocks noChangeArrowheads="1"/>
            </p:cNvSpPr>
            <p:nvPr/>
          </p:nvSpPr>
          <p:spPr bwMode="hidden">
            <a:xfrm>
              <a:off x="297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7" name="Rectangle 35"/>
            <p:cNvSpPr>
              <a:spLocks noChangeArrowheads="1"/>
            </p:cNvSpPr>
            <p:nvPr/>
          </p:nvSpPr>
          <p:spPr bwMode="hidden">
            <a:xfrm>
              <a:off x="307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8" name="Rectangle 36"/>
            <p:cNvSpPr>
              <a:spLocks noChangeArrowheads="1"/>
            </p:cNvSpPr>
            <p:nvPr/>
          </p:nvSpPr>
          <p:spPr bwMode="hidden">
            <a:xfrm>
              <a:off x="316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09" name="Rectangle 37"/>
            <p:cNvSpPr>
              <a:spLocks noChangeArrowheads="1"/>
            </p:cNvSpPr>
            <p:nvPr/>
          </p:nvSpPr>
          <p:spPr bwMode="hidden">
            <a:xfrm>
              <a:off x="326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0" name="Rectangle 38"/>
            <p:cNvSpPr>
              <a:spLocks noChangeArrowheads="1"/>
            </p:cNvSpPr>
            <p:nvPr/>
          </p:nvSpPr>
          <p:spPr bwMode="hidden">
            <a:xfrm>
              <a:off x="336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1" name="Rectangle 39"/>
            <p:cNvSpPr>
              <a:spLocks noChangeArrowheads="1"/>
            </p:cNvSpPr>
            <p:nvPr/>
          </p:nvSpPr>
          <p:spPr bwMode="hidden">
            <a:xfrm>
              <a:off x="345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2" name="Rectangle 40"/>
            <p:cNvSpPr>
              <a:spLocks noChangeArrowheads="1"/>
            </p:cNvSpPr>
            <p:nvPr/>
          </p:nvSpPr>
          <p:spPr bwMode="hidden">
            <a:xfrm>
              <a:off x="355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3" name="Rectangle 41"/>
            <p:cNvSpPr>
              <a:spLocks noChangeArrowheads="1"/>
            </p:cNvSpPr>
            <p:nvPr/>
          </p:nvSpPr>
          <p:spPr bwMode="hidden">
            <a:xfrm>
              <a:off x="364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4" name="Rectangle 42"/>
            <p:cNvSpPr>
              <a:spLocks noChangeArrowheads="1"/>
            </p:cNvSpPr>
            <p:nvPr/>
          </p:nvSpPr>
          <p:spPr bwMode="hidden">
            <a:xfrm>
              <a:off x="374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5" name="Rectangle 43"/>
            <p:cNvSpPr>
              <a:spLocks noChangeArrowheads="1"/>
            </p:cNvSpPr>
            <p:nvPr/>
          </p:nvSpPr>
          <p:spPr bwMode="hidden">
            <a:xfrm>
              <a:off x="384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6" name="Rectangle 44"/>
            <p:cNvSpPr>
              <a:spLocks noChangeArrowheads="1"/>
            </p:cNvSpPr>
            <p:nvPr/>
          </p:nvSpPr>
          <p:spPr bwMode="hidden">
            <a:xfrm>
              <a:off x="393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7" name="Rectangle 45"/>
            <p:cNvSpPr>
              <a:spLocks noChangeArrowheads="1"/>
            </p:cNvSpPr>
            <p:nvPr/>
          </p:nvSpPr>
          <p:spPr bwMode="hidden">
            <a:xfrm>
              <a:off x="403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8" name="Rectangle 46"/>
            <p:cNvSpPr>
              <a:spLocks noChangeArrowheads="1"/>
            </p:cNvSpPr>
            <p:nvPr/>
          </p:nvSpPr>
          <p:spPr bwMode="hidden">
            <a:xfrm>
              <a:off x="412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19" name="Rectangle 47"/>
            <p:cNvSpPr>
              <a:spLocks noChangeArrowheads="1"/>
            </p:cNvSpPr>
            <p:nvPr/>
          </p:nvSpPr>
          <p:spPr bwMode="hidden">
            <a:xfrm>
              <a:off x="422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0" name="Rectangle 48"/>
            <p:cNvSpPr>
              <a:spLocks noChangeArrowheads="1"/>
            </p:cNvSpPr>
            <p:nvPr/>
          </p:nvSpPr>
          <p:spPr bwMode="hidden">
            <a:xfrm>
              <a:off x="432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1" name="Rectangle 49"/>
            <p:cNvSpPr>
              <a:spLocks noChangeArrowheads="1"/>
            </p:cNvSpPr>
            <p:nvPr/>
          </p:nvSpPr>
          <p:spPr bwMode="hidden">
            <a:xfrm>
              <a:off x="441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2" name="Rectangle 50"/>
            <p:cNvSpPr>
              <a:spLocks noChangeArrowheads="1"/>
            </p:cNvSpPr>
            <p:nvPr/>
          </p:nvSpPr>
          <p:spPr bwMode="hidden">
            <a:xfrm>
              <a:off x="451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3" name="Rectangle 51"/>
            <p:cNvSpPr>
              <a:spLocks noChangeArrowheads="1"/>
            </p:cNvSpPr>
            <p:nvPr/>
          </p:nvSpPr>
          <p:spPr bwMode="hidden">
            <a:xfrm>
              <a:off x="460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4" name="Rectangle 52"/>
            <p:cNvSpPr>
              <a:spLocks noChangeArrowheads="1"/>
            </p:cNvSpPr>
            <p:nvPr/>
          </p:nvSpPr>
          <p:spPr bwMode="hidden">
            <a:xfrm>
              <a:off x="470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5" name="Rectangle 53"/>
            <p:cNvSpPr>
              <a:spLocks noChangeArrowheads="1"/>
            </p:cNvSpPr>
            <p:nvPr/>
          </p:nvSpPr>
          <p:spPr bwMode="hidden">
            <a:xfrm>
              <a:off x="480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6" name="Rectangle 54"/>
            <p:cNvSpPr>
              <a:spLocks noChangeArrowheads="1"/>
            </p:cNvSpPr>
            <p:nvPr/>
          </p:nvSpPr>
          <p:spPr bwMode="hidden">
            <a:xfrm>
              <a:off x="489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7" name="Rectangle 55"/>
            <p:cNvSpPr>
              <a:spLocks noChangeArrowheads="1"/>
            </p:cNvSpPr>
            <p:nvPr/>
          </p:nvSpPr>
          <p:spPr bwMode="hidden">
            <a:xfrm>
              <a:off x="499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8" name="Rectangle 56"/>
            <p:cNvSpPr>
              <a:spLocks noChangeArrowheads="1"/>
            </p:cNvSpPr>
            <p:nvPr/>
          </p:nvSpPr>
          <p:spPr bwMode="hidden">
            <a:xfrm>
              <a:off x="508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29" name="Rectangle 57"/>
            <p:cNvSpPr>
              <a:spLocks noChangeArrowheads="1"/>
            </p:cNvSpPr>
            <p:nvPr/>
          </p:nvSpPr>
          <p:spPr bwMode="hidden">
            <a:xfrm>
              <a:off x="518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0" name="Rectangle 58"/>
            <p:cNvSpPr>
              <a:spLocks noChangeArrowheads="1"/>
            </p:cNvSpPr>
            <p:nvPr/>
          </p:nvSpPr>
          <p:spPr bwMode="hidden">
            <a:xfrm>
              <a:off x="5280"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1" name="Rectangle 59"/>
            <p:cNvSpPr>
              <a:spLocks noChangeArrowheads="1"/>
            </p:cNvSpPr>
            <p:nvPr/>
          </p:nvSpPr>
          <p:spPr bwMode="hidden">
            <a:xfrm>
              <a:off x="5376"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2" name="Rectangle 60"/>
            <p:cNvSpPr>
              <a:spLocks noChangeArrowheads="1"/>
            </p:cNvSpPr>
            <p:nvPr/>
          </p:nvSpPr>
          <p:spPr bwMode="hidden">
            <a:xfrm>
              <a:off x="5472"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3" name="Rectangle 61"/>
            <p:cNvSpPr>
              <a:spLocks noChangeArrowheads="1"/>
            </p:cNvSpPr>
            <p:nvPr/>
          </p:nvSpPr>
          <p:spPr bwMode="hidden">
            <a:xfrm>
              <a:off x="5568"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4" name="Rectangle 62"/>
            <p:cNvSpPr>
              <a:spLocks noChangeArrowheads="1"/>
            </p:cNvSpPr>
            <p:nvPr/>
          </p:nvSpPr>
          <p:spPr bwMode="hidden">
            <a:xfrm>
              <a:off x="5664" y="6"/>
              <a:ext cx="48" cy="4320"/>
            </a:xfrm>
            <a:prstGeom prst="rect">
              <a:avLst/>
            </a:prstGeom>
            <a:solidFill>
              <a:schemeClr val="accent2"/>
            </a:solidFill>
            <a:ln w="9525">
              <a:noFill/>
              <a:miter lim="800000"/>
              <a:headEnd/>
              <a:tailEnd/>
            </a:ln>
            <a:effectLst/>
          </p:spPr>
          <p:txBody>
            <a:bodyPr wrap="none" anchor="ctr"/>
            <a:lstStyle/>
            <a:p>
              <a:pPr>
                <a:defRPr/>
              </a:pPr>
              <a:endParaRPr lang="en-US"/>
            </a:p>
          </p:txBody>
        </p:sp>
        <p:sp>
          <p:nvSpPr>
            <p:cNvPr id="3135" name="Rectangle 63"/>
            <p:cNvSpPr>
              <a:spLocks noChangeArrowheads="1"/>
            </p:cNvSpPr>
            <p:nvPr/>
          </p:nvSpPr>
          <p:spPr bwMode="hidden">
            <a:xfrm>
              <a:off x="431" y="0"/>
              <a:ext cx="5331" cy="4320"/>
            </a:xfrm>
            <a:prstGeom prst="rect">
              <a:avLst/>
            </a:prstGeom>
            <a:solidFill>
              <a:schemeClr val="accent1">
                <a:alpha val="50000"/>
              </a:schemeClr>
            </a:solidFill>
            <a:ln w="9525">
              <a:noFill/>
              <a:miter lim="800000"/>
              <a:headEnd/>
              <a:tailEnd/>
            </a:ln>
            <a:effectLst/>
          </p:spPr>
          <p:txBody>
            <a:bodyPr wrap="none" anchor="ctr"/>
            <a:lstStyle/>
            <a:p>
              <a:pPr>
                <a:defRPr/>
              </a:pPr>
              <a:endParaRPr lang="en-US"/>
            </a:p>
          </p:txBody>
        </p:sp>
        <p:sp>
          <p:nvSpPr>
            <p:cNvPr id="3136" name="Rectangle 64"/>
            <p:cNvSpPr>
              <a:spLocks noChangeArrowheads="1"/>
            </p:cNvSpPr>
            <p:nvPr/>
          </p:nvSpPr>
          <p:spPr bwMode="blackGray">
            <a:xfrm>
              <a:off x="0" y="1081"/>
              <a:ext cx="4378" cy="47"/>
            </a:xfrm>
            <a:prstGeom prst="rect">
              <a:avLst/>
            </a:prstGeom>
            <a:solidFill>
              <a:srgbClr val="00A0AF"/>
            </a:solidFill>
            <a:ln w="9525">
              <a:noFill/>
              <a:miter lim="800000"/>
              <a:headEnd/>
              <a:tailEnd/>
            </a:ln>
            <a:effectLst/>
          </p:spPr>
          <p:txBody>
            <a:bodyPr wrap="none" anchor="ctr"/>
            <a:lstStyle/>
            <a:p>
              <a:pPr>
                <a:defRPr/>
              </a:pPr>
              <a:endParaRPr lang="en-US"/>
            </a:p>
          </p:txBody>
        </p:sp>
      </p:grpSp>
      <p:sp>
        <p:nvSpPr>
          <p:cNvPr id="1027" name="Rectangle 65"/>
          <p:cNvSpPr>
            <a:spLocks noGrp="1" noChangeArrowheads="1"/>
          </p:cNvSpPr>
          <p:nvPr>
            <p:ph type="title"/>
          </p:nvPr>
        </p:nvSpPr>
        <p:spPr bwMode="auto">
          <a:xfrm>
            <a:off x="533400" y="312738"/>
            <a:ext cx="7543800" cy="13112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66"/>
          <p:cNvSpPr>
            <a:spLocks noGrp="1" noChangeArrowheads="1"/>
          </p:cNvSpPr>
          <p:nvPr>
            <p:ph type="body" idx="1"/>
          </p:nvPr>
        </p:nvSpPr>
        <p:spPr bwMode="auto">
          <a:xfrm>
            <a:off x="533400" y="1905000"/>
            <a:ext cx="848995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0"/>
            <a:r>
              <a:rPr lang="en-US" smtClean="0"/>
              <a:t>Bullet 2</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41" name="Rectangle 69"/>
          <p:cNvSpPr>
            <a:spLocks noGrp="1" noChangeArrowheads="1"/>
          </p:cNvSpPr>
          <p:nvPr>
            <p:ph type="sldNum" sz="quarter" idx="4"/>
          </p:nvPr>
        </p:nvSpPr>
        <p:spPr bwMode="auto">
          <a:xfrm>
            <a:off x="3581400" y="6400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pPr>
              <a:defRPr/>
            </a:pPr>
            <a:r>
              <a:rPr lang="en-US"/>
              <a:t>-</a:t>
            </a:r>
            <a:fld id="{8F12E33A-A7B4-4EF7-9F3B-642C6F6807FC}" type="slidenum">
              <a:rPr lang="en-US"/>
              <a:pPr>
                <a:defRPr/>
              </a:pPr>
              <a:t>‹#›</a:t>
            </a:fld>
            <a:r>
              <a:rPr lang="en-US"/>
              <a:t>-</a:t>
            </a:r>
          </a:p>
        </p:txBody>
      </p:sp>
      <p:pic>
        <p:nvPicPr>
          <p:cNvPr id="1030" name="Picture 73" descr="hilltop_left_notag"/>
          <p:cNvPicPr>
            <a:picLocks noChangeAspect="1" noChangeArrowheads="1"/>
          </p:cNvPicPr>
          <p:nvPr/>
        </p:nvPicPr>
        <p:blipFill>
          <a:blip r:embed="rId13" cstate="print"/>
          <a:srcRect/>
          <a:stretch>
            <a:fillRect/>
          </a:stretch>
        </p:blipFill>
        <p:spPr bwMode="auto">
          <a:xfrm>
            <a:off x="152400" y="6400800"/>
            <a:ext cx="1828800" cy="3206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Black" pitchFamily="34" charset="0"/>
        </a:defRPr>
      </a:lvl2pPr>
      <a:lvl3pPr algn="l" rtl="0" eaLnBrk="1" fontAlgn="base" hangingPunct="1">
        <a:spcBef>
          <a:spcPct val="0"/>
        </a:spcBef>
        <a:spcAft>
          <a:spcPct val="0"/>
        </a:spcAft>
        <a:defRPr sz="3600">
          <a:solidFill>
            <a:schemeClr val="tx2"/>
          </a:solidFill>
          <a:latin typeface="Arial Black" pitchFamily="34" charset="0"/>
        </a:defRPr>
      </a:lvl3pPr>
      <a:lvl4pPr algn="l" rtl="0" eaLnBrk="1" fontAlgn="base" hangingPunct="1">
        <a:spcBef>
          <a:spcPct val="0"/>
        </a:spcBef>
        <a:spcAft>
          <a:spcPct val="0"/>
        </a:spcAft>
        <a:defRPr sz="3600">
          <a:solidFill>
            <a:schemeClr val="tx2"/>
          </a:solidFill>
          <a:latin typeface="Arial Black" pitchFamily="34" charset="0"/>
        </a:defRPr>
      </a:lvl4pPr>
      <a:lvl5pPr algn="l" rtl="0" eaLnBrk="1" fontAlgn="base" hangingPunct="1">
        <a:spcBef>
          <a:spcPct val="0"/>
        </a:spcBef>
        <a:spcAft>
          <a:spcPct val="0"/>
        </a:spcAft>
        <a:defRPr sz="3600">
          <a:solidFill>
            <a:schemeClr val="tx2"/>
          </a:solidFill>
          <a:latin typeface="Arial Black" pitchFamily="34" charset="0"/>
        </a:defRPr>
      </a:lvl5pPr>
      <a:lvl6pPr marL="457200" algn="l" rtl="0" eaLnBrk="1" fontAlgn="base" hangingPunct="1">
        <a:spcBef>
          <a:spcPct val="0"/>
        </a:spcBef>
        <a:spcAft>
          <a:spcPct val="0"/>
        </a:spcAft>
        <a:defRPr sz="3600">
          <a:solidFill>
            <a:schemeClr val="tx2"/>
          </a:solidFill>
          <a:latin typeface="Arial Black" pitchFamily="34" charset="0"/>
        </a:defRPr>
      </a:lvl6pPr>
      <a:lvl7pPr marL="914400" algn="l" rtl="0" eaLnBrk="1" fontAlgn="base" hangingPunct="1">
        <a:spcBef>
          <a:spcPct val="0"/>
        </a:spcBef>
        <a:spcAft>
          <a:spcPct val="0"/>
        </a:spcAft>
        <a:defRPr sz="3600">
          <a:solidFill>
            <a:schemeClr val="tx2"/>
          </a:solidFill>
          <a:latin typeface="Arial Black" pitchFamily="34" charset="0"/>
        </a:defRPr>
      </a:lvl7pPr>
      <a:lvl8pPr marL="1371600" algn="l" rtl="0" eaLnBrk="1" fontAlgn="base" hangingPunct="1">
        <a:spcBef>
          <a:spcPct val="0"/>
        </a:spcBef>
        <a:spcAft>
          <a:spcPct val="0"/>
        </a:spcAft>
        <a:defRPr sz="3600">
          <a:solidFill>
            <a:schemeClr val="tx2"/>
          </a:solidFill>
          <a:latin typeface="Arial Black" pitchFamily="34" charset="0"/>
        </a:defRPr>
      </a:lvl8pPr>
      <a:lvl9pPr marL="1828800" algn="l" rtl="0" eaLnBrk="1" fontAlgn="base" hangingPunct="1">
        <a:spcBef>
          <a:spcPct val="0"/>
        </a:spcBef>
        <a:spcAft>
          <a:spcPct val="0"/>
        </a:spcAft>
        <a:defRPr sz="3600">
          <a:solidFill>
            <a:schemeClr val="tx2"/>
          </a:solidFill>
          <a:latin typeface="Arial Black" pitchFamily="34" charset="0"/>
        </a:defRPr>
      </a:lvl9pPr>
    </p:titleStyle>
    <p:bodyStyle>
      <a:lvl1pPr marL="342900" indent="-342900" algn="l" rtl="0" eaLnBrk="1" fontAlgn="base" hangingPunct="1">
        <a:spcBef>
          <a:spcPct val="85000"/>
        </a:spcBef>
        <a:spcAft>
          <a:spcPct val="0"/>
        </a:spcAft>
        <a:buClr>
          <a:schemeClr val="hlink"/>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0"/>
        </a:spcBef>
        <a:spcAft>
          <a:spcPct val="0"/>
        </a:spcAft>
        <a:buClr>
          <a:schemeClr val="hlink"/>
        </a:buClr>
        <a:buSzPct val="70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tx2"/>
        </a:buClr>
        <a:buChar char="•"/>
        <a:defRPr sz="2400">
          <a:solidFill>
            <a:schemeClr val="tx1"/>
          </a:solidFill>
          <a:latin typeface="+mn-lt"/>
        </a:defRPr>
      </a:lvl3pPr>
      <a:lvl4pPr marL="1600200" indent="-228600" algn="l" rtl="0" eaLnBrk="1" fontAlgn="base" hangingPunct="1">
        <a:spcBef>
          <a:spcPct val="20000"/>
        </a:spcBef>
        <a:spcAft>
          <a:spcPct val="0"/>
        </a:spcAft>
        <a:buClr>
          <a:schemeClr val="hlink"/>
        </a:buClr>
        <a:buChar char="•"/>
        <a:defRPr sz="2000">
          <a:solidFill>
            <a:schemeClr val="tx1"/>
          </a:solidFill>
          <a:latin typeface="+mn-lt"/>
        </a:defRPr>
      </a:lvl4pPr>
      <a:lvl5pPr marL="2057400" indent="-228600" algn="l" rtl="0" eaLnBrk="1" fontAlgn="base" hangingPunct="1">
        <a:spcBef>
          <a:spcPct val="20000"/>
        </a:spcBef>
        <a:spcAft>
          <a:spcPct val="0"/>
        </a:spcAft>
        <a:buClr>
          <a:schemeClr val="tx1"/>
        </a:buClr>
        <a:buSzPct val="85000"/>
        <a:buChar char="•"/>
        <a:defRPr sz="2000">
          <a:solidFill>
            <a:schemeClr val="tx1"/>
          </a:solidFill>
          <a:latin typeface="+mn-lt"/>
        </a:defRPr>
      </a:lvl5pPr>
      <a:lvl6pPr marL="2514600" indent="-228600" algn="l" rtl="0" eaLnBrk="1" fontAlgn="base" hangingPunct="1">
        <a:spcBef>
          <a:spcPct val="20000"/>
        </a:spcBef>
        <a:spcAft>
          <a:spcPct val="0"/>
        </a:spcAft>
        <a:buClr>
          <a:schemeClr val="tx1"/>
        </a:buClr>
        <a:buSzPct val="85000"/>
        <a:buChar char="•"/>
        <a:defRPr sz="2000">
          <a:solidFill>
            <a:schemeClr val="tx1"/>
          </a:solidFill>
          <a:latin typeface="+mn-lt"/>
        </a:defRPr>
      </a:lvl6pPr>
      <a:lvl7pPr marL="2971800" indent="-228600" algn="l" rtl="0" eaLnBrk="1" fontAlgn="base" hangingPunct="1">
        <a:spcBef>
          <a:spcPct val="20000"/>
        </a:spcBef>
        <a:spcAft>
          <a:spcPct val="0"/>
        </a:spcAft>
        <a:buClr>
          <a:schemeClr val="tx1"/>
        </a:buClr>
        <a:buSzPct val="85000"/>
        <a:buChar char="•"/>
        <a:defRPr sz="2000">
          <a:solidFill>
            <a:schemeClr val="tx1"/>
          </a:solidFill>
          <a:latin typeface="+mn-lt"/>
        </a:defRPr>
      </a:lvl7pPr>
      <a:lvl8pPr marL="3429000" indent="-228600" algn="l" rtl="0" eaLnBrk="1" fontAlgn="base" hangingPunct="1">
        <a:spcBef>
          <a:spcPct val="20000"/>
        </a:spcBef>
        <a:spcAft>
          <a:spcPct val="0"/>
        </a:spcAft>
        <a:buClr>
          <a:schemeClr val="tx1"/>
        </a:buClr>
        <a:buSzPct val="85000"/>
        <a:buChar char="•"/>
        <a:defRPr sz="2000">
          <a:solidFill>
            <a:schemeClr val="tx1"/>
          </a:solidFill>
          <a:latin typeface="+mn-lt"/>
        </a:defRPr>
      </a:lvl8pPr>
      <a:lvl9pPr marL="3886200" indent="-228600" algn="l" rtl="0" eaLnBrk="1" fontAlgn="base" hangingPunct="1">
        <a:spcBef>
          <a:spcPct val="20000"/>
        </a:spcBef>
        <a:spcAft>
          <a:spcPct val="0"/>
        </a:spcAft>
        <a:buClr>
          <a:schemeClr val="tx1"/>
        </a:buClr>
        <a:buSzPct val="85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4AFE4-4456-45B2-82F9-0119FAF67A14}" type="datetimeFigureOut">
              <a:rPr lang="en-US" smtClean="0"/>
              <a:pPr/>
              <a:t>11/14/2017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FE4F4-F4BF-4547-945C-21660DF711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gpo.gov/fdsys/pkg/FR-2014-12-31/pdf/2014-30525.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hospitalcommunitybenefit.org/"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hilltopinstitute.org/hcbp_cbl.cfm" TargetMode="External"/><Relationship Id="rId4" Type="http://schemas.openxmlformats.org/officeDocument/2006/relationships/hyperlink" Target="http://www.hilltopinstitute.org/HCBP_CBL_state_table.cf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hilltopinstitute.org/"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mailto:cwoodcock@hilltop.umbc.edu" TargetMode="External"/><Relationship Id="rId2" Type="http://schemas.openxmlformats.org/officeDocument/2006/relationships/hyperlink" Target="http://www.hilltopinstitute.org/" TargetMode="External"/><Relationship Id="rId1" Type="http://schemas.openxmlformats.org/officeDocument/2006/relationships/slideLayout" Target="../slideLayouts/slideLayout6.xml"/><Relationship Id="rId4" Type="http://schemas.openxmlformats.org/officeDocument/2006/relationships/hyperlink" Target="mailto:lspicer@hilltop.umbc.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552793"/>
            <a:ext cx="7543800" cy="1815882"/>
          </a:xfrm>
          <a:noFill/>
        </p:spPr>
        <p:txBody>
          <a:bodyPr lIns="0" rIns="0"/>
          <a:lstStyle/>
          <a:p>
            <a:pPr eaLnBrk="1" hangingPunct="1"/>
            <a:r>
              <a:rPr lang="en-US" sz="2800" dirty="0" smtClean="0"/>
              <a:t>Hospitals’ Role in Population Health: How Can States Leverage Community Benefits and Health Improvement Activities? </a:t>
            </a:r>
          </a:p>
        </p:txBody>
      </p:sp>
      <p:sp>
        <p:nvSpPr>
          <p:cNvPr id="3075" name="Rectangle 3"/>
          <p:cNvSpPr>
            <a:spLocks noGrp="1" noChangeArrowheads="1"/>
          </p:cNvSpPr>
          <p:nvPr>
            <p:ph type="subTitle" idx="1"/>
          </p:nvPr>
        </p:nvSpPr>
        <p:spPr>
          <a:xfrm>
            <a:off x="990600" y="3810000"/>
            <a:ext cx="7408863" cy="2622550"/>
          </a:xfrm>
        </p:spPr>
        <p:txBody>
          <a:bodyPr lIns="0" rIns="0"/>
          <a:lstStyle/>
          <a:p>
            <a:pPr algn="r" eaLnBrk="1" hangingPunct="1">
              <a:lnSpc>
                <a:spcPct val="175000"/>
              </a:lnSpc>
              <a:spcBef>
                <a:spcPct val="0"/>
              </a:spcBef>
            </a:pPr>
            <a:r>
              <a:rPr lang="en-US" sz="2400" dirty="0" smtClean="0"/>
              <a:t>November 16, 2017</a:t>
            </a:r>
          </a:p>
          <a:p>
            <a:pPr algn="r" eaLnBrk="1" hangingPunct="1">
              <a:lnSpc>
                <a:spcPct val="175000"/>
              </a:lnSpc>
              <a:spcBef>
                <a:spcPct val="0"/>
              </a:spcBef>
            </a:pPr>
            <a:r>
              <a:rPr lang="en-US" sz="2400" dirty="0" smtClean="0"/>
              <a:t>Cynthia Woodcock and Laura Spicer</a:t>
            </a:r>
          </a:p>
          <a:p>
            <a:pPr algn="r" eaLnBrk="1" hangingPunct="1">
              <a:lnSpc>
                <a:spcPct val="175000"/>
              </a:lnSpc>
              <a:spcBef>
                <a:spcPct val="0"/>
              </a:spcBef>
            </a:pPr>
            <a:r>
              <a:rPr lang="en-US" sz="2400" dirty="0" smtClean="0"/>
              <a:t>Milbank Reforming States Group </a:t>
            </a:r>
          </a:p>
          <a:p>
            <a:pPr algn="r" eaLnBrk="1" hangingPunct="1">
              <a:lnSpc>
                <a:spcPct val="175000"/>
              </a:lnSpc>
              <a:spcBef>
                <a:spcPct val="0"/>
              </a:spcBef>
            </a:pPr>
            <a:r>
              <a:rPr lang="en-US" sz="2400" dirty="0" smtClean="0"/>
              <a:t>Philadelphia Regional Meeting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3400" y="312738"/>
            <a:ext cx="8229600" cy="1311275"/>
          </a:xfrm>
        </p:spPr>
        <p:txBody>
          <a:bodyPr/>
          <a:lstStyle/>
          <a:p>
            <a:pPr eaLnBrk="1" hangingPunct="1"/>
            <a:r>
              <a:rPr lang="en-US" sz="2800" dirty="0" smtClean="0"/>
              <a:t>The Affordable Care Act (2010) set forth new requirements that significantly broaden HCB responsibilities </a:t>
            </a:r>
          </a:p>
        </p:txBody>
      </p:sp>
      <p:sp>
        <p:nvSpPr>
          <p:cNvPr id="13315" name="Content Placeholder 2"/>
          <p:cNvSpPr>
            <a:spLocks noGrp="1"/>
          </p:cNvSpPr>
          <p:nvPr>
            <p:ph idx="1"/>
          </p:nvPr>
        </p:nvSpPr>
        <p:spPr>
          <a:xfrm>
            <a:off x="533400" y="1981200"/>
            <a:ext cx="7772400" cy="3733800"/>
          </a:xfrm>
        </p:spPr>
        <p:txBody>
          <a:bodyPr/>
          <a:lstStyle/>
          <a:p>
            <a:pPr marL="342900" lvl="1" indent="-342900" eaLnBrk="1" hangingPunct="1">
              <a:buClr>
                <a:srgbClr val="00A0AF"/>
              </a:buClr>
              <a:buSzTx/>
              <a:defRPr/>
            </a:pPr>
            <a:r>
              <a:rPr lang="en-US" dirty="0" smtClean="0"/>
              <a:t>In addition to data on HCB expenditures, nonprofit hospitals must: </a:t>
            </a:r>
          </a:p>
          <a:p>
            <a:pPr lvl="1" eaLnBrk="1" hangingPunct="1">
              <a:spcBef>
                <a:spcPts val="300"/>
              </a:spcBef>
              <a:spcAft>
                <a:spcPts val="300"/>
              </a:spcAft>
              <a:defRPr/>
            </a:pPr>
            <a:r>
              <a:rPr lang="en-US" sz="2200" dirty="0" smtClean="0"/>
              <a:t>Perform CHNAs at least every 3 years, taking into account input from persons representing community interests</a:t>
            </a:r>
          </a:p>
          <a:p>
            <a:pPr lvl="1" eaLnBrk="1" hangingPunct="1">
              <a:spcBef>
                <a:spcPts val="300"/>
              </a:spcBef>
              <a:spcAft>
                <a:spcPts val="300"/>
              </a:spcAft>
              <a:defRPr/>
            </a:pPr>
            <a:r>
              <a:rPr lang="en-US" sz="2200" dirty="0" smtClean="0"/>
              <a:t>Adopt an implementation strategy to meet community health needs</a:t>
            </a:r>
          </a:p>
          <a:p>
            <a:pPr lvl="1" eaLnBrk="1" hangingPunct="1">
              <a:spcBef>
                <a:spcPts val="300"/>
              </a:spcBef>
              <a:spcAft>
                <a:spcPts val="300"/>
              </a:spcAft>
              <a:defRPr/>
            </a:pPr>
            <a:r>
              <a:rPr lang="en-US" sz="2200" dirty="0" smtClean="0"/>
              <a:t>Have written financial assistance policies</a:t>
            </a:r>
          </a:p>
          <a:p>
            <a:pPr lvl="1" eaLnBrk="1" hangingPunct="1">
              <a:spcBef>
                <a:spcPts val="300"/>
              </a:spcBef>
              <a:spcAft>
                <a:spcPts val="300"/>
              </a:spcAft>
              <a:defRPr/>
            </a:pPr>
            <a:r>
              <a:rPr lang="en-US" sz="2200" dirty="0" smtClean="0"/>
              <a:t>Report on needs being met, why identified needs are not being met, levels of charity care provided, and costs incurred for community benefit activities</a:t>
            </a:r>
          </a:p>
        </p:txBody>
      </p:sp>
      <p:sp>
        <p:nvSpPr>
          <p:cNvPr id="4" name="Slide Number Placeholder 3"/>
          <p:cNvSpPr>
            <a:spLocks noGrp="1"/>
          </p:cNvSpPr>
          <p:nvPr>
            <p:ph type="sldNum" sz="quarter" idx="10"/>
          </p:nvPr>
        </p:nvSpPr>
        <p:spPr/>
        <p:txBody>
          <a:bodyPr/>
          <a:lstStyle/>
          <a:p>
            <a:pPr>
              <a:defRPr/>
            </a:pPr>
            <a:r>
              <a:rPr lang="en-US" smtClean="0"/>
              <a:t>-</a:t>
            </a:r>
            <a:fld id="{2184CD40-94B8-43BB-89E3-17BD9F73CD87}" type="slidenum">
              <a:rPr lang="en-US" smtClean="0"/>
              <a:pPr>
                <a:defRPr/>
              </a:pPr>
              <a:t>10</a:t>
            </a:fld>
            <a:r>
              <a:rPr lang="en-US" smtClean="0"/>
              <a:t>-</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12738"/>
            <a:ext cx="8229600" cy="1311275"/>
          </a:xfrm>
        </p:spPr>
        <p:txBody>
          <a:bodyPr/>
          <a:lstStyle/>
          <a:p>
            <a:r>
              <a:rPr lang="en-US" sz="2800" dirty="0" smtClean="0"/>
              <a:t>The 2014 IRS Final Rule* further clarifies and supports community health improvement activities by hospitals</a:t>
            </a:r>
            <a:endParaRPr lang="en-US" sz="2800" dirty="0"/>
          </a:p>
        </p:txBody>
      </p:sp>
      <p:sp>
        <p:nvSpPr>
          <p:cNvPr id="3" name="Content Placeholder 2"/>
          <p:cNvSpPr>
            <a:spLocks noGrp="1"/>
          </p:cNvSpPr>
          <p:nvPr>
            <p:ph idx="1"/>
          </p:nvPr>
        </p:nvSpPr>
        <p:spPr>
          <a:xfrm>
            <a:off x="533400" y="2133600"/>
            <a:ext cx="8153400" cy="3581400"/>
          </a:xfrm>
        </p:spPr>
        <p:txBody>
          <a:bodyPr/>
          <a:lstStyle/>
          <a:p>
            <a:r>
              <a:rPr lang="en-US" sz="2400" dirty="0"/>
              <a:t>C</a:t>
            </a:r>
            <a:r>
              <a:rPr lang="en-US" sz="2400" dirty="0" smtClean="0"/>
              <a:t>ommunity health needs broadly defined: hospitals must address financial and other barriers to care but also social determinants: prevention, nutrition, other </a:t>
            </a:r>
            <a:r>
              <a:rPr lang="en-US" sz="2400" b="1" dirty="0" smtClean="0"/>
              <a:t>social, behavioral, and environmental factors </a:t>
            </a:r>
            <a:r>
              <a:rPr lang="en-US" sz="2400" dirty="0" smtClean="0"/>
              <a:t>that influence health in the community</a:t>
            </a:r>
          </a:p>
          <a:p>
            <a:r>
              <a:rPr lang="en-US" sz="2400" dirty="0" smtClean="0"/>
              <a:t>CHNA implementation plans must demonstrate an impact that addresses the significant health needs identified in the hospital facility’s prior CHNA(s)</a:t>
            </a:r>
          </a:p>
          <a:p>
            <a:pPr marL="0" algn="ctr">
              <a:buNone/>
            </a:pPr>
            <a:r>
              <a:rPr lang="en-US" sz="1600" dirty="0" smtClean="0"/>
              <a:t>*See </a:t>
            </a:r>
            <a:r>
              <a:rPr lang="en-US" sz="1600" dirty="0" smtClean="0">
                <a:hlinkClick r:id="rId2"/>
              </a:rPr>
              <a:t>https://www.gpo.gov/fdsys/pkg/FR-2014-12-31/pdf/2014-30525.pdf</a:t>
            </a:r>
            <a:r>
              <a:rPr lang="en-US" sz="1600" dirty="0" smtClean="0"/>
              <a:t>. </a:t>
            </a:r>
          </a:p>
          <a:p>
            <a:endParaRPr lang="en-US" sz="2800"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11</a:t>
            </a:fld>
            <a:r>
              <a:rPr lang="en-US" smtClean="0"/>
              <a:t>-</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543800" cy="1311275"/>
          </a:xfrm>
        </p:spPr>
        <p:txBody>
          <a:bodyPr/>
          <a:lstStyle/>
          <a:p>
            <a:r>
              <a:rPr lang="en-US" sz="3200" dirty="0" smtClean="0"/>
              <a:t>A new website will analyze and display Schedule H data from nonprofit hospitals</a:t>
            </a:r>
            <a:endParaRPr lang="en-US" sz="3200" dirty="0"/>
          </a:p>
        </p:txBody>
      </p:sp>
      <p:sp>
        <p:nvSpPr>
          <p:cNvPr id="4" name="Slide Number Placeholder 3"/>
          <p:cNvSpPr>
            <a:spLocks noGrp="1"/>
          </p:cNvSpPr>
          <p:nvPr>
            <p:ph type="sldNum" sz="quarter" idx="10"/>
          </p:nvPr>
        </p:nvSpPr>
        <p:spPr/>
        <p:txBody>
          <a:bodyPr/>
          <a:lstStyle/>
          <a:p>
            <a:pPr>
              <a:defRPr/>
            </a:pPr>
            <a:r>
              <a:rPr lang="en-US" dirty="0" smtClean="0"/>
              <a:t>-</a:t>
            </a:r>
            <a:fld id="{412CD552-F8E5-46D8-ABA9-0135BABB5AC2}" type="slidenum">
              <a:rPr lang="en-US" smtClean="0"/>
              <a:pPr>
                <a:defRPr/>
              </a:pPr>
              <a:t>12</a:t>
            </a:fld>
            <a:r>
              <a:rPr lang="en-US" dirty="0" smtClean="0"/>
              <a:t>-</a:t>
            </a:r>
            <a:endParaRPr lang="en-US"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3400" y="2362200"/>
            <a:ext cx="4066495" cy="3262544"/>
          </a:xfrm>
          <a:prstGeom prst="rect">
            <a:avLst/>
          </a:prstGeom>
        </p:spPr>
      </p:pic>
      <p:sp>
        <p:nvSpPr>
          <p:cNvPr id="6" name="TextBox 5"/>
          <p:cNvSpPr txBox="1"/>
          <p:nvPr/>
        </p:nvSpPr>
        <p:spPr>
          <a:xfrm>
            <a:off x="4800600" y="3200400"/>
            <a:ext cx="4114800" cy="1661993"/>
          </a:xfrm>
          <a:prstGeom prst="rect">
            <a:avLst/>
          </a:prstGeom>
          <a:noFill/>
        </p:spPr>
        <p:txBody>
          <a:bodyPr wrap="square" rtlCol="0">
            <a:spAutoFit/>
          </a:bodyPr>
          <a:lstStyle/>
          <a:p>
            <a:r>
              <a:rPr lang="en-US" sz="1600" dirty="0" smtClean="0">
                <a:latin typeface="+mn-lt"/>
              </a:rPr>
              <a:t>Developed and sponsored by: </a:t>
            </a:r>
          </a:p>
          <a:p>
            <a:r>
              <a:rPr lang="en-US" sz="1600" dirty="0" smtClean="0">
                <a:latin typeface="+mn-lt"/>
              </a:rPr>
              <a:t>    RTI International</a:t>
            </a:r>
          </a:p>
          <a:p>
            <a:r>
              <a:rPr lang="en-US" sz="1600" dirty="0" smtClean="0">
                <a:latin typeface="+mn-lt"/>
              </a:rPr>
              <a:t>    Public Health Institute</a:t>
            </a:r>
          </a:p>
          <a:p>
            <a:r>
              <a:rPr lang="en-US" sz="1600" dirty="0" smtClean="0">
                <a:latin typeface="+mn-lt"/>
              </a:rPr>
              <a:t>    The Robert Wood Johnson Foundation            </a:t>
            </a:r>
          </a:p>
          <a:p>
            <a:endParaRPr lang="en-US" sz="1800" dirty="0" smtClean="0">
              <a:latin typeface="+mn-lt"/>
            </a:endParaRPr>
          </a:p>
          <a:p>
            <a:r>
              <a:rPr lang="en-US" sz="2000" dirty="0" smtClean="0">
                <a:latin typeface="+mn-lt"/>
              </a:rPr>
              <a:t> </a:t>
            </a:r>
            <a:endParaRPr lang="en-US" sz="2000" dirty="0">
              <a:latin typeface="+mn-lt"/>
            </a:endParaRPr>
          </a:p>
        </p:txBody>
      </p:sp>
      <p:sp>
        <p:nvSpPr>
          <p:cNvPr id="10" name="TextBox 9"/>
          <p:cNvSpPr txBox="1"/>
          <p:nvPr/>
        </p:nvSpPr>
        <p:spPr>
          <a:xfrm>
            <a:off x="3886200" y="5791201"/>
            <a:ext cx="4800600" cy="954107"/>
          </a:xfrm>
          <a:prstGeom prst="rect">
            <a:avLst/>
          </a:prstGeom>
          <a:noFill/>
        </p:spPr>
        <p:txBody>
          <a:bodyPr wrap="square" rtlCol="0">
            <a:spAutoFit/>
          </a:bodyPr>
          <a:lstStyle/>
          <a:p>
            <a:r>
              <a:rPr lang="en-US" sz="1600" dirty="0" smtClean="0">
                <a:latin typeface="+mn-lt"/>
              </a:rPr>
              <a:t>Preview available at </a:t>
            </a:r>
            <a:r>
              <a:rPr lang="en-US" sz="1600" dirty="0" smtClean="0">
                <a:latin typeface="+mn-lt"/>
                <a:hlinkClick r:id="rId3"/>
              </a:rPr>
              <a:t>http://www.hospitalcommunitybenefit.org</a:t>
            </a:r>
            <a:endParaRPr lang="en-US" sz="1600" dirty="0" smtClean="0">
              <a:latin typeface="+mn-lt"/>
            </a:endParaRPr>
          </a:p>
          <a:p>
            <a:endParaRPr lang="en-US" dirty="0">
              <a:latin typeface="+mn-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12738"/>
            <a:ext cx="8305800" cy="1311275"/>
          </a:xfrm>
        </p:spPr>
        <p:txBody>
          <a:bodyPr/>
          <a:lstStyle/>
          <a:p>
            <a:r>
              <a:rPr lang="en-US" sz="3200" dirty="0"/>
              <a:t>To monitor HCB, states </a:t>
            </a:r>
            <a:r>
              <a:rPr lang="en-US" sz="3200" dirty="0" smtClean="0"/>
              <a:t>can start by using the data reported to the IRS</a:t>
            </a:r>
            <a:endParaRPr lang="en-US" sz="3200" dirty="0"/>
          </a:p>
        </p:txBody>
      </p:sp>
      <p:sp>
        <p:nvSpPr>
          <p:cNvPr id="3" name="Content Placeholder 2"/>
          <p:cNvSpPr>
            <a:spLocks noGrp="1"/>
          </p:cNvSpPr>
          <p:nvPr>
            <p:ph idx="1"/>
          </p:nvPr>
        </p:nvSpPr>
        <p:spPr>
          <a:xfrm>
            <a:off x="457200" y="2133600"/>
            <a:ext cx="8489950" cy="3962400"/>
          </a:xfrm>
        </p:spPr>
        <p:txBody>
          <a:bodyPr/>
          <a:lstStyle/>
          <a:p>
            <a:pPr marL="342900" lvl="1" indent="-342900">
              <a:spcBef>
                <a:spcPct val="85000"/>
              </a:spcBef>
              <a:buSzPct val="75000"/>
            </a:pPr>
            <a:r>
              <a:rPr lang="en-US" dirty="0" smtClean="0"/>
              <a:t>Collect hospital-specific </a:t>
            </a:r>
            <a:r>
              <a:rPr lang="en-US" b="1" dirty="0" smtClean="0"/>
              <a:t>Schedule </a:t>
            </a:r>
            <a:r>
              <a:rPr lang="en-US" b="1" dirty="0"/>
              <a:t>H </a:t>
            </a:r>
            <a:r>
              <a:rPr lang="en-US" dirty="0" smtClean="0"/>
              <a:t>data in </a:t>
            </a:r>
            <a:r>
              <a:rPr lang="en-US" dirty="0"/>
              <a:t>electronic form to </a:t>
            </a:r>
            <a:r>
              <a:rPr lang="en-US" dirty="0" smtClean="0"/>
              <a:t>facilitate </a:t>
            </a:r>
            <a:r>
              <a:rPr lang="en-US" dirty="0"/>
              <a:t>aggregation and trending of financial data for planning, transparency, and compliance</a:t>
            </a:r>
          </a:p>
          <a:p>
            <a:pPr marL="342900" lvl="1" indent="-342900">
              <a:spcBef>
                <a:spcPct val="85000"/>
              </a:spcBef>
              <a:buSzPct val="75000"/>
            </a:pPr>
            <a:r>
              <a:rPr lang="en-US" dirty="0" smtClean="0"/>
              <a:t>Collect, summarize, geo-map, </a:t>
            </a:r>
            <a:r>
              <a:rPr lang="en-US" dirty="0"/>
              <a:t>and </a:t>
            </a:r>
            <a:r>
              <a:rPr lang="en-US" dirty="0" smtClean="0"/>
              <a:t>trend </a:t>
            </a:r>
            <a:r>
              <a:rPr lang="en-US" dirty="0"/>
              <a:t>information from hospital </a:t>
            </a:r>
            <a:r>
              <a:rPr lang="en-US" b="1" dirty="0"/>
              <a:t>CHNAs </a:t>
            </a:r>
            <a:r>
              <a:rPr lang="en-US" dirty="0"/>
              <a:t>to align priorities, planning, and performance metrics</a:t>
            </a:r>
          </a:p>
          <a:p>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13</a:t>
            </a:fld>
            <a:r>
              <a:rPr lang="en-US" smtClean="0"/>
              <a:t>-</a:t>
            </a:r>
            <a:endParaRPr lang="en-US"/>
          </a:p>
        </p:txBody>
      </p:sp>
    </p:spTree>
    <p:extLst>
      <p:ext uri="{BB962C8B-B14F-4D97-AF65-F5344CB8AC3E}">
        <p14:creationId xmlns:p14="http://schemas.microsoft.com/office/powerpoint/2010/main" val="2689295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1311275"/>
          </a:xfrm>
        </p:spPr>
        <p:txBody>
          <a:bodyPr/>
          <a:lstStyle/>
          <a:p>
            <a:r>
              <a:rPr lang="en-US" sz="3200" dirty="0" smtClean="0"/>
              <a:t>States can also require additional HCB reporting as these 31 states have done</a:t>
            </a:r>
            <a:endParaRPr lang="en-US" sz="3200"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14</a:t>
            </a:fld>
            <a:r>
              <a:rPr lang="en-US" smtClean="0"/>
              <a:t>-</a:t>
            </a:r>
            <a:endParaRPr lang="en-US"/>
          </a:p>
        </p:txBody>
      </p:sp>
      <p:pic>
        <p:nvPicPr>
          <p:cNvPr id="2050" name="Picture 2"/>
          <p:cNvPicPr>
            <a:picLocks noChangeAspect="1" noChangeArrowheads="1"/>
          </p:cNvPicPr>
          <p:nvPr/>
        </p:nvPicPr>
        <p:blipFill>
          <a:blip r:embed="rId3" cstate="print"/>
          <a:stretch>
            <a:fillRect/>
          </a:stretch>
        </p:blipFill>
        <p:spPr bwMode="auto">
          <a:xfrm>
            <a:off x="919413" y="1905000"/>
            <a:ext cx="6960686" cy="4263121"/>
          </a:xfrm>
          <a:prstGeom prst="rect">
            <a:avLst/>
          </a:prstGeom>
          <a:noFill/>
          <a:ln w="9525">
            <a:noFill/>
            <a:miter lim="800000"/>
            <a:headEnd/>
            <a:tailEnd/>
          </a:ln>
        </p:spPr>
      </p:pic>
      <p:sp>
        <p:nvSpPr>
          <p:cNvPr id="6" name="TextBox 5">
            <a:hlinkClick r:id="rId4"/>
          </p:cNvPr>
          <p:cNvSpPr txBox="1"/>
          <p:nvPr/>
        </p:nvSpPr>
        <p:spPr>
          <a:xfrm>
            <a:off x="6781800" y="5524381"/>
            <a:ext cx="2362200" cy="800219"/>
          </a:xfrm>
          <a:prstGeom prst="rect">
            <a:avLst/>
          </a:prstGeom>
          <a:noFill/>
        </p:spPr>
        <p:txBody>
          <a:bodyPr wrap="square" rtlCol="0">
            <a:spAutoFit/>
          </a:bodyPr>
          <a:lstStyle/>
          <a:p>
            <a:r>
              <a:rPr lang="en-US" sz="900" i="1" dirty="0">
                <a:latin typeface="+mn-lt"/>
              </a:rPr>
              <a:t>Source: The Hilltop </a:t>
            </a:r>
            <a:r>
              <a:rPr lang="en-US" sz="900" i="1" dirty="0" smtClean="0">
                <a:latin typeface="+mn-lt"/>
              </a:rPr>
              <a:t>Institute, June 2016 </a:t>
            </a:r>
          </a:p>
          <a:p>
            <a:r>
              <a:rPr lang="en-US" sz="900" i="1" dirty="0" smtClean="0">
                <a:latin typeface="+mn-lt"/>
              </a:rPr>
              <a:t>Funded by: The </a:t>
            </a:r>
            <a:r>
              <a:rPr lang="en-US" sz="900" i="1" dirty="0" err="1" smtClean="0">
                <a:latin typeface="+mn-lt"/>
              </a:rPr>
              <a:t>Kresge</a:t>
            </a:r>
            <a:r>
              <a:rPr lang="en-US" sz="900" i="1" dirty="0" smtClean="0">
                <a:latin typeface="+mn-lt"/>
              </a:rPr>
              <a:t> Foundation</a:t>
            </a:r>
          </a:p>
          <a:p>
            <a:r>
              <a:rPr lang="en-US" sz="900" i="1" dirty="0" smtClean="0">
                <a:latin typeface="+mn-lt"/>
                <a:hlinkClick r:id="rId5"/>
              </a:rPr>
              <a:t>http</a:t>
            </a:r>
            <a:r>
              <a:rPr lang="en-US" sz="900" i="1" dirty="0">
                <a:latin typeface="+mn-lt"/>
                <a:hlinkClick r:id="rId5"/>
              </a:rPr>
              <a:t>://www.hilltopinstitute.org/hcbp_cbl.cfm</a:t>
            </a:r>
            <a:endParaRPr lang="en-US" sz="900" i="1" dirty="0">
              <a:latin typeface="+mn-lt"/>
            </a:endParaRPr>
          </a:p>
          <a:p>
            <a:endParaRPr lang="en-US" sz="900" i="1" dirty="0" smtClean="0">
              <a:latin typeface="+mn-lt"/>
            </a:endParaRPr>
          </a:p>
          <a:p>
            <a:endParaRPr lang="en-US" sz="1000" i="1" dirty="0">
              <a:latin typeface="+mn-lt"/>
            </a:endParaRPr>
          </a:p>
        </p:txBody>
      </p:sp>
    </p:spTree>
    <p:extLst>
      <p:ext uri="{BB962C8B-B14F-4D97-AF65-F5344CB8AC3E}">
        <p14:creationId xmlns:p14="http://schemas.microsoft.com/office/powerpoint/2010/main" val="13322395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 the states represented at Philadelphia RSG meeting …</a:t>
            </a:r>
            <a:endParaRPr lang="en-US" dirty="0"/>
          </a:p>
        </p:txBody>
      </p:sp>
      <p:sp>
        <p:nvSpPr>
          <p:cNvPr id="3" name="Content Placeholder 2"/>
          <p:cNvSpPr>
            <a:spLocks noGrp="1"/>
          </p:cNvSpPr>
          <p:nvPr>
            <p:ph idx="1"/>
          </p:nvPr>
        </p:nvSpPr>
        <p:spPr>
          <a:xfrm>
            <a:off x="381000" y="1981200"/>
            <a:ext cx="8458200" cy="3962400"/>
          </a:xfrm>
        </p:spPr>
        <p:txBody>
          <a:bodyPr/>
          <a:lstStyle/>
          <a:p>
            <a:r>
              <a:rPr lang="en-US" sz="2400" dirty="0" smtClean="0"/>
              <a:t>These states have their own reporting requirements:</a:t>
            </a:r>
          </a:p>
          <a:p>
            <a:pPr lvl="1"/>
            <a:r>
              <a:rPr lang="en-US" sz="2000" b="1" dirty="0" smtClean="0"/>
              <a:t>Connecticut </a:t>
            </a:r>
            <a:r>
              <a:rPr lang="en-US" sz="2000" dirty="0" smtClean="0"/>
              <a:t>requires hospitals that voluntarily develop community benefit programs to satisfy specific reporting requirements.</a:t>
            </a:r>
          </a:p>
          <a:p>
            <a:pPr lvl="1"/>
            <a:r>
              <a:rPr lang="en-US" sz="2000" b="1" dirty="0" smtClean="0"/>
              <a:t>Georgia </a:t>
            </a:r>
            <a:r>
              <a:rPr lang="en-US" sz="2000" dirty="0" smtClean="0"/>
              <a:t>requires hospitals to report charity care expenses.</a:t>
            </a:r>
          </a:p>
          <a:p>
            <a:pPr lvl="1"/>
            <a:r>
              <a:rPr lang="en-US" sz="2000" b="1" dirty="0" smtClean="0"/>
              <a:t>Massachusetts </a:t>
            </a:r>
            <a:r>
              <a:rPr lang="en-US" sz="2000" dirty="0" smtClean="0"/>
              <a:t>has voluntary guidelines that recommend annual community benefit reporting by hospitals.</a:t>
            </a:r>
          </a:p>
          <a:p>
            <a:pPr lvl="1"/>
            <a:r>
              <a:rPr lang="en-US" sz="2000" b="1" dirty="0" smtClean="0"/>
              <a:t>Montana </a:t>
            </a:r>
            <a:r>
              <a:rPr lang="en-US" sz="2000" dirty="0" smtClean="0"/>
              <a:t>requires nonprofit and for-profit hospitals to file annual financial reports that reflect expenses associated with charity care and services provided to Medicaid and Medicare patients.</a:t>
            </a:r>
          </a:p>
          <a:p>
            <a:pPr lvl="1"/>
            <a:r>
              <a:rPr lang="en-US" sz="2000" b="1" dirty="0" smtClean="0"/>
              <a:t>New Hampshire </a:t>
            </a:r>
            <a:r>
              <a:rPr lang="en-US" sz="2000" dirty="0" smtClean="0"/>
              <a:t>requires nonprofit hospitals and other health care charitable trusts to report community benefits provided the previous year as part of community benefit plans filed with the Director of Charitable Trusts. </a:t>
            </a:r>
          </a:p>
          <a:p>
            <a:pPr lvl="1"/>
            <a:endParaRPr lang="en-US" sz="2000" dirty="0" smtClean="0"/>
          </a:p>
          <a:p>
            <a:pPr lvl="1"/>
            <a:endParaRPr lang="en-US" dirty="0"/>
          </a:p>
        </p:txBody>
      </p:sp>
      <p:sp>
        <p:nvSpPr>
          <p:cNvPr id="4" name="Slide Number Placeholder 3"/>
          <p:cNvSpPr>
            <a:spLocks noGrp="1"/>
          </p:cNvSpPr>
          <p:nvPr>
            <p:ph type="sldNum" sz="quarter" idx="10"/>
          </p:nvPr>
        </p:nvSpPr>
        <p:spPr/>
        <p:txBody>
          <a:bodyPr/>
          <a:lstStyle/>
          <a:p>
            <a:pPr>
              <a:defRPr/>
            </a:pPr>
            <a:r>
              <a:rPr lang="en-US" dirty="0" smtClean="0"/>
              <a:t>-</a:t>
            </a:r>
            <a:fld id="{412CD552-F8E5-46D8-ABA9-0135BABB5AC2}" type="slidenum">
              <a:rPr lang="en-US" smtClean="0"/>
              <a:pPr>
                <a:defRPr/>
              </a:pPr>
              <a:t>15</a:t>
            </a:fld>
            <a:r>
              <a:rPr lang="en-US" dirty="0" smtClean="0"/>
              <a:t>-</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state reporting requirements</a:t>
            </a:r>
            <a:endParaRPr lang="en-US" dirty="0"/>
          </a:p>
        </p:txBody>
      </p:sp>
      <p:sp>
        <p:nvSpPr>
          <p:cNvPr id="3" name="Content Placeholder 2"/>
          <p:cNvSpPr>
            <a:spLocks noGrp="1"/>
          </p:cNvSpPr>
          <p:nvPr>
            <p:ph idx="1"/>
          </p:nvPr>
        </p:nvSpPr>
        <p:spPr>
          <a:xfrm>
            <a:off x="76200" y="1905000"/>
            <a:ext cx="8686800" cy="4495800"/>
          </a:xfrm>
        </p:spPr>
        <p:txBody>
          <a:bodyPr/>
          <a:lstStyle/>
          <a:p>
            <a:pPr lvl="1"/>
            <a:r>
              <a:rPr lang="en-US" sz="2000" b="1" dirty="0"/>
              <a:t>New York </a:t>
            </a:r>
            <a:r>
              <a:rPr lang="en-US" sz="2000" dirty="0"/>
              <a:t>requires hospitals to report their costs of providing unreimbursed care and nonprofit hospitals to demonstrate their commitment to meeting community health needs.</a:t>
            </a:r>
          </a:p>
          <a:p>
            <a:pPr lvl="1"/>
            <a:r>
              <a:rPr lang="en-US" sz="2000" b="1" dirty="0" smtClean="0"/>
              <a:t>Ohio </a:t>
            </a:r>
            <a:r>
              <a:rPr lang="en-US" sz="2000" dirty="0"/>
              <a:t>requires </a:t>
            </a:r>
            <a:r>
              <a:rPr lang="en-US" sz="2000" dirty="0" smtClean="0"/>
              <a:t>hospitals to </a:t>
            </a:r>
            <a:r>
              <a:rPr lang="en-US" sz="2000" dirty="0"/>
              <a:t>report to the Department of Medicaid information on the identity and number of people who receive free care.</a:t>
            </a:r>
          </a:p>
          <a:p>
            <a:pPr lvl="1"/>
            <a:r>
              <a:rPr lang="en-US" sz="2000" b="1" dirty="0" smtClean="0"/>
              <a:t>Rhode </a:t>
            </a:r>
            <a:r>
              <a:rPr lang="en-US" sz="2000" b="1" dirty="0"/>
              <a:t>Island </a:t>
            </a:r>
            <a:r>
              <a:rPr lang="en-US" sz="2000" dirty="0"/>
              <a:t>requires hospitals to submit annual community benefit reports to the director of the Department of Health.</a:t>
            </a:r>
          </a:p>
          <a:p>
            <a:pPr lvl="1"/>
            <a:r>
              <a:rPr lang="en-US" sz="2000" b="1" dirty="0"/>
              <a:t>South Carolina </a:t>
            </a:r>
            <a:r>
              <a:rPr lang="en-US" sz="2000" dirty="0"/>
              <a:t>requires hospitals to report community benefits in connection with filing a certificate of need (CON) application.</a:t>
            </a:r>
          </a:p>
          <a:p>
            <a:pPr lvl="1"/>
            <a:r>
              <a:rPr lang="en-US" sz="2000" b="1" dirty="0" smtClean="0"/>
              <a:t>Tennessee</a:t>
            </a:r>
            <a:r>
              <a:rPr lang="en-US" sz="2000" dirty="0" smtClean="0"/>
              <a:t> </a:t>
            </a:r>
            <a:r>
              <a:rPr lang="en-US" sz="2000" dirty="0"/>
              <a:t>requires nonprofit hospitals to report charity </a:t>
            </a:r>
            <a:r>
              <a:rPr lang="en-US" sz="2000" dirty="0" smtClean="0"/>
              <a:t>care.</a:t>
            </a:r>
          </a:p>
          <a:p>
            <a:pPr lvl="1"/>
            <a:r>
              <a:rPr lang="en-US" sz="2000" b="1" dirty="0" smtClean="0"/>
              <a:t>Virginia</a:t>
            </a:r>
            <a:r>
              <a:rPr lang="en-US" sz="2000" dirty="0" smtClean="0"/>
              <a:t> requires community benefit reporting by nonprofit hospitals that agree to provide community benefits as a condition of certificate of public need approval.</a:t>
            </a:r>
            <a:endParaRPr lang="en-US" sz="2000" dirty="0"/>
          </a:p>
          <a:p>
            <a:pPr lvl="1"/>
            <a:endParaRPr lang="en-US" sz="2000" dirty="0"/>
          </a:p>
          <a:p>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16</a:t>
            </a:fld>
            <a:r>
              <a:rPr lang="en-US" smtClean="0"/>
              <a:t>-</a:t>
            </a:r>
            <a:endParaRPr lang="en-US"/>
          </a:p>
        </p:txBody>
      </p:sp>
    </p:spTree>
    <p:extLst>
      <p:ext uri="{BB962C8B-B14F-4D97-AF65-F5344CB8AC3E}">
        <p14:creationId xmlns:p14="http://schemas.microsoft.com/office/powerpoint/2010/main" val="4239480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12738"/>
            <a:ext cx="8001000" cy="1311275"/>
          </a:xfrm>
        </p:spPr>
        <p:txBody>
          <a:bodyPr/>
          <a:lstStyle/>
          <a:p>
            <a:r>
              <a:rPr lang="en-US" sz="3200" dirty="0" smtClean="0"/>
              <a:t>In Maryland, Hilltop is helping the state build a new reporting tool</a:t>
            </a:r>
            <a:endParaRPr lang="en-US" sz="3200" dirty="0"/>
          </a:p>
        </p:txBody>
      </p:sp>
      <p:sp>
        <p:nvSpPr>
          <p:cNvPr id="3" name="Content Placeholder 2"/>
          <p:cNvSpPr>
            <a:spLocks noGrp="1"/>
          </p:cNvSpPr>
          <p:nvPr>
            <p:ph idx="1"/>
          </p:nvPr>
        </p:nvSpPr>
        <p:spPr>
          <a:xfrm>
            <a:off x="533400" y="1828800"/>
            <a:ext cx="8489950" cy="4038600"/>
          </a:xfrm>
        </p:spPr>
        <p:txBody>
          <a:bodyPr/>
          <a:lstStyle/>
          <a:p>
            <a:pPr>
              <a:spcBef>
                <a:spcPts val="1800"/>
              </a:spcBef>
            </a:pPr>
            <a:r>
              <a:rPr lang="en-US" sz="2400" dirty="0" smtClean="0"/>
              <a:t>The Maryland Health Services Cost Review Commission has responsibility for HCB reporting</a:t>
            </a:r>
          </a:p>
          <a:p>
            <a:pPr>
              <a:spcBef>
                <a:spcPts val="1800"/>
              </a:spcBef>
            </a:pPr>
            <a:r>
              <a:rPr lang="en-US" sz="2400" dirty="0" smtClean="0"/>
              <a:t>Population health improvement is a stated goal of Maryland’s hospital All-Payer Model</a:t>
            </a:r>
          </a:p>
          <a:p>
            <a:pPr>
              <a:spcBef>
                <a:spcPts val="1800"/>
              </a:spcBef>
            </a:pPr>
            <a:r>
              <a:rPr lang="en-US" sz="2400" dirty="0" smtClean="0"/>
              <a:t>Hilltop is developing a web-based tool for data collection that will facilitate aggregation, analysis, and trending:</a:t>
            </a:r>
          </a:p>
          <a:p>
            <a:pPr lvl="1"/>
            <a:r>
              <a:rPr lang="en-US" sz="2000" dirty="0" smtClean="0"/>
              <a:t>Community benefit service area (for geo-mapping)</a:t>
            </a:r>
          </a:p>
          <a:p>
            <a:pPr lvl="1"/>
            <a:r>
              <a:rPr lang="en-US" sz="2000" dirty="0" smtClean="0"/>
              <a:t>Community Health Needs Assessments—partners, identified needs, and priorities</a:t>
            </a:r>
          </a:p>
          <a:p>
            <a:pPr lvl="1"/>
            <a:r>
              <a:rPr lang="en-US" sz="2000" dirty="0" smtClean="0"/>
              <a:t>Community benefit staff roles/responsibilities</a:t>
            </a:r>
          </a:p>
          <a:p>
            <a:pPr lvl="1"/>
            <a:r>
              <a:rPr lang="en-US" sz="2000" dirty="0" smtClean="0"/>
              <a:t>External collaborations</a:t>
            </a:r>
          </a:p>
          <a:p>
            <a:pPr lvl="1"/>
            <a:r>
              <a:rPr lang="en-US" sz="2000" dirty="0" smtClean="0"/>
              <a:t>Community benefit initiatives</a:t>
            </a:r>
          </a:p>
          <a:p>
            <a:pPr lvl="1"/>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17</a:t>
            </a:fld>
            <a:r>
              <a:rPr lang="en-US" smtClean="0"/>
              <a:t>-</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153400" cy="1311275"/>
          </a:xfrm>
        </p:spPr>
        <p:txBody>
          <a:bodyPr/>
          <a:lstStyle/>
          <a:p>
            <a:r>
              <a:rPr lang="en-US" sz="3200" dirty="0" smtClean="0">
                <a:solidFill>
                  <a:schemeClr val="tx1"/>
                </a:solidFill>
              </a:rPr>
              <a:t>Other data sources can augment required federal and state HCB reporting</a:t>
            </a:r>
            <a:endParaRPr lang="en-US" sz="3200" dirty="0">
              <a:solidFill>
                <a:schemeClr val="tx1"/>
              </a:solidFill>
            </a:endParaRPr>
          </a:p>
        </p:txBody>
      </p:sp>
      <p:sp>
        <p:nvSpPr>
          <p:cNvPr id="3" name="Content Placeholder 2"/>
          <p:cNvSpPr>
            <a:spLocks noGrp="1"/>
          </p:cNvSpPr>
          <p:nvPr>
            <p:ph idx="1"/>
          </p:nvPr>
        </p:nvSpPr>
        <p:spPr>
          <a:xfrm>
            <a:off x="457200" y="2057400"/>
            <a:ext cx="8489950" cy="3962400"/>
          </a:xfrm>
        </p:spPr>
        <p:txBody>
          <a:bodyPr/>
          <a:lstStyle/>
          <a:p>
            <a:pPr>
              <a:spcBef>
                <a:spcPts val="1800"/>
              </a:spcBef>
            </a:pPr>
            <a:r>
              <a:rPr lang="en-US" sz="2400" dirty="0" smtClean="0"/>
              <a:t>State Health Improvement Plan (SHIP) metrics</a:t>
            </a:r>
          </a:p>
          <a:p>
            <a:pPr>
              <a:spcBef>
                <a:spcPts val="1800"/>
              </a:spcBef>
            </a:pPr>
            <a:r>
              <a:rPr lang="en-US" sz="2400" dirty="0" smtClean="0"/>
              <a:t>Medicaid eligibility, claims, and encounter data</a:t>
            </a:r>
          </a:p>
          <a:p>
            <a:pPr>
              <a:spcBef>
                <a:spcPts val="1800"/>
              </a:spcBef>
            </a:pPr>
            <a:r>
              <a:rPr lang="en-US" sz="2400" dirty="0" smtClean="0"/>
              <a:t>All payer claims databases</a:t>
            </a:r>
          </a:p>
          <a:p>
            <a:pPr>
              <a:spcBef>
                <a:spcPts val="1800"/>
              </a:spcBef>
            </a:pPr>
            <a:r>
              <a:rPr lang="en-US" sz="2400" dirty="0" smtClean="0"/>
              <a:t>Data submitted for CON applications</a:t>
            </a:r>
          </a:p>
          <a:p>
            <a:pPr>
              <a:spcBef>
                <a:spcPts val="1800"/>
              </a:spcBef>
            </a:pPr>
            <a:r>
              <a:rPr lang="en-US" sz="2400" dirty="0" smtClean="0"/>
              <a:t>State-administered surveys</a:t>
            </a:r>
          </a:p>
          <a:p>
            <a:pPr>
              <a:spcBef>
                <a:spcPts val="1800"/>
              </a:spcBef>
            </a:pPr>
            <a:r>
              <a:rPr lang="en-US" sz="2400" dirty="0" smtClean="0"/>
              <a:t>Federal surveys </a:t>
            </a:r>
            <a:r>
              <a:rPr lang="en-US" sz="1800" dirty="0" smtClean="0"/>
              <a:t>(e.g., Census data, American Community Survey, Behavioral Risk Factor Surveillance System, National Health and Nutrition Examination Survey, National Health and Aging Trends Study)</a:t>
            </a:r>
          </a:p>
          <a:p>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18</a:t>
            </a:fld>
            <a:r>
              <a:rPr lang="en-US" smtClean="0"/>
              <a:t>-</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a:xfrm>
            <a:off x="533400" y="1981200"/>
            <a:ext cx="8305800" cy="3810000"/>
          </a:xfrm>
        </p:spPr>
        <p:txBody>
          <a:bodyPr/>
          <a:lstStyle/>
          <a:p>
            <a:r>
              <a:rPr lang="en-US" sz="2400" dirty="0" smtClean="0"/>
              <a:t>What entities in your state work with hospitals on HCB data collection?  </a:t>
            </a:r>
          </a:p>
          <a:p>
            <a:r>
              <a:rPr lang="en-US" sz="2400" dirty="0" smtClean="0"/>
              <a:t>What information is available about HCB—either for specific hospitals or aggregate data?</a:t>
            </a:r>
          </a:p>
          <a:p>
            <a:r>
              <a:rPr lang="en-US" sz="2400" dirty="0" smtClean="0"/>
              <a:t>What are the trends in hospital HCB spending in your state?</a:t>
            </a:r>
          </a:p>
          <a:p>
            <a:r>
              <a:rPr lang="en-US" sz="2400" dirty="0"/>
              <a:t>Hilltop’s data about state laws were updated in June 2016. Has there been any legislative or regulatory action in your states that we may have missed? </a:t>
            </a:r>
          </a:p>
          <a:p>
            <a:endParaRPr lang="en-US" sz="2800" dirty="0" smtClean="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19</a:t>
            </a:fld>
            <a:r>
              <a:rPr lang="en-US" smtClean="0"/>
              <a:t>-</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Introduction: Why we are focusing on the role of hospitals in improving population health</a:t>
            </a:r>
            <a:endParaRPr lang="en-US" sz="3200" dirty="0"/>
          </a:p>
        </p:txBody>
      </p:sp>
      <p:sp>
        <p:nvSpPr>
          <p:cNvPr id="3" name="Content Placeholder 2"/>
          <p:cNvSpPr>
            <a:spLocks noGrp="1"/>
          </p:cNvSpPr>
          <p:nvPr>
            <p:ph idx="1"/>
          </p:nvPr>
        </p:nvSpPr>
        <p:spPr>
          <a:xfrm>
            <a:off x="457200" y="1905000"/>
            <a:ext cx="8489950" cy="4191000"/>
          </a:xfrm>
        </p:spPr>
        <p:txBody>
          <a:bodyPr/>
          <a:lstStyle/>
          <a:p>
            <a:r>
              <a:rPr lang="en-US" sz="2000" dirty="0" smtClean="0"/>
              <a:t>There is a general expectation hospitals should be involved in population health improvement; today we will discuss factors that contribute to that expectation, and explore whether there is common ground on which to build policy and practice.</a:t>
            </a:r>
          </a:p>
          <a:p>
            <a:r>
              <a:rPr lang="en-US" sz="2000" dirty="0" smtClean="0"/>
              <a:t>Key questions to be covered:</a:t>
            </a:r>
          </a:p>
          <a:p>
            <a:pPr lvl="1"/>
            <a:r>
              <a:rPr lang="en-US" sz="1700" dirty="0" smtClean="0"/>
              <a:t>Nonprofit </a:t>
            </a:r>
            <a:r>
              <a:rPr lang="en-US" sz="1700" dirty="0"/>
              <a:t>hospitals are required by federal and state policy to </a:t>
            </a:r>
            <a:r>
              <a:rPr lang="en-US" sz="1700" dirty="0" smtClean="0"/>
              <a:t>demonstrate </a:t>
            </a:r>
            <a:r>
              <a:rPr lang="en-US" sz="1700" dirty="0"/>
              <a:t>community benefit and </a:t>
            </a:r>
            <a:r>
              <a:rPr lang="en-US" sz="1700" dirty="0" smtClean="0"/>
              <a:t>impact </a:t>
            </a:r>
            <a:r>
              <a:rPr lang="en-US" sz="1700" dirty="0"/>
              <a:t>on community </a:t>
            </a:r>
            <a:r>
              <a:rPr lang="en-US" sz="1700" dirty="0" smtClean="0"/>
              <a:t>health. What </a:t>
            </a:r>
            <a:r>
              <a:rPr lang="en-US" sz="1700" dirty="0"/>
              <a:t>are they contributing </a:t>
            </a:r>
            <a:r>
              <a:rPr lang="en-US" sz="1700" dirty="0" smtClean="0"/>
              <a:t>and </a:t>
            </a:r>
            <a:r>
              <a:rPr lang="en-US" sz="1700" dirty="0"/>
              <a:t>is it effective?</a:t>
            </a:r>
          </a:p>
          <a:p>
            <a:pPr lvl="1"/>
            <a:r>
              <a:rPr lang="en-US" sz="1700" dirty="0" smtClean="0"/>
              <a:t>Hospitals are a significant component of health care utilization and cost. How are hospitals participating in accountable care models that include population health goals and metrics?</a:t>
            </a:r>
          </a:p>
          <a:p>
            <a:pPr lvl="1"/>
            <a:r>
              <a:rPr lang="en-US" sz="1700" dirty="0" smtClean="0"/>
              <a:t>Hospital systems are getting bigger and spreading across state lines. What is the impact of new hospital business models on state regulation and population health activities?</a:t>
            </a:r>
          </a:p>
          <a:p>
            <a:endParaRPr lang="en-US" sz="2000" dirty="0"/>
          </a:p>
        </p:txBody>
      </p:sp>
      <p:sp>
        <p:nvSpPr>
          <p:cNvPr id="4" name="Slide Number Placeholder 3"/>
          <p:cNvSpPr>
            <a:spLocks noGrp="1"/>
          </p:cNvSpPr>
          <p:nvPr>
            <p:ph type="sldNum" sz="quarter" idx="10"/>
          </p:nvPr>
        </p:nvSpPr>
        <p:spPr/>
        <p:txBody>
          <a:bodyPr/>
          <a:lstStyle/>
          <a:p>
            <a:pPr>
              <a:defRPr/>
            </a:pPr>
            <a:r>
              <a:rPr lang="en-US" dirty="0" smtClean="0"/>
              <a:t>-</a:t>
            </a:r>
            <a:fld id="{412CD552-F8E5-46D8-ABA9-0135BABB5AC2}" type="slidenum">
              <a:rPr lang="en-US" smtClean="0"/>
              <a:pPr>
                <a:defRPr/>
              </a:pPr>
              <a:t>2</a:t>
            </a:fld>
            <a:r>
              <a:rPr lang="en-US" dirty="0" smtClean="0"/>
              <a:t>-</a:t>
            </a:r>
            <a:endParaRPr lang="en-US" dirty="0"/>
          </a:p>
        </p:txBody>
      </p:sp>
    </p:spTree>
    <p:extLst>
      <p:ext uri="{BB962C8B-B14F-4D97-AF65-F5344CB8AC3E}">
        <p14:creationId xmlns:p14="http://schemas.microsoft.com/office/powerpoint/2010/main" val="430378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0" y="1905000"/>
            <a:ext cx="9144000" cy="3962400"/>
          </a:xfrm>
        </p:spPr>
        <p:txBody>
          <a:bodyPr/>
          <a:lstStyle/>
          <a:p>
            <a:pPr>
              <a:buNone/>
            </a:pPr>
            <a:endParaRPr lang="en-US" dirty="0" smtClean="0"/>
          </a:p>
          <a:p>
            <a:pPr marL="0" indent="0" algn="ctr">
              <a:buNone/>
            </a:pPr>
            <a:r>
              <a:rPr lang="en-US" b="1" dirty="0" smtClean="0"/>
              <a:t>State Policy Strategies </a:t>
            </a:r>
            <a:br>
              <a:rPr lang="en-US" b="1" dirty="0" smtClean="0"/>
            </a:br>
            <a:r>
              <a:rPr lang="en-US" b="1" dirty="0" smtClean="0"/>
              <a:t>to Leverage HCB Spending</a:t>
            </a:r>
            <a:br>
              <a:rPr lang="en-US" b="1" dirty="0" smtClean="0"/>
            </a:br>
            <a:r>
              <a:rPr lang="en-US" b="1" dirty="0" smtClean="0"/>
              <a:t>and Activities</a:t>
            </a:r>
            <a:endParaRPr lang="en-US" b="1"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20</a:t>
            </a:fld>
            <a:r>
              <a:rPr lang="en-US" smtClean="0"/>
              <a:t>-</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The Triple Aim and Population Health Improvement</a:t>
            </a:r>
            <a:endParaRPr lang="en-US" sz="3200" dirty="0"/>
          </a:p>
        </p:txBody>
      </p:sp>
      <p:sp>
        <p:nvSpPr>
          <p:cNvPr id="3" name="Content Placeholder 2"/>
          <p:cNvSpPr>
            <a:spLocks noGrp="1"/>
          </p:cNvSpPr>
          <p:nvPr>
            <p:ph idx="1"/>
          </p:nvPr>
        </p:nvSpPr>
        <p:spPr>
          <a:xfrm>
            <a:off x="533400" y="2133600"/>
            <a:ext cx="8153400" cy="3962400"/>
          </a:xfrm>
        </p:spPr>
        <p:txBody>
          <a:bodyPr/>
          <a:lstStyle/>
          <a:p>
            <a:pPr marL="0" indent="0">
              <a:buNone/>
            </a:pPr>
            <a:r>
              <a:rPr lang="en-US" sz="2800" b="1" dirty="0">
                <a:solidFill>
                  <a:srgbClr val="E46C0A"/>
                </a:solidFill>
              </a:rPr>
              <a:t>Population health </a:t>
            </a:r>
            <a:r>
              <a:rPr lang="en-US" sz="2800" dirty="0"/>
              <a:t>refers to the health outcomes of a group of individuals, including the distribution of such outcomes within the group … many determinants of health, such as medical care systems, the social environment, and the physical environment, have their biological impact on individuals in part at a population </a:t>
            </a:r>
            <a:r>
              <a:rPr lang="en-US" sz="2800" dirty="0" smtClean="0"/>
              <a:t>level </a:t>
            </a:r>
            <a:r>
              <a:rPr lang="en-US" sz="2800" dirty="0"/>
              <a:t>(</a:t>
            </a:r>
            <a:r>
              <a:rPr lang="en-US" sz="2800" dirty="0" err="1"/>
              <a:t>Kindig</a:t>
            </a:r>
            <a:r>
              <a:rPr lang="en-US" sz="2800" dirty="0"/>
              <a:t> &amp; </a:t>
            </a:r>
            <a:r>
              <a:rPr lang="en-US" sz="2800" dirty="0" err="1"/>
              <a:t>Stoddart</a:t>
            </a:r>
            <a:r>
              <a:rPr lang="en-US" sz="2800" dirty="0"/>
              <a:t>, 2003</a:t>
            </a:r>
            <a:r>
              <a:rPr lang="en-US" sz="2800" dirty="0" smtClean="0"/>
              <a:t>).</a:t>
            </a:r>
            <a:endParaRPr lang="en-US" sz="2800" dirty="0"/>
          </a:p>
          <a:p>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21</a:t>
            </a:fld>
            <a:r>
              <a:rPr lang="en-US" smtClean="0"/>
              <a:t>-</a:t>
            </a:r>
            <a:endParaRPr lang="en-US"/>
          </a:p>
        </p:txBody>
      </p:sp>
    </p:spTree>
    <p:extLst>
      <p:ext uri="{BB962C8B-B14F-4D97-AF65-F5344CB8AC3E}">
        <p14:creationId xmlns:p14="http://schemas.microsoft.com/office/powerpoint/2010/main" val="104708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924800" cy="1395413"/>
          </a:xfrm>
        </p:spPr>
        <p:txBody>
          <a:bodyPr/>
          <a:lstStyle/>
          <a:p>
            <a:r>
              <a:rPr lang="en-US" sz="2800" dirty="0"/>
              <a:t>S</a:t>
            </a:r>
            <a:r>
              <a:rPr lang="en-US" sz="2800" dirty="0" smtClean="0"/>
              <a:t>tates are increasingly focusing on population health improvement as part of the Triple Aim</a:t>
            </a:r>
            <a:endParaRPr lang="en-US" sz="2800" dirty="0"/>
          </a:p>
        </p:txBody>
      </p:sp>
      <p:sp>
        <p:nvSpPr>
          <p:cNvPr id="3" name="Content Placeholder 2"/>
          <p:cNvSpPr>
            <a:spLocks noGrp="1"/>
          </p:cNvSpPr>
          <p:nvPr>
            <p:ph idx="1"/>
          </p:nvPr>
        </p:nvSpPr>
        <p:spPr>
          <a:xfrm>
            <a:off x="533400" y="2057400"/>
            <a:ext cx="8001000" cy="3886200"/>
          </a:xfrm>
        </p:spPr>
        <p:txBody>
          <a:bodyPr/>
          <a:lstStyle/>
          <a:p>
            <a:r>
              <a:rPr lang="en-US" sz="2800" dirty="0" smtClean="0"/>
              <a:t>State Health Improvement Plans (SHIP)</a:t>
            </a:r>
          </a:p>
          <a:p>
            <a:r>
              <a:rPr lang="en-US" sz="2800" dirty="0" smtClean="0"/>
              <a:t>State Innovation Model (SIM) projects</a:t>
            </a:r>
          </a:p>
          <a:p>
            <a:r>
              <a:rPr lang="en-US" sz="2800" dirty="0" smtClean="0"/>
              <a:t>Medicaid 1115 demonstration waivers</a:t>
            </a:r>
          </a:p>
          <a:p>
            <a:r>
              <a:rPr lang="en-US" sz="2800" dirty="0" smtClean="0"/>
              <a:t>Health homes</a:t>
            </a:r>
          </a:p>
          <a:p>
            <a:r>
              <a:rPr lang="en-US" sz="2800" dirty="0" smtClean="0"/>
              <a:t>Public health accreditation</a:t>
            </a:r>
            <a:endParaRPr lang="en-US" sz="2400" dirty="0" smtClean="0"/>
          </a:p>
          <a:p>
            <a:pPr marL="0">
              <a:buNone/>
            </a:pPr>
            <a:endParaRPr lang="en-US" sz="2800" dirty="0" smtClean="0"/>
          </a:p>
          <a:p>
            <a:pPr marL="0">
              <a:buNone/>
            </a:pPr>
            <a:endParaRPr lang="en-US" sz="2800"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22</a:t>
            </a:fld>
            <a:r>
              <a:rPr lang="en-US" smtClean="0"/>
              <a:t>-</a:t>
            </a:r>
            <a:endParaRPr lang="en-US"/>
          </a:p>
        </p:txBody>
      </p:sp>
    </p:spTree>
    <p:extLst>
      <p:ext uri="{BB962C8B-B14F-4D97-AF65-F5344CB8AC3E}">
        <p14:creationId xmlns:p14="http://schemas.microsoft.com/office/powerpoint/2010/main" val="475401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Many other forces are converging as well, prompting hospitals to redefine their role in the community</a:t>
            </a:r>
            <a:endParaRPr lang="en-US" sz="2800" dirty="0"/>
          </a:p>
        </p:txBody>
      </p:sp>
      <p:sp>
        <p:nvSpPr>
          <p:cNvPr id="3" name="Content Placeholder 2"/>
          <p:cNvSpPr>
            <a:spLocks noGrp="1"/>
          </p:cNvSpPr>
          <p:nvPr>
            <p:ph idx="1"/>
          </p:nvPr>
        </p:nvSpPr>
        <p:spPr>
          <a:xfrm>
            <a:off x="457200" y="1981200"/>
            <a:ext cx="8489950" cy="2514600"/>
          </a:xfrm>
        </p:spPr>
        <p:txBody>
          <a:bodyPr/>
          <a:lstStyle/>
          <a:p>
            <a:r>
              <a:rPr lang="en-US" sz="2400" dirty="0" smtClean="0"/>
              <a:t>Hospital business model shifting from volume to value</a:t>
            </a:r>
          </a:p>
          <a:p>
            <a:pPr lvl="1"/>
            <a:r>
              <a:rPr lang="en-US" sz="2000" dirty="0" smtClean="0"/>
              <a:t>Alternative payment models (e.g., accountable care organizations [ACOs])</a:t>
            </a:r>
          </a:p>
          <a:p>
            <a:pPr lvl="1"/>
            <a:r>
              <a:rPr lang="en-US" sz="2000" dirty="0" smtClean="0"/>
              <a:t>Global revenue budgets</a:t>
            </a:r>
          </a:p>
          <a:p>
            <a:r>
              <a:rPr lang="en-US" sz="2400" dirty="0"/>
              <a:t>V</a:t>
            </a:r>
            <a:r>
              <a:rPr lang="en-US" sz="2400" dirty="0" smtClean="0"/>
              <a:t>ertical and horizontal integration; hospitals and health systems becoming insurers</a:t>
            </a:r>
          </a:p>
          <a:p>
            <a:pPr marL="0" indent="0">
              <a:buNone/>
            </a:pPr>
            <a:endParaRPr lang="en-US" sz="2800" dirty="0" smtClean="0"/>
          </a:p>
          <a:p>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23</a:t>
            </a:fld>
            <a:r>
              <a:rPr lang="en-US" smtClean="0"/>
              <a:t>-</a:t>
            </a:r>
            <a:endParaRPr lang="en-US"/>
          </a:p>
        </p:txBody>
      </p:sp>
      <p:sp>
        <p:nvSpPr>
          <p:cNvPr id="5" name="TextBox 4"/>
          <p:cNvSpPr txBox="1"/>
          <p:nvPr/>
        </p:nvSpPr>
        <p:spPr>
          <a:xfrm>
            <a:off x="990600" y="4419600"/>
            <a:ext cx="7086600" cy="1384995"/>
          </a:xfrm>
          <a:prstGeom prst="rect">
            <a:avLst/>
          </a:prstGeom>
          <a:noFill/>
        </p:spPr>
        <p:txBody>
          <a:bodyPr wrap="square" rtlCol="0">
            <a:spAutoFit/>
          </a:bodyPr>
          <a:lstStyle/>
          <a:p>
            <a:r>
              <a:rPr lang="en-US" sz="2800" b="1" dirty="0" smtClean="0">
                <a:solidFill>
                  <a:srgbClr val="E46C0A"/>
                </a:solidFill>
                <a:latin typeface="+mn-lt"/>
              </a:rPr>
              <a:t>Is there a shared vision in your state regarding the role of hospitals in population health improvement? </a:t>
            </a:r>
            <a:endParaRPr lang="en-US" sz="2800" b="1" dirty="0">
              <a:solidFill>
                <a:srgbClr val="E46C0A"/>
              </a:solidFill>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12738"/>
            <a:ext cx="8001000" cy="1311275"/>
          </a:xfrm>
        </p:spPr>
        <p:txBody>
          <a:bodyPr/>
          <a:lstStyle/>
          <a:p>
            <a:r>
              <a:rPr lang="en-US" dirty="0" smtClean="0"/>
              <a:t>Policy levers that states can use to organize and guide HCB</a:t>
            </a:r>
            <a:endParaRPr lang="en-US" dirty="0"/>
          </a:p>
        </p:txBody>
      </p:sp>
      <p:sp>
        <p:nvSpPr>
          <p:cNvPr id="3" name="Content Placeholder 2"/>
          <p:cNvSpPr>
            <a:spLocks noGrp="1"/>
          </p:cNvSpPr>
          <p:nvPr>
            <p:ph idx="1"/>
          </p:nvPr>
        </p:nvSpPr>
        <p:spPr>
          <a:xfrm>
            <a:off x="533400" y="2057400"/>
            <a:ext cx="8489950" cy="3962400"/>
          </a:xfrm>
        </p:spPr>
        <p:txBody>
          <a:bodyPr/>
          <a:lstStyle/>
          <a:p>
            <a:r>
              <a:rPr lang="en-US" dirty="0" smtClean="0"/>
              <a:t>Governance</a:t>
            </a:r>
          </a:p>
          <a:p>
            <a:r>
              <a:rPr lang="en-US" dirty="0" smtClean="0"/>
              <a:t>Financial incentives</a:t>
            </a:r>
          </a:p>
          <a:p>
            <a:r>
              <a:rPr lang="en-US" dirty="0" smtClean="0"/>
              <a:t>Regulation</a:t>
            </a:r>
          </a:p>
          <a:p>
            <a:r>
              <a:rPr lang="en-US" dirty="0" smtClean="0"/>
              <a:t>Collaboration</a:t>
            </a:r>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24</a:t>
            </a:fld>
            <a:r>
              <a:rPr lang="en-US" smtClean="0"/>
              <a:t>-</a:t>
            </a:r>
            <a:endParaRPr lang="en-US"/>
          </a:p>
        </p:txBody>
      </p:sp>
    </p:spTree>
    <p:extLst>
      <p:ext uri="{BB962C8B-B14F-4D97-AF65-F5344CB8AC3E}">
        <p14:creationId xmlns:p14="http://schemas.microsoft.com/office/powerpoint/2010/main" val="1040841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12738"/>
            <a:ext cx="8458200" cy="1311275"/>
          </a:xfrm>
        </p:spPr>
        <p:txBody>
          <a:bodyPr/>
          <a:lstStyle/>
          <a:p>
            <a:r>
              <a:rPr lang="en-US" dirty="0" smtClean="0"/>
              <a:t>Effective state-level </a:t>
            </a:r>
            <a:r>
              <a:rPr lang="en-US" dirty="0" smtClean="0">
                <a:solidFill>
                  <a:srgbClr val="E46C0A"/>
                </a:solidFill>
              </a:rPr>
              <a:t>governance</a:t>
            </a:r>
            <a:r>
              <a:rPr lang="en-US" dirty="0" smtClean="0"/>
              <a:t> is key </a:t>
            </a:r>
            <a:endParaRPr lang="en-US" dirty="0"/>
          </a:p>
        </p:txBody>
      </p:sp>
      <p:sp>
        <p:nvSpPr>
          <p:cNvPr id="3" name="Content Placeholder 2"/>
          <p:cNvSpPr>
            <a:spLocks noGrp="1"/>
          </p:cNvSpPr>
          <p:nvPr>
            <p:ph idx="1"/>
          </p:nvPr>
        </p:nvSpPr>
        <p:spPr>
          <a:xfrm>
            <a:off x="457200" y="2057400"/>
            <a:ext cx="8305800" cy="3962400"/>
          </a:xfrm>
        </p:spPr>
        <p:txBody>
          <a:bodyPr/>
          <a:lstStyle/>
          <a:p>
            <a:r>
              <a:rPr lang="en-US" sz="2400" dirty="0" smtClean="0"/>
              <a:t>State leadership for HCB policy at the state level: </a:t>
            </a:r>
            <a:br>
              <a:rPr lang="en-US" sz="2400" dirty="0" smtClean="0"/>
            </a:br>
            <a:r>
              <a:rPr lang="en-US" sz="2400" dirty="0" smtClean="0"/>
              <a:t>who’s in charge? Is there </a:t>
            </a:r>
            <a:r>
              <a:rPr lang="en-US" sz="2400" dirty="0"/>
              <a:t>a</a:t>
            </a:r>
            <a:r>
              <a:rPr lang="en-US" sz="2400" dirty="0" smtClean="0"/>
              <a:t> clear delineation of roles </a:t>
            </a:r>
            <a:br>
              <a:rPr lang="en-US" sz="2400" dirty="0" smtClean="0"/>
            </a:br>
            <a:r>
              <a:rPr lang="en-US" sz="2400" dirty="0" smtClean="0"/>
              <a:t>and responsibilities?</a:t>
            </a:r>
          </a:p>
          <a:p>
            <a:r>
              <a:rPr lang="en-US" sz="2400" dirty="0"/>
              <a:t>C</a:t>
            </a:r>
            <a:r>
              <a:rPr lang="en-US" sz="2400" dirty="0" smtClean="0"/>
              <a:t>ross-agency collaboration (state and local health departments, attorney general’s office)</a:t>
            </a:r>
          </a:p>
          <a:p>
            <a:r>
              <a:rPr lang="en-US" sz="2400" dirty="0" smtClean="0"/>
              <a:t>Stakeholder engagement and buy-in</a:t>
            </a:r>
          </a:p>
          <a:p>
            <a:pPr lvl="1"/>
            <a:r>
              <a:rPr lang="en-US" sz="2400" dirty="0" smtClean="0"/>
              <a:t>Community input</a:t>
            </a:r>
          </a:p>
          <a:p>
            <a:pPr lvl="1"/>
            <a:r>
              <a:rPr lang="en-US" sz="2400" dirty="0" smtClean="0"/>
              <a:t>Hospital input</a:t>
            </a:r>
          </a:p>
          <a:p>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25</a:t>
            </a:fld>
            <a:r>
              <a:rPr lang="en-US" smtClean="0"/>
              <a:t>-</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543800" cy="1311275"/>
          </a:xfrm>
        </p:spPr>
        <p:txBody>
          <a:bodyPr/>
          <a:lstStyle/>
          <a:p>
            <a:r>
              <a:rPr lang="en-US" sz="3200" dirty="0" smtClean="0"/>
              <a:t>Policy levers that create </a:t>
            </a:r>
            <a:r>
              <a:rPr lang="en-US" sz="3200" dirty="0" smtClean="0">
                <a:solidFill>
                  <a:srgbClr val="E46C0A"/>
                </a:solidFill>
              </a:rPr>
              <a:t>financial incentives </a:t>
            </a:r>
            <a:r>
              <a:rPr lang="en-US" sz="3200" dirty="0" smtClean="0"/>
              <a:t>to improve population health</a:t>
            </a:r>
            <a:endParaRPr lang="en-US" sz="3200" dirty="0"/>
          </a:p>
        </p:txBody>
      </p:sp>
      <p:sp>
        <p:nvSpPr>
          <p:cNvPr id="3" name="Content Placeholder 2"/>
          <p:cNvSpPr>
            <a:spLocks noGrp="1"/>
          </p:cNvSpPr>
          <p:nvPr>
            <p:ph idx="1"/>
          </p:nvPr>
        </p:nvSpPr>
        <p:spPr>
          <a:xfrm>
            <a:off x="533400" y="2133600"/>
            <a:ext cx="8489950" cy="3962400"/>
          </a:xfrm>
        </p:spPr>
        <p:txBody>
          <a:bodyPr/>
          <a:lstStyle/>
          <a:p>
            <a:r>
              <a:rPr lang="en-US" dirty="0" smtClean="0"/>
              <a:t>Payment reform	</a:t>
            </a:r>
          </a:p>
          <a:p>
            <a:r>
              <a:rPr lang="en-US" dirty="0" smtClean="0"/>
              <a:t>Value-based purchasing </a:t>
            </a:r>
          </a:p>
          <a:p>
            <a:r>
              <a:rPr lang="en-US" dirty="0" smtClean="0"/>
              <a:t>State grant programs </a:t>
            </a:r>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26</a:t>
            </a:fld>
            <a:r>
              <a:rPr lang="en-US" smtClean="0"/>
              <a:t>-</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examples of states using financial incentives</a:t>
            </a:r>
            <a:endParaRPr lang="en-US" dirty="0"/>
          </a:p>
        </p:txBody>
      </p:sp>
      <p:sp>
        <p:nvSpPr>
          <p:cNvPr id="3" name="Content Placeholder 2"/>
          <p:cNvSpPr>
            <a:spLocks noGrp="1"/>
          </p:cNvSpPr>
          <p:nvPr>
            <p:ph idx="1"/>
          </p:nvPr>
        </p:nvSpPr>
        <p:spPr/>
        <p:txBody>
          <a:bodyPr/>
          <a:lstStyle/>
          <a:p>
            <a:r>
              <a:rPr lang="en-US" sz="2000" b="1" dirty="0" smtClean="0"/>
              <a:t>Maryland:</a:t>
            </a:r>
            <a:r>
              <a:rPr lang="en-US" sz="2000" dirty="0" smtClean="0"/>
              <a:t> Global budgets for hospitals in 2014 as part of its All-Payer Model; transformation implementation grants, care redesign programs,</a:t>
            </a:r>
            <a:r>
              <a:rPr lang="en-US" sz="2000" dirty="0" smtClean="0">
                <a:solidFill>
                  <a:srgbClr val="FF0000"/>
                </a:solidFill>
              </a:rPr>
              <a:t> </a:t>
            </a:r>
            <a:r>
              <a:rPr lang="en-US" sz="2000" dirty="0" smtClean="0"/>
              <a:t>and community health resources</a:t>
            </a:r>
          </a:p>
          <a:p>
            <a:r>
              <a:rPr lang="en-US" sz="2000" b="1" dirty="0" smtClean="0"/>
              <a:t>New York:</a:t>
            </a:r>
            <a:r>
              <a:rPr lang="en-US" sz="2000" dirty="0" smtClean="0"/>
              <a:t> State health improvement goals embedded in SIM and DSRIP payment reforms</a:t>
            </a:r>
            <a:endParaRPr lang="en-US" sz="2000" b="1" dirty="0" smtClean="0"/>
          </a:p>
          <a:p>
            <a:r>
              <a:rPr lang="en-US" sz="2000" b="1" dirty="0" smtClean="0"/>
              <a:t>Medicaid ACOs:</a:t>
            </a:r>
          </a:p>
          <a:p>
            <a:pPr lvl="1"/>
            <a:r>
              <a:rPr lang="en-US" sz="2000" b="1" dirty="0" smtClean="0"/>
              <a:t>New Jersey:</a:t>
            </a:r>
            <a:r>
              <a:rPr lang="en-US" sz="2000" dirty="0" smtClean="0"/>
              <a:t> 2011 law required a 3-year demonstration project launching in 2015; partnership with Nicholson Foundation, which is sponsoring a learning network and infrastructure support to local coalitions </a:t>
            </a:r>
          </a:p>
          <a:p>
            <a:pPr lvl="1"/>
            <a:r>
              <a:rPr lang="en-US" sz="2000" b="1" dirty="0" smtClean="0"/>
              <a:t>Vermont:</a:t>
            </a:r>
            <a:r>
              <a:rPr lang="en-US" sz="2000" dirty="0" smtClean="0"/>
              <a:t> Medicaid Shared Savings Program launched in 2015; Vermont Next Gen ACO now under development (includes SDH performance measures)</a:t>
            </a:r>
            <a:endParaRPr lang="en-US" sz="2000" b="1" dirty="0" smtClean="0"/>
          </a:p>
          <a:p>
            <a:endParaRPr lang="en-US" sz="2000" dirty="0" smtClean="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27</a:t>
            </a:fld>
            <a:r>
              <a:rPr lang="en-US" smtClean="0"/>
              <a:t>-</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Some </a:t>
            </a:r>
            <a:r>
              <a:rPr lang="en-US" sz="3200" dirty="0" smtClean="0">
                <a:solidFill>
                  <a:srgbClr val="E46C0A"/>
                </a:solidFill>
              </a:rPr>
              <a:t>regulatory</a:t>
            </a:r>
            <a:r>
              <a:rPr lang="en-US" sz="3200" dirty="0" smtClean="0"/>
              <a:t> policy levers that promote population health improvement</a:t>
            </a:r>
            <a:endParaRPr lang="en-US" sz="3200" dirty="0"/>
          </a:p>
        </p:txBody>
      </p:sp>
      <p:sp>
        <p:nvSpPr>
          <p:cNvPr id="3" name="Content Placeholder 2"/>
          <p:cNvSpPr>
            <a:spLocks noGrp="1"/>
          </p:cNvSpPr>
          <p:nvPr>
            <p:ph idx="1"/>
          </p:nvPr>
        </p:nvSpPr>
        <p:spPr>
          <a:xfrm>
            <a:off x="533400" y="1981200"/>
            <a:ext cx="8229600" cy="3962400"/>
          </a:xfrm>
        </p:spPr>
        <p:txBody>
          <a:bodyPr/>
          <a:lstStyle/>
          <a:p>
            <a:r>
              <a:rPr lang="en-US" dirty="0" smtClean="0"/>
              <a:t>Require hospital HCB priorities to align with state priorities</a:t>
            </a:r>
          </a:p>
          <a:p>
            <a:r>
              <a:rPr lang="en-US" dirty="0" smtClean="0"/>
              <a:t>Require reporting and dissemination of hospital performance metrics</a:t>
            </a:r>
          </a:p>
          <a:p>
            <a:r>
              <a:rPr lang="en-US" dirty="0" smtClean="0"/>
              <a:t>Establish a threshold for HCB spending </a:t>
            </a:r>
            <a:br>
              <a:rPr lang="en-US" dirty="0" smtClean="0"/>
            </a:br>
            <a:r>
              <a:rPr lang="en-US" dirty="0" smtClean="0"/>
              <a:t>by hospitals</a:t>
            </a:r>
          </a:p>
          <a:p>
            <a:pPr>
              <a:buNone/>
            </a:pPr>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28</a:t>
            </a:fld>
            <a:r>
              <a:rPr lang="en-US" smtClean="0"/>
              <a:t>-</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Some examples of states using regulatory requirements </a:t>
            </a:r>
            <a:endParaRPr lang="en-US" sz="3200" dirty="0"/>
          </a:p>
        </p:txBody>
      </p:sp>
      <p:sp>
        <p:nvSpPr>
          <p:cNvPr id="3" name="Content Placeholder 2"/>
          <p:cNvSpPr>
            <a:spLocks noGrp="1"/>
          </p:cNvSpPr>
          <p:nvPr>
            <p:ph idx="1"/>
          </p:nvPr>
        </p:nvSpPr>
        <p:spPr>
          <a:xfrm>
            <a:off x="457200" y="1905000"/>
            <a:ext cx="8489950" cy="3962400"/>
          </a:xfrm>
        </p:spPr>
        <p:txBody>
          <a:bodyPr/>
          <a:lstStyle/>
          <a:p>
            <a:r>
              <a:rPr lang="en-US" sz="2400" dirty="0" smtClean="0"/>
              <a:t>Five states specify a minimum level of charity care that a nonprofit hospital must provide:</a:t>
            </a:r>
          </a:p>
          <a:p>
            <a:pPr lvl="1"/>
            <a:r>
              <a:rPr lang="en-US" sz="2000" b="1" dirty="0" smtClean="0"/>
              <a:t>Illinois</a:t>
            </a:r>
            <a:r>
              <a:rPr lang="en-US" sz="2000" dirty="0" smtClean="0"/>
              <a:t> and </a:t>
            </a:r>
            <a:r>
              <a:rPr lang="en-US" sz="2000" b="1" dirty="0" smtClean="0"/>
              <a:t>Texas</a:t>
            </a:r>
            <a:r>
              <a:rPr lang="en-US" sz="2000" dirty="0" smtClean="0"/>
              <a:t> specify the minimum to qualify for state tax exemption.</a:t>
            </a:r>
          </a:p>
          <a:p>
            <a:pPr lvl="1"/>
            <a:r>
              <a:rPr lang="en-US" sz="2000" b="1" dirty="0" smtClean="0"/>
              <a:t>Nevada</a:t>
            </a:r>
            <a:r>
              <a:rPr lang="en-US" sz="2000" dirty="0" smtClean="0"/>
              <a:t> specifies the minimum for nonprofit and for-profit hospitals that have at least 100 beds and are located in a county that has at least two licensed hospitals.</a:t>
            </a:r>
          </a:p>
          <a:p>
            <a:pPr lvl="1"/>
            <a:r>
              <a:rPr lang="en-US" sz="2000" b="1" dirty="0" smtClean="0"/>
              <a:t>Pennsylvania’s</a:t>
            </a:r>
            <a:r>
              <a:rPr lang="en-US" sz="2000" dirty="0" smtClean="0"/>
              <a:t> Institutions of Purely Public Charity Act permits most nonprofit hospitals to choose from among seven alternative community benefit standards; six of the standards specify a minimum level of community benefits.</a:t>
            </a:r>
          </a:p>
          <a:p>
            <a:pPr lvl="1"/>
            <a:r>
              <a:rPr lang="en-US" sz="2000" b="1" dirty="0" smtClean="0"/>
              <a:t>Utah</a:t>
            </a:r>
            <a:r>
              <a:rPr lang="en-US" sz="2000" dirty="0" smtClean="0"/>
              <a:t> requires, as a condition of property tax exemption, a nonprofit hospital to contribute annual “gifts to the community” in an amount exceeding the value of its annual property tax liability.</a:t>
            </a:r>
          </a:p>
          <a:p>
            <a:pPr lvl="1"/>
            <a:endParaRPr lang="en-US" sz="2000" dirty="0" smtClean="0"/>
          </a:p>
          <a:p>
            <a:pPr lvl="1"/>
            <a:endParaRPr lang="en-US" sz="2000" dirty="0" smtClean="0"/>
          </a:p>
          <a:p>
            <a:endParaRPr lang="en-US" sz="2400"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29</a:t>
            </a:fld>
            <a:r>
              <a:rPr lang="en-US" smtClean="0"/>
              <a: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Overview</a:t>
            </a:r>
            <a:endParaRPr lang="en-US" dirty="0"/>
          </a:p>
        </p:txBody>
      </p:sp>
      <p:sp>
        <p:nvSpPr>
          <p:cNvPr id="3" name="Content Placeholder 2"/>
          <p:cNvSpPr>
            <a:spLocks noGrp="1"/>
          </p:cNvSpPr>
          <p:nvPr>
            <p:ph idx="1"/>
          </p:nvPr>
        </p:nvSpPr>
        <p:spPr>
          <a:xfrm>
            <a:off x="533400" y="1905000"/>
            <a:ext cx="7696200" cy="3962400"/>
          </a:xfrm>
        </p:spPr>
        <p:txBody>
          <a:bodyPr/>
          <a:lstStyle/>
          <a:p>
            <a:r>
              <a:rPr lang="en-US" sz="2800" dirty="0" smtClean="0"/>
              <a:t>Current policy framework for Hospital Community Benefits (HCB)</a:t>
            </a:r>
          </a:p>
          <a:p>
            <a:pPr lvl="1"/>
            <a:r>
              <a:rPr lang="en-US" sz="2400" dirty="0" smtClean="0"/>
              <a:t>How are HCB measured and reported?</a:t>
            </a:r>
          </a:p>
          <a:p>
            <a:pPr lvl="2"/>
            <a:r>
              <a:rPr lang="en-US" sz="2000" dirty="0" smtClean="0"/>
              <a:t>Federal policy</a:t>
            </a:r>
          </a:p>
          <a:p>
            <a:pPr lvl="2"/>
            <a:r>
              <a:rPr lang="en-US" sz="2000" dirty="0" smtClean="0"/>
              <a:t>State policies</a:t>
            </a:r>
          </a:p>
          <a:p>
            <a:r>
              <a:rPr lang="en-US" sz="2800" dirty="0" smtClean="0"/>
              <a:t>State policy strategies to leverage HCB </a:t>
            </a:r>
            <a:endParaRPr lang="en-US" sz="2800" dirty="0"/>
          </a:p>
          <a:p>
            <a:pPr lvl="1"/>
            <a:r>
              <a:rPr lang="en-US" sz="2400" dirty="0" smtClean="0"/>
              <a:t>Financial incentives</a:t>
            </a:r>
          </a:p>
          <a:p>
            <a:pPr lvl="1"/>
            <a:r>
              <a:rPr lang="en-US" sz="2400" dirty="0" smtClean="0"/>
              <a:t>Regulatory activities</a:t>
            </a:r>
          </a:p>
          <a:p>
            <a:pPr lvl="1"/>
            <a:r>
              <a:rPr lang="en-US" sz="2400" dirty="0" smtClean="0"/>
              <a:t>Coordination of planning, measurement activities with hospitals</a:t>
            </a:r>
          </a:p>
          <a:p>
            <a:pPr>
              <a:buNone/>
            </a:pPr>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3</a:t>
            </a:fld>
            <a:r>
              <a:rPr lang="en-US" smtClean="0"/>
              <a:t>-</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Some examples of states using regulatory requirements </a:t>
            </a:r>
            <a:r>
              <a:rPr lang="en-US" sz="2000" dirty="0" smtClean="0"/>
              <a:t>continued</a:t>
            </a:r>
            <a:endParaRPr lang="en-US" sz="2000" dirty="0"/>
          </a:p>
        </p:txBody>
      </p:sp>
      <p:sp>
        <p:nvSpPr>
          <p:cNvPr id="3" name="Content Placeholder 2"/>
          <p:cNvSpPr>
            <a:spLocks noGrp="1"/>
          </p:cNvSpPr>
          <p:nvPr>
            <p:ph idx="1"/>
          </p:nvPr>
        </p:nvSpPr>
        <p:spPr>
          <a:xfrm>
            <a:off x="533400" y="2133600"/>
            <a:ext cx="8001000" cy="4038600"/>
          </a:xfrm>
        </p:spPr>
        <p:txBody>
          <a:bodyPr/>
          <a:lstStyle/>
          <a:p>
            <a:r>
              <a:rPr lang="en-US" sz="2000" b="1" dirty="0" smtClean="0"/>
              <a:t>Maryland</a:t>
            </a:r>
            <a:r>
              <a:rPr lang="en-US" sz="2000" dirty="0" smtClean="0"/>
              <a:t>, </a:t>
            </a:r>
            <a:r>
              <a:rPr lang="en-US" sz="2000" b="1" dirty="0" smtClean="0"/>
              <a:t>Indiana</a:t>
            </a:r>
            <a:r>
              <a:rPr lang="en-US" sz="2000" dirty="0" smtClean="0"/>
              <a:t>, and </a:t>
            </a:r>
            <a:r>
              <a:rPr lang="en-US" sz="2000" b="1" dirty="0" smtClean="0"/>
              <a:t>Texas</a:t>
            </a:r>
            <a:r>
              <a:rPr lang="en-US" sz="2000" dirty="0" smtClean="0"/>
              <a:t> can impose civil penalties on hospitals for overdue community benefit reports.</a:t>
            </a:r>
          </a:p>
          <a:p>
            <a:r>
              <a:rPr lang="en-US" sz="2000" b="1" dirty="0" smtClean="0"/>
              <a:t>Indiana</a:t>
            </a:r>
            <a:r>
              <a:rPr lang="en-US" sz="2000" dirty="0" smtClean="0"/>
              <a:t> and </a:t>
            </a:r>
            <a:r>
              <a:rPr lang="en-US" sz="2000" b="1" dirty="0" smtClean="0"/>
              <a:t>Maryland</a:t>
            </a:r>
            <a:r>
              <a:rPr lang="en-US" sz="2000" dirty="0" smtClean="0"/>
              <a:t> hospitals must report on the effectiveness of community benefit initiatives.</a:t>
            </a:r>
          </a:p>
          <a:p>
            <a:r>
              <a:rPr lang="en-US" sz="2000" b="1" dirty="0" smtClean="0"/>
              <a:t>New York </a:t>
            </a:r>
            <a:r>
              <a:rPr lang="en-US" sz="2000" dirty="0" smtClean="0"/>
              <a:t>encourages hospitals to invest in and document to the IRS participation in NYS Prevention Agenda implementation activities.</a:t>
            </a:r>
          </a:p>
          <a:p>
            <a:r>
              <a:rPr lang="en-US" sz="2000" b="1" dirty="0" smtClean="0"/>
              <a:t>Massachusetts</a:t>
            </a:r>
            <a:r>
              <a:rPr lang="en-US" sz="2000" dirty="0" smtClean="0"/>
              <a:t> stresses setting measurable goals for community benefit programs and encourages using existing health status indicators for baseline measures.</a:t>
            </a:r>
          </a:p>
          <a:p>
            <a:endParaRPr lang="en-US" sz="2000" dirty="0"/>
          </a:p>
        </p:txBody>
      </p:sp>
      <p:sp>
        <p:nvSpPr>
          <p:cNvPr id="4" name="Slide Number Placeholder 3"/>
          <p:cNvSpPr>
            <a:spLocks noGrp="1"/>
          </p:cNvSpPr>
          <p:nvPr>
            <p:ph type="sldNum" sz="quarter" idx="10"/>
          </p:nvPr>
        </p:nvSpPr>
        <p:spPr/>
        <p:txBody>
          <a:bodyPr/>
          <a:lstStyle/>
          <a:p>
            <a:pPr>
              <a:defRPr/>
            </a:pPr>
            <a:r>
              <a:rPr lang="en-US" dirty="0" smtClean="0"/>
              <a:t>-</a:t>
            </a:r>
            <a:fld id="{412CD552-F8E5-46D8-ABA9-0135BABB5AC2}" type="slidenum">
              <a:rPr lang="en-US" smtClean="0"/>
              <a:pPr>
                <a:defRPr/>
              </a:pPr>
              <a:t>30</a:t>
            </a:fld>
            <a:r>
              <a:rPr lang="en-US" dirty="0" smtClean="0"/>
              <a: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Some policy levers to promote </a:t>
            </a:r>
            <a:r>
              <a:rPr lang="en-US" sz="3200" dirty="0" smtClean="0">
                <a:solidFill>
                  <a:srgbClr val="E46C0A"/>
                </a:solidFill>
              </a:rPr>
              <a:t>collaborative planning </a:t>
            </a:r>
            <a:r>
              <a:rPr lang="en-US" sz="3200" dirty="0" smtClean="0"/>
              <a:t>at the local/state/regional levels</a:t>
            </a:r>
            <a:endParaRPr lang="en-US" sz="3200" dirty="0"/>
          </a:p>
        </p:txBody>
      </p:sp>
      <p:sp>
        <p:nvSpPr>
          <p:cNvPr id="3" name="Content Placeholder 2"/>
          <p:cNvSpPr>
            <a:spLocks noGrp="1"/>
          </p:cNvSpPr>
          <p:nvPr>
            <p:ph idx="1"/>
          </p:nvPr>
        </p:nvSpPr>
        <p:spPr>
          <a:xfrm>
            <a:off x="533400" y="2057400"/>
            <a:ext cx="8229600" cy="3962400"/>
          </a:xfrm>
        </p:spPr>
        <p:txBody>
          <a:bodyPr/>
          <a:lstStyle/>
          <a:p>
            <a:r>
              <a:rPr lang="en-US" dirty="0" smtClean="0"/>
              <a:t>State Health Improvement Plans (SHIPs)</a:t>
            </a:r>
          </a:p>
          <a:p>
            <a:r>
              <a:rPr lang="en-US" dirty="0" smtClean="0"/>
              <a:t>Hospital CHNAs required at least every </a:t>
            </a:r>
            <a:br>
              <a:rPr lang="en-US" dirty="0" smtClean="0"/>
            </a:br>
            <a:r>
              <a:rPr lang="en-US" dirty="0" smtClean="0"/>
              <a:t>3 years</a:t>
            </a:r>
          </a:p>
          <a:p>
            <a:pPr lvl="1">
              <a:spcBef>
                <a:spcPts val="1200"/>
              </a:spcBef>
            </a:pPr>
            <a:r>
              <a:rPr lang="en-US" dirty="0" smtClean="0"/>
              <a:t>States have the opportunity to align the timing and focus of these activities</a:t>
            </a:r>
          </a:p>
          <a:p>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31</a:t>
            </a:fld>
            <a:r>
              <a:rPr lang="en-US" smtClean="0"/>
              <a:t>-</a:t>
            </a: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examples of collaborative planning</a:t>
            </a:r>
            <a:endParaRPr lang="en-US" dirty="0"/>
          </a:p>
        </p:txBody>
      </p:sp>
      <p:sp>
        <p:nvSpPr>
          <p:cNvPr id="3" name="Content Placeholder 2"/>
          <p:cNvSpPr>
            <a:spLocks noGrp="1"/>
          </p:cNvSpPr>
          <p:nvPr>
            <p:ph idx="1"/>
          </p:nvPr>
        </p:nvSpPr>
        <p:spPr>
          <a:xfrm>
            <a:off x="533400" y="1905000"/>
            <a:ext cx="8153400" cy="3962400"/>
          </a:xfrm>
        </p:spPr>
        <p:txBody>
          <a:bodyPr/>
          <a:lstStyle/>
          <a:p>
            <a:r>
              <a:rPr lang="en-US" sz="2400" b="1" dirty="0" smtClean="0"/>
              <a:t>New York:</a:t>
            </a:r>
            <a:r>
              <a:rPr lang="en-US" sz="2400" dirty="0" smtClean="0"/>
              <a:t> Department of Health called on hospitals to participate in a collaborative approach to community health assessment and planning; also to identify two New York State Prevention Agenda priorities and at least one health disparity to address with community partners.</a:t>
            </a:r>
          </a:p>
          <a:p>
            <a:r>
              <a:rPr lang="en-US" sz="2400" b="1" dirty="0" smtClean="0"/>
              <a:t>Utah:</a:t>
            </a:r>
            <a:r>
              <a:rPr lang="en-US" sz="2400" dirty="0" smtClean="0"/>
              <a:t> Updated its State Health Assessment to include input from partners beyond the Department of Health and local health departments; actively collaborating with Intermountain Healthcare system—and more recently, the University of Utah—to align and address priorities.</a:t>
            </a:r>
            <a:endParaRPr lang="en-US" sz="2400" dirty="0" smtClean="0">
              <a:solidFill>
                <a:srgbClr val="FF0000"/>
              </a:solidFill>
            </a:endParaRPr>
          </a:p>
          <a:p>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32</a:t>
            </a:fld>
            <a:r>
              <a:rPr lang="en-US" smtClean="0"/>
              <a:t>-</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a:t>
            </a:r>
            <a:endParaRPr lang="en-US" dirty="0"/>
          </a:p>
        </p:txBody>
      </p:sp>
      <p:sp>
        <p:nvSpPr>
          <p:cNvPr id="3" name="Content Placeholder 2"/>
          <p:cNvSpPr>
            <a:spLocks noGrp="1"/>
          </p:cNvSpPr>
          <p:nvPr>
            <p:ph idx="1"/>
          </p:nvPr>
        </p:nvSpPr>
        <p:spPr>
          <a:xfrm>
            <a:off x="654050" y="1905000"/>
            <a:ext cx="8185150" cy="4495800"/>
          </a:xfrm>
        </p:spPr>
        <p:txBody>
          <a:bodyPr/>
          <a:lstStyle/>
          <a:p>
            <a:r>
              <a:rPr lang="en-US" sz="2400" dirty="0" smtClean="0"/>
              <a:t>Is there a shared vision in your state regarding the role of hospitals in improving population health?</a:t>
            </a:r>
            <a:endParaRPr lang="en-US" sz="2400" dirty="0"/>
          </a:p>
          <a:p>
            <a:r>
              <a:rPr lang="en-US" sz="2400" dirty="0" smtClean="0"/>
              <a:t>Are you using any of these policy levers to encourage hospitals to address population health improvement through HCB activities and initiatives?</a:t>
            </a:r>
          </a:p>
          <a:p>
            <a:pPr lvl="1"/>
            <a:r>
              <a:rPr lang="en-US" sz="2000" dirty="0"/>
              <a:t>Financial incentives</a:t>
            </a:r>
          </a:p>
          <a:p>
            <a:pPr lvl="1"/>
            <a:r>
              <a:rPr lang="en-US" sz="2000" dirty="0"/>
              <a:t>Regulatory strategies</a:t>
            </a:r>
          </a:p>
          <a:p>
            <a:pPr lvl="1"/>
            <a:r>
              <a:rPr lang="en-US" sz="2000" dirty="0"/>
              <a:t>Collaborative planning</a:t>
            </a:r>
          </a:p>
          <a:p>
            <a:r>
              <a:rPr lang="en-US" sz="2400" dirty="0" smtClean="0"/>
              <a:t>Who leads these efforts at the state level? Who are the partner agencies?</a:t>
            </a:r>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33</a:t>
            </a:fld>
            <a:r>
              <a:rPr lang="en-US" smtClean="0"/>
              <a:t>-</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Questions </a:t>
            </a:r>
            <a:r>
              <a:rPr lang="en-US" sz="1800" dirty="0" smtClean="0"/>
              <a:t>continued</a:t>
            </a:r>
            <a:endParaRPr lang="en-US" sz="1800" dirty="0"/>
          </a:p>
        </p:txBody>
      </p:sp>
      <p:sp>
        <p:nvSpPr>
          <p:cNvPr id="3" name="Content Placeholder 2"/>
          <p:cNvSpPr>
            <a:spLocks noGrp="1"/>
          </p:cNvSpPr>
          <p:nvPr>
            <p:ph idx="1"/>
          </p:nvPr>
        </p:nvSpPr>
        <p:spPr>
          <a:xfrm>
            <a:off x="533400" y="1981200"/>
            <a:ext cx="8489950" cy="4038600"/>
          </a:xfrm>
        </p:spPr>
        <p:txBody>
          <a:bodyPr/>
          <a:lstStyle/>
          <a:p>
            <a:r>
              <a:rPr lang="en-US" sz="2400" dirty="0" smtClean="0"/>
              <a:t>Are outside stakeholders interested in this work? </a:t>
            </a:r>
            <a:br>
              <a:rPr lang="en-US" sz="2400" dirty="0" smtClean="0"/>
            </a:br>
            <a:r>
              <a:rPr lang="en-US" sz="2400" dirty="0" smtClean="0"/>
              <a:t>If so, what is their role?</a:t>
            </a:r>
          </a:p>
          <a:p>
            <a:r>
              <a:rPr lang="en-US" sz="2400" dirty="0" smtClean="0"/>
              <a:t>What resources are available to help you?</a:t>
            </a:r>
          </a:p>
          <a:p>
            <a:pPr lvl="1"/>
            <a:r>
              <a:rPr lang="en-US" sz="2000" dirty="0" smtClean="0"/>
              <a:t>Data—hospital reports, state data, federal data</a:t>
            </a:r>
          </a:p>
          <a:p>
            <a:pPr lvl="1"/>
            <a:r>
              <a:rPr lang="en-US" sz="2000" dirty="0" smtClean="0"/>
              <a:t>Partners—state/local agencies, hospitals, community groups, foundations</a:t>
            </a:r>
          </a:p>
          <a:p>
            <a:r>
              <a:rPr lang="en-US" sz="2400" dirty="0" smtClean="0"/>
              <a:t>What other resources or tools would be helpful?</a:t>
            </a:r>
          </a:p>
          <a:p>
            <a:r>
              <a:rPr lang="en-US" sz="2400" dirty="0" smtClean="0"/>
              <a:t>How would you get started?</a:t>
            </a:r>
            <a:endParaRPr lang="en-US" sz="2400"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34</a:t>
            </a:fld>
            <a:r>
              <a:rPr lang="en-US" smtClean="0"/>
              <a:t>-</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r>
              <a:rPr lang="en-US"/>
              <a:t>-</a:t>
            </a:r>
            <a:fld id="{BBDAB48F-EA50-44DA-94B5-50CB2B2C9B15}" type="slidenum">
              <a:rPr lang="en-US"/>
              <a:pPr>
                <a:defRPr/>
              </a:pPr>
              <a:t>35</a:t>
            </a:fld>
            <a:r>
              <a:rPr lang="en-US"/>
              <a:t>-</a:t>
            </a:r>
          </a:p>
        </p:txBody>
      </p:sp>
      <p:sp>
        <p:nvSpPr>
          <p:cNvPr id="7171" name="Rectangle 5"/>
          <p:cNvSpPr>
            <a:spLocks noGrp="1" noChangeArrowheads="1"/>
          </p:cNvSpPr>
          <p:nvPr>
            <p:ph type="title"/>
          </p:nvPr>
        </p:nvSpPr>
        <p:spPr>
          <a:xfrm>
            <a:off x="533400" y="1044575"/>
            <a:ext cx="7543800" cy="579438"/>
          </a:xfrm>
        </p:spPr>
        <p:txBody>
          <a:bodyPr/>
          <a:lstStyle/>
          <a:p>
            <a:pPr eaLnBrk="1" hangingPunct="1"/>
            <a:r>
              <a:rPr lang="en-US" smtClean="0"/>
              <a:t>About The Hilltop Institute</a:t>
            </a:r>
          </a:p>
        </p:txBody>
      </p:sp>
      <p:sp>
        <p:nvSpPr>
          <p:cNvPr id="7172" name="Rectangle 6"/>
          <p:cNvSpPr>
            <a:spLocks noGrp="1" noChangeArrowheads="1"/>
          </p:cNvSpPr>
          <p:nvPr>
            <p:ph type="body" idx="1"/>
          </p:nvPr>
        </p:nvSpPr>
        <p:spPr>
          <a:xfrm>
            <a:off x="533400" y="2438400"/>
            <a:ext cx="7848600" cy="3505200"/>
          </a:xfrm>
        </p:spPr>
        <p:txBody>
          <a:bodyPr/>
          <a:lstStyle/>
          <a:p>
            <a:pPr marL="0" indent="0" algn="just" eaLnBrk="1" hangingPunct="1">
              <a:buFont typeface="Wingdings" pitchFamily="2" charset="2"/>
              <a:buNone/>
            </a:pPr>
            <a:r>
              <a:rPr lang="en-US" sz="2400" dirty="0" smtClean="0"/>
              <a:t>The Hilltop Institute at the University of Maryland, Baltimore County (UMBC) is a nationally recognized research center dedicated to improving the health and wellbeing of vulnerable populations. Hilltop conducts research, analysis, and evaluations on behalf of government agencies, foundations, and nonprofit organizations at the national, state, and local levels</a:t>
            </a:r>
            <a:r>
              <a:rPr lang="en-US" sz="2400" i="1" dirty="0" smtClean="0"/>
              <a:t>.</a:t>
            </a:r>
          </a:p>
          <a:p>
            <a:pPr marL="0" indent="0" algn="ctr" eaLnBrk="1" hangingPunct="1">
              <a:buFont typeface="Wingdings" pitchFamily="2" charset="2"/>
              <a:buNone/>
            </a:pPr>
            <a:r>
              <a:rPr lang="en-US" sz="2400" dirty="0" smtClean="0">
                <a:hlinkClick r:id="rId2"/>
              </a:rPr>
              <a:t>www.hilltopinstitute.org</a:t>
            </a:r>
            <a:endParaRPr lang="en-US" sz="2400" i="1"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p:cNvSpPr>
            <a:spLocks noGrp="1"/>
          </p:cNvSpPr>
          <p:nvPr>
            <p:ph type="sldNum" sz="quarter" idx="10"/>
          </p:nvPr>
        </p:nvSpPr>
        <p:spPr/>
        <p:txBody>
          <a:bodyPr/>
          <a:lstStyle/>
          <a:p>
            <a:pPr>
              <a:defRPr/>
            </a:pPr>
            <a:r>
              <a:rPr lang="en-US"/>
              <a:t>-</a:t>
            </a:r>
            <a:fld id="{DA3BBD1A-DE97-42EE-A8EB-7959364A3AFB}" type="slidenum">
              <a:rPr lang="en-US"/>
              <a:pPr>
                <a:defRPr/>
              </a:pPr>
              <a:t>36</a:t>
            </a:fld>
            <a:r>
              <a:rPr lang="en-US"/>
              <a:t>-</a:t>
            </a:r>
          </a:p>
        </p:txBody>
      </p:sp>
      <p:sp>
        <p:nvSpPr>
          <p:cNvPr id="8195" name="Rectangle 4"/>
          <p:cNvSpPr>
            <a:spLocks noGrp="1" noChangeArrowheads="1"/>
          </p:cNvSpPr>
          <p:nvPr>
            <p:ph type="title"/>
          </p:nvPr>
        </p:nvSpPr>
        <p:spPr>
          <a:xfrm>
            <a:off x="381000" y="1044575"/>
            <a:ext cx="7696200" cy="579438"/>
          </a:xfrm>
        </p:spPr>
        <p:txBody>
          <a:bodyPr/>
          <a:lstStyle/>
          <a:p>
            <a:pPr eaLnBrk="1" hangingPunct="1"/>
            <a:r>
              <a:rPr lang="en-US" smtClean="0"/>
              <a:t>Contact Information</a:t>
            </a:r>
          </a:p>
        </p:txBody>
      </p:sp>
      <p:sp>
        <p:nvSpPr>
          <p:cNvPr id="8196" name="Rectangle 5"/>
          <p:cNvSpPr>
            <a:spLocks noChangeArrowheads="1"/>
          </p:cNvSpPr>
          <p:nvPr/>
        </p:nvSpPr>
        <p:spPr bwMode="auto">
          <a:xfrm>
            <a:off x="0" y="4800600"/>
            <a:ext cx="9144000" cy="1600200"/>
          </a:xfrm>
          <a:prstGeom prst="rect">
            <a:avLst/>
          </a:prstGeom>
          <a:noFill/>
          <a:ln w="9525">
            <a:noFill/>
            <a:miter lim="800000"/>
            <a:headEnd/>
            <a:tailEnd/>
          </a:ln>
        </p:spPr>
        <p:txBody>
          <a:bodyPr/>
          <a:lstStyle/>
          <a:p>
            <a:pPr marL="342900" indent="-342900" algn="ctr">
              <a:lnSpc>
                <a:spcPct val="80000"/>
              </a:lnSpc>
              <a:spcBef>
                <a:spcPct val="85000"/>
              </a:spcBef>
              <a:buClr>
                <a:schemeClr val="hlink"/>
              </a:buClr>
              <a:buSzPct val="75000"/>
              <a:buFont typeface="Wingdings" pitchFamily="2" charset="2"/>
              <a:buNone/>
            </a:pPr>
            <a:r>
              <a:rPr lang="en-US" sz="2000" dirty="0" smtClean="0">
                <a:latin typeface="Arial" charset="0"/>
              </a:rPr>
              <a:t>The </a:t>
            </a:r>
            <a:r>
              <a:rPr lang="en-US" sz="2000" dirty="0">
                <a:latin typeface="Arial" charset="0"/>
              </a:rPr>
              <a:t>Hilltop Institute</a:t>
            </a:r>
          </a:p>
          <a:p>
            <a:pPr marL="342900" indent="-342900" algn="ctr">
              <a:lnSpc>
                <a:spcPct val="80000"/>
              </a:lnSpc>
              <a:spcBef>
                <a:spcPct val="85000"/>
              </a:spcBef>
              <a:buClr>
                <a:schemeClr val="hlink"/>
              </a:buClr>
              <a:buSzPct val="75000"/>
              <a:buFont typeface="Wingdings" pitchFamily="2" charset="2"/>
              <a:buNone/>
            </a:pPr>
            <a:r>
              <a:rPr lang="en-US" sz="2000" dirty="0">
                <a:latin typeface="Arial" charset="0"/>
              </a:rPr>
              <a:t>University of Maryland, Baltimore County (UMBC)</a:t>
            </a:r>
          </a:p>
          <a:p>
            <a:pPr marL="342900" indent="-342900" algn="ctr">
              <a:lnSpc>
                <a:spcPct val="80000"/>
              </a:lnSpc>
              <a:spcBef>
                <a:spcPct val="85000"/>
              </a:spcBef>
              <a:buClr>
                <a:schemeClr val="hlink"/>
              </a:buClr>
              <a:buSzPct val="75000"/>
              <a:buFont typeface="Wingdings" pitchFamily="2" charset="2"/>
              <a:buNone/>
            </a:pPr>
            <a:r>
              <a:rPr lang="en-US" sz="2000" dirty="0" smtClean="0">
                <a:latin typeface="Arial" charset="0"/>
                <a:hlinkClick r:id="rId2"/>
              </a:rPr>
              <a:t>www.hilltopinstitute.org</a:t>
            </a:r>
            <a:endParaRPr lang="en-US" sz="2000" dirty="0">
              <a:latin typeface="Arial" charset="0"/>
            </a:endParaRPr>
          </a:p>
        </p:txBody>
      </p:sp>
      <p:sp>
        <p:nvSpPr>
          <p:cNvPr id="5" name="TextBox 4"/>
          <p:cNvSpPr txBox="1"/>
          <p:nvPr/>
        </p:nvSpPr>
        <p:spPr>
          <a:xfrm>
            <a:off x="381000" y="1981200"/>
            <a:ext cx="4114800" cy="2092881"/>
          </a:xfrm>
          <a:prstGeom prst="rect">
            <a:avLst/>
          </a:prstGeom>
          <a:noFill/>
        </p:spPr>
        <p:txBody>
          <a:bodyPr wrap="square" rtlCol="0">
            <a:spAutoFit/>
          </a:bodyPr>
          <a:lstStyle/>
          <a:p>
            <a:pPr algn="ctr">
              <a:spcBef>
                <a:spcPts val="2040"/>
              </a:spcBef>
            </a:pPr>
            <a:r>
              <a:rPr lang="en-US" sz="2000" dirty="0" smtClean="0">
                <a:latin typeface="+mn-lt"/>
              </a:rPr>
              <a:t>Cynthia Woodcock</a:t>
            </a:r>
          </a:p>
          <a:p>
            <a:pPr algn="ctr">
              <a:spcBef>
                <a:spcPts val="2040"/>
              </a:spcBef>
            </a:pPr>
            <a:r>
              <a:rPr lang="en-US" sz="2000" dirty="0" smtClean="0">
                <a:latin typeface="+mn-lt"/>
              </a:rPr>
              <a:t>Executive Director</a:t>
            </a:r>
          </a:p>
          <a:p>
            <a:pPr algn="ctr">
              <a:spcBef>
                <a:spcPts val="2040"/>
              </a:spcBef>
            </a:pPr>
            <a:r>
              <a:rPr lang="en-US" sz="2000" dirty="0" smtClean="0">
                <a:latin typeface="+mn-lt"/>
              </a:rPr>
              <a:t>410.455.6274</a:t>
            </a:r>
          </a:p>
          <a:p>
            <a:pPr algn="ctr">
              <a:spcBef>
                <a:spcPts val="2040"/>
              </a:spcBef>
            </a:pPr>
            <a:r>
              <a:rPr lang="en-US" sz="2000" dirty="0" smtClean="0">
                <a:latin typeface="+mn-lt"/>
                <a:hlinkClick r:id="rId3"/>
              </a:rPr>
              <a:t>cwoodcock@hilltop.umbc.edu</a:t>
            </a:r>
            <a:r>
              <a:rPr lang="en-US" sz="2000" dirty="0" smtClean="0">
                <a:latin typeface="+mn-lt"/>
              </a:rPr>
              <a:t> </a:t>
            </a:r>
            <a:endParaRPr lang="en-US" sz="2000" dirty="0">
              <a:latin typeface="+mn-lt"/>
            </a:endParaRPr>
          </a:p>
        </p:txBody>
      </p:sp>
      <p:sp>
        <p:nvSpPr>
          <p:cNvPr id="6" name="TextBox 5"/>
          <p:cNvSpPr txBox="1"/>
          <p:nvPr/>
        </p:nvSpPr>
        <p:spPr>
          <a:xfrm>
            <a:off x="4572000" y="1981200"/>
            <a:ext cx="3962400" cy="2092881"/>
          </a:xfrm>
          <a:prstGeom prst="rect">
            <a:avLst/>
          </a:prstGeom>
          <a:noFill/>
        </p:spPr>
        <p:txBody>
          <a:bodyPr wrap="square" rtlCol="0">
            <a:spAutoFit/>
          </a:bodyPr>
          <a:lstStyle/>
          <a:p>
            <a:pPr algn="ctr">
              <a:spcBef>
                <a:spcPts val="2040"/>
              </a:spcBef>
            </a:pPr>
            <a:r>
              <a:rPr lang="en-US" sz="2000" dirty="0" smtClean="0">
                <a:latin typeface="+mn-lt"/>
              </a:rPr>
              <a:t>Laura Spicer</a:t>
            </a:r>
          </a:p>
          <a:p>
            <a:pPr algn="ctr">
              <a:spcBef>
                <a:spcPts val="2040"/>
              </a:spcBef>
            </a:pPr>
            <a:r>
              <a:rPr lang="en-US" sz="2000" dirty="0" smtClean="0">
                <a:latin typeface="+mn-lt"/>
              </a:rPr>
              <a:t>Director, Health Reform</a:t>
            </a:r>
          </a:p>
          <a:p>
            <a:pPr algn="ctr">
              <a:spcBef>
                <a:spcPts val="2040"/>
              </a:spcBef>
            </a:pPr>
            <a:r>
              <a:rPr lang="en-US" sz="2000" dirty="0" smtClean="0">
                <a:latin typeface="+mn-lt"/>
              </a:rPr>
              <a:t>410.455.6536</a:t>
            </a:r>
          </a:p>
          <a:p>
            <a:pPr algn="ctr">
              <a:spcBef>
                <a:spcPts val="2040"/>
              </a:spcBef>
            </a:pPr>
            <a:r>
              <a:rPr lang="en-US" sz="2000" dirty="0" smtClean="0">
                <a:latin typeface="+mn-lt"/>
                <a:hlinkClick r:id="rId4"/>
              </a:rPr>
              <a:t>lspicer@hilltop.umbc.edu</a:t>
            </a:r>
            <a:r>
              <a:rPr lang="en-US" sz="2000" dirty="0" smtClean="0">
                <a:latin typeface="+mn-lt"/>
              </a:rPr>
              <a:t> </a:t>
            </a:r>
            <a:endParaRPr lang="en-US" sz="2000"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0" y="1905000"/>
            <a:ext cx="9144000" cy="3962400"/>
          </a:xfrm>
        </p:spPr>
        <p:txBody>
          <a:bodyPr/>
          <a:lstStyle/>
          <a:p>
            <a:pPr marL="0">
              <a:buNone/>
            </a:pPr>
            <a:endParaRPr lang="en-US" b="1" dirty="0" smtClean="0"/>
          </a:p>
          <a:p>
            <a:pPr marL="0" algn="ctr">
              <a:buNone/>
            </a:pPr>
            <a:r>
              <a:rPr lang="en-US" b="1" dirty="0" smtClean="0"/>
              <a:t>Current Federal and State Policy Framework for Hospital Community Benefits</a:t>
            </a:r>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4</a:t>
            </a:fld>
            <a:r>
              <a:rPr lang="en-US" smtClean="0"/>
              <a:t>-</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HCB policy definitions start at the </a:t>
            </a:r>
            <a:r>
              <a:rPr lang="en-US" dirty="0" smtClean="0">
                <a:solidFill>
                  <a:srgbClr val="E46C0A"/>
                </a:solidFill>
              </a:rPr>
              <a:t>federal</a:t>
            </a:r>
            <a:r>
              <a:rPr lang="en-US" dirty="0" smtClean="0"/>
              <a:t> level</a:t>
            </a:r>
            <a:endParaRPr lang="en-US" dirty="0"/>
          </a:p>
        </p:txBody>
      </p:sp>
      <p:sp>
        <p:nvSpPr>
          <p:cNvPr id="3" name="Content Placeholder 2"/>
          <p:cNvSpPr>
            <a:spLocks noGrp="1"/>
          </p:cNvSpPr>
          <p:nvPr>
            <p:ph idx="1"/>
          </p:nvPr>
        </p:nvSpPr>
        <p:spPr>
          <a:xfrm>
            <a:off x="533400" y="1905000"/>
            <a:ext cx="7924800" cy="3962400"/>
          </a:xfrm>
        </p:spPr>
        <p:txBody>
          <a:bodyPr/>
          <a:lstStyle/>
          <a:p>
            <a:r>
              <a:rPr lang="en-US" dirty="0" smtClean="0"/>
              <a:t>The IRS is the regulating agency</a:t>
            </a:r>
          </a:p>
          <a:p>
            <a:r>
              <a:rPr lang="en-US" dirty="0" smtClean="0"/>
              <a:t>HCB are reported on IRS Form 990 Schedule H</a:t>
            </a:r>
          </a:p>
          <a:p>
            <a:r>
              <a:rPr lang="en-US" dirty="0" smtClean="0"/>
              <a:t>HCB are </a:t>
            </a:r>
            <a:r>
              <a:rPr lang="en-US" dirty="0"/>
              <a:t>broadly defined as </a:t>
            </a:r>
            <a:r>
              <a:rPr lang="en-US" b="1" i="1" dirty="0">
                <a:solidFill>
                  <a:srgbClr val="E46C0A"/>
                </a:solidFill>
              </a:rPr>
              <a:t>initiatives</a:t>
            </a:r>
            <a:r>
              <a:rPr lang="en-US" dirty="0"/>
              <a:t>, </a:t>
            </a:r>
            <a:r>
              <a:rPr lang="en-US" b="1" i="1" dirty="0">
                <a:solidFill>
                  <a:srgbClr val="E46C0A"/>
                </a:solidFill>
              </a:rPr>
              <a:t>activities</a:t>
            </a:r>
            <a:r>
              <a:rPr lang="en-US" dirty="0"/>
              <a:t>, and </a:t>
            </a:r>
            <a:r>
              <a:rPr lang="en-US" b="1" i="1" dirty="0">
                <a:solidFill>
                  <a:srgbClr val="E46C0A"/>
                </a:solidFill>
              </a:rPr>
              <a:t>investments</a:t>
            </a:r>
            <a:r>
              <a:rPr lang="en-US" dirty="0"/>
              <a:t> undertaken by </a:t>
            </a:r>
            <a:r>
              <a:rPr lang="en-US" b="1" i="1" dirty="0">
                <a:solidFill>
                  <a:srgbClr val="E46C0A"/>
                </a:solidFill>
              </a:rPr>
              <a:t>tax-exempt</a:t>
            </a:r>
            <a:r>
              <a:rPr lang="en-US" dirty="0"/>
              <a:t> hospitals to improve health in the communities they </a:t>
            </a:r>
            <a:r>
              <a:rPr lang="en-US" dirty="0" smtClean="0"/>
              <a:t>serve</a:t>
            </a:r>
            <a:endParaRPr lang="en-US" dirty="0"/>
          </a:p>
          <a:p>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5</a:t>
            </a:fld>
            <a:r>
              <a:rPr lang="en-US" smtClean="0"/>
              <a:t>-</a:t>
            </a:r>
            <a:endParaRPr lang="en-US"/>
          </a:p>
        </p:txBody>
      </p:sp>
    </p:spTree>
    <p:extLst>
      <p:ext uri="{BB962C8B-B14F-4D97-AF65-F5344CB8AC3E}">
        <p14:creationId xmlns:p14="http://schemas.microsoft.com/office/powerpoint/2010/main" val="444785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Most HCB reported by hospitals to the IRS are charity care </a:t>
            </a:r>
            <a:endParaRPr lang="en-US" sz="3200"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6</a:t>
            </a:fld>
            <a:r>
              <a:rPr lang="en-US" smtClean="0"/>
              <a:t>-</a:t>
            </a:r>
            <a:endParaRPr lang="en-US"/>
          </a:p>
        </p:txBody>
      </p:sp>
      <p:grpSp>
        <p:nvGrpSpPr>
          <p:cNvPr id="6" name="Group 5"/>
          <p:cNvGrpSpPr/>
          <p:nvPr/>
        </p:nvGrpSpPr>
        <p:grpSpPr>
          <a:xfrm>
            <a:off x="1066800" y="2057400"/>
            <a:ext cx="7010400" cy="4191000"/>
            <a:chOff x="990600" y="2057400"/>
            <a:chExt cx="6705600" cy="3903821"/>
          </a:xfrm>
        </p:grpSpPr>
        <p:graphicFrame>
          <p:nvGraphicFramePr>
            <p:cNvPr id="9" name="Chart 8"/>
            <p:cNvGraphicFramePr/>
            <p:nvPr>
              <p:extLst>
                <p:ext uri="{D42A27DB-BD31-4B8C-83A1-F6EECF244321}">
                  <p14:modId xmlns:p14="http://schemas.microsoft.com/office/powerpoint/2010/main" val="3234208922"/>
                </p:ext>
              </p:extLst>
            </p:nvPr>
          </p:nvGraphicFramePr>
          <p:xfrm>
            <a:off x="990600" y="2057400"/>
            <a:ext cx="6705600" cy="35814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990600" y="5715000"/>
              <a:ext cx="6705600" cy="246221"/>
            </a:xfrm>
            <a:prstGeom prst="rect">
              <a:avLst/>
            </a:prstGeom>
            <a:noFill/>
          </p:spPr>
          <p:txBody>
            <a:bodyPr wrap="square" rtlCol="0">
              <a:spAutoFit/>
            </a:bodyPr>
            <a:lstStyle/>
            <a:p>
              <a:r>
                <a:rPr lang="en-US" sz="1000" dirty="0" smtClean="0">
                  <a:latin typeface="+mn-lt"/>
                </a:rPr>
                <a:t>Simone R. Singh &amp; Gary J. Young. </a:t>
              </a:r>
              <a:r>
                <a:rPr lang="en-US" sz="1000" i="1" dirty="0" smtClean="0">
                  <a:latin typeface="+mn-lt"/>
                </a:rPr>
                <a:t>Health Services Research</a:t>
              </a:r>
              <a:r>
                <a:rPr lang="en-US" sz="1000" dirty="0" smtClean="0">
                  <a:latin typeface="+mn-lt"/>
                </a:rPr>
                <a:t>.  July 18, 2017. DOI: </a:t>
              </a:r>
              <a:r>
                <a:rPr lang="en-US" sz="1000" dirty="0">
                  <a:latin typeface="+mn-lt"/>
                </a:rPr>
                <a:t>10.1111/1475-6773.12739</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“Charity Care and Other Direct Patient Services” consists of:</a:t>
            </a:r>
            <a:endParaRPr lang="en-US" sz="3200" dirty="0"/>
          </a:p>
        </p:txBody>
      </p:sp>
      <p:sp>
        <p:nvSpPr>
          <p:cNvPr id="3" name="Content Placeholder 2"/>
          <p:cNvSpPr>
            <a:spLocks noGrp="1"/>
          </p:cNvSpPr>
          <p:nvPr>
            <p:ph idx="1"/>
          </p:nvPr>
        </p:nvSpPr>
        <p:spPr>
          <a:xfrm>
            <a:off x="533400" y="2209800"/>
            <a:ext cx="8489950" cy="3657600"/>
          </a:xfrm>
        </p:spPr>
        <p:txBody>
          <a:bodyPr/>
          <a:lstStyle/>
          <a:p>
            <a:r>
              <a:rPr lang="en-US" dirty="0" smtClean="0"/>
              <a:t>Financial assistance for uninsured </a:t>
            </a:r>
            <a:br>
              <a:rPr lang="en-US" dirty="0" smtClean="0"/>
            </a:br>
            <a:r>
              <a:rPr lang="en-US" dirty="0" smtClean="0"/>
              <a:t>and underinsured patients</a:t>
            </a:r>
          </a:p>
          <a:p>
            <a:r>
              <a:rPr lang="en-US" dirty="0" smtClean="0"/>
              <a:t>Shortfall from Medicaid and any other means-tested government programs</a:t>
            </a:r>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7</a:t>
            </a:fld>
            <a:r>
              <a:rPr lang="en-US" smtClean="0"/>
              <a:t>-</a:t>
            </a:r>
            <a:endParaRPr lang="en-US"/>
          </a:p>
        </p:txBody>
      </p:sp>
    </p:spTree>
    <p:extLst>
      <p:ext uri="{BB962C8B-B14F-4D97-AF65-F5344CB8AC3E}">
        <p14:creationId xmlns:p14="http://schemas.microsoft.com/office/powerpoint/2010/main" val="674485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Community Health Improvement” consists of:</a:t>
            </a:r>
            <a:endParaRPr lang="en-US" dirty="0"/>
          </a:p>
        </p:txBody>
      </p:sp>
      <p:sp>
        <p:nvSpPr>
          <p:cNvPr id="3" name="Content Placeholder 2"/>
          <p:cNvSpPr>
            <a:spLocks noGrp="1"/>
          </p:cNvSpPr>
          <p:nvPr>
            <p:ph idx="1"/>
          </p:nvPr>
        </p:nvSpPr>
        <p:spPr>
          <a:xfrm>
            <a:off x="457200" y="2057400"/>
            <a:ext cx="8489950" cy="3962400"/>
          </a:xfrm>
        </p:spPr>
        <p:txBody>
          <a:bodyPr/>
          <a:lstStyle/>
          <a:p>
            <a:r>
              <a:rPr lang="en-US" dirty="0" smtClean="0"/>
              <a:t>Activities or programs aimed at improving community health</a:t>
            </a:r>
          </a:p>
          <a:p>
            <a:r>
              <a:rPr lang="en-US" dirty="0" smtClean="0"/>
              <a:t>Community benefit operations</a:t>
            </a:r>
          </a:p>
          <a:p>
            <a:r>
              <a:rPr lang="en-US" dirty="0" smtClean="0"/>
              <a:t>The need for the activity or program must be clearly documented (i.e., community health needs assessments [CHNAs], request from a local health department)</a:t>
            </a:r>
            <a:endParaRPr lang="en-US" dirty="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8</a:t>
            </a:fld>
            <a:r>
              <a:rPr lang="en-US" smtClean="0"/>
              <a:t>-</a:t>
            </a:r>
            <a:endParaRPr lang="en-US"/>
          </a:p>
        </p:txBody>
      </p:sp>
    </p:spTree>
    <p:extLst>
      <p:ext uri="{BB962C8B-B14F-4D97-AF65-F5344CB8AC3E}">
        <p14:creationId xmlns:p14="http://schemas.microsoft.com/office/powerpoint/2010/main" val="4250226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Caveats and Limitations of Federal HCB Data</a:t>
            </a:r>
            <a:endParaRPr lang="en-US" dirty="0"/>
          </a:p>
        </p:txBody>
      </p:sp>
      <p:sp>
        <p:nvSpPr>
          <p:cNvPr id="3" name="Content Placeholder 2"/>
          <p:cNvSpPr>
            <a:spLocks noGrp="1"/>
          </p:cNvSpPr>
          <p:nvPr>
            <p:ph idx="1"/>
          </p:nvPr>
        </p:nvSpPr>
        <p:spPr>
          <a:xfrm>
            <a:off x="533400" y="2133600"/>
            <a:ext cx="8305800" cy="3962400"/>
          </a:xfrm>
        </p:spPr>
        <p:txBody>
          <a:bodyPr/>
          <a:lstStyle/>
          <a:p>
            <a:r>
              <a:rPr lang="en-US" sz="2400" dirty="0" smtClean="0"/>
              <a:t>Self-reported by hospitals</a:t>
            </a:r>
          </a:p>
          <a:p>
            <a:pPr lvl="1"/>
            <a:r>
              <a:rPr lang="en-US" sz="2000" dirty="0" smtClean="0"/>
              <a:t>Are </a:t>
            </a:r>
            <a:r>
              <a:rPr lang="en-US" sz="2000" dirty="0"/>
              <a:t>instructions followed in a consistent </a:t>
            </a:r>
            <a:r>
              <a:rPr lang="en-US" sz="2000" dirty="0" smtClean="0"/>
              <a:t>manner?</a:t>
            </a:r>
          </a:p>
          <a:p>
            <a:pPr lvl="1"/>
            <a:r>
              <a:rPr lang="en-US" sz="2000" dirty="0" smtClean="0"/>
              <a:t>Does </a:t>
            </a:r>
            <a:r>
              <a:rPr lang="en-US" sz="2000" dirty="0"/>
              <a:t>the IRS audit </a:t>
            </a:r>
            <a:r>
              <a:rPr lang="en-US" sz="2000" dirty="0" smtClean="0"/>
              <a:t>these data?</a:t>
            </a:r>
          </a:p>
          <a:p>
            <a:r>
              <a:rPr lang="en-US" sz="2400" dirty="0" smtClean="0"/>
              <a:t>Reported at system level; data for individual hospitals </a:t>
            </a:r>
            <a:br>
              <a:rPr lang="en-US" sz="2400" dirty="0" smtClean="0"/>
            </a:br>
            <a:r>
              <a:rPr lang="en-US" sz="2400" dirty="0" smtClean="0"/>
              <a:t>are not broken down</a:t>
            </a:r>
          </a:p>
          <a:p>
            <a:r>
              <a:rPr lang="en-US" sz="2400" dirty="0" smtClean="0"/>
              <a:t>“Community Building” is reported but does not count in the HCB calculation (</a:t>
            </a:r>
            <a:r>
              <a:rPr lang="en-US" sz="2000" dirty="0" smtClean="0"/>
              <a:t>e.g., housing, economic development, community support, environmental improvement, coalition building, community health improvement advocacy, work force development</a:t>
            </a:r>
            <a:r>
              <a:rPr lang="en-US" sz="2400" dirty="0" smtClean="0"/>
              <a:t>) </a:t>
            </a:r>
            <a:endParaRPr lang="en-US" dirty="0" smtClean="0"/>
          </a:p>
        </p:txBody>
      </p:sp>
      <p:sp>
        <p:nvSpPr>
          <p:cNvPr id="4" name="Slide Number Placeholder 3"/>
          <p:cNvSpPr>
            <a:spLocks noGrp="1"/>
          </p:cNvSpPr>
          <p:nvPr>
            <p:ph type="sldNum" sz="quarter" idx="10"/>
          </p:nvPr>
        </p:nvSpPr>
        <p:spPr/>
        <p:txBody>
          <a:bodyPr/>
          <a:lstStyle/>
          <a:p>
            <a:pPr>
              <a:defRPr/>
            </a:pPr>
            <a:r>
              <a:rPr lang="en-US" smtClean="0"/>
              <a:t>-</a:t>
            </a:r>
            <a:fld id="{412CD552-F8E5-46D8-ABA9-0135BABB5AC2}" type="slidenum">
              <a:rPr lang="en-US" smtClean="0"/>
              <a:pPr>
                <a:defRPr/>
              </a:pPr>
              <a:t>9</a:t>
            </a:fld>
            <a:r>
              <a:rPr lang="en-US" smtClean="0"/>
              <a:t>-</a:t>
            </a:r>
            <a:endParaRPr lang="en-US"/>
          </a:p>
        </p:txBody>
      </p:sp>
    </p:spTree>
    <p:extLst>
      <p:ext uri="{BB962C8B-B14F-4D97-AF65-F5344CB8AC3E}">
        <p14:creationId xmlns:p14="http://schemas.microsoft.com/office/powerpoint/2010/main" val="984863252"/>
      </p:ext>
    </p:extLst>
  </p:cSld>
  <p:clrMapOvr>
    <a:masterClrMapping/>
  </p:clrMapOvr>
</p:sld>
</file>

<file path=ppt/theme/theme1.xml><?xml version="1.0" encoding="utf-8"?>
<a:theme xmlns:a="http://schemas.openxmlformats.org/drawingml/2006/main" name="Hilltop Presentation Template updated March 2011 (2)">
  <a:themeElements>
    <a:clrScheme name="Default Design 7">
      <a:dk1>
        <a:srgbClr val="000000"/>
      </a:dk1>
      <a:lt1>
        <a:srgbClr val="FFFFFF"/>
      </a:lt1>
      <a:dk2>
        <a:srgbClr val="000000"/>
      </a:dk2>
      <a:lt2>
        <a:srgbClr val="FFFFFF"/>
      </a:lt2>
      <a:accent1>
        <a:srgbClr val="FFFFFF"/>
      </a:accent1>
      <a:accent2>
        <a:srgbClr val="FFFFFF"/>
      </a:accent2>
      <a:accent3>
        <a:srgbClr val="FFFFFF"/>
      </a:accent3>
      <a:accent4>
        <a:srgbClr val="000000"/>
      </a:accent4>
      <a:accent5>
        <a:srgbClr val="FFFFFF"/>
      </a:accent5>
      <a:accent6>
        <a:srgbClr val="E7E7E7"/>
      </a:accent6>
      <a:hlink>
        <a:srgbClr val="009999"/>
      </a:hlink>
      <a:folHlink>
        <a:srgbClr val="33CCCC"/>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Verdana" pitchFamily="34" charset="0"/>
          </a:defRPr>
        </a:defPPr>
      </a:lstStyle>
    </a:lnDef>
    <a:txDef>
      <a:spPr>
        <a:noFill/>
      </a:spPr>
      <a:bodyPr wrap="square" rtlCol="0">
        <a:spAutoFit/>
      </a:bodyPr>
      <a:lstStyle>
        <a:defPPr>
          <a:defRPr dirty="0">
            <a:latin typeface="+mn-lt"/>
          </a:defRPr>
        </a:defPPr>
      </a:lstStyle>
    </a:txDef>
  </a:objectDefaults>
  <a:extraClrSchemeLst>
    <a:extraClrScheme>
      <a:clrScheme name="Default Design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Default Design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FFFFFF"/>
        </a:lt2>
        <a:accent1>
          <a:srgbClr val="FFFFFF"/>
        </a:accent1>
        <a:accent2>
          <a:srgbClr val="FFFFFF"/>
        </a:accent2>
        <a:accent3>
          <a:srgbClr val="FFFFFF"/>
        </a:accent3>
        <a:accent4>
          <a:srgbClr val="000000"/>
        </a:accent4>
        <a:accent5>
          <a:srgbClr val="FFFFFF"/>
        </a:accent5>
        <a:accent6>
          <a:srgbClr val="E7E7E7"/>
        </a:accent6>
        <a:hlink>
          <a:srgbClr val="FFCC00"/>
        </a:hlink>
        <a:folHlink>
          <a:srgbClr val="33CCCC"/>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FFFFFF"/>
        </a:lt2>
        <a:accent1>
          <a:srgbClr val="FFFFFF"/>
        </a:accent1>
        <a:accent2>
          <a:srgbClr val="FFFFFF"/>
        </a:accent2>
        <a:accent3>
          <a:srgbClr val="FFFFFF"/>
        </a:accent3>
        <a:accent4>
          <a:srgbClr val="000000"/>
        </a:accent4>
        <a:accent5>
          <a:srgbClr val="FFFFFF"/>
        </a:accent5>
        <a:accent6>
          <a:srgbClr val="E7E7E7"/>
        </a:accent6>
        <a:hlink>
          <a:srgbClr val="33CCCC"/>
        </a:hlink>
        <a:folHlink>
          <a:srgbClr val="33CCCC"/>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FFFFFF"/>
        </a:lt2>
        <a:accent1>
          <a:srgbClr val="FFFFFF"/>
        </a:accent1>
        <a:accent2>
          <a:srgbClr val="FFFFFF"/>
        </a:accent2>
        <a:accent3>
          <a:srgbClr val="FFFFFF"/>
        </a:accent3>
        <a:accent4>
          <a:srgbClr val="000000"/>
        </a:accent4>
        <a:accent5>
          <a:srgbClr val="FFFFFF"/>
        </a:accent5>
        <a:accent6>
          <a:srgbClr val="E7E7E7"/>
        </a:accent6>
        <a:hlink>
          <a:srgbClr val="009999"/>
        </a:hlink>
        <a:folHlink>
          <a:srgbClr val="33CC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Hilltop Presentation Template updated March 2011 (2)</Template>
  <TotalTime>2096</TotalTime>
  <Words>2263</Words>
  <Application>Microsoft Office PowerPoint</Application>
  <PresentationFormat>On-screen Show (4:3)</PresentationFormat>
  <Paragraphs>245</Paragraphs>
  <Slides>36</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36</vt:i4>
      </vt:variant>
    </vt:vector>
  </HeadingPairs>
  <TitlesOfParts>
    <vt:vector size="44" baseType="lpstr">
      <vt:lpstr>Arial</vt:lpstr>
      <vt:lpstr>Arial Black</vt:lpstr>
      <vt:lpstr>Calibri</vt:lpstr>
      <vt:lpstr>Times New Roman</vt:lpstr>
      <vt:lpstr>Verdana</vt:lpstr>
      <vt:lpstr>Wingdings</vt:lpstr>
      <vt:lpstr>Hilltop Presentation Template updated March 2011 (2)</vt:lpstr>
      <vt:lpstr>Custom Design</vt:lpstr>
      <vt:lpstr>Hospitals’ Role in Population Health: How Can States Leverage Community Benefits and Health Improvement Activities? </vt:lpstr>
      <vt:lpstr>Introduction: Why we are focusing on the role of hospitals in improving population health</vt:lpstr>
      <vt:lpstr>Presentation Overview</vt:lpstr>
      <vt:lpstr> </vt:lpstr>
      <vt:lpstr>HCB policy definitions start at the federal level</vt:lpstr>
      <vt:lpstr>Most HCB reported by hospitals to the IRS are charity care </vt:lpstr>
      <vt:lpstr>“Charity Care and Other Direct Patient Services” consists of:</vt:lpstr>
      <vt:lpstr>“Direct Community Health Improvement” consists of:</vt:lpstr>
      <vt:lpstr>Caveats and Limitations of Federal HCB Data</vt:lpstr>
      <vt:lpstr>The Affordable Care Act (2010) set forth new requirements that significantly broaden HCB responsibilities </vt:lpstr>
      <vt:lpstr>The 2014 IRS Final Rule* further clarifies and supports community health improvement activities by hospitals</vt:lpstr>
      <vt:lpstr>A new website will analyze and display Schedule H data from nonprofit hospitals</vt:lpstr>
      <vt:lpstr>To monitor HCB, states can start by using the data reported to the IRS</vt:lpstr>
      <vt:lpstr>States can also require additional HCB reporting as these 31 states have done</vt:lpstr>
      <vt:lpstr>Of the states represented at Philadelphia RSG meeting …</vt:lpstr>
      <vt:lpstr>More state reporting requirements</vt:lpstr>
      <vt:lpstr>In Maryland, Hilltop is helping the state build a new reporting tool</vt:lpstr>
      <vt:lpstr>Other data sources can augment required federal and state HCB reporting</vt:lpstr>
      <vt:lpstr>Discussion Questions</vt:lpstr>
      <vt:lpstr> </vt:lpstr>
      <vt:lpstr>The Triple Aim and Population Health Improvement</vt:lpstr>
      <vt:lpstr>States are increasingly focusing on population health improvement as part of the Triple Aim</vt:lpstr>
      <vt:lpstr>Many other forces are converging as well, prompting hospitals to redefine their role in the community</vt:lpstr>
      <vt:lpstr>Policy levers that states can use to organize and guide HCB</vt:lpstr>
      <vt:lpstr>Effective state-level governance is key </vt:lpstr>
      <vt:lpstr>Policy levers that create financial incentives to improve population health</vt:lpstr>
      <vt:lpstr>Some examples of states using financial incentives</vt:lpstr>
      <vt:lpstr>Some regulatory policy levers that promote population health improvement</vt:lpstr>
      <vt:lpstr>Some examples of states using regulatory requirements </vt:lpstr>
      <vt:lpstr>Some examples of states using regulatory requirements continued</vt:lpstr>
      <vt:lpstr>Some policy levers to promote collaborative planning at the local/state/regional levels</vt:lpstr>
      <vt:lpstr>Some examples of collaborative planning</vt:lpstr>
      <vt:lpstr>Discussion Questions</vt:lpstr>
      <vt:lpstr>Discussion Questions continued</vt:lpstr>
      <vt:lpstr>About The Hilltop Institute</vt:lpstr>
      <vt:lpstr>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Black, right-justified)</dc:title>
  <dc:creator>cwoodcock</dc:creator>
  <cp:lastModifiedBy>pachyderm</cp:lastModifiedBy>
  <cp:revision>269</cp:revision>
  <cp:lastPrinted>2017-11-10T21:01:03Z</cp:lastPrinted>
  <dcterms:created xsi:type="dcterms:W3CDTF">2017-10-23T13:06:25Z</dcterms:created>
  <dcterms:modified xsi:type="dcterms:W3CDTF">2017-11-14T15:15:49Z</dcterms:modified>
</cp:coreProperties>
</file>