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2.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3.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4.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5.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1.xml" ContentType="application/vnd.openxmlformats-officedocument.drawingml.chartshapes+xml"/>
  <Override PartName="/ppt/notesSlides/notesSlide16.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3"/>
  </p:notesMasterIdLst>
  <p:sldIdLst>
    <p:sldId id="257" r:id="rId5"/>
    <p:sldId id="2053842377" r:id="rId6"/>
    <p:sldId id="2053842361" r:id="rId7"/>
    <p:sldId id="2053842360" r:id="rId8"/>
    <p:sldId id="2053842368" r:id="rId9"/>
    <p:sldId id="2053842369" r:id="rId10"/>
    <p:sldId id="2053842414" r:id="rId11"/>
    <p:sldId id="2053842418" r:id="rId12"/>
    <p:sldId id="2053842416" r:id="rId13"/>
    <p:sldId id="2053842393" r:id="rId14"/>
    <p:sldId id="281" r:id="rId15"/>
    <p:sldId id="2053842372" r:id="rId16"/>
    <p:sldId id="2053842384" r:id="rId17"/>
    <p:sldId id="2053842371" r:id="rId18"/>
    <p:sldId id="2053842381" r:id="rId19"/>
    <p:sldId id="262" r:id="rId20"/>
    <p:sldId id="2053842380" r:id="rId21"/>
    <p:sldId id="2053842366" r:id="rId22"/>
    <p:sldId id="270" r:id="rId23"/>
    <p:sldId id="2053842383" r:id="rId24"/>
    <p:sldId id="2053842410" r:id="rId25"/>
    <p:sldId id="2053842374" r:id="rId26"/>
    <p:sldId id="2053842378" r:id="rId27"/>
    <p:sldId id="2053842389" r:id="rId28"/>
    <p:sldId id="2053842364" r:id="rId29"/>
    <p:sldId id="2053842356" r:id="rId30"/>
    <p:sldId id="2053842408" r:id="rId31"/>
    <p:sldId id="2053842411" r:id="rId32"/>
    <p:sldId id="2053842413" r:id="rId33"/>
    <p:sldId id="2053842365" r:id="rId34"/>
    <p:sldId id="2053842409" r:id="rId35"/>
    <p:sldId id="2053842396" r:id="rId36"/>
    <p:sldId id="2053842397" r:id="rId37"/>
    <p:sldId id="2053842406" r:id="rId38"/>
    <p:sldId id="2053842399" r:id="rId39"/>
    <p:sldId id="2053842402" r:id="rId40"/>
    <p:sldId id="2053842403" r:id="rId41"/>
    <p:sldId id="2053842407"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AFBFE05-CE9D-139E-D7B2-DE2AB91552CD}" name="Pauly, Nathan" initials="PN" userId="S::npauly@manatt.com::6055f32f-ccb1-407c-9d00-f2e385cc2220" providerId="AD"/>
  <p188:author id="{08D70C2C-5DB2-D32F-FAAE-4417326DF96A}" name="Sears, Lauren" initials="SL" userId="S::lsears@manatt.com::71e777c0-ad8f-468b-be75-c1197c3fbdff" providerId="AD"/>
  <p188:author id="{17C6BC3E-141A-F315-E0F7-9F401DA19820}" name="Nicky Tettamanti" initials="NT" userId="S::ntettamanti@petersonhealthcare.org::2cfdbed0-0c53-4d47-a426-c9db53f087e8" providerId="AD"/>
  <p188:author id="{6A83EF4E-E6F0-18DA-6036-D398EC490F0B}" name="McAvey, Kevin" initials="MK" userId="S::KMcAvey@manatt.com::4c1a819c-b449-456e-a2c5-1dcaf2e43d6d" providerId="AD"/>
  <p188:author id="{59DE0753-BEE0-913B-F0BE-179C390F4533}" name="Christine Haran" initials="CH" userId="S::charan@milbank.org::624dad94-073b-4a47-9cfa-5c88a1bc8d11" providerId="AD"/>
  <p188:author id="{96012067-5D0E-F2F1-7A10-2D86666F9570}" name="Pauly, Nathan" initials="PN" userId="S::NPauly@manatt.com::6055f32f-ccb1-407c-9d00-f2e385cc2220" providerId="AD"/>
  <p188:author id="{2A605B6F-889A-11B2-775D-E16F8DE22E66}" name="Maya Brod" initials="MB" userId="S::Maya.Brod@burness.com::9b920a95-3fae-4625-b34d-f2fe98f856f4" providerId="AD"/>
  <p188:author id="{A4F6E27A-3623-3218-4620-275DFD9F7D38}" name="Sears, Lauren" initials="SL" userId="S::LSears@manatt.com::71e777c0-ad8f-468b-be75-c1197c3fbdff" providerId="AD"/>
  <p188:author id="{3794747B-D13A-A9B7-73C4-71D552C57761}" name="Zhan, Amy" initials="ZA" userId="S::AZhan@manatt.com::c618944e-4855-4bcd-85e5-293e73bdf18b" providerId="AD"/>
  <p188:author id="{5F9C13A4-7A19-46F9-7717-026E52E5501B}" name="McAvey, Kevin" initials="MK" userId="S::kmcavey@manatt.com::4c1a819c-b449-456e-a2c5-1dcaf2e43d6d" providerId="AD"/>
  <p188:author id="{7FA36AB7-07E0-4D37-DB42-1011A7A467CA}" name="Jemma Weymouth" initials="JW" userId="S::Jemma.Weymouth@burness.com::782e8233-92ed-4a51-aaab-38d09ceb6cb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F1FF"/>
    <a:srgbClr val="CCD9DD"/>
    <a:srgbClr val="00D9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97EEE7-EF32-4CFF-86A2-4B884AB25CC5}" v="63" dt="2023-10-30T19:03:00.194"/>
    <p1510:client id="{B0B75771-F335-4815-BB46-D8C105AE299E}" v="4" vWet="6" dt="2023-10-30T18:56:41.9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64" autoAdjust="0"/>
  </p:normalViewPr>
  <p:slideViewPr>
    <p:cSldViewPr snapToGrid="0">
      <p:cViewPr varScale="1">
        <p:scale>
          <a:sx n="106" d="100"/>
          <a:sy n="106" d="100"/>
        </p:scale>
        <p:origin x="75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https://manatt-my.sharepoint.com/personal/azhan_manatt_com/Documents/Peterson%20Milbank/4.%20Call%20to%20Action%20Model%20Deck/Updated_P-M%20Analytic%20Resources_Databook_DRAFT%20v10.01.2023.xlsx" TargetMode="External"/></Relationships>
</file>

<file path=ppt/charts/_rels/chart10.xml.rels><?xml version="1.0" encoding="UTF-8" standalone="yes"?>
<Relationships xmlns="http://schemas.openxmlformats.org/package/2006/relationships"><Relationship Id="rId3" Type="http://schemas.openxmlformats.org/officeDocument/2006/relationships/oleObject" Target="https://manatt.sharepoint.com/sites/Peterson-MilbankStateAnalyticSupport70431.030/Shared%20Documents/State%20HC%20Affordability%20Sample%20Slides/P-M%20Analytic%20Resources_State%20HC%20Affordability%20Sample%20Slides%20Databook_v10.26.2023%20AZ2.xlsx" TargetMode="Externa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1.xml"/></Relationships>
</file>

<file path=ppt/charts/_rels/chart11.xml.rels><?xml version="1.0" encoding="UTF-8" standalone="yes"?>
<Relationships xmlns="http://schemas.openxmlformats.org/package/2006/relationships"><Relationship Id="rId3" Type="http://schemas.openxmlformats.org/officeDocument/2006/relationships/oleObject" Target="https://manatt-my.sharepoint.com/personal/azhan_manatt_com/Documents/Peterson%20Milbank/4.%20Call%20to%20Action%20Model%20Deck/P-M%20Analytic%20Resources_Databook_DRAFT%20v7.31.23.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manatt-my.sharepoint.com/personal/azhan_manatt_com/Documents/Peterson%20Milbank/4.%20Call%20to%20Action%20Model%20Deck/P-M%20Analytic%20Resources_Databook_DRAFT%20v7.31.23.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manatt-my.sharepoint.com/personal/azhan_manatt_com/Documents/Peterson%20Milbank/4.%20Call%20to%20Action%20Model%20Deck/Updated_P-M%20Analytic%20Resources_Databook_DRAFT%20v10.01.2023.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https://manatt-my.sharepoint.com/personal/azhan_manatt_com/Documents/Peterson%20Milbank/4.%20Call%20to%20Action%20Model%20Deck/P-M%20Analytic%20Resources_Databook_DRAFT%20v7.26.23.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manatt-my.sharepoint.com/personal/azhan_manatt_com/Documents/Peterson%20Milbank/4.%20Call%20to%20Action%20Model%20Deck/Updated_P-M%20Analytic%20Resources_Databook_DRAFT%20v10.01.202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azhan\AppData\Roaming\iManage\Work\Recent\Peterson-Milbank%20Program%20for%20Sustainable%20Health%20Care%20Costs%20_%20Peterson-Milbank%20State%20Analytic%20Support%20_%2070431-030\Manatt_P-M_Databook_Call%20to%20Action%20M(402279208.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manatt-my.sharepoint.com/personal/azhan_manatt_com/Documents/Peterson%20Milbank/4.%20Call%20to%20Action%20Model%20Deck/P-M%20Analytic%20Resources_Databook_DRAFT%20v7.20.2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manatt.sharepoint.com/sites/Peterson-MilbankStateAnalyticSupport70431.030/Shared%20Documents/State%20HC%20Affordability%20Sample%20Slides/P-M%20Analytic%20Resources_State%20HC%20Affordability%20Sample%20Slides%20Databook_v10.27.2023.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manatt.sharepoint.com/sites/Peterson-MilbankStateAnalyticSupport70431.030/Shared%20Documents/State%20HC%20Affordability%20Sample%20Slides/P-M%20Analytic%20Resources_State%20HC%20Affordability%20Sample%20Slides%20Databook_v10.27.2023.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manatt-my.sharepoint.com/personal/azhan_manatt_com/Documents/Peterson%20Milbank/4.%20Call%20to%20Action%20Model%20Deck/P-M%20Analytic%20Resources_Databook_DRAFT%20v7.31.23.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4.7822576025515227E-2"/>
          <c:y val="4.0050836179465588E-2"/>
          <c:w val="0.93373843669593415"/>
          <c:h val="0.79219665218586688"/>
        </c:manualLayout>
      </c:layout>
      <c:barChart>
        <c:barDir val="col"/>
        <c:grouping val="stacked"/>
        <c:varyColors val="0"/>
        <c:ser>
          <c:idx val="0"/>
          <c:order val="0"/>
          <c:tx>
            <c:strRef>
              <c:f>'Slide 11 and 12 - Data'!$A$6</c:f>
              <c:strCache>
                <c:ptCount val="1"/>
                <c:pt idx="0">
                  <c:v>NHE (Trillions)</c:v>
                </c:pt>
              </c:strCache>
            </c:strRef>
          </c:tx>
          <c:spPr>
            <a:solidFill>
              <a:srgbClr val="00A9F4"/>
            </a:solidFill>
            <a:ln>
              <a:noFill/>
            </a:ln>
            <a:effectLst/>
          </c:spPr>
          <c:invertIfNegative val="0"/>
          <c:cat>
            <c:numRef>
              <c:f>('Slide 11 and 12 - Data'!$B$5,'Slide 11 and 12 - Data'!$G$5,'Slide 11 and 12 - Data'!$L$5,'Slide 11 and 12 - Data'!$Q$5,'Slide 11 and 12 - Data'!$V$5)</c:f>
              <c:numCache>
                <c:formatCode>General</c:formatCode>
                <c:ptCount val="5"/>
                <c:pt idx="0">
                  <c:v>2001</c:v>
                </c:pt>
                <c:pt idx="1">
                  <c:v>2006</c:v>
                </c:pt>
                <c:pt idx="2">
                  <c:v>2011</c:v>
                </c:pt>
                <c:pt idx="3">
                  <c:v>2016</c:v>
                </c:pt>
                <c:pt idx="4">
                  <c:v>2021</c:v>
                </c:pt>
              </c:numCache>
              <c:extLst/>
            </c:numRef>
          </c:cat>
          <c:val>
            <c:numRef>
              <c:f>('Slide 11 and 12 - Data'!$B$6,'Slide 11 and 12 - Data'!$G$6,'Slide 11 and 12 - Data'!$L$6,'Slide 11 and 12 - Data'!$Q$6,'Slide 11 and 12 - Data'!$V$6)</c:f>
              <c:numCache>
                <c:formatCode>_("$"* #,##0.0_);_("$"* \(#,##0.0\);_("$"* "-"??_);_(@_)</c:formatCode>
                <c:ptCount val="5"/>
                <c:pt idx="0">
                  <c:v>1.4834149999999999</c:v>
                </c:pt>
                <c:pt idx="1">
                  <c:v>2.1650929999999997</c:v>
                </c:pt>
                <c:pt idx="2">
                  <c:v>2.6765400000000001</c:v>
                </c:pt>
                <c:pt idx="3">
                  <c:v>3.307404</c:v>
                </c:pt>
                <c:pt idx="4">
                  <c:v>4.2551270000000008</c:v>
                </c:pt>
              </c:numCache>
              <c:extLst/>
            </c:numRef>
          </c:val>
          <c:extLst>
            <c:ext xmlns:c16="http://schemas.microsoft.com/office/drawing/2014/chart" uri="{C3380CC4-5D6E-409C-BE32-E72D297353CC}">
              <c16:uniqueId val="{00000000-E883-4DB6-8068-85A596CDD2EC}"/>
            </c:ext>
          </c:extLst>
        </c:ser>
        <c:ser>
          <c:idx val="1"/>
          <c:order val="1"/>
          <c:tx>
            <c:strRef>
              <c:f>'Slide 11 and 12 - Data'!$A$7</c:f>
              <c:strCache>
                <c:ptCount val="1"/>
                <c:pt idx="0">
                  <c:v>GDP (Trillions)</c:v>
                </c:pt>
              </c:strCache>
            </c:strRef>
          </c:tx>
          <c:spPr>
            <a:solidFill>
              <a:schemeClr val="accent3">
                <a:lumMod val="60000"/>
                <a:lumOff val="40000"/>
              </a:schemeClr>
            </a:solidFill>
            <a:ln>
              <a:noFill/>
            </a:ln>
            <a:effectLst/>
          </c:spPr>
          <c:invertIfNegative val="0"/>
          <c:cat>
            <c:numRef>
              <c:f>('Slide 11 and 12 - Data'!$B$5,'Slide 11 and 12 - Data'!$G$5,'Slide 11 and 12 - Data'!$L$5,'Slide 11 and 12 - Data'!$Q$5,'Slide 11 and 12 - Data'!$V$5)</c:f>
              <c:numCache>
                <c:formatCode>General</c:formatCode>
                <c:ptCount val="5"/>
                <c:pt idx="0">
                  <c:v>2001</c:v>
                </c:pt>
                <c:pt idx="1">
                  <c:v>2006</c:v>
                </c:pt>
                <c:pt idx="2">
                  <c:v>2011</c:v>
                </c:pt>
                <c:pt idx="3">
                  <c:v>2016</c:v>
                </c:pt>
                <c:pt idx="4">
                  <c:v>2021</c:v>
                </c:pt>
              </c:numCache>
              <c:extLst/>
            </c:numRef>
          </c:cat>
          <c:val>
            <c:numRef>
              <c:f>('Slide 11 and 12 - Data'!$B$7,'Slide 11 and 12 - Data'!$G$7,'Slide 11 and 12 - Data'!$L$7,'Slide 11 and 12 - Data'!$Q$7,'Slide 11 and 12 - Data'!$V$7)</c:f>
              <c:numCache>
                <c:formatCode>_("$"* #,##0.0_);_("$"* \(#,##0.0\);_("$"* "-"??_);_(@_)</c:formatCode>
                <c:ptCount val="5"/>
                <c:pt idx="0">
                  <c:v>10.581899999999999</c:v>
                </c:pt>
                <c:pt idx="1">
                  <c:v>13.8156</c:v>
                </c:pt>
                <c:pt idx="2">
                  <c:v>15.5997</c:v>
                </c:pt>
                <c:pt idx="3">
                  <c:v>18.8049</c:v>
                </c:pt>
                <c:pt idx="4">
                  <c:v>23.594000000000001</c:v>
                </c:pt>
              </c:numCache>
              <c:extLst/>
            </c:numRef>
          </c:val>
          <c:extLst>
            <c:ext xmlns:c16="http://schemas.microsoft.com/office/drawing/2014/chart" uri="{C3380CC4-5D6E-409C-BE32-E72D297353CC}">
              <c16:uniqueId val="{00000001-E883-4DB6-8068-85A596CDD2EC}"/>
            </c:ext>
          </c:extLst>
        </c:ser>
        <c:dLbls>
          <c:showLegendKey val="0"/>
          <c:showVal val="0"/>
          <c:showCatName val="0"/>
          <c:showSerName val="0"/>
          <c:showPercent val="0"/>
          <c:showBubbleSize val="0"/>
        </c:dLbls>
        <c:gapWidth val="150"/>
        <c:overlap val="100"/>
        <c:axId val="843478447"/>
        <c:axId val="843482607"/>
      </c:barChart>
      <c:catAx>
        <c:axId val="8434784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3482607"/>
        <c:crosses val="autoZero"/>
        <c:auto val="1"/>
        <c:lblAlgn val="ctr"/>
        <c:lblOffset val="100"/>
        <c:noMultiLvlLbl val="0"/>
      </c:catAx>
      <c:valAx>
        <c:axId val="843482607"/>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34784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'Slide 21 - Data'!$C$101</c:f>
              <c:strCache>
                <c:ptCount val="1"/>
                <c:pt idx="0">
                  <c:v>Washington, Average Family Premium as a Percent of Average Wages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'Slide 21 - Data'!$K$3:$P$3</c:f>
              <c:numCache>
                <c:formatCode>General</c:formatCode>
                <c:ptCount val="6"/>
                <c:pt idx="0">
                  <c:v>2011</c:v>
                </c:pt>
                <c:pt idx="1">
                  <c:v>2013</c:v>
                </c:pt>
                <c:pt idx="2">
                  <c:v>2015</c:v>
                </c:pt>
                <c:pt idx="3">
                  <c:v>2017</c:v>
                </c:pt>
                <c:pt idx="4">
                  <c:v>2019</c:v>
                </c:pt>
                <c:pt idx="5">
                  <c:v>2021</c:v>
                </c:pt>
              </c:numCache>
            </c:numRef>
          </c:cat>
          <c:val>
            <c:numRef>
              <c:f>'Slide 21 - Data'!$K$101:$P$101</c:f>
              <c:numCache>
                <c:formatCode>0.0%</c:formatCode>
                <c:ptCount val="6"/>
                <c:pt idx="0">
                  <c:v>0.28955847255369926</c:v>
                </c:pt>
                <c:pt idx="1">
                  <c:v>0.30180456901516606</c:v>
                </c:pt>
                <c:pt idx="2">
                  <c:v>0.30785039807443065</c:v>
                </c:pt>
                <c:pt idx="3">
                  <c:v>0.33876130828114126</c:v>
                </c:pt>
                <c:pt idx="4">
                  <c:v>0.32300870686875199</c:v>
                </c:pt>
                <c:pt idx="5">
                  <c:v>0.31879546115798663</c:v>
                </c:pt>
              </c:numCache>
            </c:numRef>
          </c:val>
          <c:extLst>
            <c:ext xmlns:c16="http://schemas.microsoft.com/office/drawing/2014/chart" uri="{C3380CC4-5D6E-409C-BE32-E72D297353CC}">
              <c16:uniqueId val="{00000000-03EF-4E9F-96C9-9905E6BE559D}"/>
            </c:ext>
          </c:extLst>
        </c:ser>
        <c:ser>
          <c:idx val="4"/>
          <c:order val="1"/>
          <c:tx>
            <c:strRef>
              <c:f>'Slide 21 - Data'!$C$100</c:f>
              <c:strCache>
                <c:ptCount val="1"/>
                <c:pt idx="0">
                  <c:v>Washington, Average Family Deductible as a Percent of Average Wages</c:v>
                </c:pt>
              </c:strCache>
            </c:strRef>
          </c:tx>
          <c:spPr>
            <a:pattFill prst="pct70">
              <a:fgClr>
                <a:schemeClr val="accent1"/>
              </a:fgClr>
              <a:bgClr>
                <a:schemeClr val="bg1"/>
              </a:bgClr>
            </a:pattFill>
            <a:ln>
              <a:noFill/>
            </a:ln>
            <a:effectLst/>
          </c:spPr>
          <c:invertIfNegative val="0"/>
          <c:dLbls>
            <c:spPr>
              <a:solidFill>
                <a:srgbClr val="004157">
                  <a:alpha val="49804"/>
                </a:srgbClr>
              </a:solid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'Slide 21 - Data'!$K$3:$P$3</c:f>
              <c:numCache>
                <c:formatCode>General</c:formatCode>
                <c:ptCount val="6"/>
                <c:pt idx="0">
                  <c:v>2011</c:v>
                </c:pt>
                <c:pt idx="1">
                  <c:v>2013</c:v>
                </c:pt>
                <c:pt idx="2">
                  <c:v>2015</c:v>
                </c:pt>
                <c:pt idx="3">
                  <c:v>2017</c:v>
                </c:pt>
                <c:pt idx="4">
                  <c:v>2019</c:v>
                </c:pt>
                <c:pt idx="5">
                  <c:v>2021</c:v>
                </c:pt>
              </c:numCache>
            </c:numRef>
          </c:cat>
          <c:val>
            <c:numRef>
              <c:f>'Slide 21 - Data'!$K$100:$P$100</c:f>
              <c:numCache>
                <c:formatCode>0.0%</c:formatCode>
                <c:ptCount val="6"/>
                <c:pt idx="0">
                  <c:v>4.019490851233095E-2</c:v>
                </c:pt>
                <c:pt idx="1">
                  <c:v>4.9356882319063163E-2</c:v>
                </c:pt>
                <c:pt idx="2">
                  <c:v>5.0935012034808366E-2</c:v>
                </c:pt>
                <c:pt idx="3">
                  <c:v>5.0800278357689632E-2</c:v>
                </c:pt>
                <c:pt idx="4">
                  <c:v>5.5385359561431799E-2</c:v>
                </c:pt>
                <c:pt idx="5">
                  <c:v>5.0945592086121615E-2</c:v>
                </c:pt>
              </c:numCache>
            </c:numRef>
          </c:val>
          <c:extLst>
            <c:ext xmlns:c16="http://schemas.microsoft.com/office/drawing/2014/chart" uri="{C3380CC4-5D6E-409C-BE32-E72D297353CC}">
              <c16:uniqueId val="{00000001-03EF-4E9F-96C9-9905E6BE559D}"/>
            </c:ext>
          </c:extLst>
        </c:ser>
        <c:dLbls>
          <c:dLblPos val="ctr"/>
          <c:showLegendKey val="0"/>
          <c:showVal val="1"/>
          <c:showCatName val="0"/>
          <c:showSerName val="0"/>
          <c:showPercent val="0"/>
          <c:showBubbleSize val="0"/>
        </c:dLbls>
        <c:gapWidth val="150"/>
        <c:overlap val="100"/>
        <c:axId val="242838880"/>
        <c:axId val="242852192"/>
      </c:barChart>
      <c:catAx>
        <c:axId val="242838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2852192"/>
        <c:crosses val="autoZero"/>
        <c:auto val="1"/>
        <c:lblAlgn val="ctr"/>
        <c:lblOffset val="100"/>
        <c:noMultiLvlLbl val="0"/>
      </c:catAx>
      <c:valAx>
        <c:axId val="2428521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Percent</a:t>
                </a:r>
                <a:r>
                  <a:rPr lang="en-US" baseline="0"/>
                  <a:t> of Average Wages</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42838880"/>
        <c:crosses val="autoZero"/>
        <c:crossBetween val="between"/>
      </c:valAx>
      <c:spPr>
        <a:noFill/>
        <a:ln>
          <a:noFill/>
        </a:ln>
        <a:effectLst/>
      </c:spPr>
    </c:plotArea>
    <c:legend>
      <c:legendPos val="b"/>
      <c:layout>
        <c:manualLayout>
          <c:xMode val="edge"/>
          <c:yMode val="edge"/>
          <c:x val="1.1120310221300361E-2"/>
          <c:y val="0.88285181648118627"/>
          <c:w val="0.98147477989178522"/>
          <c:h val="8.978529287719178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'BRFSS ''21 Access Natl'!$A$112</c:f>
              <c:strCache>
                <c:ptCount val="1"/>
                <c:pt idx="0">
                  <c:v>Washington</c:v>
                </c:pt>
              </c:strCache>
            </c:strRef>
          </c:tx>
          <c:spPr>
            <a:solidFill>
              <a:schemeClr val="accent1"/>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1-9C4C-4F27-98CD-F5B601AB9A42}"/>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('BRFSS ''21 Access Natl'!$B$65:$G$65,'BRFSS ''21 Access Natl'!$I$65)</c:f>
              <c:strCache>
                <c:ptCount val="7"/>
                <c:pt idx="0">
                  <c:v>Average</c:v>
                </c:pt>
                <c:pt idx="1">
                  <c:v>White</c:v>
                </c:pt>
                <c:pt idx="2">
                  <c:v>Black</c:v>
                </c:pt>
                <c:pt idx="3">
                  <c:v>American Indian / Alaskan Native</c:v>
                </c:pt>
                <c:pt idx="4">
                  <c:v>Asian </c:v>
                </c:pt>
                <c:pt idx="5">
                  <c:v>Other Race</c:v>
                </c:pt>
                <c:pt idx="6">
                  <c:v>Hispanic Ethnicity</c:v>
                </c:pt>
              </c:strCache>
              <c:extLst/>
            </c:strRef>
          </c:cat>
          <c:val>
            <c:numRef>
              <c:f>('BRFSS ''21 Access Natl'!$B$112:$G$112,'BRFSS ''21 Access Natl'!$I$112)</c:f>
              <c:numCache>
                <c:formatCode>0%</c:formatCode>
                <c:ptCount val="7"/>
                <c:pt idx="0">
                  <c:v>0.1013539890777143</c:v>
                </c:pt>
                <c:pt idx="1">
                  <c:v>7.0681173954000004E-2</c:v>
                </c:pt>
                <c:pt idx="2">
                  <c:v>0.11184203624</c:v>
                </c:pt>
                <c:pt idx="3">
                  <c:v>0.11677203956</c:v>
                </c:pt>
                <c:pt idx="4">
                  <c:v>4.2824049811999998E-2</c:v>
                </c:pt>
                <c:pt idx="5">
                  <c:v>0.12351691294</c:v>
                </c:pt>
                <c:pt idx="6">
                  <c:v>0.17722858896999999</c:v>
                </c:pt>
              </c:numCache>
              <c:extLst/>
            </c:numRef>
          </c:val>
          <c:extLst>
            <c:ext xmlns:c16="http://schemas.microsoft.com/office/drawing/2014/chart" uri="{C3380CC4-5D6E-409C-BE32-E72D297353CC}">
              <c16:uniqueId val="{00000000-9C4C-4F27-98CD-F5B601AB9A42}"/>
            </c:ext>
          </c:extLst>
        </c:ser>
        <c:dLbls>
          <c:showLegendKey val="0"/>
          <c:showVal val="0"/>
          <c:showCatName val="0"/>
          <c:showSerName val="0"/>
          <c:showPercent val="0"/>
          <c:showBubbleSize val="0"/>
        </c:dLbls>
        <c:gapWidth val="219"/>
        <c:overlap val="-27"/>
        <c:axId val="304874512"/>
        <c:axId val="304864528"/>
      </c:barChart>
      <c:catAx>
        <c:axId val="3048745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304864528"/>
        <c:crosses val="autoZero"/>
        <c:auto val="1"/>
        <c:lblAlgn val="ctr"/>
        <c:lblOffset val="100"/>
        <c:noMultiLvlLbl val="0"/>
      </c:catAx>
      <c:valAx>
        <c:axId val="3048645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3048745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1584121988162136E-2"/>
          <c:y val="0.1170591539897461"/>
          <c:w val="0.90624671020829084"/>
          <c:h val="0.60194086722604667"/>
        </c:manualLayout>
      </c:layout>
      <c:barChart>
        <c:barDir val="col"/>
        <c:grouping val="clustered"/>
        <c:varyColors val="0"/>
        <c:ser>
          <c:idx val="0"/>
          <c:order val="0"/>
          <c:tx>
            <c:strRef>
              <c:f>'Urban Medical Debt State Data'!$B$54</c:f>
              <c:strCache>
                <c:ptCount val="1"/>
                <c:pt idx="0">
                  <c:v>Washington</c:v>
                </c:pt>
              </c:strCache>
            </c:strRef>
          </c:tx>
          <c:spPr>
            <a:solidFill>
              <a:schemeClr val="bg2">
                <a:lumMod val="50000"/>
              </a:schemeClr>
            </a:solidFill>
            <a:ln>
              <a:noFill/>
            </a:ln>
            <a:effectLst/>
          </c:spPr>
          <c:invertIfNegative val="0"/>
          <c:dPt>
            <c:idx val="0"/>
            <c:invertIfNegative val="0"/>
            <c:bubble3D val="0"/>
            <c:spPr>
              <a:solidFill>
                <a:schemeClr val="bg1">
                  <a:lumMod val="75000"/>
                </a:schemeClr>
              </a:solidFill>
              <a:ln>
                <a:noFill/>
              </a:ln>
              <a:effectLst/>
            </c:spPr>
            <c:extLst>
              <c:ext xmlns:c16="http://schemas.microsoft.com/office/drawing/2014/chart" uri="{C3380CC4-5D6E-409C-BE32-E72D297353CC}">
                <c16:uniqueId val="{00000002-9C42-4A26-9719-FFF07E1E3449}"/>
              </c:ext>
            </c:extLst>
          </c:dPt>
          <c:dPt>
            <c:idx val="2"/>
            <c:invertIfNegative val="0"/>
            <c:bubble3D val="0"/>
            <c:spPr>
              <a:solidFill>
                <a:schemeClr val="accent2">
                  <a:lumMod val="50000"/>
                </a:schemeClr>
              </a:solidFill>
              <a:ln>
                <a:noFill/>
              </a:ln>
              <a:effectLst/>
            </c:spPr>
            <c:extLst>
              <c:ext xmlns:c16="http://schemas.microsoft.com/office/drawing/2014/chart" uri="{C3380CC4-5D6E-409C-BE32-E72D297353CC}">
                <c16:uniqueId val="{00000001-9C42-4A26-9719-FFF07E1E3449}"/>
              </c:ext>
            </c:extLst>
          </c:dPt>
          <c:dLbls>
            <c:dLbl>
              <c:idx val="0"/>
              <c:layout>
                <c:manualLayout>
                  <c:x val="-6.8212824010914054E-3"/>
                  <c:y val="0.19931220143494321"/>
                </c:manualLayout>
              </c:layout>
              <c:tx>
                <c:rich>
                  <a:bodyPr/>
                  <a:lstStyle/>
                  <a:p>
                    <a:fld id="{656209D8-3B15-41DD-9947-6DE62E6078B0}" type="VALUE">
                      <a:rPr lang="en-US">
                        <a:solidFill>
                          <a:schemeClr val="tx1">
                            <a:lumMod val="50000"/>
                            <a:lumOff val="50000"/>
                          </a:schemeClr>
                        </a:solidFill>
                      </a:rPr>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9C42-4A26-9719-FFF07E1E3449}"/>
                </c:ext>
              </c:extLst>
            </c:dLbl>
            <c:dLbl>
              <c:idx val="1"/>
              <c:layout>
                <c:manualLayout>
                  <c:x val="-6.8212824010914054E-3"/>
                  <c:y val="0.1771664012755050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C42-4A26-9719-FFF07E1E3449}"/>
                </c:ext>
              </c:extLst>
            </c:dLbl>
            <c:dLbl>
              <c:idx val="2"/>
              <c:layout>
                <c:manualLayout>
                  <c:x val="-5.9686221009549794E-3"/>
                  <c:y val="0.22883993498086069"/>
                </c:manualLayout>
              </c:layout>
              <c:spPr>
                <a:noFill/>
                <a:ln>
                  <a:noFill/>
                </a:ln>
                <a:effectLst/>
              </c:spPr>
              <c:txPr>
                <a:bodyPr rot="0" spcFirstLastPara="1" vertOverflow="ellipsis" vert="horz" wrap="square" lIns="38100" tIns="19050" rIns="38100" bIns="19050" anchor="ctr" anchorCtr="0">
                  <a:noAutofit/>
                </a:bodyPr>
                <a:lstStyle/>
                <a:p>
                  <a:pPr algn="ctr">
                    <a:defRPr sz="2400" b="1" i="0" u="none" strike="noStrike" kern="1200" baseline="0">
                      <a:solidFill>
                        <a:schemeClr val="accent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11099072413015222"/>
                      <c:h val="0.156109581604222"/>
                    </c:manualLayout>
                  </c15:layout>
                </c:ext>
                <c:ext xmlns:c16="http://schemas.microsoft.com/office/drawing/2014/chart" uri="{C3380CC4-5D6E-409C-BE32-E72D297353CC}">
                  <c16:uniqueId val="{00000001-9C42-4A26-9719-FFF07E1E3449}"/>
                </c:ext>
              </c:extLst>
            </c:dLbl>
            <c:spPr>
              <a:noFill/>
              <a:ln>
                <a:noFill/>
              </a:ln>
              <a:effectLst/>
            </c:spPr>
            <c:txPr>
              <a:bodyPr rot="0" spcFirstLastPara="1" vertOverflow="ellipsis" vert="horz" wrap="square" lIns="38100" tIns="19050" rIns="38100" bIns="19050" anchor="ctr" anchorCtr="0">
                <a:spAutoFit/>
              </a:bodyPr>
              <a:lstStyle/>
              <a:p>
                <a:pPr algn="ctr">
                  <a:defRPr sz="2400" b="1" i="0" u="none" strike="noStrike" kern="1200" baseline="0">
                    <a:solidFill>
                      <a:schemeClr val="bg2">
                        <a:lumMod val="7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'Urban Medical Debt State Data'!$G$6:$I$6</c:f>
              <c:strCache>
                <c:ptCount val="3"/>
                <c:pt idx="0">
                  <c:v>Median Medical Debt in Collections, All</c:v>
                </c:pt>
                <c:pt idx="1">
                  <c:v>Median Medical Debt in Collections, Communities of Color</c:v>
                </c:pt>
                <c:pt idx="2">
                  <c:v>Median Medical Debt in Collections, Majority White Communities</c:v>
                </c:pt>
              </c:strCache>
            </c:strRef>
          </c:cat>
          <c:val>
            <c:numRef>
              <c:f>'Urban Medical Debt State Data'!$G$54:$I$54</c:f>
              <c:numCache>
                <c:formatCode>_("$"* #,##0_);_("$"* \(#,##0\);_("$"* "-"??_);_(@_)</c:formatCode>
                <c:ptCount val="3"/>
                <c:pt idx="0">
                  <c:v>551</c:v>
                </c:pt>
                <c:pt idx="1">
                  <c:v>448</c:v>
                </c:pt>
                <c:pt idx="2">
                  <c:v>542</c:v>
                </c:pt>
              </c:numCache>
            </c:numRef>
          </c:val>
          <c:extLst>
            <c:ext xmlns:c16="http://schemas.microsoft.com/office/drawing/2014/chart" uri="{C3380CC4-5D6E-409C-BE32-E72D297353CC}">
              <c16:uniqueId val="{00000000-3A39-46EE-9C48-3F5445DF066F}"/>
            </c:ext>
          </c:extLst>
        </c:ser>
        <c:dLbls>
          <c:showLegendKey val="0"/>
          <c:showVal val="0"/>
          <c:showCatName val="0"/>
          <c:showSerName val="0"/>
          <c:showPercent val="0"/>
          <c:showBubbleSize val="0"/>
        </c:dLbls>
        <c:gapWidth val="95"/>
        <c:overlap val="-27"/>
        <c:axId val="451219744"/>
        <c:axId val="451216000"/>
      </c:barChart>
      <c:catAx>
        <c:axId val="451219744"/>
        <c:scaling>
          <c:orientation val="minMax"/>
        </c:scaling>
        <c:delete val="1"/>
        <c:axPos val="b"/>
        <c:numFmt formatCode="General" sourceLinked="1"/>
        <c:majorTickMark val="none"/>
        <c:minorTickMark val="none"/>
        <c:tickLblPos val="nextTo"/>
        <c:crossAx val="451216000"/>
        <c:crosses val="autoZero"/>
        <c:auto val="1"/>
        <c:lblAlgn val="ctr"/>
        <c:lblOffset val="100"/>
        <c:noMultiLvlLbl val="0"/>
      </c:catAx>
      <c:valAx>
        <c:axId val="451216000"/>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4512197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v>National Health Expenditures</c:v>
          </c:tx>
          <c:spPr>
            <a:ln w="28575" cap="rnd">
              <a:solidFill>
                <a:srgbClr val="00A9F4"/>
              </a:solidFill>
              <a:round/>
            </a:ln>
            <a:effectLst/>
          </c:spPr>
          <c:marker>
            <c:symbol val="none"/>
          </c:marker>
          <c:dPt>
            <c:idx val="9"/>
            <c:marker>
              <c:symbol val="none"/>
            </c:marker>
            <c:bubble3D val="0"/>
            <c:spPr>
              <a:ln w="28575" cap="rnd">
                <a:solidFill>
                  <a:srgbClr val="00A9F4"/>
                </a:solidFill>
                <a:prstDash val="sysDash"/>
                <a:round/>
              </a:ln>
              <a:effectLst/>
            </c:spPr>
            <c:extLst>
              <c:ext xmlns:c16="http://schemas.microsoft.com/office/drawing/2014/chart" uri="{C3380CC4-5D6E-409C-BE32-E72D297353CC}">
                <c16:uniqueId val="{00000001-679D-4190-BDD3-59498E29E298}"/>
              </c:ext>
            </c:extLst>
          </c:dPt>
          <c:dPt>
            <c:idx val="10"/>
            <c:marker>
              <c:symbol val="none"/>
            </c:marker>
            <c:bubble3D val="0"/>
            <c:spPr>
              <a:ln w="28575" cap="rnd">
                <a:solidFill>
                  <a:srgbClr val="00A9F4"/>
                </a:solidFill>
                <a:prstDash val="sysDash"/>
                <a:round/>
              </a:ln>
              <a:effectLst/>
            </c:spPr>
            <c:extLst>
              <c:ext xmlns:c16="http://schemas.microsoft.com/office/drawing/2014/chart" uri="{C3380CC4-5D6E-409C-BE32-E72D297353CC}">
                <c16:uniqueId val="{00000003-679D-4190-BDD3-59498E29E298}"/>
              </c:ext>
            </c:extLst>
          </c:dPt>
          <c:dPt>
            <c:idx val="11"/>
            <c:marker>
              <c:symbol val="none"/>
            </c:marker>
            <c:bubble3D val="0"/>
            <c:spPr>
              <a:ln w="28575" cap="rnd">
                <a:solidFill>
                  <a:srgbClr val="00A9F4"/>
                </a:solidFill>
                <a:prstDash val="sysDash"/>
                <a:round/>
              </a:ln>
              <a:effectLst/>
            </c:spPr>
            <c:extLst>
              <c:ext xmlns:c16="http://schemas.microsoft.com/office/drawing/2014/chart" uri="{C3380CC4-5D6E-409C-BE32-E72D297353CC}">
                <c16:uniqueId val="{00000005-679D-4190-BDD3-59498E29E298}"/>
              </c:ext>
            </c:extLst>
          </c:dPt>
          <c:dPt>
            <c:idx val="12"/>
            <c:marker>
              <c:symbol val="none"/>
            </c:marker>
            <c:bubble3D val="0"/>
            <c:spPr>
              <a:ln w="28575" cap="rnd">
                <a:solidFill>
                  <a:srgbClr val="00A9F4"/>
                </a:solidFill>
                <a:prstDash val="sysDash"/>
                <a:round/>
              </a:ln>
              <a:effectLst/>
            </c:spPr>
            <c:extLst>
              <c:ext xmlns:c16="http://schemas.microsoft.com/office/drawing/2014/chart" uri="{C3380CC4-5D6E-409C-BE32-E72D297353CC}">
                <c16:uniqueId val="{00000007-679D-4190-BDD3-59498E29E298}"/>
              </c:ext>
            </c:extLst>
          </c:dPt>
          <c:dPt>
            <c:idx val="13"/>
            <c:marker>
              <c:symbol val="none"/>
            </c:marker>
            <c:bubble3D val="0"/>
            <c:spPr>
              <a:ln w="28575" cap="rnd">
                <a:solidFill>
                  <a:srgbClr val="00A9F4"/>
                </a:solidFill>
                <a:prstDash val="sysDash"/>
                <a:round/>
              </a:ln>
              <a:effectLst/>
            </c:spPr>
            <c:extLst>
              <c:ext xmlns:c16="http://schemas.microsoft.com/office/drawing/2014/chart" uri="{C3380CC4-5D6E-409C-BE32-E72D297353CC}">
                <c16:uniqueId val="{00000009-679D-4190-BDD3-59498E29E298}"/>
              </c:ext>
            </c:extLst>
          </c:dPt>
          <c:dPt>
            <c:idx val="14"/>
            <c:marker>
              <c:symbol val="none"/>
            </c:marker>
            <c:bubble3D val="0"/>
            <c:spPr>
              <a:ln w="28575" cap="rnd">
                <a:solidFill>
                  <a:srgbClr val="00A9F4"/>
                </a:solidFill>
                <a:prstDash val="sysDash"/>
                <a:round/>
              </a:ln>
              <a:effectLst/>
            </c:spPr>
            <c:extLst>
              <c:ext xmlns:c16="http://schemas.microsoft.com/office/drawing/2014/chart" uri="{C3380CC4-5D6E-409C-BE32-E72D297353CC}">
                <c16:uniqueId val="{0000000B-679D-4190-BDD3-59498E29E298}"/>
              </c:ext>
            </c:extLst>
          </c:dPt>
          <c:dPt>
            <c:idx val="15"/>
            <c:marker>
              <c:symbol val="none"/>
            </c:marker>
            <c:bubble3D val="0"/>
            <c:spPr>
              <a:ln w="28575" cap="rnd">
                <a:solidFill>
                  <a:srgbClr val="00A9F4"/>
                </a:solidFill>
                <a:prstDash val="sysDash"/>
                <a:round/>
              </a:ln>
              <a:effectLst/>
            </c:spPr>
            <c:extLst>
              <c:ext xmlns:c16="http://schemas.microsoft.com/office/drawing/2014/chart" uri="{C3380CC4-5D6E-409C-BE32-E72D297353CC}">
                <c16:uniqueId val="{0000000D-679D-4190-BDD3-59498E29E298}"/>
              </c:ext>
            </c:extLst>
          </c:dPt>
          <c:dPt>
            <c:idx val="16"/>
            <c:marker>
              <c:symbol val="none"/>
            </c:marker>
            <c:bubble3D val="0"/>
            <c:spPr>
              <a:ln w="28575" cap="rnd">
                <a:solidFill>
                  <a:srgbClr val="00A9F4"/>
                </a:solidFill>
                <a:prstDash val="sysDash"/>
                <a:round/>
              </a:ln>
              <a:effectLst/>
            </c:spPr>
            <c:extLst>
              <c:ext xmlns:c16="http://schemas.microsoft.com/office/drawing/2014/chart" uri="{C3380CC4-5D6E-409C-BE32-E72D297353CC}">
                <c16:uniqueId val="{0000000F-679D-4190-BDD3-59498E29E298}"/>
              </c:ext>
            </c:extLst>
          </c:dPt>
          <c:dPt>
            <c:idx val="17"/>
            <c:marker>
              <c:symbol val="none"/>
            </c:marker>
            <c:bubble3D val="0"/>
            <c:spPr>
              <a:ln w="28575" cap="rnd">
                <a:solidFill>
                  <a:srgbClr val="00A9F4"/>
                </a:solidFill>
                <a:prstDash val="sysDash"/>
                <a:round/>
              </a:ln>
              <a:effectLst/>
            </c:spPr>
            <c:extLst>
              <c:ext xmlns:c16="http://schemas.microsoft.com/office/drawing/2014/chart" uri="{C3380CC4-5D6E-409C-BE32-E72D297353CC}">
                <c16:uniqueId val="{00000011-679D-4190-BDD3-59498E29E298}"/>
              </c:ext>
            </c:extLst>
          </c:dPt>
          <c:dPt>
            <c:idx val="18"/>
            <c:marker>
              <c:symbol val="none"/>
            </c:marker>
            <c:bubble3D val="0"/>
            <c:spPr>
              <a:ln w="28575" cap="rnd">
                <a:solidFill>
                  <a:srgbClr val="00A9F4"/>
                </a:solidFill>
                <a:prstDash val="sysDash"/>
                <a:round/>
              </a:ln>
              <a:effectLst/>
            </c:spPr>
            <c:extLst>
              <c:ext xmlns:c16="http://schemas.microsoft.com/office/drawing/2014/chart" uri="{C3380CC4-5D6E-409C-BE32-E72D297353CC}">
                <c16:uniqueId val="{00000013-679D-4190-BDD3-59498E29E298}"/>
              </c:ext>
            </c:extLst>
          </c:dPt>
          <c:cat>
            <c:multiLvlStrRef>
              <c:f>'Slide 11 and 12 - Data'!$N$4:$AF$5</c:f>
              <c:multiLvlStrCache>
                <c:ptCount val="19"/>
                <c:lvl>
                  <c:pt idx="0">
                    <c:v>2013</c:v>
                  </c:pt>
                  <c:pt idx="1">
                    <c:v>2014</c:v>
                  </c:pt>
                  <c:pt idx="2">
                    <c:v>2015</c:v>
                  </c:pt>
                  <c:pt idx="3">
                    <c:v>2016</c:v>
                  </c:pt>
                  <c:pt idx="4">
                    <c:v>2017</c:v>
                  </c:pt>
                  <c:pt idx="5">
                    <c:v>2018</c:v>
                  </c:pt>
                  <c:pt idx="6">
                    <c:v>2019</c:v>
                  </c:pt>
                  <c:pt idx="7">
                    <c:v>2020</c:v>
                  </c:pt>
                  <c:pt idx="8">
                    <c:v>2021</c:v>
                  </c:pt>
                  <c:pt idx="9">
                    <c:v>2022</c:v>
                  </c:pt>
                  <c:pt idx="10">
                    <c:v>2023</c:v>
                  </c:pt>
                  <c:pt idx="11">
                    <c:v>2024</c:v>
                  </c:pt>
                  <c:pt idx="12">
                    <c:v>2025</c:v>
                  </c:pt>
                  <c:pt idx="13">
                    <c:v>2026</c:v>
                  </c:pt>
                  <c:pt idx="14">
                    <c:v>2027</c:v>
                  </c:pt>
                  <c:pt idx="15">
                    <c:v>2028</c:v>
                  </c:pt>
                  <c:pt idx="16">
                    <c:v>2029</c:v>
                  </c:pt>
                  <c:pt idx="17">
                    <c:v>2030</c:v>
                  </c:pt>
                  <c:pt idx="18">
                    <c:v>2031</c:v>
                  </c:pt>
                </c:lvl>
                <c:lvl>
                  <c:pt idx="9">
                    <c:v>Projected</c:v>
                  </c:pt>
                </c:lvl>
              </c:multiLvlStrCache>
              <c:extLst/>
            </c:multiLvlStrRef>
          </c:cat>
          <c:val>
            <c:numRef>
              <c:f>'Slide 11 and 12 - Data'!$N$6:$AF$6</c:f>
              <c:numCache>
                <c:formatCode>_("$"* #,##0.0_);_("$"* \(#,##0.0\);_("$"* "-"??_);_(@_)</c:formatCode>
                <c:ptCount val="19"/>
                <c:pt idx="0">
                  <c:v>2.8566260000000003</c:v>
                </c:pt>
                <c:pt idx="1">
                  <c:v>3.0026230000000003</c:v>
                </c:pt>
                <c:pt idx="2">
                  <c:v>3.1653939999999996</c:v>
                </c:pt>
                <c:pt idx="3">
                  <c:v>3.307404</c:v>
                </c:pt>
                <c:pt idx="4">
                  <c:v>3.4464540000000001</c:v>
                </c:pt>
                <c:pt idx="5">
                  <c:v>3.604428</c:v>
                </c:pt>
                <c:pt idx="6">
                  <c:v>3.7573820000000002</c:v>
                </c:pt>
                <c:pt idx="7">
                  <c:v>4.1440770000000002</c:v>
                </c:pt>
                <c:pt idx="8">
                  <c:v>4.2551270000000008</c:v>
                </c:pt>
                <c:pt idx="9">
                  <c:v>4.4398</c:v>
                </c:pt>
                <c:pt idx="10">
                  <c:v>4.6663000000000006</c:v>
                </c:pt>
                <c:pt idx="11">
                  <c:v>4.8976999999999995</c:v>
                </c:pt>
                <c:pt idx="12">
                  <c:v>5.1852</c:v>
                </c:pt>
                <c:pt idx="13">
                  <c:v>5.4621000000000004</c:v>
                </c:pt>
                <c:pt idx="14">
                  <c:v>5.7736999999999998</c:v>
                </c:pt>
                <c:pt idx="15">
                  <c:v>6.1063999999999998</c:v>
                </c:pt>
                <c:pt idx="16">
                  <c:v>6.4486999999999997</c:v>
                </c:pt>
                <c:pt idx="17">
                  <c:v>6.8041999999999998</c:v>
                </c:pt>
                <c:pt idx="18">
                  <c:v>7.1746999999999996</c:v>
                </c:pt>
              </c:numCache>
              <c:extLst/>
            </c:numRef>
          </c:val>
          <c:smooth val="0"/>
          <c:extLst>
            <c:ext xmlns:c16="http://schemas.microsoft.com/office/drawing/2014/chart" uri="{C3380CC4-5D6E-409C-BE32-E72D297353CC}">
              <c16:uniqueId val="{00000014-679D-4190-BDD3-59498E29E298}"/>
            </c:ext>
          </c:extLst>
        </c:ser>
        <c:ser>
          <c:idx val="1"/>
          <c:order val="1"/>
          <c:tx>
            <c:v>Gross Domestic Product</c:v>
          </c:tx>
          <c:spPr>
            <a:ln w="28575" cap="rnd">
              <a:solidFill>
                <a:sysClr val="window" lastClr="FFFFFF">
                  <a:lumMod val="65000"/>
                </a:sysClr>
              </a:solidFill>
              <a:round/>
            </a:ln>
            <a:effectLst/>
          </c:spPr>
          <c:marker>
            <c:symbol val="none"/>
          </c:marker>
          <c:dPt>
            <c:idx val="8"/>
            <c:marker>
              <c:symbol val="none"/>
            </c:marker>
            <c:bubble3D val="0"/>
            <c:spPr>
              <a:ln w="28575" cap="rnd">
                <a:solidFill>
                  <a:sysClr val="window" lastClr="FFFFFF">
                    <a:lumMod val="65000"/>
                  </a:sysClr>
                </a:solidFill>
                <a:prstDash val="sysDash"/>
                <a:round/>
              </a:ln>
              <a:effectLst/>
            </c:spPr>
            <c:extLst>
              <c:ext xmlns:c16="http://schemas.microsoft.com/office/drawing/2014/chart" uri="{C3380CC4-5D6E-409C-BE32-E72D297353CC}">
                <c16:uniqueId val="{00000016-679D-4190-BDD3-59498E29E298}"/>
              </c:ext>
            </c:extLst>
          </c:dPt>
          <c:dPt>
            <c:idx val="9"/>
            <c:marker>
              <c:symbol val="none"/>
            </c:marker>
            <c:bubble3D val="0"/>
            <c:spPr>
              <a:ln w="28575" cap="rnd">
                <a:solidFill>
                  <a:sysClr val="window" lastClr="FFFFFF">
                    <a:lumMod val="65000"/>
                  </a:sysClr>
                </a:solidFill>
                <a:prstDash val="sysDash"/>
                <a:round/>
              </a:ln>
              <a:effectLst/>
            </c:spPr>
            <c:extLst>
              <c:ext xmlns:c16="http://schemas.microsoft.com/office/drawing/2014/chart" uri="{C3380CC4-5D6E-409C-BE32-E72D297353CC}">
                <c16:uniqueId val="{00000018-679D-4190-BDD3-59498E29E298}"/>
              </c:ext>
            </c:extLst>
          </c:dPt>
          <c:dPt>
            <c:idx val="10"/>
            <c:marker>
              <c:symbol val="none"/>
            </c:marker>
            <c:bubble3D val="0"/>
            <c:spPr>
              <a:ln w="28575" cap="rnd">
                <a:solidFill>
                  <a:sysClr val="window" lastClr="FFFFFF">
                    <a:lumMod val="65000"/>
                  </a:sysClr>
                </a:solidFill>
                <a:prstDash val="sysDash"/>
                <a:round/>
              </a:ln>
              <a:effectLst/>
            </c:spPr>
            <c:extLst>
              <c:ext xmlns:c16="http://schemas.microsoft.com/office/drawing/2014/chart" uri="{C3380CC4-5D6E-409C-BE32-E72D297353CC}">
                <c16:uniqueId val="{0000001A-679D-4190-BDD3-59498E29E298}"/>
              </c:ext>
            </c:extLst>
          </c:dPt>
          <c:dPt>
            <c:idx val="11"/>
            <c:marker>
              <c:symbol val="none"/>
            </c:marker>
            <c:bubble3D val="0"/>
            <c:spPr>
              <a:ln w="28575" cap="rnd">
                <a:solidFill>
                  <a:sysClr val="window" lastClr="FFFFFF">
                    <a:lumMod val="65000"/>
                  </a:sysClr>
                </a:solidFill>
                <a:prstDash val="sysDash"/>
                <a:round/>
              </a:ln>
              <a:effectLst/>
            </c:spPr>
            <c:extLst>
              <c:ext xmlns:c16="http://schemas.microsoft.com/office/drawing/2014/chart" uri="{C3380CC4-5D6E-409C-BE32-E72D297353CC}">
                <c16:uniqueId val="{0000001C-679D-4190-BDD3-59498E29E298}"/>
              </c:ext>
            </c:extLst>
          </c:dPt>
          <c:dPt>
            <c:idx val="12"/>
            <c:marker>
              <c:symbol val="none"/>
            </c:marker>
            <c:bubble3D val="0"/>
            <c:spPr>
              <a:ln w="28575" cap="rnd">
                <a:solidFill>
                  <a:sysClr val="window" lastClr="FFFFFF">
                    <a:lumMod val="65000"/>
                  </a:sysClr>
                </a:solidFill>
                <a:prstDash val="sysDash"/>
                <a:round/>
              </a:ln>
              <a:effectLst/>
            </c:spPr>
            <c:extLst>
              <c:ext xmlns:c16="http://schemas.microsoft.com/office/drawing/2014/chart" uri="{C3380CC4-5D6E-409C-BE32-E72D297353CC}">
                <c16:uniqueId val="{0000001E-679D-4190-BDD3-59498E29E298}"/>
              </c:ext>
            </c:extLst>
          </c:dPt>
          <c:dPt>
            <c:idx val="13"/>
            <c:marker>
              <c:symbol val="none"/>
            </c:marker>
            <c:bubble3D val="0"/>
            <c:spPr>
              <a:ln w="28575" cap="rnd">
                <a:solidFill>
                  <a:sysClr val="window" lastClr="FFFFFF">
                    <a:lumMod val="65000"/>
                  </a:sysClr>
                </a:solidFill>
                <a:prstDash val="sysDash"/>
                <a:round/>
              </a:ln>
              <a:effectLst/>
            </c:spPr>
            <c:extLst>
              <c:ext xmlns:c16="http://schemas.microsoft.com/office/drawing/2014/chart" uri="{C3380CC4-5D6E-409C-BE32-E72D297353CC}">
                <c16:uniqueId val="{00000020-679D-4190-BDD3-59498E29E298}"/>
              </c:ext>
            </c:extLst>
          </c:dPt>
          <c:dPt>
            <c:idx val="14"/>
            <c:marker>
              <c:symbol val="none"/>
            </c:marker>
            <c:bubble3D val="0"/>
            <c:spPr>
              <a:ln w="28575" cap="rnd">
                <a:solidFill>
                  <a:sysClr val="window" lastClr="FFFFFF">
                    <a:lumMod val="65000"/>
                  </a:sysClr>
                </a:solidFill>
                <a:prstDash val="sysDash"/>
                <a:round/>
              </a:ln>
              <a:effectLst/>
            </c:spPr>
            <c:extLst>
              <c:ext xmlns:c16="http://schemas.microsoft.com/office/drawing/2014/chart" uri="{C3380CC4-5D6E-409C-BE32-E72D297353CC}">
                <c16:uniqueId val="{00000022-679D-4190-BDD3-59498E29E298}"/>
              </c:ext>
            </c:extLst>
          </c:dPt>
          <c:dPt>
            <c:idx val="15"/>
            <c:marker>
              <c:symbol val="none"/>
            </c:marker>
            <c:bubble3D val="0"/>
            <c:spPr>
              <a:ln w="28575" cap="rnd">
                <a:solidFill>
                  <a:sysClr val="window" lastClr="FFFFFF">
                    <a:lumMod val="65000"/>
                  </a:sysClr>
                </a:solidFill>
                <a:prstDash val="sysDash"/>
                <a:round/>
              </a:ln>
              <a:effectLst/>
            </c:spPr>
            <c:extLst>
              <c:ext xmlns:c16="http://schemas.microsoft.com/office/drawing/2014/chart" uri="{C3380CC4-5D6E-409C-BE32-E72D297353CC}">
                <c16:uniqueId val="{00000024-679D-4190-BDD3-59498E29E298}"/>
              </c:ext>
            </c:extLst>
          </c:dPt>
          <c:dPt>
            <c:idx val="16"/>
            <c:marker>
              <c:symbol val="none"/>
            </c:marker>
            <c:bubble3D val="0"/>
            <c:spPr>
              <a:ln w="28575" cap="rnd">
                <a:solidFill>
                  <a:sysClr val="window" lastClr="FFFFFF">
                    <a:lumMod val="65000"/>
                  </a:sysClr>
                </a:solidFill>
                <a:prstDash val="sysDash"/>
                <a:round/>
              </a:ln>
              <a:effectLst/>
            </c:spPr>
            <c:extLst>
              <c:ext xmlns:c16="http://schemas.microsoft.com/office/drawing/2014/chart" uri="{C3380CC4-5D6E-409C-BE32-E72D297353CC}">
                <c16:uniqueId val="{00000026-679D-4190-BDD3-59498E29E298}"/>
              </c:ext>
            </c:extLst>
          </c:dPt>
          <c:dPt>
            <c:idx val="17"/>
            <c:marker>
              <c:symbol val="none"/>
            </c:marker>
            <c:bubble3D val="0"/>
            <c:spPr>
              <a:ln w="28575" cap="rnd">
                <a:solidFill>
                  <a:sysClr val="window" lastClr="FFFFFF">
                    <a:lumMod val="65000"/>
                  </a:sysClr>
                </a:solidFill>
                <a:prstDash val="sysDash"/>
                <a:round/>
              </a:ln>
              <a:effectLst/>
            </c:spPr>
            <c:extLst>
              <c:ext xmlns:c16="http://schemas.microsoft.com/office/drawing/2014/chart" uri="{C3380CC4-5D6E-409C-BE32-E72D297353CC}">
                <c16:uniqueId val="{00000028-679D-4190-BDD3-59498E29E298}"/>
              </c:ext>
            </c:extLst>
          </c:dPt>
          <c:dPt>
            <c:idx val="18"/>
            <c:marker>
              <c:symbol val="none"/>
            </c:marker>
            <c:bubble3D val="0"/>
            <c:spPr>
              <a:ln w="28575" cap="rnd">
                <a:solidFill>
                  <a:sysClr val="window" lastClr="FFFFFF">
                    <a:lumMod val="65000"/>
                  </a:sysClr>
                </a:solidFill>
                <a:prstDash val="sysDash"/>
                <a:round/>
              </a:ln>
              <a:effectLst/>
            </c:spPr>
            <c:extLst>
              <c:ext xmlns:c16="http://schemas.microsoft.com/office/drawing/2014/chart" uri="{C3380CC4-5D6E-409C-BE32-E72D297353CC}">
                <c16:uniqueId val="{0000002A-679D-4190-BDD3-59498E29E298}"/>
              </c:ext>
            </c:extLst>
          </c:dPt>
          <c:cat>
            <c:multiLvlStrRef>
              <c:f>'Slide 11 and 12 - Data'!$N$4:$AF$5</c:f>
              <c:multiLvlStrCache>
                <c:ptCount val="19"/>
                <c:lvl>
                  <c:pt idx="0">
                    <c:v>2013</c:v>
                  </c:pt>
                  <c:pt idx="1">
                    <c:v>2014</c:v>
                  </c:pt>
                  <c:pt idx="2">
                    <c:v>2015</c:v>
                  </c:pt>
                  <c:pt idx="3">
                    <c:v>2016</c:v>
                  </c:pt>
                  <c:pt idx="4">
                    <c:v>2017</c:v>
                  </c:pt>
                  <c:pt idx="5">
                    <c:v>2018</c:v>
                  </c:pt>
                  <c:pt idx="6">
                    <c:v>2019</c:v>
                  </c:pt>
                  <c:pt idx="7">
                    <c:v>2020</c:v>
                  </c:pt>
                  <c:pt idx="8">
                    <c:v>2021</c:v>
                  </c:pt>
                  <c:pt idx="9">
                    <c:v>2022</c:v>
                  </c:pt>
                  <c:pt idx="10">
                    <c:v>2023</c:v>
                  </c:pt>
                  <c:pt idx="11">
                    <c:v>2024</c:v>
                  </c:pt>
                  <c:pt idx="12">
                    <c:v>2025</c:v>
                  </c:pt>
                  <c:pt idx="13">
                    <c:v>2026</c:v>
                  </c:pt>
                  <c:pt idx="14">
                    <c:v>2027</c:v>
                  </c:pt>
                  <c:pt idx="15">
                    <c:v>2028</c:v>
                  </c:pt>
                  <c:pt idx="16">
                    <c:v>2029</c:v>
                  </c:pt>
                  <c:pt idx="17">
                    <c:v>2030</c:v>
                  </c:pt>
                  <c:pt idx="18">
                    <c:v>2031</c:v>
                  </c:pt>
                </c:lvl>
                <c:lvl>
                  <c:pt idx="9">
                    <c:v>Projected</c:v>
                  </c:pt>
                </c:lvl>
              </c:multiLvlStrCache>
              <c:extLst/>
            </c:multiLvlStrRef>
          </c:cat>
          <c:val>
            <c:numRef>
              <c:f>'Slide 11 and 12 - Data'!$N$7:$AF$7</c:f>
              <c:numCache>
                <c:formatCode>_("$"* #,##0.0_);_("$"* \(#,##0.0\);_("$"* "-"??_);_(@_)</c:formatCode>
                <c:ptCount val="19"/>
                <c:pt idx="0">
                  <c:v>16.880700000000001</c:v>
                </c:pt>
                <c:pt idx="1">
                  <c:v>17.6081</c:v>
                </c:pt>
                <c:pt idx="2">
                  <c:v>18.295000000000002</c:v>
                </c:pt>
                <c:pt idx="3">
                  <c:v>18.8049</c:v>
                </c:pt>
                <c:pt idx="4">
                  <c:v>19.612099999999998</c:v>
                </c:pt>
                <c:pt idx="5">
                  <c:v>20.656500000000001</c:v>
                </c:pt>
                <c:pt idx="6">
                  <c:v>21.5214</c:v>
                </c:pt>
                <c:pt idx="7">
                  <c:v>21.323</c:v>
                </c:pt>
                <c:pt idx="8">
                  <c:v>23.594000000000001</c:v>
                </c:pt>
                <c:pt idx="9">
                  <c:v>25.461299999999998</c:v>
                </c:pt>
                <c:pt idx="10">
                  <c:v>26.505200000000002</c:v>
                </c:pt>
                <c:pt idx="11">
                  <c:v>27.459400000000002</c:v>
                </c:pt>
                <c:pt idx="12">
                  <c:v>28.6539</c:v>
                </c:pt>
                <c:pt idx="13">
                  <c:v>29.900299999999998</c:v>
                </c:pt>
                <c:pt idx="14">
                  <c:v>31.171099999999999</c:v>
                </c:pt>
                <c:pt idx="15">
                  <c:v>32.433500000000002</c:v>
                </c:pt>
                <c:pt idx="16">
                  <c:v>33.747099999999996</c:v>
                </c:pt>
                <c:pt idx="17">
                  <c:v>35.113800000000005</c:v>
                </c:pt>
                <c:pt idx="18">
                  <c:v>36.535899999999998</c:v>
                </c:pt>
              </c:numCache>
              <c:extLst/>
            </c:numRef>
          </c:val>
          <c:smooth val="0"/>
          <c:extLst>
            <c:ext xmlns:c16="http://schemas.microsoft.com/office/drawing/2014/chart" uri="{C3380CC4-5D6E-409C-BE32-E72D297353CC}">
              <c16:uniqueId val="{0000002B-679D-4190-BDD3-59498E29E298}"/>
            </c:ext>
          </c:extLst>
        </c:ser>
        <c:dLbls>
          <c:showLegendKey val="0"/>
          <c:showVal val="0"/>
          <c:showCatName val="0"/>
          <c:showSerName val="0"/>
          <c:showPercent val="0"/>
          <c:showBubbleSize val="0"/>
        </c:dLbls>
        <c:smooth val="0"/>
        <c:axId val="1431302127"/>
        <c:axId val="1431307119"/>
      </c:lineChart>
      <c:catAx>
        <c:axId val="14313021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31307119"/>
        <c:crosses val="autoZero"/>
        <c:auto val="1"/>
        <c:lblAlgn val="ctr"/>
        <c:lblOffset val="100"/>
        <c:noMultiLvlLbl val="0"/>
      </c:catAx>
      <c:valAx>
        <c:axId val="143130711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In Trillions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_(&quot;$&quot;* #,##0.0_);_(&quot;$&quot;* \(#,##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313021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7383910195686819E-2"/>
          <c:y val="4.3390301187688482E-2"/>
          <c:w val="0.90898826906159236"/>
          <c:h val="0.78042069379544232"/>
        </c:manualLayout>
      </c:layout>
      <c:lineChart>
        <c:grouping val="standard"/>
        <c:varyColors val="0"/>
        <c:ser>
          <c:idx val="1"/>
          <c:order val="0"/>
          <c:tx>
            <c:strRef>
              <c:f>'data-GDC8h.csv'!$B$1</c:f>
              <c:strCache>
                <c:ptCount val="1"/>
                <c:pt idx="0">
                  <c:v>United States</c:v>
                </c:pt>
              </c:strCache>
            </c:strRef>
          </c:tx>
          <c:spPr>
            <a:ln w="28575" cap="rnd">
              <a:solidFill>
                <a:srgbClr val="92D050"/>
              </a:solidFill>
              <a:round/>
            </a:ln>
            <a:effectLst/>
          </c:spPr>
          <c:marker>
            <c:symbol val="none"/>
          </c:marker>
          <c:cat>
            <c:numRef>
              <c:f>'[1]data-GDC8h'!$A$2:$A$43</c:f>
              <c:numCache>
                <c:formatCode>General</c:formatCod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numCache>
            </c:numRef>
          </c:cat>
          <c:val>
            <c:numRef>
              <c:f>'[1]data-GDC8h'!$B$2:$B$43</c:f>
              <c:numCache>
                <c:formatCode>General</c:formatCode>
                <c:ptCount val="42"/>
                <c:pt idx="0">
                  <c:v>73.7</c:v>
                </c:pt>
                <c:pt idx="1">
                  <c:v>74.099999999999994</c:v>
                </c:pt>
                <c:pt idx="2">
                  <c:v>74.5</c:v>
                </c:pt>
                <c:pt idx="3">
                  <c:v>74.599999999999994</c:v>
                </c:pt>
                <c:pt idx="4">
                  <c:v>74.7</c:v>
                </c:pt>
                <c:pt idx="5">
                  <c:v>74.7</c:v>
                </c:pt>
                <c:pt idx="6">
                  <c:v>74.7</c:v>
                </c:pt>
                <c:pt idx="7">
                  <c:v>74.900000000000006</c:v>
                </c:pt>
                <c:pt idx="8">
                  <c:v>74.900000000000006</c:v>
                </c:pt>
                <c:pt idx="9">
                  <c:v>75.099999999999994</c:v>
                </c:pt>
                <c:pt idx="10">
                  <c:v>75.400000000000006</c:v>
                </c:pt>
                <c:pt idx="11">
                  <c:v>75.5</c:v>
                </c:pt>
                <c:pt idx="12">
                  <c:v>75.8</c:v>
                </c:pt>
                <c:pt idx="13">
                  <c:v>75.5</c:v>
                </c:pt>
                <c:pt idx="14">
                  <c:v>75.7</c:v>
                </c:pt>
                <c:pt idx="15">
                  <c:v>75.8</c:v>
                </c:pt>
                <c:pt idx="16">
                  <c:v>76.099999999999994</c:v>
                </c:pt>
                <c:pt idx="17">
                  <c:v>76.5</c:v>
                </c:pt>
                <c:pt idx="18">
                  <c:v>76.7</c:v>
                </c:pt>
                <c:pt idx="19">
                  <c:v>76.7</c:v>
                </c:pt>
                <c:pt idx="20">
                  <c:v>76.8</c:v>
                </c:pt>
                <c:pt idx="21">
                  <c:v>77</c:v>
                </c:pt>
                <c:pt idx="22">
                  <c:v>77</c:v>
                </c:pt>
                <c:pt idx="23">
                  <c:v>77.2</c:v>
                </c:pt>
                <c:pt idx="24">
                  <c:v>77.599999999999994</c:v>
                </c:pt>
                <c:pt idx="25">
                  <c:v>77.599999999999994</c:v>
                </c:pt>
                <c:pt idx="26">
                  <c:v>77.8</c:v>
                </c:pt>
                <c:pt idx="27">
                  <c:v>78.099999999999994</c:v>
                </c:pt>
                <c:pt idx="28">
                  <c:v>78.2</c:v>
                </c:pt>
                <c:pt idx="29">
                  <c:v>78.5</c:v>
                </c:pt>
                <c:pt idx="30">
                  <c:v>78.7</c:v>
                </c:pt>
                <c:pt idx="31">
                  <c:v>78.7</c:v>
                </c:pt>
                <c:pt idx="32">
                  <c:v>78.8</c:v>
                </c:pt>
                <c:pt idx="33">
                  <c:v>78.8</c:v>
                </c:pt>
                <c:pt idx="34">
                  <c:v>78.900000000000006</c:v>
                </c:pt>
                <c:pt idx="35">
                  <c:v>78.7</c:v>
                </c:pt>
                <c:pt idx="36">
                  <c:v>78.7</c:v>
                </c:pt>
                <c:pt idx="37">
                  <c:v>78.599999999999994</c:v>
                </c:pt>
                <c:pt idx="38">
                  <c:v>78.7</c:v>
                </c:pt>
                <c:pt idx="39">
                  <c:v>78.8</c:v>
                </c:pt>
                <c:pt idx="40">
                  <c:v>77</c:v>
                </c:pt>
                <c:pt idx="41">
                  <c:v>76.099999999999994</c:v>
                </c:pt>
              </c:numCache>
            </c:numRef>
          </c:val>
          <c:smooth val="0"/>
          <c:extLst>
            <c:ext xmlns:c16="http://schemas.microsoft.com/office/drawing/2014/chart" uri="{C3380CC4-5D6E-409C-BE32-E72D297353CC}">
              <c16:uniqueId val="{00000000-E5A9-4801-8F5C-5EAB347F51A5}"/>
            </c:ext>
          </c:extLst>
        </c:ser>
        <c:ser>
          <c:idx val="2"/>
          <c:order val="1"/>
          <c:tx>
            <c:strRef>
              <c:f>'data-GDC8h.csv'!$C$1</c:f>
              <c:strCache>
                <c:ptCount val="1"/>
                <c:pt idx="0">
                  <c:v>Australia</c:v>
                </c:pt>
              </c:strCache>
            </c:strRef>
          </c:tx>
          <c:spPr>
            <a:ln w="28575" cap="rnd">
              <a:solidFill>
                <a:schemeClr val="bg1">
                  <a:lumMod val="95000"/>
                </a:schemeClr>
              </a:solidFill>
              <a:round/>
            </a:ln>
            <a:effectLst/>
          </c:spPr>
          <c:marker>
            <c:symbol val="none"/>
          </c:marker>
          <c:cat>
            <c:numRef>
              <c:f>'[1]data-GDC8h'!$A$2:$A$43</c:f>
              <c:numCache>
                <c:formatCode>General</c:formatCod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numCache>
            </c:numRef>
          </c:cat>
          <c:val>
            <c:numRef>
              <c:f>'[1]data-GDC8h'!$C$2:$C$43</c:f>
              <c:numCache>
                <c:formatCode>General</c:formatCode>
                <c:ptCount val="42"/>
                <c:pt idx="0">
                  <c:v>74.599999999999994</c:v>
                </c:pt>
                <c:pt idx="1">
                  <c:v>74.8</c:v>
                </c:pt>
                <c:pt idx="2">
                  <c:v>74.599999999999994</c:v>
                </c:pt>
                <c:pt idx="3">
                  <c:v>75.400000000000006</c:v>
                </c:pt>
                <c:pt idx="4">
                  <c:v>75.7</c:v>
                </c:pt>
                <c:pt idx="5">
                  <c:v>75.5</c:v>
                </c:pt>
                <c:pt idx="6">
                  <c:v>76</c:v>
                </c:pt>
                <c:pt idx="7">
                  <c:v>76.2</c:v>
                </c:pt>
                <c:pt idx="8">
                  <c:v>76.2</c:v>
                </c:pt>
                <c:pt idx="9">
                  <c:v>76.400000000000006</c:v>
                </c:pt>
                <c:pt idx="10">
                  <c:v>76.900000000000006</c:v>
                </c:pt>
                <c:pt idx="11">
                  <c:v>77.3</c:v>
                </c:pt>
                <c:pt idx="12">
                  <c:v>77.400000000000006</c:v>
                </c:pt>
                <c:pt idx="13">
                  <c:v>77.900000000000006</c:v>
                </c:pt>
                <c:pt idx="14">
                  <c:v>77.900000000000006</c:v>
                </c:pt>
                <c:pt idx="15">
                  <c:v>77.8</c:v>
                </c:pt>
                <c:pt idx="16">
                  <c:v>78.099999999999994</c:v>
                </c:pt>
                <c:pt idx="17">
                  <c:v>78.400000000000006</c:v>
                </c:pt>
                <c:pt idx="18">
                  <c:v>78.599999999999994</c:v>
                </c:pt>
                <c:pt idx="19">
                  <c:v>78.900000000000006</c:v>
                </c:pt>
                <c:pt idx="20">
                  <c:v>79.2</c:v>
                </c:pt>
                <c:pt idx="21">
                  <c:v>79.599999999999994</c:v>
                </c:pt>
                <c:pt idx="22">
                  <c:v>79.900000000000006</c:v>
                </c:pt>
                <c:pt idx="23">
                  <c:v>80.2</c:v>
                </c:pt>
                <c:pt idx="24">
                  <c:v>80.5</c:v>
                </c:pt>
                <c:pt idx="25">
                  <c:v>80.8</c:v>
                </c:pt>
                <c:pt idx="26">
                  <c:v>81</c:v>
                </c:pt>
                <c:pt idx="27">
                  <c:v>81.3</c:v>
                </c:pt>
                <c:pt idx="28">
                  <c:v>81.400000000000006</c:v>
                </c:pt>
                <c:pt idx="29">
                  <c:v>81.5</c:v>
                </c:pt>
                <c:pt idx="30">
                  <c:v>81.7</c:v>
                </c:pt>
                <c:pt idx="31">
                  <c:v>81.900000000000006</c:v>
                </c:pt>
                <c:pt idx="32">
                  <c:v>82</c:v>
                </c:pt>
                <c:pt idx="33">
                  <c:v>82.1</c:v>
                </c:pt>
                <c:pt idx="34">
                  <c:v>82.3</c:v>
                </c:pt>
                <c:pt idx="35">
                  <c:v>82.4</c:v>
                </c:pt>
                <c:pt idx="36">
                  <c:v>82.4</c:v>
                </c:pt>
                <c:pt idx="37">
                  <c:v>82.5</c:v>
                </c:pt>
                <c:pt idx="38">
                  <c:v>82.7</c:v>
                </c:pt>
                <c:pt idx="39">
                  <c:v>82.9</c:v>
                </c:pt>
                <c:pt idx="40">
                  <c:v>83.2</c:v>
                </c:pt>
                <c:pt idx="41">
                  <c:v>83.4</c:v>
                </c:pt>
              </c:numCache>
            </c:numRef>
          </c:val>
          <c:smooth val="0"/>
          <c:extLst>
            <c:ext xmlns:c16="http://schemas.microsoft.com/office/drawing/2014/chart" uri="{C3380CC4-5D6E-409C-BE32-E72D297353CC}">
              <c16:uniqueId val="{00000001-E5A9-4801-8F5C-5EAB347F51A5}"/>
            </c:ext>
          </c:extLst>
        </c:ser>
        <c:ser>
          <c:idx val="3"/>
          <c:order val="2"/>
          <c:tx>
            <c:strRef>
              <c:f>'data-GDC8h.csv'!$D$1</c:f>
              <c:strCache>
                <c:ptCount val="1"/>
                <c:pt idx="0">
                  <c:v>Austria</c:v>
                </c:pt>
              </c:strCache>
            </c:strRef>
          </c:tx>
          <c:spPr>
            <a:ln w="28575" cap="rnd">
              <a:solidFill>
                <a:schemeClr val="bg1">
                  <a:lumMod val="95000"/>
                </a:schemeClr>
              </a:solidFill>
              <a:round/>
            </a:ln>
            <a:effectLst/>
          </c:spPr>
          <c:marker>
            <c:symbol val="none"/>
          </c:marker>
          <c:cat>
            <c:numRef>
              <c:f>'[1]data-GDC8h'!$A$2:$A$43</c:f>
              <c:numCache>
                <c:formatCode>General</c:formatCod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numCache>
            </c:numRef>
          </c:cat>
          <c:val>
            <c:numRef>
              <c:f>'[1]data-GDC8h'!$D$2:$D$43</c:f>
              <c:numCache>
                <c:formatCode>General</c:formatCode>
                <c:ptCount val="42"/>
                <c:pt idx="0">
                  <c:v>72.7</c:v>
                </c:pt>
                <c:pt idx="1">
                  <c:v>73</c:v>
                </c:pt>
                <c:pt idx="2">
                  <c:v>73.2</c:v>
                </c:pt>
                <c:pt idx="3">
                  <c:v>73.3</c:v>
                </c:pt>
                <c:pt idx="4">
                  <c:v>73.900000000000006</c:v>
                </c:pt>
                <c:pt idx="5">
                  <c:v>74.099999999999994</c:v>
                </c:pt>
                <c:pt idx="6">
                  <c:v>74.5</c:v>
                </c:pt>
                <c:pt idx="7">
                  <c:v>75</c:v>
                </c:pt>
                <c:pt idx="8">
                  <c:v>75.5</c:v>
                </c:pt>
                <c:pt idx="9">
                  <c:v>75.599999999999994</c:v>
                </c:pt>
                <c:pt idx="10">
                  <c:v>75.8</c:v>
                </c:pt>
                <c:pt idx="11">
                  <c:v>75.900000000000006</c:v>
                </c:pt>
                <c:pt idx="12">
                  <c:v>76.099999999999994</c:v>
                </c:pt>
                <c:pt idx="13">
                  <c:v>76.3</c:v>
                </c:pt>
                <c:pt idx="14">
                  <c:v>76.7</c:v>
                </c:pt>
                <c:pt idx="15">
                  <c:v>76.900000000000006</c:v>
                </c:pt>
                <c:pt idx="16">
                  <c:v>77.099999999999994</c:v>
                </c:pt>
                <c:pt idx="17">
                  <c:v>77.5</c:v>
                </c:pt>
                <c:pt idx="18">
                  <c:v>77.900000000000006</c:v>
                </c:pt>
                <c:pt idx="19">
                  <c:v>78.099999999999994</c:v>
                </c:pt>
                <c:pt idx="20">
                  <c:v>78.3</c:v>
                </c:pt>
                <c:pt idx="21">
                  <c:v>78.8</c:v>
                </c:pt>
                <c:pt idx="22">
                  <c:v>78.900000000000006</c:v>
                </c:pt>
                <c:pt idx="23">
                  <c:v>78.8</c:v>
                </c:pt>
                <c:pt idx="24">
                  <c:v>79.3</c:v>
                </c:pt>
                <c:pt idx="25">
                  <c:v>79.5</c:v>
                </c:pt>
                <c:pt idx="26">
                  <c:v>80.099999999999994</c:v>
                </c:pt>
                <c:pt idx="27">
                  <c:v>80.3</c:v>
                </c:pt>
                <c:pt idx="28">
                  <c:v>80.599999999999994</c:v>
                </c:pt>
                <c:pt idx="29">
                  <c:v>80.5</c:v>
                </c:pt>
                <c:pt idx="30">
                  <c:v>80.7</c:v>
                </c:pt>
                <c:pt idx="31">
                  <c:v>81.099999999999994</c:v>
                </c:pt>
                <c:pt idx="32">
                  <c:v>81.099999999999994</c:v>
                </c:pt>
                <c:pt idx="33">
                  <c:v>81.3</c:v>
                </c:pt>
                <c:pt idx="34">
                  <c:v>81.599999999999994</c:v>
                </c:pt>
                <c:pt idx="35">
                  <c:v>81.3</c:v>
                </c:pt>
                <c:pt idx="36">
                  <c:v>81.8</c:v>
                </c:pt>
                <c:pt idx="37">
                  <c:v>81.7</c:v>
                </c:pt>
                <c:pt idx="38">
                  <c:v>81.8</c:v>
                </c:pt>
                <c:pt idx="39">
                  <c:v>82</c:v>
                </c:pt>
                <c:pt idx="40">
                  <c:v>81.3</c:v>
                </c:pt>
                <c:pt idx="41">
                  <c:v>81.3</c:v>
                </c:pt>
              </c:numCache>
            </c:numRef>
          </c:val>
          <c:smooth val="0"/>
          <c:extLst>
            <c:ext xmlns:c16="http://schemas.microsoft.com/office/drawing/2014/chart" uri="{C3380CC4-5D6E-409C-BE32-E72D297353CC}">
              <c16:uniqueId val="{00000002-E5A9-4801-8F5C-5EAB347F51A5}"/>
            </c:ext>
          </c:extLst>
        </c:ser>
        <c:ser>
          <c:idx val="4"/>
          <c:order val="3"/>
          <c:tx>
            <c:strRef>
              <c:f>'data-GDC8h.csv'!$E$1</c:f>
              <c:strCache>
                <c:ptCount val="1"/>
                <c:pt idx="0">
                  <c:v>Belgium</c:v>
                </c:pt>
              </c:strCache>
            </c:strRef>
          </c:tx>
          <c:spPr>
            <a:ln w="28575" cap="rnd">
              <a:solidFill>
                <a:schemeClr val="bg1">
                  <a:lumMod val="95000"/>
                </a:schemeClr>
              </a:solidFill>
              <a:round/>
            </a:ln>
            <a:effectLst/>
          </c:spPr>
          <c:marker>
            <c:symbol val="none"/>
          </c:marker>
          <c:cat>
            <c:numRef>
              <c:f>'[1]data-GDC8h'!$A$2:$A$43</c:f>
              <c:numCache>
                <c:formatCode>General</c:formatCod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numCache>
            </c:numRef>
          </c:cat>
          <c:val>
            <c:numRef>
              <c:f>'[1]data-GDC8h'!$E$2:$E$43</c:f>
              <c:numCache>
                <c:formatCode>General</c:formatCode>
                <c:ptCount val="42"/>
                <c:pt idx="0">
                  <c:v>73.3</c:v>
                </c:pt>
                <c:pt idx="1">
                  <c:v>73.7</c:v>
                </c:pt>
                <c:pt idx="2">
                  <c:v>74</c:v>
                </c:pt>
                <c:pt idx="3">
                  <c:v>73.900000000000006</c:v>
                </c:pt>
                <c:pt idx="4">
                  <c:v>74.5</c:v>
                </c:pt>
                <c:pt idx="5">
                  <c:v>74.599999999999994</c:v>
                </c:pt>
                <c:pt idx="6">
                  <c:v>74.8</c:v>
                </c:pt>
                <c:pt idx="7">
                  <c:v>75.400000000000006</c:v>
                </c:pt>
                <c:pt idx="8">
                  <c:v>75.7</c:v>
                </c:pt>
                <c:pt idx="9">
                  <c:v>75.7</c:v>
                </c:pt>
                <c:pt idx="10">
                  <c:v>76.2</c:v>
                </c:pt>
                <c:pt idx="11">
                  <c:v>76.3</c:v>
                </c:pt>
                <c:pt idx="12">
                  <c:v>76.5</c:v>
                </c:pt>
                <c:pt idx="13">
                  <c:v>76.5</c:v>
                </c:pt>
                <c:pt idx="14">
                  <c:v>76.8</c:v>
                </c:pt>
                <c:pt idx="15">
                  <c:v>77</c:v>
                </c:pt>
                <c:pt idx="16">
                  <c:v>77.3</c:v>
                </c:pt>
                <c:pt idx="17">
                  <c:v>77.5</c:v>
                </c:pt>
                <c:pt idx="18">
                  <c:v>77.599999999999994</c:v>
                </c:pt>
                <c:pt idx="19">
                  <c:v>77.7</c:v>
                </c:pt>
                <c:pt idx="20">
                  <c:v>77.900000000000006</c:v>
                </c:pt>
                <c:pt idx="21">
                  <c:v>78.099999999999994</c:v>
                </c:pt>
                <c:pt idx="22">
                  <c:v>78.2</c:v>
                </c:pt>
                <c:pt idx="23">
                  <c:v>78.3</c:v>
                </c:pt>
                <c:pt idx="24">
                  <c:v>79</c:v>
                </c:pt>
                <c:pt idx="25">
                  <c:v>79.099999999999994</c:v>
                </c:pt>
                <c:pt idx="26">
                  <c:v>79.5</c:v>
                </c:pt>
                <c:pt idx="27">
                  <c:v>79.900000000000006</c:v>
                </c:pt>
                <c:pt idx="28">
                  <c:v>79.8</c:v>
                </c:pt>
                <c:pt idx="29">
                  <c:v>80.2</c:v>
                </c:pt>
                <c:pt idx="30">
                  <c:v>80.3</c:v>
                </c:pt>
                <c:pt idx="31">
                  <c:v>80.7</c:v>
                </c:pt>
                <c:pt idx="32">
                  <c:v>80.5</c:v>
                </c:pt>
                <c:pt idx="33">
                  <c:v>80.7</c:v>
                </c:pt>
                <c:pt idx="34">
                  <c:v>81.400000000000006</c:v>
                </c:pt>
                <c:pt idx="35">
                  <c:v>81.099999999999994</c:v>
                </c:pt>
                <c:pt idx="36">
                  <c:v>81.5</c:v>
                </c:pt>
                <c:pt idx="37">
                  <c:v>81.599999999999994</c:v>
                </c:pt>
                <c:pt idx="38">
                  <c:v>81.7</c:v>
                </c:pt>
                <c:pt idx="39">
                  <c:v>82.1</c:v>
                </c:pt>
                <c:pt idx="40">
                  <c:v>80.8</c:v>
                </c:pt>
                <c:pt idx="41">
                  <c:v>81.900000000000006</c:v>
                </c:pt>
              </c:numCache>
            </c:numRef>
          </c:val>
          <c:smooth val="0"/>
          <c:extLst>
            <c:ext xmlns:c16="http://schemas.microsoft.com/office/drawing/2014/chart" uri="{C3380CC4-5D6E-409C-BE32-E72D297353CC}">
              <c16:uniqueId val="{00000003-E5A9-4801-8F5C-5EAB347F51A5}"/>
            </c:ext>
          </c:extLst>
        </c:ser>
        <c:ser>
          <c:idx val="5"/>
          <c:order val="4"/>
          <c:tx>
            <c:strRef>
              <c:f>'data-GDC8h.csv'!$F$1</c:f>
              <c:strCache>
                <c:ptCount val="1"/>
                <c:pt idx="0">
                  <c:v>Canada</c:v>
                </c:pt>
              </c:strCache>
            </c:strRef>
          </c:tx>
          <c:spPr>
            <a:ln w="28575" cap="rnd">
              <a:solidFill>
                <a:schemeClr val="bg1">
                  <a:lumMod val="95000"/>
                </a:schemeClr>
              </a:solidFill>
              <a:round/>
            </a:ln>
            <a:effectLst/>
          </c:spPr>
          <c:marker>
            <c:symbol val="none"/>
          </c:marker>
          <c:cat>
            <c:numRef>
              <c:f>'[1]data-GDC8h'!$A$2:$A$43</c:f>
              <c:numCache>
                <c:formatCode>General</c:formatCod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numCache>
            </c:numRef>
          </c:cat>
          <c:val>
            <c:numRef>
              <c:f>'[1]data-GDC8h'!$F$2:$F$43</c:f>
              <c:numCache>
                <c:formatCode>General</c:formatCode>
                <c:ptCount val="42"/>
                <c:pt idx="0">
                  <c:v>75.099999999999994</c:v>
                </c:pt>
                <c:pt idx="1">
                  <c:v>75.5</c:v>
                </c:pt>
                <c:pt idx="2">
                  <c:v>75.7</c:v>
                </c:pt>
                <c:pt idx="3">
                  <c:v>76.099999999999994</c:v>
                </c:pt>
                <c:pt idx="4">
                  <c:v>76.400000000000006</c:v>
                </c:pt>
                <c:pt idx="5">
                  <c:v>76.400000000000006</c:v>
                </c:pt>
                <c:pt idx="6">
                  <c:v>76.5</c:v>
                </c:pt>
                <c:pt idx="7">
                  <c:v>76.8</c:v>
                </c:pt>
                <c:pt idx="8">
                  <c:v>76.900000000000006</c:v>
                </c:pt>
                <c:pt idx="9">
                  <c:v>77.2</c:v>
                </c:pt>
                <c:pt idx="10">
                  <c:v>77.5</c:v>
                </c:pt>
                <c:pt idx="11">
                  <c:v>77.7</c:v>
                </c:pt>
                <c:pt idx="12">
                  <c:v>77.900000000000006</c:v>
                </c:pt>
                <c:pt idx="13">
                  <c:v>77.8</c:v>
                </c:pt>
                <c:pt idx="14">
                  <c:v>78</c:v>
                </c:pt>
                <c:pt idx="15">
                  <c:v>78.099999999999994</c:v>
                </c:pt>
                <c:pt idx="16">
                  <c:v>78.3</c:v>
                </c:pt>
                <c:pt idx="17">
                  <c:v>78.5</c:v>
                </c:pt>
                <c:pt idx="18">
                  <c:v>78.7</c:v>
                </c:pt>
                <c:pt idx="19">
                  <c:v>78.900000000000006</c:v>
                </c:pt>
                <c:pt idx="20">
                  <c:v>79.3</c:v>
                </c:pt>
                <c:pt idx="21">
                  <c:v>79.5</c:v>
                </c:pt>
                <c:pt idx="22">
                  <c:v>79.599999999999994</c:v>
                </c:pt>
                <c:pt idx="23">
                  <c:v>79.8</c:v>
                </c:pt>
                <c:pt idx="24">
                  <c:v>80.099999999999994</c:v>
                </c:pt>
                <c:pt idx="25">
                  <c:v>80.2</c:v>
                </c:pt>
                <c:pt idx="26">
                  <c:v>80.7</c:v>
                </c:pt>
                <c:pt idx="27">
                  <c:v>80.7</c:v>
                </c:pt>
                <c:pt idx="28">
                  <c:v>80.8</c:v>
                </c:pt>
                <c:pt idx="29">
                  <c:v>81.2</c:v>
                </c:pt>
                <c:pt idx="30">
                  <c:v>81.400000000000006</c:v>
                </c:pt>
                <c:pt idx="31">
                  <c:v>81.599999999999994</c:v>
                </c:pt>
                <c:pt idx="32">
                  <c:v>81.8</c:v>
                </c:pt>
                <c:pt idx="33">
                  <c:v>81.8</c:v>
                </c:pt>
                <c:pt idx="34">
                  <c:v>81.900000000000006</c:v>
                </c:pt>
                <c:pt idx="35">
                  <c:v>81.900000000000006</c:v>
                </c:pt>
                <c:pt idx="36">
                  <c:v>82</c:v>
                </c:pt>
                <c:pt idx="37">
                  <c:v>81.900000000000006</c:v>
                </c:pt>
                <c:pt idx="38">
                  <c:v>81.900000000000006</c:v>
                </c:pt>
                <c:pt idx="39">
                  <c:v>82.3</c:v>
                </c:pt>
                <c:pt idx="40">
                  <c:v>81.7</c:v>
                </c:pt>
              </c:numCache>
            </c:numRef>
          </c:val>
          <c:smooth val="0"/>
          <c:extLst>
            <c:ext xmlns:c16="http://schemas.microsoft.com/office/drawing/2014/chart" uri="{C3380CC4-5D6E-409C-BE32-E72D297353CC}">
              <c16:uniqueId val="{00000004-E5A9-4801-8F5C-5EAB347F51A5}"/>
            </c:ext>
          </c:extLst>
        </c:ser>
        <c:ser>
          <c:idx val="6"/>
          <c:order val="5"/>
          <c:tx>
            <c:strRef>
              <c:f>'data-GDC8h.csv'!$G$1</c:f>
              <c:strCache>
                <c:ptCount val="1"/>
                <c:pt idx="0">
                  <c:v>France</c:v>
                </c:pt>
              </c:strCache>
            </c:strRef>
          </c:tx>
          <c:spPr>
            <a:ln w="28575" cap="rnd">
              <a:solidFill>
                <a:schemeClr val="bg1">
                  <a:lumMod val="95000"/>
                </a:schemeClr>
              </a:solidFill>
              <a:round/>
            </a:ln>
            <a:effectLst/>
          </c:spPr>
          <c:marker>
            <c:symbol val="none"/>
          </c:marker>
          <c:cat>
            <c:numRef>
              <c:f>'[1]data-GDC8h'!$A$2:$A$43</c:f>
              <c:numCache>
                <c:formatCode>General</c:formatCod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numCache>
            </c:numRef>
          </c:cat>
          <c:val>
            <c:numRef>
              <c:f>'[1]data-GDC8h'!$G$2:$G$43</c:f>
              <c:numCache>
                <c:formatCode>General</c:formatCode>
                <c:ptCount val="42"/>
                <c:pt idx="0">
                  <c:v>74.3</c:v>
                </c:pt>
                <c:pt idx="1">
                  <c:v>74.5</c:v>
                </c:pt>
                <c:pt idx="2">
                  <c:v>74.8</c:v>
                </c:pt>
                <c:pt idx="3">
                  <c:v>74.8</c:v>
                </c:pt>
                <c:pt idx="4">
                  <c:v>75.3</c:v>
                </c:pt>
                <c:pt idx="5">
                  <c:v>75.400000000000006</c:v>
                </c:pt>
                <c:pt idx="6">
                  <c:v>75.7</c:v>
                </c:pt>
                <c:pt idx="7">
                  <c:v>76.3</c:v>
                </c:pt>
                <c:pt idx="8">
                  <c:v>76.599999999999994</c:v>
                </c:pt>
                <c:pt idx="9">
                  <c:v>76.7</c:v>
                </c:pt>
                <c:pt idx="10">
                  <c:v>77</c:v>
                </c:pt>
                <c:pt idx="11">
                  <c:v>77.2</c:v>
                </c:pt>
                <c:pt idx="12">
                  <c:v>77.5</c:v>
                </c:pt>
                <c:pt idx="13">
                  <c:v>77.5</c:v>
                </c:pt>
                <c:pt idx="14">
                  <c:v>78</c:v>
                </c:pt>
                <c:pt idx="15">
                  <c:v>78.099999999999994</c:v>
                </c:pt>
                <c:pt idx="16">
                  <c:v>78.2</c:v>
                </c:pt>
                <c:pt idx="17">
                  <c:v>78.599999999999994</c:v>
                </c:pt>
                <c:pt idx="18">
                  <c:v>78.8</c:v>
                </c:pt>
                <c:pt idx="19">
                  <c:v>78.900000000000006</c:v>
                </c:pt>
                <c:pt idx="20">
                  <c:v>79.2</c:v>
                </c:pt>
                <c:pt idx="21">
                  <c:v>79.3</c:v>
                </c:pt>
                <c:pt idx="22">
                  <c:v>79.400000000000006</c:v>
                </c:pt>
                <c:pt idx="23">
                  <c:v>79.3</c:v>
                </c:pt>
                <c:pt idx="24">
                  <c:v>80.400000000000006</c:v>
                </c:pt>
                <c:pt idx="25">
                  <c:v>80.400000000000006</c:v>
                </c:pt>
                <c:pt idx="26">
                  <c:v>81</c:v>
                </c:pt>
                <c:pt idx="27">
                  <c:v>81.3</c:v>
                </c:pt>
                <c:pt idx="28">
                  <c:v>81.400000000000006</c:v>
                </c:pt>
                <c:pt idx="29">
                  <c:v>81.599999999999994</c:v>
                </c:pt>
                <c:pt idx="30">
                  <c:v>81.900000000000006</c:v>
                </c:pt>
                <c:pt idx="31">
                  <c:v>82.3</c:v>
                </c:pt>
                <c:pt idx="32">
                  <c:v>82.1</c:v>
                </c:pt>
                <c:pt idx="33">
                  <c:v>82.4</c:v>
                </c:pt>
                <c:pt idx="34">
                  <c:v>82.9</c:v>
                </c:pt>
                <c:pt idx="35">
                  <c:v>82.4</c:v>
                </c:pt>
                <c:pt idx="36">
                  <c:v>82.7</c:v>
                </c:pt>
                <c:pt idx="37">
                  <c:v>82.7</c:v>
                </c:pt>
                <c:pt idx="38">
                  <c:v>82.8</c:v>
                </c:pt>
                <c:pt idx="39">
                  <c:v>83</c:v>
                </c:pt>
                <c:pt idx="40">
                  <c:v>82.3</c:v>
                </c:pt>
                <c:pt idx="41">
                  <c:v>82.5</c:v>
                </c:pt>
              </c:numCache>
            </c:numRef>
          </c:val>
          <c:smooth val="0"/>
          <c:extLst>
            <c:ext xmlns:c16="http://schemas.microsoft.com/office/drawing/2014/chart" uri="{C3380CC4-5D6E-409C-BE32-E72D297353CC}">
              <c16:uniqueId val="{00000005-E5A9-4801-8F5C-5EAB347F51A5}"/>
            </c:ext>
          </c:extLst>
        </c:ser>
        <c:ser>
          <c:idx val="7"/>
          <c:order val="6"/>
          <c:tx>
            <c:strRef>
              <c:f>'data-GDC8h.csv'!$H$1</c:f>
              <c:strCache>
                <c:ptCount val="1"/>
                <c:pt idx="0">
                  <c:v>Germany</c:v>
                </c:pt>
              </c:strCache>
            </c:strRef>
          </c:tx>
          <c:spPr>
            <a:ln w="28575" cap="rnd">
              <a:solidFill>
                <a:schemeClr val="bg1">
                  <a:lumMod val="95000"/>
                </a:schemeClr>
              </a:solidFill>
              <a:round/>
            </a:ln>
            <a:effectLst/>
          </c:spPr>
          <c:marker>
            <c:symbol val="none"/>
          </c:marker>
          <c:cat>
            <c:numRef>
              <c:f>'[1]data-GDC8h'!$A$2:$A$43</c:f>
              <c:numCache>
                <c:formatCode>General</c:formatCod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numCache>
            </c:numRef>
          </c:cat>
          <c:val>
            <c:numRef>
              <c:f>'[1]data-GDC8h'!$H$2:$H$43</c:f>
              <c:numCache>
                <c:formatCode>General</c:formatCode>
                <c:ptCount val="42"/>
                <c:pt idx="0">
                  <c:v>72.900000000000006</c:v>
                </c:pt>
                <c:pt idx="1">
                  <c:v>73.2</c:v>
                </c:pt>
                <c:pt idx="2">
                  <c:v>73.5</c:v>
                </c:pt>
                <c:pt idx="3">
                  <c:v>73.8</c:v>
                </c:pt>
                <c:pt idx="4">
                  <c:v>74.3</c:v>
                </c:pt>
                <c:pt idx="5">
                  <c:v>75.099999999999994</c:v>
                </c:pt>
                <c:pt idx="6">
                  <c:v>75.3</c:v>
                </c:pt>
                <c:pt idx="7">
                  <c:v>75.8</c:v>
                </c:pt>
                <c:pt idx="8">
                  <c:v>76</c:v>
                </c:pt>
                <c:pt idx="9">
                  <c:v>76.099999999999994</c:v>
                </c:pt>
                <c:pt idx="10">
                  <c:v>77.400000000000006</c:v>
                </c:pt>
                <c:pt idx="11">
                  <c:v>75.7</c:v>
                </c:pt>
                <c:pt idx="12">
                  <c:v>76.2</c:v>
                </c:pt>
                <c:pt idx="13">
                  <c:v>76.2</c:v>
                </c:pt>
                <c:pt idx="14">
                  <c:v>76.599999999999994</c:v>
                </c:pt>
                <c:pt idx="15">
                  <c:v>76.7</c:v>
                </c:pt>
                <c:pt idx="16">
                  <c:v>77</c:v>
                </c:pt>
                <c:pt idx="17">
                  <c:v>77.400000000000006</c:v>
                </c:pt>
                <c:pt idx="18">
                  <c:v>77.8</c:v>
                </c:pt>
                <c:pt idx="19">
                  <c:v>78</c:v>
                </c:pt>
                <c:pt idx="20">
                  <c:v>78.3</c:v>
                </c:pt>
                <c:pt idx="21">
                  <c:v>78.599999999999994</c:v>
                </c:pt>
                <c:pt idx="22">
                  <c:v>78.599999999999994</c:v>
                </c:pt>
                <c:pt idx="23">
                  <c:v>78.599999999999994</c:v>
                </c:pt>
                <c:pt idx="24">
                  <c:v>79.3</c:v>
                </c:pt>
                <c:pt idx="25">
                  <c:v>79.400000000000006</c:v>
                </c:pt>
                <c:pt idx="26">
                  <c:v>79.900000000000006</c:v>
                </c:pt>
                <c:pt idx="27">
                  <c:v>80.099999999999994</c:v>
                </c:pt>
                <c:pt idx="28">
                  <c:v>80.2</c:v>
                </c:pt>
                <c:pt idx="29">
                  <c:v>80.3</c:v>
                </c:pt>
                <c:pt idx="30">
                  <c:v>80.5</c:v>
                </c:pt>
                <c:pt idx="31">
                  <c:v>80.599999999999994</c:v>
                </c:pt>
                <c:pt idx="32">
                  <c:v>80.7</c:v>
                </c:pt>
                <c:pt idx="33">
                  <c:v>80.599999999999994</c:v>
                </c:pt>
                <c:pt idx="34">
                  <c:v>81.2</c:v>
                </c:pt>
                <c:pt idx="35">
                  <c:v>80.7</c:v>
                </c:pt>
                <c:pt idx="36">
                  <c:v>81</c:v>
                </c:pt>
                <c:pt idx="37">
                  <c:v>81.099999999999994</c:v>
                </c:pt>
                <c:pt idx="38">
                  <c:v>81</c:v>
                </c:pt>
                <c:pt idx="39">
                  <c:v>81.3</c:v>
                </c:pt>
                <c:pt idx="40">
                  <c:v>81.099999999999994</c:v>
                </c:pt>
                <c:pt idx="41">
                  <c:v>80.900000000000006</c:v>
                </c:pt>
              </c:numCache>
            </c:numRef>
          </c:val>
          <c:smooth val="0"/>
          <c:extLst>
            <c:ext xmlns:c16="http://schemas.microsoft.com/office/drawing/2014/chart" uri="{C3380CC4-5D6E-409C-BE32-E72D297353CC}">
              <c16:uniqueId val="{00000006-E5A9-4801-8F5C-5EAB347F51A5}"/>
            </c:ext>
          </c:extLst>
        </c:ser>
        <c:ser>
          <c:idx val="8"/>
          <c:order val="7"/>
          <c:tx>
            <c:strRef>
              <c:f>'data-GDC8h.csv'!$I$1</c:f>
              <c:strCache>
                <c:ptCount val="1"/>
                <c:pt idx="0">
                  <c:v>Japan</c:v>
                </c:pt>
              </c:strCache>
            </c:strRef>
          </c:tx>
          <c:spPr>
            <a:ln w="28575" cap="rnd">
              <a:solidFill>
                <a:schemeClr val="bg1">
                  <a:lumMod val="95000"/>
                </a:schemeClr>
              </a:solidFill>
              <a:round/>
            </a:ln>
            <a:effectLst/>
          </c:spPr>
          <c:marker>
            <c:symbol val="none"/>
          </c:marker>
          <c:cat>
            <c:numRef>
              <c:f>'[1]data-GDC8h'!$A$2:$A$43</c:f>
              <c:numCache>
                <c:formatCode>General</c:formatCod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numCache>
            </c:numRef>
          </c:cat>
          <c:val>
            <c:numRef>
              <c:f>'[1]data-GDC8h'!$I$2:$I$43</c:f>
              <c:numCache>
                <c:formatCode>General</c:formatCode>
                <c:ptCount val="42"/>
                <c:pt idx="0">
                  <c:v>76.099999999999994</c:v>
                </c:pt>
                <c:pt idx="1">
                  <c:v>76.5</c:v>
                </c:pt>
                <c:pt idx="2">
                  <c:v>76.900000000000006</c:v>
                </c:pt>
                <c:pt idx="3">
                  <c:v>77</c:v>
                </c:pt>
                <c:pt idx="4">
                  <c:v>77.400000000000006</c:v>
                </c:pt>
                <c:pt idx="5">
                  <c:v>77.599999999999994</c:v>
                </c:pt>
                <c:pt idx="6">
                  <c:v>78.099999999999994</c:v>
                </c:pt>
                <c:pt idx="7">
                  <c:v>78.5</c:v>
                </c:pt>
                <c:pt idx="8">
                  <c:v>78.400000000000006</c:v>
                </c:pt>
                <c:pt idx="9">
                  <c:v>78.8</c:v>
                </c:pt>
                <c:pt idx="10">
                  <c:v>78.900000000000006</c:v>
                </c:pt>
                <c:pt idx="11">
                  <c:v>79.099999999999994</c:v>
                </c:pt>
                <c:pt idx="12">
                  <c:v>79.2</c:v>
                </c:pt>
                <c:pt idx="13">
                  <c:v>79.400000000000006</c:v>
                </c:pt>
                <c:pt idx="14">
                  <c:v>79.8</c:v>
                </c:pt>
                <c:pt idx="15">
                  <c:v>79.599999999999994</c:v>
                </c:pt>
                <c:pt idx="16">
                  <c:v>80.3</c:v>
                </c:pt>
                <c:pt idx="17">
                  <c:v>80.5</c:v>
                </c:pt>
                <c:pt idx="18">
                  <c:v>80.599999999999994</c:v>
                </c:pt>
                <c:pt idx="19">
                  <c:v>80.5</c:v>
                </c:pt>
                <c:pt idx="20">
                  <c:v>81.2</c:v>
                </c:pt>
                <c:pt idx="21">
                  <c:v>81.5</c:v>
                </c:pt>
                <c:pt idx="22">
                  <c:v>81.8</c:v>
                </c:pt>
                <c:pt idx="23">
                  <c:v>81.8</c:v>
                </c:pt>
                <c:pt idx="24">
                  <c:v>82.1</c:v>
                </c:pt>
                <c:pt idx="25">
                  <c:v>82</c:v>
                </c:pt>
                <c:pt idx="26">
                  <c:v>82.4</c:v>
                </c:pt>
                <c:pt idx="27">
                  <c:v>82.6</c:v>
                </c:pt>
                <c:pt idx="28">
                  <c:v>82.7</c:v>
                </c:pt>
                <c:pt idx="29">
                  <c:v>83</c:v>
                </c:pt>
                <c:pt idx="30">
                  <c:v>82.9</c:v>
                </c:pt>
                <c:pt idx="31">
                  <c:v>82.7</c:v>
                </c:pt>
                <c:pt idx="32">
                  <c:v>83.2</c:v>
                </c:pt>
                <c:pt idx="33">
                  <c:v>83.4</c:v>
                </c:pt>
                <c:pt idx="34">
                  <c:v>83.7</c:v>
                </c:pt>
                <c:pt idx="35">
                  <c:v>83.9</c:v>
                </c:pt>
                <c:pt idx="36">
                  <c:v>84.1</c:v>
                </c:pt>
                <c:pt idx="37">
                  <c:v>84.2</c:v>
                </c:pt>
                <c:pt idx="38">
                  <c:v>84.3</c:v>
                </c:pt>
                <c:pt idx="39">
                  <c:v>84.4</c:v>
                </c:pt>
                <c:pt idx="40">
                  <c:v>84.7</c:v>
                </c:pt>
                <c:pt idx="41">
                  <c:v>84.5</c:v>
                </c:pt>
              </c:numCache>
            </c:numRef>
          </c:val>
          <c:smooth val="0"/>
          <c:extLst>
            <c:ext xmlns:c16="http://schemas.microsoft.com/office/drawing/2014/chart" uri="{C3380CC4-5D6E-409C-BE32-E72D297353CC}">
              <c16:uniqueId val="{00000007-E5A9-4801-8F5C-5EAB347F51A5}"/>
            </c:ext>
          </c:extLst>
        </c:ser>
        <c:ser>
          <c:idx val="9"/>
          <c:order val="8"/>
          <c:tx>
            <c:strRef>
              <c:f>'data-GDC8h.csv'!$J$1</c:f>
              <c:strCache>
                <c:ptCount val="1"/>
                <c:pt idx="0">
                  <c:v>Netherlands</c:v>
                </c:pt>
              </c:strCache>
            </c:strRef>
          </c:tx>
          <c:spPr>
            <a:ln w="28575" cap="rnd">
              <a:solidFill>
                <a:schemeClr val="bg1">
                  <a:lumMod val="95000"/>
                </a:schemeClr>
              </a:solidFill>
              <a:round/>
            </a:ln>
            <a:effectLst/>
          </c:spPr>
          <c:marker>
            <c:symbol val="none"/>
          </c:marker>
          <c:cat>
            <c:numRef>
              <c:f>'[1]data-GDC8h'!$A$2:$A$43</c:f>
              <c:numCache>
                <c:formatCode>General</c:formatCod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numCache>
            </c:numRef>
          </c:cat>
          <c:val>
            <c:numRef>
              <c:f>'[1]data-GDC8h'!$J$2:$J$43</c:f>
              <c:numCache>
                <c:formatCode>General</c:formatCode>
                <c:ptCount val="42"/>
                <c:pt idx="0">
                  <c:v>75.900000000000006</c:v>
                </c:pt>
                <c:pt idx="1">
                  <c:v>76</c:v>
                </c:pt>
                <c:pt idx="2">
                  <c:v>76.099999999999994</c:v>
                </c:pt>
                <c:pt idx="3">
                  <c:v>76.3</c:v>
                </c:pt>
                <c:pt idx="4">
                  <c:v>76.400000000000006</c:v>
                </c:pt>
                <c:pt idx="5">
                  <c:v>76.5</c:v>
                </c:pt>
                <c:pt idx="6">
                  <c:v>76.400000000000006</c:v>
                </c:pt>
                <c:pt idx="7">
                  <c:v>76.900000000000006</c:v>
                </c:pt>
                <c:pt idx="8">
                  <c:v>77.099999999999994</c:v>
                </c:pt>
                <c:pt idx="9">
                  <c:v>76.900000000000006</c:v>
                </c:pt>
                <c:pt idx="10">
                  <c:v>77.099999999999994</c:v>
                </c:pt>
                <c:pt idx="11">
                  <c:v>77.2</c:v>
                </c:pt>
                <c:pt idx="12">
                  <c:v>77.400000000000006</c:v>
                </c:pt>
                <c:pt idx="13">
                  <c:v>77.099999999999994</c:v>
                </c:pt>
                <c:pt idx="14">
                  <c:v>77.599999999999994</c:v>
                </c:pt>
                <c:pt idx="15">
                  <c:v>77.599999999999994</c:v>
                </c:pt>
                <c:pt idx="16">
                  <c:v>77.599999999999994</c:v>
                </c:pt>
                <c:pt idx="17">
                  <c:v>78</c:v>
                </c:pt>
                <c:pt idx="18">
                  <c:v>78.099999999999994</c:v>
                </c:pt>
                <c:pt idx="19">
                  <c:v>78</c:v>
                </c:pt>
                <c:pt idx="20">
                  <c:v>78.2</c:v>
                </c:pt>
                <c:pt idx="21">
                  <c:v>78.400000000000006</c:v>
                </c:pt>
                <c:pt idx="22">
                  <c:v>78.5</c:v>
                </c:pt>
                <c:pt idx="23">
                  <c:v>78.7</c:v>
                </c:pt>
                <c:pt idx="24">
                  <c:v>79.3</c:v>
                </c:pt>
                <c:pt idx="25">
                  <c:v>79.599999999999994</c:v>
                </c:pt>
                <c:pt idx="26">
                  <c:v>80</c:v>
                </c:pt>
                <c:pt idx="27">
                  <c:v>80.400000000000006</c:v>
                </c:pt>
                <c:pt idx="28">
                  <c:v>80.5</c:v>
                </c:pt>
                <c:pt idx="29">
                  <c:v>80.900000000000006</c:v>
                </c:pt>
                <c:pt idx="30">
                  <c:v>81</c:v>
                </c:pt>
                <c:pt idx="31">
                  <c:v>81.3</c:v>
                </c:pt>
                <c:pt idx="32">
                  <c:v>81.2</c:v>
                </c:pt>
                <c:pt idx="33">
                  <c:v>81.400000000000006</c:v>
                </c:pt>
                <c:pt idx="34">
                  <c:v>81.8</c:v>
                </c:pt>
                <c:pt idx="35">
                  <c:v>81.599999999999994</c:v>
                </c:pt>
                <c:pt idx="36">
                  <c:v>81.7</c:v>
                </c:pt>
                <c:pt idx="37">
                  <c:v>81.8</c:v>
                </c:pt>
                <c:pt idx="38">
                  <c:v>81.900000000000006</c:v>
                </c:pt>
                <c:pt idx="39">
                  <c:v>82.2</c:v>
                </c:pt>
                <c:pt idx="40">
                  <c:v>81.400000000000006</c:v>
                </c:pt>
                <c:pt idx="41">
                  <c:v>81.5</c:v>
                </c:pt>
              </c:numCache>
            </c:numRef>
          </c:val>
          <c:smooth val="0"/>
          <c:extLst>
            <c:ext xmlns:c16="http://schemas.microsoft.com/office/drawing/2014/chart" uri="{C3380CC4-5D6E-409C-BE32-E72D297353CC}">
              <c16:uniqueId val="{00000008-E5A9-4801-8F5C-5EAB347F51A5}"/>
            </c:ext>
          </c:extLst>
        </c:ser>
        <c:ser>
          <c:idx val="10"/>
          <c:order val="9"/>
          <c:tx>
            <c:strRef>
              <c:f>'data-GDC8h.csv'!$K$1</c:f>
              <c:strCache>
                <c:ptCount val="1"/>
                <c:pt idx="0">
                  <c:v>Sweden</c:v>
                </c:pt>
              </c:strCache>
            </c:strRef>
          </c:tx>
          <c:spPr>
            <a:ln w="28575" cap="rnd">
              <a:solidFill>
                <a:schemeClr val="bg1">
                  <a:lumMod val="95000"/>
                </a:schemeClr>
              </a:solidFill>
              <a:round/>
            </a:ln>
            <a:effectLst/>
          </c:spPr>
          <c:marker>
            <c:symbol val="none"/>
          </c:marker>
          <c:cat>
            <c:numRef>
              <c:f>'[1]data-GDC8h'!$A$2:$A$43</c:f>
              <c:numCache>
                <c:formatCode>General</c:formatCod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numCache>
            </c:numRef>
          </c:cat>
          <c:val>
            <c:numRef>
              <c:f>'[1]data-GDC8h'!$K$2:$K$43</c:f>
              <c:numCache>
                <c:formatCode>General</c:formatCode>
                <c:ptCount val="42"/>
                <c:pt idx="0">
                  <c:v>75.8</c:v>
                </c:pt>
                <c:pt idx="1">
                  <c:v>76.099999999999994</c:v>
                </c:pt>
                <c:pt idx="2">
                  <c:v>76.400000000000006</c:v>
                </c:pt>
                <c:pt idx="3">
                  <c:v>76.7</c:v>
                </c:pt>
                <c:pt idx="4">
                  <c:v>76.900000000000006</c:v>
                </c:pt>
                <c:pt idx="5">
                  <c:v>76.8</c:v>
                </c:pt>
                <c:pt idx="6">
                  <c:v>77</c:v>
                </c:pt>
                <c:pt idx="7">
                  <c:v>77.2</c:v>
                </c:pt>
                <c:pt idx="8">
                  <c:v>77.099999999999994</c:v>
                </c:pt>
                <c:pt idx="9">
                  <c:v>77.8</c:v>
                </c:pt>
                <c:pt idx="10">
                  <c:v>77.7</c:v>
                </c:pt>
                <c:pt idx="11">
                  <c:v>77.8</c:v>
                </c:pt>
                <c:pt idx="12">
                  <c:v>78.2</c:v>
                </c:pt>
                <c:pt idx="13">
                  <c:v>78.2</c:v>
                </c:pt>
                <c:pt idx="14">
                  <c:v>78.900000000000006</c:v>
                </c:pt>
                <c:pt idx="15">
                  <c:v>79</c:v>
                </c:pt>
                <c:pt idx="16">
                  <c:v>79.2</c:v>
                </c:pt>
                <c:pt idx="17">
                  <c:v>79.400000000000006</c:v>
                </c:pt>
                <c:pt idx="18">
                  <c:v>79.5</c:v>
                </c:pt>
                <c:pt idx="19">
                  <c:v>79.599999999999994</c:v>
                </c:pt>
                <c:pt idx="20">
                  <c:v>79.8</c:v>
                </c:pt>
                <c:pt idx="21">
                  <c:v>79.900000000000006</c:v>
                </c:pt>
                <c:pt idx="22">
                  <c:v>80</c:v>
                </c:pt>
                <c:pt idx="23">
                  <c:v>80.3</c:v>
                </c:pt>
                <c:pt idx="24">
                  <c:v>80.7</c:v>
                </c:pt>
                <c:pt idx="25">
                  <c:v>80.7</c:v>
                </c:pt>
                <c:pt idx="26">
                  <c:v>81</c:v>
                </c:pt>
                <c:pt idx="27">
                  <c:v>81.099999999999994</c:v>
                </c:pt>
                <c:pt idx="28">
                  <c:v>81.3</c:v>
                </c:pt>
                <c:pt idx="29">
                  <c:v>81.5</c:v>
                </c:pt>
                <c:pt idx="30">
                  <c:v>81.599999999999994</c:v>
                </c:pt>
                <c:pt idx="31">
                  <c:v>81.900000000000006</c:v>
                </c:pt>
                <c:pt idx="32">
                  <c:v>81.8</c:v>
                </c:pt>
                <c:pt idx="33">
                  <c:v>82</c:v>
                </c:pt>
                <c:pt idx="34">
                  <c:v>82.3</c:v>
                </c:pt>
                <c:pt idx="35">
                  <c:v>82.2</c:v>
                </c:pt>
                <c:pt idx="36">
                  <c:v>82.4</c:v>
                </c:pt>
                <c:pt idx="37">
                  <c:v>82.5</c:v>
                </c:pt>
                <c:pt idx="38">
                  <c:v>82.6</c:v>
                </c:pt>
                <c:pt idx="39">
                  <c:v>83.2</c:v>
                </c:pt>
                <c:pt idx="40">
                  <c:v>82.4</c:v>
                </c:pt>
                <c:pt idx="41">
                  <c:v>83.2</c:v>
                </c:pt>
              </c:numCache>
            </c:numRef>
          </c:val>
          <c:smooth val="0"/>
          <c:extLst>
            <c:ext xmlns:c16="http://schemas.microsoft.com/office/drawing/2014/chart" uri="{C3380CC4-5D6E-409C-BE32-E72D297353CC}">
              <c16:uniqueId val="{00000009-E5A9-4801-8F5C-5EAB347F51A5}"/>
            </c:ext>
          </c:extLst>
        </c:ser>
        <c:ser>
          <c:idx val="11"/>
          <c:order val="10"/>
          <c:tx>
            <c:strRef>
              <c:f>'data-GDC8h.csv'!$L$1</c:f>
              <c:strCache>
                <c:ptCount val="1"/>
                <c:pt idx="0">
                  <c:v>Switzerland</c:v>
                </c:pt>
              </c:strCache>
            </c:strRef>
          </c:tx>
          <c:spPr>
            <a:ln w="28575" cap="rnd">
              <a:solidFill>
                <a:schemeClr val="bg1">
                  <a:lumMod val="95000"/>
                </a:schemeClr>
              </a:solidFill>
              <a:round/>
            </a:ln>
            <a:effectLst/>
          </c:spPr>
          <c:marker>
            <c:symbol val="none"/>
          </c:marker>
          <c:cat>
            <c:numRef>
              <c:f>'[1]data-GDC8h'!$A$2:$A$43</c:f>
              <c:numCache>
                <c:formatCode>General</c:formatCod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numCache>
            </c:numRef>
          </c:cat>
          <c:val>
            <c:numRef>
              <c:f>'[1]data-GDC8h'!$L$2:$L$43</c:f>
              <c:numCache>
                <c:formatCode>General</c:formatCode>
                <c:ptCount val="42"/>
                <c:pt idx="0">
                  <c:v>75.7</c:v>
                </c:pt>
                <c:pt idx="1">
                  <c:v>75.900000000000006</c:v>
                </c:pt>
                <c:pt idx="2">
                  <c:v>76.3</c:v>
                </c:pt>
                <c:pt idx="3">
                  <c:v>76.2</c:v>
                </c:pt>
                <c:pt idx="4">
                  <c:v>76.900000000000006</c:v>
                </c:pt>
                <c:pt idx="5">
                  <c:v>77</c:v>
                </c:pt>
                <c:pt idx="6">
                  <c:v>77.2</c:v>
                </c:pt>
                <c:pt idx="7">
                  <c:v>77.5</c:v>
                </c:pt>
                <c:pt idx="8">
                  <c:v>77.5</c:v>
                </c:pt>
                <c:pt idx="9">
                  <c:v>77.7</c:v>
                </c:pt>
                <c:pt idx="10">
                  <c:v>77.5</c:v>
                </c:pt>
                <c:pt idx="11">
                  <c:v>77.8</c:v>
                </c:pt>
                <c:pt idx="12">
                  <c:v>78.099999999999994</c:v>
                </c:pt>
                <c:pt idx="13">
                  <c:v>78.400000000000006</c:v>
                </c:pt>
                <c:pt idx="14">
                  <c:v>78.7</c:v>
                </c:pt>
                <c:pt idx="15">
                  <c:v>78.7</c:v>
                </c:pt>
                <c:pt idx="16">
                  <c:v>79.2</c:v>
                </c:pt>
                <c:pt idx="17">
                  <c:v>79.400000000000006</c:v>
                </c:pt>
                <c:pt idx="18">
                  <c:v>79.599999999999994</c:v>
                </c:pt>
                <c:pt idx="19">
                  <c:v>79.900000000000006</c:v>
                </c:pt>
                <c:pt idx="20">
                  <c:v>80</c:v>
                </c:pt>
                <c:pt idx="21">
                  <c:v>80.5</c:v>
                </c:pt>
                <c:pt idx="22">
                  <c:v>80.599999999999994</c:v>
                </c:pt>
                <c:pt idx="23">
                  <c:v>80.7</c:v>
                </c:pt>
                <c:pt idx="24">
                  <c:v>81.3</c:v>
                </c:pt>
                <c:pt idx="25">
                  <c:v>81.5</c:v>
                </c:pt>
                <c:pt idx="26">
                  <c:v>81.8</c:v>
                </c:pt>
                <c:pt idx="27">
                  <c:v>82</c:v>
                </c:pt>
                <c:pt idx="28">
                  <c:v>82.3</c:v>
                </c:pt>
                <c:pt idx="29">
                  <c:v>82.3</c:v>
                </c:pt>
                <c:pt idx="30">
                  <c:v>82.7</c:v>
                </c:pt>
                <c:pt idx="31">
                  <c:v>82.8</c:v>
                </c:pt>
                <c:pt idx="32">
                  <c:v>82.8</c:v>
                </c:pt>
                <c:pt idx="33">
                  <c:v>82.9</c:v>
                </c:pt>
                <c:pt idx="34">
                  <c:v>83.3</c:v>
                </c:pt>
                <c:pt idx="35">
                  <c:v>83</c:v>
                </c:pt>
                <c:pt idx="36">
                  <c:v>83.7</c:v>
                </c:pt>
                <c:pt idx="37">
                  <c:v>83.7</c:v>
                </c:pt>
                <c:pt idx="38">
                  <c:v>83.8</c:v>
                </c:pt>
                <c:pt idx="39">
                  <c:v>84</c:v>
                </c:pt>
                <c:pt idx="40">
                  <c:v>83.1</c:v>
                </c:pt>
                <c:pt idx="41">
                  <c:v>84</c:v>
                </c:pt>
              </c:numCache>
            </c:numRef>
          </c:val>
          <c:smooth val="0"/>
          <c:extLst>
            <c:ext xmlns:c16="http://schemas.microsoft.com/office/drawing/2014/chart" uri="{C3380CC4-5D6E-409C-BE32-E72D297353CC}">
              <c16:uniqueId val="{0000000A-E5A9-4801-8F5C-5EAB347F51A5}"/>
            </c:ext>
          </c:extLst>
        </c:ser>
        <c:ser>
          <c:idx val="12"/>
          <c:order val="11"/>
          <c:tx>
            <c:strRef>
              <c:f>'data-GDC8h.csv'!$M$1</c:f>
              <c:strCache>
                <c:ptCount val="1"/>
                <c:pt idx="0">
                  <c:v>United Kingdom</c:v>
                </c:pt>
              </c:strCache>
            </c:strRef>
          </c:tx>
          <c:spPr>
            <a:ln w="28575" cap="rnd">
              <a:solidFill>
                <a:schemeClr val="bg1">
                  <a:lumMod val="95000"/>
                </a:schemeClr>
              </a:solidFill>
              <a:round/>
            </a:ln>
            <a:effectLst/>
          </c:spPr>
          <c:marker>
            <c:symbol val="none"/>
          </c:marker>
          <c:cat>
            <c:numRef>
              <c:f>'[1]data-GDC8h'!$A$2:$A$43</c:f>
              <c:numCache>
                <c:formatCode>General</c:formatCod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numCache>
            </c:numRef>
          </c:cat>
          <c:val>
            <c:numRef>
              <c:f>'[1]data-GDC8h'!$M$2:$M$43</c:f>
              <c:numCache>
                <c:formatCode>General</c:formatCode>
                <c:ptCount val="42"/>
                <c:pt idx="0">
                  <c:v>73.2</c:v>
                </c:pt>
                <c:pt idx="1">
                  <c:v>73.8</c:v>
                </c:pt>
                <c:pt idx="2">
                  <c:v>74.099999999999994</c:v>
                </c:pt>
                <c:pt idx="3">
                  <c:v>74.3</c:v>
                </c:pt>
                <c:pt idx="4">
                  <c:v>74.5</c:v>
                </c:pt>
                <c:pt idx="5">
                  <c:v>74.7</c:v>
                </c:pt>
                <c:pt idx="6">
                  <c:v>74.8</c:v>
                </c:pt>
                <c:pt idx="7">
                  <c:v>75.2</c:v>
                </c:pt>
                <c:pt idx="8">
                  <c:v>75.3</c:v>
                </c:pt>
                <c:pt idx="9">
                  <c:v>75.400000000000006</c:v>
                </c:pt>
                <c:pt idx="10">
                  <c:v>75.7</c:v>
                </c:pt>
                <c:pt idx="11">
                  <c:v>75.900000000000006</c:v>
                </c:pt>
                <c:pt idx="12">
                  <c:v>76.3</c:v>
                </c:pt>
                <c:pt idx="13">
                  <c:v>76.2</c:v>
                </c:pt>
                <c:pt idx="14">
                  <c:v>76.8</c:v>
                </c:pt>
                <c:pt idx="15">
                  <c:v>76.7</c:v>
                </c:pt>
                <c:pt idx="16">
                  <c:v>76.900000000000006</c:v>
                </c:pt>
                <c:pt idx="17">
                  <c:v>77.2</c:v>
                </c:pt>
                <c:pt idx="18">
                  <c:v>77.3</c:v>
                </c:pt>
                <c:pt idx="19">
                  <c:v>77.5</c:v>
                </c:pt>
                <c:pt idx="20">
                  <c:v>77.900000000000006</c:v>
                </c:pt>
                <c:pt idx="21">
                  <c:v>78.2</c:v>
                </c:pt>
                <c:pt idx="22">
                  <c:v>78.3</c:v>
                </c:pt>
                <c:pt idx="23">
                  <c:v>78.400000000000006</c:v>
                </c:pt>
                <c:pt idx="24">
                  <c:v>79</c:v>
                </c:pt>
                <c:pt idx="25">
                  <c:v>79.2</c:v>
                </c:pt>
                <c:pt idx="26">
                  <c:v>79.5</c:v>
                </c:pt>
                <c:pt idx="27">
                  <c:v>79.7</c:v>
                </c:pt>
                <c:pt idx="28">
                  <c:v>79.8</c:v>
                </c:pt>
                <c:pt idx="29">
                  <c:v>80.400000000000006</c:v>
                </c:pt>
                <c:pt idx="30">
                  <c:v>80.599999999999994</c:v>
                </c:pt>
                <c:pt idx="31">
                  <c:v>81</c:v>
                </c:pt>
                <c:pt idx="32">
                  <c:v>81</c:v>
                </c:pt>
                <c:pt idx="33">
                  <c:v>81.099999999999994</c:v>
                </c:pt>
                <c:pt idx="34">
                  <c:v>81.400000000000006</c:v>
                </c:pt>
                <c:pt idx="35">
                  <c:v>81</c:v>
                </c:pt>
                <c:pt idx="36">
                  <c:v>81.2</c:v>
                </c:pt>
                <c:pt idx="37">
                  <c:v>81.3</c:v>
                </c:pt>
                <c:pt idx="38">
                  <c:v>81.3</c:v>
                </c:pt>
                <c:pt idx="39">
                  <c:v>81.400000000000006</c:v>
                </c:pt>
                <c:pt idx="40">
                  <c:v>80.400000000000006</c:v>
                </c:pt>
                <c:pt idx="41">
                  <c:v>80.8</c:v>
                </c:pt>
              </c:numCache>
            </c:numRef>
          </c:val>
          <c:smooth val="0"/>
          <c:extLst>
            <c:ext xmlns:c16="http://schemas.microsoft.com/office/drawing/2014/chart" uri="{C3380CC4-5D6E-409C-BE32-E72D297353CC}">
              <c16:uniqueId val="{0000000B-E5A9-4801-8F5C-5EAB347F51A5}"/>
            </c:ext>
          </c:extLst>
        </c:ser>
        <c:ser>
          <c:idx val="13"/>
          <c:order val="12"/>
          <c:tx>
            <c:strRef>
              <c:f>'data-GDC8h.csv'!$N$1</c:f>
              <c:strCache>
                <c:ptCount val="1"/>
                <c:pt idx="0">
                  <c:v>Comparable Country Average</c:v>
                </c:pt>
              </c:strCache>
            </c:strRef>
          </c:tx>
          <c:spPr>
            <a:ln w="28575" cap="rnd">
              <a:solidFill>
                <a:schemeClr val="accent2"/>
              </a:solidFill>
              <a:round/>
            </a:ln>
            <a:effectLst/>
          </c:spPr>
          <c:marker>
            <c:symbol val="none"/>
          </c:marker>
          <c:cat>
            <c:numRef>
              <c:f>'[1]data-GDC8h'!$A$2:$A$43</c:f>
              <c:numCache>
                <c:formatCode>General</c:formatCode>
                <c:ptCount val="42"/>
                <c:pt idx="0">
                  <c:v>1980</c:v>
                </c:pt>
                <c:pt idx="1">
                  <c:v>1981</c:v>
                </c:pt>
                <c:pt idx="2">
                  <c:v>1982</c:v>
                </c:pt>
                <c:pt idx="3">
                  <c:v>1983</c:v>
                </c:pt>
                <c:pt idx="4">
                  <c:v>1984</c:v>
                </c:pt>
                <c:pt idx="5">
                  <c:v>1985</c:v>
                </c:pt>
                <c:pt idx="6">
                  <c:v>1986</c:v>
                </c:pt>
                <c:pt idx="7">
                  <c:v>1987</c:v>
                </c:pt>
                <c:pt idx="8">
                  <c:v>1988</c:v>
                </c:pt>
                <c:pt idx="9">
                  <c:v>1989</c:v>
                </c:pt>
                <c:pt idx="10">
                  <c:v>1990</c:v>
                </c:pt>
                <c:pt idx="11">
                  <c:v>1991</c:v>
                </c:pt>
                <c:pt idx="12">
                  <c:v>1992</c:v>
                </c:pt>
                <c:pt idx="13">
                  <c:v>1993</c:v>
                </c:pt>
                <c:pt idx="14">
                  <c:v>1994</c:v>
                </c:pt>
                <c:pt idx="15">
                  <c:v>1995</c:v>
                </c:pt>
                <c:pt idx="16">
                  <c:v>1996</c:v>
                </c:pt>
                <c:pt idx="17">
                  <c:v>1997</c:v>
                </c:pt>
                <c:pt idx="18">
                  <c:v>1998</c:v>
                </c:pt>
                <c:pt idx="19">
                  <c:v>1999</c:v>
                </c:pt>
                <c:pt idx="20">
                  <c:v>2000</c:v>
                </c:pt>
                <c:pt idx="21">
                  <c:v>2001</c:v>
                </c:pt>
                <c:pt idx="22">
                  <c:v>2002</c:v>
                </c:pt>
                <c:pt idx="23">
                  <c:v>2003</c:v>
                </c:pt>
                <c:pt idx="24">
                  <c:v>2004</c:v>
                </c:pt>
                <c:pt idx="25">
                  <c:v>2005</c:v>
                </c:pt>
                <c:pt idx="26">
                  <c:v>2006</c:v>
                </c:pt>
                <c:pt idx="27">
                  <c:v>2007</c:v>
                </c:pt>
                <c:pt idx="28">
                  <c:v>2008</c:v>
                </c:pt>
                <c:pt idx="29">
                  <c:v>2009</c:v>
                </c:pt>
                <c:pt idx="30">
                  <c:v>2010</c:v>
                </c:pt>
                <c:pt idx="31">
                  <c:v>2011</c:v>
                </c:pt>
                <c:pt idx="32">
                  <c:v>2012</c:v>
                </c:pt>
                <c:pt idx="33">
                  <c:v>2013</c:v>
                </c:pt>
                <c:pt idx="34">
                  <c:v>2014</c:v>
                </c:pt>
                <c:pt idx="35">
                  <c:v>2015</c:v>
                </c:pt>
                <c:pt idx="36">
                  <c:v>2016</c:v>
                </c:pt>
                <c:pt idx="37">
                  <c:v>2017</c:v>
                </c:pt>
                <c:pt idx="38">
                  <c:v>2018</c:v>
                </c:pt>
                <c:pt idx="39">
                  <c:v>2019</c:v>
                </c:pt>
                <c:pt idx="40">
                  <c:v>2020</c:v>
                </c:pt>
                <c:pt idx="41">
                  <c:v>2021</c:v>
                </c:pt>
              </c:numCache>
            </c:numRef>
          </c:cat>
          <c:val>
            <c:numRef>
              <c:f>'[1]data-GDC8h'!$N$2:$N$43</c:f>
              <c:numCache>
                <c:formatCode>General</c:formatCode>
                <c:ptCount val="42"/>
                <c:pt idx="0">
                  <c:v>74.5</c:v>
                </c:pt>
                <c:pt idx="1">
                  <c:v>74.8</c:v>
                </c:pt>
                <c:pt idx="2">
                  <c:v>75.099999999999994</c:v>
                </c:pt>
                <c:pt idx="3">
                  <c:v>75.3</c:v>
                </c:pt>
                <c:pt idx="4">
                  <c:v>75.7</c:v>
                </c:pt>
                <c:pt idx="5">
                  <c:v>75.8</c:v>
                </c:pt>
                <c:pt idx="6">
                  <c:v>76</c:v>
                </c:pt>
                <c:pt idx="7">
                  <c:v>76.400000000000006</c:v>
                </c:pt>
                <c:pt idx="8">
                  <c:v>76.599999999999994</c:v>
                </c:pt>
                <c:pt idx="9">
                  <c:v>76.8</c:v>
                </c:pt>
                <c:pt idx="10">
                  <c:v>77.099999999999994</c:v>
                </c:pt>
                <c:pt idx="11">
                  <c:v>77.099999999999994</c:v>
                </c:pt>
                <c:pt idx="12">
                  <c:v>77.3</c:v>
                </c:pt>
                <c:pt idx="13">
                  <c:v>77.400000000000006</c:v>
                </c:pt>
                <c:pt idx="14">
                  <c:v>77.8</c:v>
                </c:pt>
                <c:pt idx="15">
                  <c:v>77.8</c:v>
                </c:pt>
                <c:pt idx="16">
                  <c:v>78.099999999999994</c:v>
                </c:pt>
                <c:pt idx="17">
                  <c:v>78.400000000000006</c:v>
                </c:pt>
                <c:pt idx="18">
                  <c:v>78.599999999999994</c:v>
                </c:pt>
                <c:pt idx="19">
                  <c:v>78.7</c:v>
                </c:pt>
                <c:pt idx="20">
                  <c:v>79</c:v>
                </c:pt>
                <c:pt idx="21">
                  <c:v>79.3</c:v>
                </c:pt>
                <c:pt idx="22">
                  <c:v>79.400000000000006</c:v>
                </c:pt>
                <c:pt idx="23">
                  <c:v>79.5</c:v>
                </c:pt>
                <c:pt idx="24">
                  <c:v>80.099999999999994</c:v>
                </c:pt>
                <c:pt idx="25">
                  <c:v>80.2</c:v>
                </c:pt>
                <c:pt idx="26">
                  <c:v>80.599999999999994</c:v>
                </c:pt>
                <c:pt idx="27">
                  <c:v>80.900000000000006</c:v>
                </c:pt>
                <c:pt idx="28">
                  <c:v>81</c:v>
                </c:pt>
                <c:pt idx="29">
                  <c:v>81.2</c:v>
                </c:pt>
                <c:pt idx="30">
                  <c:v>81.400000000000006</c:v>
                </c:pt>
                <c:pt idx="31">
                  <c:v>81.599999999999994</c:v>
                </c:pt>
                <c:pt idx="32">
                  <c:v>81.7</c:v>
                </c:pt>
                <c:pt idx="33">
                  <c:v>81.8</c:v>
                </c:pt>
                <c:pt idx="34">
                  <c:v>82.2</c:v>
                </c:pt>
                <c:pt idx="35">
                  <c:v>82</c:v>
                </c:pt>
                <c:pt idx="36">
                  <c:v>82.2</c:v>
                </c:pt>
                <c:pt idx="37">
                  <c:v>82.3</c:v>
                </c:pt>
                <c:pt idx="38">
                  <c:v>82.3</c:v>
                </c:pt>
                <c:pt idx="39">
                  <c:v>82.6</c:v>
                </c:pt>
                <c:pt idx="40">
                  <c:v>82</c:v>
                </c:pt>
                <c:pt idx="41">
                  <c:v>82.4</c:v>
                </c:pt>
              </c:numCache>
            </c:numRef>
          </c:val>
          <c:smooth val="0"/>
          <c:extLst>
            <c:ext xmlns:c16="http://schemas.microsoft.com/office/drawing/2014/chart" uri="{C3380CC4-5D6E-409C-BE32-E72D297353CC}">
              <c16:uniqueId val="{0000000C-E5A9-4801-8F5C-5EAB347F51A5}"/>
            </c:ext>
          </c:extLst>
        </c:ser>
        <c:dLbls>
          <c:showLegendKey val="0"/>
          <c:showVal val="0"/>
          <c:showCatName val="0"/>
          <c:showSerName val="0"/>
          <c:showPercent val="0"/>
          <c:showBubbleSize val="0"/>
        </c:dLbls>
        <c:smooth val="0"/>
        <c:axId val="149486800"/>
        <c:axId val="149486384"/>
      </c:lineChart>
      <c:catAx>
        <c:axId val="14948680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050"/>
                  <a:t>Year</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in"/>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9486384"/>
        <c:crosses val="autoZero"/>
        <c:auto val="1"/>
        <c:lblAlgn val="ctr"/>
        <c:lblOffset val="100"/>
        <c:noMultiLvlLbl val="0"/>
      </c:catAx>
      <c:valAx>
        <c:axId val="149486384"/>
        <c:scaling>
          <c:orientation val="minMax"/>
          <c:min val="72"/>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a:t>Life expectancy,</a:t>
                </a:r>
                <a:r>
                  <a:rPr lang="en-US" sz="1100" baseline="0"/>
                  <a:t> years</a:t>
                </a:r>
                <a:endParaRPr lang="en-US" sz="1100"/>
              </a:p>
            </c:rich>
          </c:tx>
          <c:layout>
            <c:manualLayout>
              <c:xMode val="edge"/>
              <c:yMode val="edge"/>
              <c:x val="1.7161953435701459E-3"/>
              <c:y val="0.28657621791023469"/>
            </c:manualLayout>
          </c:layout>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49486800"/>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219280748198706E-2"/>
          <c:y val="2.1187972290852494E-2"/>
          <c:w val="0.91104429930053721"/>
          <c:h val="0.82130175645571746"/>
        </c:manualLayout>
      </c:layout>
      <c:barChart>
        <c:barDir val="col"/>
        <c:grouping val="clustered"/>
        <c:varyColors val="0"/>
        <c:ser>
          <c:idx val="0"/>
          <c:order val="0"/>
          <c:tx>
            <c:strRef>
              <c:f>'Slide 14 - Data'!$D$3</c:f>
              <c:strCache>
                <c:ptCount val="1"/>
                <c:pt idx="0">
                  <c:v>White</c:v>
                </c:pt>
              </c:strCache>
            </c:strRef>
          </c:tx>
          <c:spPr>
            <a:solidFill>
              <a:srgbClr val="00415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'Slide 14 - Data'!$A$4:$A$6</c:f>
              <c:strCache>
                <c:ptCount val="3"/>
                <c:pt idx="0">
                  <c:v>Did not get needed care due to cost</c:v>
                </c:pt>
                <c:pt idx="1">
                  <c:v>Delayed care due to cost</c:v>
                </c:pt>
                <c:pt idx="2">
                  <c:v>Did not take medication as prescribed due to cost</c:v>
                </c:pt>
              </c:strCache>
            </c:strRef>
          </c:cat>
          <c:val>
            <c:numRef>
              <c:f>'Slide 14 - Data'!$D$4:$D$6</c:f>
              <c:numCache>
                <c:formatCode>0.0%</c:formatCode>
                <c:ptCount val="3"/>
                <c:pt idx="0">
                  <c:v>5.7999999999999996E-2</c:v>
                </c:pt>
                <c:pt idx="1">
                  <c:v>7.1999999999999995E-2</c:v>
                </c:pt>
                <c:pt idx="2">
                  <c:v>6.3E-2</c:v>
                </c:pt>
              </c:numCache>
            </c:numRef>
          </c:val>
          <c:extLst>
            <c:ext xmlns:c16="http://schemas.microsoft.com/office/drawing/2014/chart" uri="{C3380CC4-5D6E-409C-BE32-E72D297353CC}">
              <c16:uniqueId val="{00000000-C9DC-4461-8FCD-5CB5EEADF796}"/>
            </c:ext>
          </c:extLst>
        </c:ser>
        <c:ser>
          <c:idx val="1"/>
          <c:order val="1"/>
          <c:tx>
            <c:strRef>
              <c:f>'Slide 14 - Data'!$E$3</c:f>
              <c:strCache>
                <c:ptCount val="1"/>
                <c:pt idx="0">
                  <c:v>Black or African American</c:v>
                </c:pt>
              </c:strCache>
            </c:strRef>
          </c:tx>
          <c:spPr>
            <a:solidFill>
              <a:srgbClr val="00A9F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'Slide 14 - Data'!$A$4:$A$6</c:f>
              <c:strCache>
                <c:ptCount val="3"/>
                <c:pt idx="0">
                  <c:v>Did not get needed care due to cost</c:v>
                </c:pt>
                <c:pt idx="1">
                  <c:v>Delayed care due to cost</c:v>
                </c:pt>
                <c:pt idx="2">
                  <c:v>Did not take medication as prescribed due to cost</c:v>
                </c:pt>
              </c:strCache>
            </c:strRef>
          </c:cat>
          <c:val>
            <c:numRef>
              <c:f>'Slide 14 - Data'!$E$4:$E$6</c:f>
              <c:numCache>
                <c:formatCode>0.0%</c:formatCode>
                <c:ptCount val="3"/>
                <c:pt idx="0">
                  <c:v>7.2000000000000008E-2</c:v>
                </c:pt>
                <c:pt idx="1">
                  <c:v>7.0000000000000007E-2</c:v>
                </c:pt>
                <c:pt idx="2">
                  <c:v>9.2999999999999999E-2</c:v>
                </c:pt>
              </c:numCache>
            </c:numRef>
          </c:val>
          <c:extLst>
            <c:ext xmlns:c16="http://schemas.microsoft.com/office/drawing/2014/chart" uri="{C3380CC4-5D6E-409C-BE32-E72D297353CC}">
              <c16:uniqueId val="{00000001-C9DC-4461-8FCD-5CB5EEADF796}"/>
            </c:ext>
          </c:extLst>
        </c:ser>
        <c:ser>
          <c:idx val="2"/>
          <c:order val="2"/>
          <c:tx>
            <c:strRef>
              <c:f>'Slide 14 - Data'!$F$3</c:f>
              <c:strCache>
                <c:ptCount val="1"/>
                <c:pt idx="0">
                  <c:v>American Indian or Alaska Native</c:v>
                </c:pt>
              </c:strCache>
            </c:strRef>
          </c:tx>
          <c:spPr>
            <a:solidFill>
              <a:schemeClr val="accent3"/>
            </a:solidFill>
            <a:ln>
              <a:noFill/>
            </a:ln>
            <a:effectLst/>
          </c:spPr>
          <c:invertIfNegative val="0"/>
          <c:dPt>
            <c:idx val="0"/>
            <c:invertIfNegative val="0"/>
            <c:bubble3D val="0"/>
            <c:spPr>
              <a:solidFill>
                <a:srgbClr val="5C5E66"/>
              </a:solidFill>
              <a:ln>
                <a:noFill/>
              </a:ln>
              <a:effectLst/>
            </c:spPr>
            <c:extLst>
              <c:ext xmlns:c16="http://schemas.microsoft.com/office/drawing/2014/chart" uri="{C3380CC4-5D6E-409C-BE32-E72D297353CC}">
                <c16:uniqueId val="{00000003-C9DC-4461-8FCD-5CB5EEADF796}"/>
              </c:ext>
            </c:extLst>
          </c:dPt>
          <c:dPt>
            <c:idx val="1"/>
            <c:invertIfNegative val="0"/>
            <c:bubble3D val="0"/>
            <c:spPr>
              <a:solidFill>
                <a:srgbClr val="5C5E66"/>
              </a:solidFill>
              <a:ln>
                <a:noFill/>
              </a:ln>
              <a:effectLst/>
            </c:spPr>
            <c:extLst>
              <c:ext xmlns:c16="http://schemas.microsoft.com/office/drawing/2014/chart" uri="{C3380CC4-5D6E-409C-BE32-E72D297353CC}">
                <c16:uniqueId val="{00000005-C9DC-4461-8FCD-5CB5EEADF796}"/>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'Slide 14 - Data'!$F$4:$F$6</c:f>
              <c:numCache>
                <c:formatCode>0.0%</c:formatCode>
                <c:ptCount val="3"/>
                <c:pt idx="0">
                  <c:v>7.8E-2</c:v>
                </c:pt>
                <c:pt idx="1">
                  <c:v>0.10299999999999999</c:v>
                </c:pt>
                <c:pt idx="2">
                  <c:v>0</c:v>
                </c:pt>
              </c:numCache>
            </c:numRef>
          </c:val>
          <c:extLst>
            <c:ext xmlns:c16="http://schemas.microsoft.com/office/drawing/2014/chart" uri="{C3380CC4-5D6E-409C-BE32-E72D297353CC}">
              <c16:uniqueId val="{00000006-C9DC-4461-8FCD-5CB5EEADF796}"/>
            </c:ext>
          </c:extLst>
        </c:ser>
        <c:ser>
          <c:idx val="3"/>
          <c:order val="3"/>
          <c:tx>
            <c:strRef>
              <c:f>'Slide 14 - Data'!$G$3</c:f>
              <c:strCache>
                <c:ptCount val="1"/>
                <c:pt idx="0">
                  <c:v>Asian</c:v>
                </c:pt>
              </c:strCache>
            </c:strRef>
          </c:tx>
          <c:spPr>
            <a:solidFill>
              <a:srgbClr val="CCD9DD"/>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'Slide 14 - Data'!$G$4:$G$6</c:f>
              <c:numCache>
                <c:formatCode>0.0%</c:formatCode>
                <c:ptCount val="3"/>
                <c:pt idx="0">
                  <c:v>2.6000000000000002E-2</c:v>
                </c:pt>
                <c:pt idx="1">
                  <c:v>3.1E-2</c:v>
                </c:pt>
                <c:pt idx="2">
                  <c:v>5.0999999999999997E-2</c:v>
                </c:pt>
              </c:numCache>
            </c:numRef>
          </c:val>
          <c:extLst>
            <c:ext xmlns:c16="http://schemas.microsoft.com/office/drawing/2014/chart" uri="{C3380CC4-5D6E-409C-BE32-E72D297353CC}">
              <c16:uniqueId val="{00000007-C9DC-4461-8FCD-5CB5EEADF796}"/>
            </c:ext>
          </c:extLst>
        </c:ser>
        <c:ser>
          <c:idx val="4"/>
          <c:order val="4"/>
          <c:tx>
            <c:strRef>
              <c:f>'Slide 14 - Data'!$H$3</c:f>
              <c:strCache>
                <c:ptCount val="1"/>
                <c:pt idx="0">
                  <c:v>Native Hawaiian or Other Pacific Islander</c:v>
                </c:pt>
              </c:strCache>
            </c:strRef>
          </c:tx>
          <c:spPr>
            <a:solidFill>
              <a:srgbClr val="C6F1F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'Slide 14 - Data'!$H$4:$H$6</c:f>
              <c:numCache>
                <c:formatCode>0.0%</c:formatCode>
                <c:ptCount val="3"/>
                <c:pt idx="0">
                  <c:v>0.14099999999999999</c:v>
                </c:pt>
                <c:pt idx="1">
                  <c:v>0.13900000000000001</c:v>
                </c:pt>
                <c:pt idx="2">
                  <c:v>0.215</c:v>
                </c:pt>
              </c:numCache>
            </c:numRef>
          </c:val>
          <c:extLst>
            <c:ext xmlns:c16="http://schemas.microsoft.com/office/drawing/2014/chart" uri="{C3380CC4-5D6E-409C-BE32-E72D297353CC}">
              <c16:uniqueId val="{00000008-C9DC-4461-8FCD-5CB5EEADF796}"/>
            </c:ext>
          </c:extLst>
        </c:ser>
        <c:ser>
          <c:idx val="5"/>
          <c:order val="5"/>
          <c:tx>
            <c:strRef>
              <c:f>'Slide 14 - Data'!$I$3</c:f>
              <c:strCache>
                <c:ptCount val="1"/>
                <c:pt idx="0">
                  <c:v>Hispanic or Latino</c:v>
                </c:pt>
              </c:strCache>
            </c:strRef>
          </c:tx>
          <c:spPr>
            <a:solidFill>
              <a:srgbClr val="F2F2F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'Slide 14 - Data'!$I$4:$I$6</c:f>
              <c:numCache>
                <c:formatCode>0.0%</c:formatCode>
                <c:ptCount val="3"/>
                <c:pt idx="0">
                  <c:v>0.08</c:v>
                </c:pt>
                <c:pt idx="1">
                  <c:v>8.6999999999999994E-2</c:v>
                </c:pt>
                <c:pt idx="2">
                  <c:v>8.5000000000000006E-2</c:v>
                </c:pt>
              </c:numCache>
            </c:numRef>
          </c:val>
          <c:extLst>
            <c:ext xmlns:c16="http://schemas.microsoft.com/office/drawing/2014/chart" uri="{C3380CC4-5D6E-409C-BE32-E72D297353CC}">
              <c16:uniqueId val="{00000009-C9DC-4461-8FCD-5CB5EEADF796}"/>
            </c:ext>
          </c:extLst>
        </c:ser>
        <c:ser>
          <c:idx val="6"/>
          <c:order val="6"/>
          <c:tx>
            <c:v>Total</c:v>
          </c:tx>
          <c:spPr>
            <a:solidFill>
              <a:srgbClr val="F0AB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'Slide 14 - Data'!$C$4:$C$6</c:f>
              <c:numCache>
                <c:formatCode>0.0%</c:formatCode>
                <c:ptCount val="3"/>
                <c:pt idx="0">
                  <c:v>6.0999999999999999E-2</c:v>
                </c:pt>
                <c:pt idx="1">
                  <c:v>7.0999999999999994E-2</c:v>
                </c:pt>
                <c:pt idx="2">
                  <c:v>6.8000000000000005E-2</c:v>
                </c:pt>
              </c:numCache>
            </c:numRef>
          </c:val>
          <c:extLst>
            <c:ext xmlns:c16="http://schemas.microsoft.com/office/drawing/2014/chart" uri="{C3380CC4-5D6E-409C-BE32-E72D297353CC}">
              <c16:uniqueId val="{0000000A-C9DC-4461-8FCD-5CB5EEADF796}"/>
            </c:ext>
          </c:extLst>
        </c:ser>
        <c:dLbls>
          <c:dLblPos val="outEnd"/>
          <c:showLegendKey val="0"/>
          <c:showVal val="1"/>
          <c:showCatName val="0"/>
          <c:showSerName val="0"/>
          <c:showPercent val="0"/>
          <c:showBubbleSize val="0"/>
        </c:dLbls>
        <c:gapWidth val="219"/>
        <c:overlap val="-27"/>
        <c:axId val="296705072"/>
        <c:axId val="296687184"/>
      </c:barChart>
      <c:catAx>
        <c:axId val="296705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6687184"/>
        <c:crosses val="autoZero"/>
        <c:auto val="1"/>
        <c:lblAlgn val="ctr"/>
        <c:lblOffset val="100"/>
        <c:noMultiLvlLbl val="0"/>
      </c:catAx>
      <c:valAx>
        <c:axId val="29668718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6705072"/>
        <c:crosses val="autoZero"/>
        <c:crossBetween val="between"/>
      </c:valAx>
      <c:spPr>
        <a:noFill/>
        <a:ln>
          <a:noFill/>
        </a:ln>
        <a:effectLst/>
      </c:spPr>
    </c:plotArea>
    <c:legend>
      <c:legendPos val="b"/>
      <c:layout>
        <c:manualLayout>
          <c:xMode val="edge"/>
          <c:yMode val="edge"/>
          <c:x val="0"/>
          <c:y val="0.92023019271623396"/>
          <c:w val="0.99983894991131728"/>
          <c:h val="7.051398488183274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26053697154883"/>
          <c:y val="0.12030141414658259"/>
          <c:w val="0.68198671994358917"/>
          <c:h val="0.70423354668337301"/>
        </c:manualLayout>
      </c:layout>
      <c:lineChart>
        <c:grouping val="standard"/>
        <c:varyColors val="0"/>
        <c:ser>
          <c:idx val="0"/>
          <c:order val="0"/>
          <c:tx>
            <c:strRef>
              <c:f>'EXAMPLE State PHCS'!$A$4</c:f>
              <c:strCache>
                <c:ptCount val="1"/>
                <c:pt idx="0">
                  <c:v>United States</c:v>
                </c:pt>
              </c:strCache>
            </c:strRef>
          </c:tx>
          <c:spPr>
            <a:ln w="28575" cap="rnd">
              <a:solidFill>
                <a:schemeClr val="accent1"/>
              </a:solidFill>
              <a:round/>
            </a:ln>
            <a:effectLst/>
          </c:spPr>
          <c:marker>
            <c:symbol val="none"/>
          </c:marker>
          <c:dLbls>
            <c:dLbl>
              <c:idx val="4"/>
              <c:layout>
                <c:manualLayout>
                  <c:x val="-3.5334621331676586E-3"/>
                  <c:y val="-7.1470954653716459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0-9226-4BD9-ACF7-5D8527405867}"/>
                </c:ext>
              </c:extLst>
            </c:dLbl>
            <c:dLbl>
              <c:idx val="12"/>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1-9226-4BD9-ACF7-5D8527405867}"/>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('EXAMPLE State PHCS'!$B$3,'EXAMPLE State PHCS'!$G$3,'EXAMPLE State PHCS'!$L$3,'EXAMPLE State PHCS'!$Q$3,'EXAMPLE State PHCS'!$V$3)</c:f>
              <c:numCache>
                <c:formatCode>#0</c:formatCode>
                <c:ptCount val="5"/>
                <c:pt idx="0">
                  <c:v>2000</c:v>
                </c:pt>
                <c:pt idx="1">
                  <c:v>2005</c:v>
                </c:pt>
                <c:pt idx="2">
                  <c:v>2010</c:v>
                </c:pt>
                <c:pt idx="3">
                  <c:v>2015</c:v>
                </c:pt>
                <c:pt idx="4">
                  <c:v>2020</c:v>
                </c:pt>
              </c:numCache>
            </c:numRef>
          </c:cat>
          <c:val>
            <c:numRef>
              <c:f>('EXAMPLE State PHCS'!$B$4,'EXAMPLE State PHCS'!$G$4,'EXAMPLE State PHCS'!$L$4,'EXAMPLE State PHCS'!$Q$4,'EXAMPLE State PHCS'!$V$4)</c:f>
              <c:numCache>
                <c:formatCode>_("$"* #,##0_);_("$"* \(#,##0\);_("$"* "-"??_);_(@_)</c:formatCode>
                <c:ptCount val="5"/>
                <c:pt idx="0">
                  <c:v>4101</c:v>
                </c:pt>
                <c:pt idx="1">
                  <c:v>5734</c:v>
                </c:pt>
                <c:pt idx="2">
                  <c:v>7052</c:v>
                </c:pt>
                <c:pt idx="3">
                  <c:v>8337</c:v>
                </c:pt>
                <c:pt idx="4">
                  <c:v>10191</c:v>
                </c:pt>
              </c:numCache>
              <c:extLst/>
            </c:numRef>
          </c:val>
          <c:smooth val="0"/>
          <c:extLst>
            <c:ext xmlns:c16="http://schemas.microsoft.com/office/drawing/2014/chart" uri="{C3380CC4-5D6E-409C-BE32-E72D297353CC}">
              <c16:uniqueId val="{00000002-9226-4BD9-ACF7-5D8527405867}"/>
            </c:ext>
          </c:extLst>
        </c:ser>
        <c:ser>
          <c:idx val="48"/>
          <c:order val="48"/>
          <c:tx>
            <c:strRef>
              <c:f>'EXAMPLE State PHCS'!$A$52</c:f>
              <c:strCache>
                <c:ptCount val="1"/>
                <c:pt idx="0">
                  <c:v>Colorado</c:v>
                </c:pt>
              </c:strCache>
            </c:strRef>
          </c:tx>
          <c:spPr>
            <a:ln w="28575" cap="rnd">
              <a:solidFill>
                <a:schemeClr val="accent1">
                  <a:lumMod val="50000"/>
                  <a:lumOff val="50000"/>
                </a:schemeClr>
              </a:solidFill>
              <a:round/>
            </a:ln>
            <a:effectLst/>
          </c:spPr>
          <c:marker>
            <c:symbol val="none"/>
          </c:marker>
          <c:dLbls>
            <c:dLbl>
              <c:idx val="4"/>
              <c:layout>
                <c:manualLayout>
                  <c:x val="1.8992799620348808E-2"/>
                  <c:y val="3.1632467183000161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3-9226-4BD9-ACF7-5D8527405867}"/>
                </c:ext>
              </c:extLst>
            </c:dLbl>
            <c:dLbl>
              <c:idx val="12"/>
              <c:layout>
                <c:manualLayout>
                  <c:x val="0"/>
                  <c:y val="3.7747639936557213E-2"/>
                </c:manualLayout>
              </c:layout>
              <c:tx>
                <c:rich>
                  <a:bodyPr/>
                  <a:lstStyle/>
                  <a:p>
                    <a:fld id="{F6FD42E9-0650-4FB3-8E01-F84B1483754D}" type="SERIESNAME">
                      <a:rPr lang="en-US"/>
                      <a:pPr/>
                      <a:t>[SERIES NAME]</a:t>
                    </a:fld>
                    <a:r>
                      <a:rPr lang="en-US" baseline="0"/>
                      <a:t>, $</a:t>
                    </a:r>
                    <a:fld id="{25B10534-1FF0-47A9-AB03-7EC5D2C07B88}" type="VALUE">
                      <a:rPr lang="en-US" baseline="0"/>
                      <a:pPr/>
                      <a:t>[VALUE]</a:t>
                    </a:fld>
                    <a:endParaRPr lang="en-US"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9226-4BD9-ACF7-5D8527405867}"/>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('EXAMPLE State PHCS'!$B$3,'EXAMPLE State PHCS'!$G$3,'EXAMPLE State PHCS'!$L$3,'EXAMPLE State PHCS'!$Q$3,'EXAMPLE State PHCS'!$V$3)</c:f>
              <c:numCache>
                <c:formatCode>#0</c:formatCode>
                <c:ptCount val="5"/>
                <c:pt idx="0">
                  <c:v>2000</c:v>
                </c:pt>
                <c:pt idx="1">
                  <c:v>2005</c:v>
                </c:pt>
                <c:pt idx="2">
                  <c:v>2010</c:v>
                </c:pt>
                <c:pt idx="3">
                  <c:v>2015</c:v>
                </c:pt>
                <c:pt idx="4">
                  <c:v>2020</c:v>
                </c:pt>
              </c:numCache>
            </c:numRef>
          </c:cat>
          <c:val>
            <c:numRef>
              <c:f>('EXAMPLE State PHCS'!$B$52,'EXAMPLE State PHCS'!$G$52,'EXAMPLE State PHCS'!$L$52,'EXAMPLE State PHCS'!$Q$52,'EXAMPLE State PHCS'!$V$52)</c:f>
              <c:numCache>
                <c:formatCode>_("$"* #,##0_);_("$"* \(#,##0\);_("$"* "-"??_);_(@_)</c:formatCode>
                <c:ptCount val="5"/>
                <c:pt idx="0" formatCode="#,##0">
                  <c:v>3767</c:v>
                </c:pt>
                <c:pt idx="1">
                  <c:v>4952</c:v>
                </c:pt>
                <c:pt idx="2">
                  <c:v>5932</c:v>
                </c:pt>
                <c:pt idx="3">
                  <c:v>7075</c:v>
                </c:pt>
                <c:pt idx="4">
                  <c:v>8583</c:v>
                </c:pt>
              </c:numCache>
              <c:extLst/>
            </c:numRef>
          </c:val>
          <c:smooth val="0"/>
          <c:extLst>
            <c:ext xmlns:c16="http://schemas.microsoft.com/office/drawing/2014/chart" uri="{C3380CC4-5D6E-409C-BE32-E72D297353CC}">
              <c16:uniqueId val="{00000005-9226-4BD9-ACF7-5D8527405867}"/>
            </c:ext>
          </c:extLst>
        </c:ser>
        <c:ser>
          <c:idx val="49"/>
          <c:order val="49"/>
          <c:tx>
            <c:strRef>
              <c:f>'EXAMPLE State PHCS'!$A$53</c:f>
              <c:strCache>
                <c:ptCount val="1"/>
                <c:pt idx="0">
                  <c:v>Idaho</c:v>
                </c:pt>
              </c:strCache>
              <c:extLst xmlns:c15="http://schemas.microsoft.com/office/drawing/2012/chart"/>
            </c:strRef>
          </c:tx>
          <c:spPr>
            <a:ln w="28575" cap="rnd">
              <a:solidFill>
                <a:schemeClr val="accent2">
                  <a:lumMod val="50000"/>
                  <a:lumOff val="50000"/>
                </a:schemeClr>
              </a:solidFill>
              <a:round/>
            </a:ln>
            <a:effectLst/>
          </c:spPr>
          <c:marker>
            <c:symbol val="none"/>
          </c:marker>
          <c:dLbls>
            <c:dLbl>
              <c:idx val="4"/>
              <c:layout>
                <c:manualLayout>
                  <c:x val="1.3932742179136743E-2"/>
                  <c:y val="6.2379526118566508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9226-4BD9-ACF7-5D8527405867}"/>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('EXAMPLE State PHCS'!$B$3,'EXAMPLE State PHCS'!$G$3,'EXAMPLE State PHCS'!$L$3,'EXAMPLE State PHCS'!$Q$3,'EXAMPLE State PHCS'!$V$3)</c:f>
              <c:numCache>
                <c:formatCode>#0</c:formatCode>
                <c:ptCount val="5"/>
                <c:pt idx="0">
                  <c:v>2000</c:v>
                </c:pt>
                <c:pt idx="1">
                  <c:v>2005</c:v>
                </c:pt>
                <c:pt idx="2">
                  <c:v>2010</c:v>
                </c:pt>
                <c:pt idx="3">
                  <c:v>2015</c:v>
                </c:pt>
                <c:pt idx="4">
                  <c:v>2020</c:v>
                </c:pt>
              </c:numCache>
            </c:numRef>
          </c:cat>
          <c:val>
            <c:numRef>
              <c:f>('EXAMPLE State PHCS'!$B$53,'EXAMPLE State PHCS'!$G$53,'EXAMPLE State PHCS'!$L$53,'EXAMPLE State PHCS'!$Q$53,'EXAMPLE State PHCS'!$V$53)</c:f>
              <c:numCache>
                <c:formatCode>_("$"* #,##0_);_("$"* \(#,##0\);_("$"* "-"??_);_(@_)</c:formatCode>
                <c:ptCount val="5"/>
                <c:pt idx="0" formatCode="#,##0">
                  <c:v>3372</c:v>
                </c:pt>
                <c:pt idx="1">
                  <c:v>4793</c:v>
                </c:pt>
                <c:pt idx="2">
                  <c:v>5909</c:v>
                </c:pt>
                <c:pt idx="3">
                  <c:v>6843</c:v>
                </c:pt>
                <c:pt idx="4">
                  <c:v>8148</c:v>
                </c:pt>
              </c:numCache>
              <c:extLst/>
            </c:numRef>
          </c:val>
          <c:smooth val="0"/>
          <c:extLst xmlns:c15="http://schemas.microsoft.com/office/drawing/2012/chart">
            <c:ext xmlns:c16="http://schemas.microsoft.com/office/drawing/2014/chart" uri="{C3380CC4-5D6E-409C-BE32-E72D297353CC}">
              <c16:uniqueId val="{00000007-9226-4BD9-ACF7-5D8527405867}"/>
            </c:ext>
          </c:extLst>
        </c:ser>
        <c:ser>
          <c:idx val="55"/>
          <c:order val="55"/>
          <c:tx>
            <c:strRef>
              <c:f>'EXAMPLE State PHCS'!$A$59</c:f>
              <c:strCache>
                <c:ptCount val="1"/>
                <c:pt idx="0">
                  <c:v>California</c:v>
                </c:pt>
              </c:strCache>
              <c:extLst xmlns:c15="http://schemas.microsoft.com/office/drawing/2012/chart"/>
            </c:strRef>
          </c:tx>
          <c:spPr>
            <a:ln w="28575" cap="rnd">
              <a:solidFill>
                <a:schemeClr val="accent2"/>
              </a:solidFill>
              <a:round/>
            </a:ln>
            <a:effectLst/>
          </c:spPr>
          <c:marker>
            <c:symbol val="none"/>
          </c:marker>
          <c:dLbls>
            <c:dLbl>
              <c:idx val="4"/>
              <c:layout>
                <c:manualLayout>
                  <c:x val="-0.18378149442164884"/>
                  <c:y val="-4.6710290807528462E-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9226-4BD9-ACF7-5D8527405867}"/>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('EXAMPLE State PHCS'!$B$3,'EXAMPLE State PHCS'!$G$3,'EXAMPLE State PHCS'!$L$3,'EXAMPLE State PHCS'!$Q$3,'EXAMPLE State PHCS'!$V$3)</c:f>
              <c:numCache>
                <c:formatCode>#0</c:formatCode>
                <c:ptCount val="5"/>
                <c:pt idx="0">
                  <c:v>2000</c:v>
                </c:pt>
                <c:pt idx="1">
                  <c:v>2005</c:v>
                </c:pt>
                <c:pt idx="2">
                  <c:v>2010</c:v>
                </c:pt>
                <c:pt idx="3">
                  <c:v>2015</c:v>
                </c:pt>
                <c:pt idx="4">
                  <c:v>2020</c:v>
                </c:pt>
              </c:numCache>
            </c:numRef>
          </c:cat>
          <c:val>
            <c:numRef>
              <c:f>('EXAMPLE State PHCS'!$B$59,'EXAMPLE State PHCS'!$G$59,'EXAMPLE State PHCS'!$L$59,'EXAMPLE State PHCS'!$Q$59,'EXAMPLE State PHCS'!$V$59)</c:f>
              <c:numCache>
                <c:formatCode>_("$"* #,##0_);_("$"* \(#,##0\);_("$"* "-"??_);_(@_)</c:formatCode>
                <c:ptCount val="5"/>
                <c:pt idx="0" formatCode="#,##0">
                  <c:v>3567</c:v>
                </c:pt>
                <c:pt idx="1">
                  <c:v>5097</c:v>
                </c:pt>
                <c:pt idx="2">
                  <c:v>6480</c:v>
                </c:pt>
                <c:pt idx="3">
                  <c:v>7998</c:v>
                </c:pt>
                <c:pt idx="4">
                  <c:v>10299</c:v>
                </c:pt>
              </c:numCache>
              <c:extLst/>
            </c:numRef>
          </c:val>
          <c:smooth val="0"/>
          <c:extLst xmlns:c15="http://schemas.microsoft.com/office/drawing/2012/chart">
            <c:ext xmlns:c16="http://schemas.microsoft.com/office/drawing/2014/chart" uri="{C3380CC4-5D6E-409C-BE32-E72D297353CC}">
              <c16:uniqueId val="{00000009-9226-4BD9-ACF7-5D8527405867}"/>
            </c:ext>
          </c:extLst>
        </c:ser>
        <c:ser>
          <c:idx val="58"/>
          <c:order val="58"/>
          <c:tx>
            <c:strRef>
              <c:f>'EXAMPLE State PHCS'!$A$62</c:f>
              <c:strCache>
                <c:ptCount val="1"/>
                <c:pt idx="0">
                  <c:v>Oregon</c:v>
                </c:pt>
              </c:strCache>
              <c:extLst xmlns:c15="http://schemas.microsoft.com/office/drawing/2012/chart"/>
            </c:strRef>
          </c:tx>
          <c:spPr>
            <a:ln w="28575" cap="rnd">
              <a:solidFill>
                <a:schemeClr val="accent5"/>
              </a:solidFill>
              <a:round/>
            </a:ln>
            <a:effectLst/>
          </c:spPr>
          <c:marker>
            <c:symbol val="none"/>
          </c:marker>
          <c:dLbls>
            <c:dLbl>
              <c:idx val="4"/>
              <c:layout>
                <c:manualLayout>
                  <c:x val="3.49989826723721E-2"/>
                  <c:y val="-2.3038356505324402E-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9226-4BD9-ACF7-5D8527405867}"/>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('EXAMPLE State PHCS'!$B$3,'EXAMPLE State PHCS'!$G$3,'EXAMPLE State PHCS'!$L$3,'EXAMPLE State PHCS'!$Q$3,'EXAMPLE State PHCS'!$V$3)</c:f>
              <c:numCache>
                <c:formatCode>#0</c:formatCode>
                <c:ptCount val="5"/>
                <c:pt idx="0">
                  <c:v>2000</c:v>
                </c:pt>
                <c:pt idx="1">
                  <c:v>2005</c:v>
                </c:pt>
                <c:pt idx="2">
                  <c:v>2010</c:v>
                </c:pt>
                <c:pt idx="3">
                  <c:v>2015</c:v>
                </c:pt>
                <c:pt idx="4">
                  <c:v>2020</c:v>
                </c:pt>
              </c:numCache>
            </c:numRef>
          </c:cat>
          <c:val>
            <c:numRef>
              <c:f>('EXAMPLE State PHCS'!$B$62,'EXAMPLE State PHCS'!$G$62,'EXAMPLE State PHCS'!$L$62,'EXAMPLE State PHCS'!$Q$62,'EXAMPLE State PHCS'!$V$62)</c:f>
              <c:numCache>
                <c:formatCode>_("$"* #,##0_);_("$"* \(#,##0\);_("$"* "-"??_);_(@_)</c:formatCode>
                <c:ptCount val="5"/>
                <c:pt idx="0" formatCode="#,##0">
                  <c:v>3734</c:v>
                </c:pt>
                <c:pt idx="1">
                  <c:v>5395</c:v>
                </c:pt>
                <c:pt idx="2">
                  <c:v>6750</c:v>
                </c:pt>
                <c:pt idx="3">
                  <c:v>8438</c:v>
                </c:pt>
                <c:pt idx="4">
                  <c:v>10071</c:v>
                </c:pt>
              </c:numCache>
              <c:extLst/>
            </c:numRef>
          </c:val>
          <c:smooth val="0"/>
          <c:extLst xmlns:c15="http://schemas.microsoft.com/office/drawing/2012/chart">
            <c:ext xmlns:c16="http://schemas.microsoft.com/office/drawing/2014/chart" uri="{C3380CC4-5D6E-409C-BE32-E72D297353CC}">
              <c16:uniqueId val="{0000000B-9226-4BD9-ACF7-5D8527405867}"/>
            </c:ext>
          </c:extLst>
        </c:ser>
        <c:ser>
          <c:idx val="59"/>
          <c:order val="59"/>
          <c:tx>
            <c:strRef>
              <c:f>'EXAMPLE State PHCS'!$A$63</c:f>
              <c:strCache>
                <c:ptCount val="1"/>
                <c:pt idx="0">
                  <c:v>Washington</c:v>
                </c:pt>
              </c:strCache>
            </c:strRef>
          </c:tx>
          <c:spPr>
            <a:ln w="28575" cap="rnd">
              <a:solidFill>
                <a:schemeClr val="tx2"/>
              </a:solidFill>
              <a:round/>
            </a:ln>
            <a:effectLst/>
          </c:spPr>
          <c:marker>
            <c:symbol val="none"/>
          </c:marker>
          <c:dLbls>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6="http://schemas.microsoft.com/office/drawing/2014/chart" uri="{C3380CC4-5D6E-409C-BE32-E72D297353CC}">
                  <c16:uniqueId val="{00000000-321F-4996-8425-CADFD87D26F1}"/>
                </c:ext>
              </c:extLst>
            </c:dLbl>
            <c:dLbl>
              <c:idx val="4"/>
              <c:layout>
                <c:manualLayout>
                  <c:x val="5.1311313004730684E-4"/>
                  <c:y val="8.5061214283935239E-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C-9226-4BD9-ACF7-5D8527405867}"/>
                </c:ext>
              </c:extLst>
            </c:dLbl>
            <c:dLbl>
              <c:idx val="12"/>
              <c:layout>
                <c:manualLayout>
                  <c:x val="-6.8001363882474082E-3"/>
                  <c:y val="-7.0776824881044779E-3"/>
                </c:manualLayout>
              </c:layout>
              <c:tx>
                <c:rich>
                  <a:bodyPr/>
                  <a:lstStyle/>
                  <a:p>
                    <a:fld id="{96C16E9D-35CE-44A2-8126-4CA009BD6E87}" type="SERIESNAME">
                      <a:rPr lang="en-US"/>
                      <a:pPr/>
                      <a:t>[SERIES NAME]</a:t>
                    </a:fld>
                    <a:r>
                      <a:rPr lang="en-US" baseline="0"/>
                      <a:t>, $</a:t>
                    </a:r>
                    <a:fld id="{D6B92807-B289-44C5-9AE7-A933BEA84591}" type="VALUE">
                      <a:rPr lang="en-US" baseline="0"/>
                      <a:pPr/>
                      <a:t>[VALUE]</a:t>
                    </a:fld>
                    <a:endParaRPr lang="en-US"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9226-4BD9-ACF7-5D8527405867}"/>
                </c:ext>
              </c:extLst>
            </c:dLbl>
            <c:spPr>
              <a:solidFill>
                <a:sysClr val="window" lastClr="FFFFFF"/>
              </a:solidFill>
              <a:ln>
                <a:solidFill>
                  <a:srgbClr val="F0AB00"/>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numRef>
              <c:f>('EXAMPLE State PHCS'!$B$3,'EXAMPLE State PHCS'!$G$3,'EXAMPLE State PHCS'!$L$3,'EXAMPLE State PHCS'!$Q$3,'EXAMPLE State PHCS'!$V$3)</c:f>
              <c:numCache>
                <c:formatCode>#0</c:formatCode>
                <c:ptCount val="5"/>
                <c:pt idx="0">
                  <c:v>2000</c:v>
                </c:pt>
                <c:pt idx="1">
                  <c:v>2005</c:v>
                </c:pt>
                <c:pt idx="2">
                  <c:v>2010</c:v>
                </c:pt>
                <c:pt idx="3">
                  <c:v>2015</c:v>
                </c:pt>
                <c:pt idx="4">
                  <c:v>2020</c:v>
                </c:pt>
              </c:numCache>
            </c:numRef>
          </c:cat>
          <c:val>
            <c:numRef>
              <c:f>('EXAMPLE State PHCS'!$B$63,'EXAMPLE State PHCS'!$G$63,'EXAMPLE State PHCS'!$L$63,'EXAMPLE State PHCS'!$Q$63,'EXAMPLE State PHCS'!$V$63)</c:f>
              <c:numCache>
                <c:formatCode>_("$"* #,##0_);_("$"* \(#,##0\);_("$"* "-"??_);_(@_)</c:formatCode>
                <c:ptCount val="5"/>
                <c:pt idx="0" formatCode="#,##0">
                  <c:v>3863</c:v>
                </c:pt>
                <c:pt idx="1">
                  <c:v>5462</c:v>
                </c:pt>
                <c:pt idx="2">
                  <c:v>6912</c:v>
                </c:pt>
                <c:pt idx="3">
                  <c:v>7904</c:v>
                </c:pt>
                <c:pt idx="4">
                  <c:v>9265</c:v>
                </c:pt>
              </c:numCache>
              <c:extLst/>
            </c:numRef>
          </c:val>
          <c:smooth val="0"/>
          <c:extLst>
            <c:ext xmlns:c16="http://schemas.microsoft.com/office/drawing/2014/chart" uri="{C3380CC4-5D6E-409C-BE32-E72D297353CC}">
              <c16:uniqueId val="{0000000E-9226-4BD9-ACF7-5D8527405867}"/>
            </c:ext>
          </c:extLst>
        </c:ser>
        <c:dLbls>
          <c:showLegendKey val="0"/>
          <c:showVal val="0"/>
          <c:showCatName val="0"/>
          <c:showSerName val="0"/>
          <c:showPercent val="0"/>
          <c:showBubbleSize val="0"/>
        </c:dLbls>
        <c:smooth val="0"/>
        <c:axId val="888669007"/>
        <c:axId val="888673167"/>
        <c:extLst>
          <c:ext xmlns:c15="http://schemas.microsoft.com/office/drawing/2012/chart" uri="{02D57815-91ED-43cb-92C2-25804820EDAC}">
            <c15:filteredLineSeries>
              <c15:ser>
                <c:idx val="1"/>
                <c:order val="1"/>
                <c:tx>
                  <c:strRef>
                    <c:extLst>
                      <c:ext uri="{02D57815-91ED-43cb-92C2-25804820EDAC}">
                        <c15:formulaRef>
                          <c15:sqref>'EXAMPLE State PHCS'!$A$5</c15:sqref>
                        </c15:formulaRef>
                      </c:ext>
                    </c:extLst>
                    <c:strCache>
                      <c:ptCount val="1"/>
                      <c:pt idx="0">
                        <c:v>New England</c:v>
                      </c:pt>
                    </c:strCache>
                  </c:strRef>
                </c:tx>
                <c:spPr>
                  <a:ln w="28575" cap="rnd">
                    <a:solidFill>
                      <a:schemeClr val="accent2"/>
                    </a:solidFill>
                    <a:round/>
                  </a:ln>
                  <a:effectLst/>
                </c:spPr>
                <c:marker>
                  <c:symbol val="none"/>
                </c:marker>
                <c:cat>
                  <c:numRef>
                    <c:extLst>
                      <c:ex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c:ext uri="{02D57815-91ED-43cb-92C2-25804820EDAC}">
                        <c15:formulaRef>
                          <c15:sqref>('EXAMPLE State PHCS'!$B$5,'EXAMPLE State PHCS'!$G$5,'EXAMPLE State PHCS'!$L$5,'EXAMPLE State PHCS'!$Q$5,'EXAMPLE State PHCS'!$V$5)</c15:sqref>
                        </c15:formulaRef>
                      </c:ext>
                    </c:extLst>
                    <c:numCache>
                      <c:formatCode>_("$"* #,##0_);_("$"* \(#,##0\);_("$"* "-"??_);_(@_)</c:formatCode>
                      <c:ptCount val="5"/>
                      <c:pt idx="0" formatCode="#,##0">
                        <c:v>4974</c:v>
                      </c:pt>
                      <c:pt idx="1">
                        <c:v>7120</c:v>
                      </c:pt>
                      <c:pt idx="2">
                        <c:v>9043</c:v>
                      </c:pt>
                      <c:pt idx="3">
                        <c:v>10516</c:v>
                      </c:pt>
                      <c:pt idx="4">
                        <c:v>12728</c:v>
                      </c:pt>
                    </c:numCache>
                  </c:numRef>
                </c:val>
                <c:smooth val="0"/>
                <c:extLst>
                  <c:ext xmlns:c16="http://schemas.microsoft.com/office/drawing/2014/chart" uri="{C3380CC4-5D6E-409C-BE32-E72D297353CC}">
                    <c16:uniqueId val="{0000000F-9226-4BD9-ACF7-5D8527405867}"/>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'EXAMPLE State PHCS'!$A$6</c15:sqref>
                        </c15:formulaRef>
                      </c:ext>
                    </c:extLst>
                    <c:strCache>
                      <c:ptCount val="1"/>
                      <c:pt idx="0">
                        <c:v>Connecticut</c:v>
                      </c:pt>
                    </c:strCache>
                  </c:strRef>
                </c:tx>
                <c:spPr>
                  <a:ln w="28575" cap="rnd">
                    <a:solidFill>
                      <a:schemeClr val="accent3"/>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PHCS'!$B$6,'EXAMPLE State PHCS'!$G$6,'EXAMPLE State PHCS'!$L$6,'EXAMPLE State PHCS'!$Q$6,'EXAMPLE State PHCS'!$V$6)</c15:sqref>
                        </c15:formulaRef>
                      </c:ext>
                    </c:extLst>
                    <c:numCache>
                      <c:formatCode>_("$"* #,##0_);_("$"* \(#,##0\);_("$"* "-"??_);_(@_)</c:formatCode>
                      <c:ptCount val="5"/>
                      <c:pt idx="0" formatCode="#,##0">
                        <c:v>5166</c:v>
                      </c:pt>
                      <c:pt idx="1">
                        <c:v>6988</c:v>
                      </c:pt>
                      <c:pt idx="2">
                        <c:v>8831</c:v>
                      </c:pt>
                      <c:pt idx="3">
                        <c:v>10294</c:v>
                      </c:pt>
                      <c:pt idx="4">
                        <c:v>12489</c:v>
                      </c:pt>
                    </c:numCache>
                  </c:numRef>
                </c:val>
                <c:smooth val="0"/>
                <c:extLst xmlns:c15="http://schemas.microsoft.com/office/drawing/2012/chart">
                  <c:ext xmlns:c16="http://schemas.microsoft.com/office/drawing/2014/chart" uri="{C3380CC4-5D6E-409C-BE32-E72D297353CC}">
                    <c16:uniqueId val="{00000010-9226-4BD9-ACF7-5D8527405867}"/>
                  </c:ext>
                </c:extLst>
              </c15:ser>
            </c15:filteredLineSeries>
            <c15:filteredLineSeries>
              <c15:ser>
                <c:idx val="3"/>
                <c:order val="3"/>
                <c:tx>
                  <c:strRef>
                    <c:extLst xmlns:c15="http://schemas.microsoft.com/office/drawing/2012/chart">
                      <c:ext xmlns:c15="http://schemas.microsoft.com/office/drawing/2012/chart" uri="{02D57815-91ED-43cb-92C2-25804820EDAC}">
                        <c15:formulaRef>
                          <c15:sqref>'EXAMPLE State PHCS'!$A$7</c15:sqref>
                        </c15:formulaRef>
                      </c:ext>
                    </c:extLst>
                    <c:strCache>
                      <c:ptCount val="1"/>
                      <c:pt idx="0">
                        <c:v>Maine</c:v>
                      </c:pt>
                    </c:strCache>
                  </c:strRef>
                </c:tx>
                <c:spPr>
                  <a:ln w="28575" cap="rnd">
                    <a:solidFill>
                      <a:schemeClr val="accent4"/>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PHCS'!$B$7,'EXAMPLE State PHCS'!$G$7,'EXAMPLE State PHCS'!$L$7,'EXAMPLE State PHCS'!$Q$7,'EXAMPLE State PHCS'!$V$7)</c15:sqref>
                        </c15:formulaRef>
                      </c:ext>
                    </c:extLst>
                    <c:numCache>
                      <c:formatCode>_("$"* #,##0_);_("$"* \(#,##0\);_("$"* "-"??_);_(@_)</c:formatCode>
                      <c:ptCount val="5"/>
                      <c:pt idx="0" formatCode="#,##0">
                        <c:v>4638</c:v>
                      </c:pt>
                      <c:pt idx="1">
                        <c:v>6875</c:v>
                      </c:pt>
                      <c:pt idx="2">
                        <c:v>8342</c:v>
                      </c:pt>
                      <c:pt idx="3">
                        <c:v>9591</c:v>
                      </c:pt>
                      <c:pt idx="4">
                        <c:v>12077</c:v>
                      </c:pt>
                    </c:numCache>
                  </c:numRef>
                </c:val>
                <c:smooth val="0"/>
                <c:extLst xmlns:c15="http://schemas.microsoft.com/office/drawing/2012/chart">
                  <c:ext xmlns:c16="http://schemas.microsoft.com/office/drawing/2014/chart" uri="{C3380CC4-5D6E-409C-BE32-E72D297353CC}">
                    <c16:uniqueId val="{00000011-9226-4BD9-ACF7-5D8527405867}"/>
                  </c:ext>
                </c:extLst>
              </c15:ser>
            </c15:filteredLineSeries>
            <c15:filteredLineSeries>
              <c15:ser>
                <c:idx val="4"/>
                <c:order val="4"/>
                <c:tx>
                  <c:strRef>
                    <c:extLst xmlns:c15="http://schemas.microsoft.com/office/drawing/2012/chart">
                      <c:ext xmlns:c15="http://schemas.microsoft.com/office/drawing/2012/chart" uri="{02D57815-91ED-43cb-92C2-25804820EDAC}">
                        <c15:formulaRef>
                          <c15:sqref>'EXAMPLE State PHCS'!$A$8</c15:sqref>
                        </c15:formulaRef>
                      </c:ext>
                    </c:extLst>
                    <c:strCache>
                      <c:ptCount val="1"/>
                      <c:pt idx="0">
                        <c:v>Massachusetts</c:v>
                      </c:pt>
                    </c:strCache>
                  </c:strRef>
                </c:tx>
                <c:spPr>
                  <a:ln w="28575" cap="rnd">
                    <a:solidFill>
                      <a:schemeClr val="accent5"/>
                    </a:solidFill>
                    <a:round/>
                  </a:ln>
                  <a:effectLst/>
                </c:spPr>
                <c:marker>
                  <c:symbol val="none"/>
                </c:marker>
                <c:dLbls>
                  <c:dLbl>
                    <c:idx val="12"/>
                    <c:showLegendKey val="0"/>
                    <c:showVal val="1"/>
                    <c:showCatName val="1"/>
                    <c:showSerName val="1"/>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12-9226-4BD9-ACF7-5D8527405867}"/>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0"/>
                  <c:showSerName val="0"/>
                  <c:showPercent val="0"/>
                  <c:showBubbleSize val="0"/>
                  <c:extLst xmlns:c15="http://schemas.microsoft.com/office/drawing/2012/char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PHCS'!$B$8,'EXAMPLE State PHCS'!$G$8,'EXAMPLE State PHCS'!$L$8,'EXAMPLE State PHCS'!$Q$8,'EXAMPLE State PHCS'!$V$8)</c15:sqref>
                        </c15:formulaRef>
                      </c:ext>
                    </c:extLst>
                    <c:numCache>
                      <c:formatCode>_("$"* #,##0_);_("$"* \(#,##0\);_("$"* "-"??_);_(@_)</c:formatCode>
                      <c:ptCount val="5"/>
                      <c:pt idx="0" formatCode="#,##0">
                        <c:v>5171</c:v>
                      </c:pt>
                      <c:pt idx="1">
                        <c:v>7479</c:v>
                      </c:pt>
                      <c:pt idx="2">
                        <c:v>9533</c:v>
                      </c:pt>
                      <c:pt idx="3">
                        <c:v>11010</c:v>
                      </c:pt>
                      <c:pt idx="4">
                        <c:v>13319</c:v>
                      </c:pt>
                    </c:numCache>
                  </c:numRef>
                </c:val>
                <c:smooth val="0"/>
                <c:extLst xmlns:c15="http://schemas.microsoft.com/office/drawing/2012/chart">
                  <c:ext xmlns:c16="http://schemas.microsoft.com/office/drawing/2014/chart" uri="{C3380CC4-5D6E-409C-BE32-E72D297353CC}">
                    <c16:uniqueId val="{00000013-9226-4BD9-ACF7-5D8527405867}"/>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'EXAMPLE State PHCS'!$A$9</c15:sqref>
                        </c15:formulaRef>
                      </c:ext>
                    </c:extLst>
                    <c:strCache>
                      <c:ptCount val="1"/>
                      <c:pt idx="0">
                        <c:v>New Hampshire</c:v>
                      </c:pt>
                    </c:strCache>
                  </c:strRef>
                </c:tx>
                <c:spPr>
                  <a:ln w="28575" cap="rnd">
                    <a:solidFill>
                      <a:schemeClr val="accent6"/>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PHCS'!$B$9,'EXAMPLE State PHCS'!$G$9,'EXAMPLE State PHCS'!$L$9,'EXAMPLE State PHCS'!$Q$9,'EXAMPLE State PHCS'!$V$9)</c15:sqref>
                        </c15:formulaRef>
                      </c:ext>
                    </c:extLst>
                    <c:numCache>
                      <c:formatCode>_("$"* #,##0_);_("$"* \(#,##0\);_("$"* "-"??_);_(@_)</c:formatCode>
                      <c:ptCount val="5"/>
                      <c:pt idx="0" formatCode="#,##0">
                        <c:v>4236</c:v>
                      </c:pt>
                      <c:pt idx="1">
                        <c:v>6285</c:v>
                      </c:pt>
                      <c:pt idx="2">
                        <c:v>8445</c:v>
                      </c:pt>
                      <c:pt idx="3">
                        <c:v>9763</c:v>
                      </c:pt>
                      <c:pt idx="4">
                        <c:v>11793</c:v>
                      </c:pt>
                    </c:numCache>
                  </c:numRef>
                </c:val>
                <c:smooth val="0"/>
                <c:extLst xmlns:c15="http://schemas.microsoft.com/office/drawing/2012/chart">
                  <c:ext xmlns:c16="http://schemas.microsoft.com/office/drawing/2014/chart" uri="{C3380CC4-5D6E-409C-BE32-E72D297353CC}">
                    <c16:uniqueId val="{00000014-9226-4BD9-ACF7-5D8527405867}"/>
                  </c:ext>
                </c:extLst>
              </c15:ser>
            </c15:filteredLineSeries>
            <c15:filteredLineSeries>
              <c15:ser>
                <c:idx val="6"/>
                <c:order val="6"/>
                <c:tx>
                  <c:strRef>
                    <c:extLst xmlns:c15="http://schemas.microsoft.com/office/drawing/2012/chart">
                      <c:ext xmlns:c15="http://schemas.microsoft.com/office/drawing/2012/chart" uri="{02D57815-91ED-43cb-92C2-25804820EDAC}">
                        <c15:formulaRef>
                          <c15:sqref>'EXAMPLE State PHCS'!$A$10</c15:sqref>
                        </c15:formulaRef>
                      </c:ext>
                    </c:extLst>
                    <c:strCache>
                      <c:ptCount val="1"/>
                      <c:pt idx="0">
                        <c:v>Rhode Island</c:v>
                      </c:pt>
                    </c:strCache>
                  </c:strRef>
                </c:tx>
                <c:spPr>
                  <a:ln w="28575" cap="rnd">
                    <a:solidFill>
                      <a:schemeClr val="accent1">
                        <a:lumMod val="6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PHCS'!$B$10,'EXAMPLE State PHCS'!$G$10,'EXAMPLE State PHCS'!$L$10,'EXAMPLE State PHCS'!$Q$10,'EXAMPLE State PHCS'!$V$10)</c15:sqref>
                        </c15:formulaRef>
                      </c:ext>
                    </c:extLst>
                    <c:numCache>
                      <c:formatCode>_("$"* #,##0_);_("$"* \(#,##0\);_("$"* "-"??_);_(@_)</c:formatCode>
                      <c:ptCount val="5"/>
                      <c:pt idx="0" formatCode="#,##0">
                        <c:v>4772</c:v>
                      </c:pt>
                      <c:pt idx="1">
                        <c:v>6986</c:v>
                      </c:pt>
                      <c:pt idx="2">
                        <c:v>8460</c:v>
                      </c:pt>
                      <c:pt idx="3">
                        <c:v>9914</c:v>
                      </c:pt>
                      <c:pt idx="4">
                        <c:v>11694</c:v>
                      </c:pt>
                    </c:numCache>
                  </c:numRef>
                </c:val>
                <c:smooth val="0"/>
                <c:extLst xmlns:c15="http://schemas.microsoft.com/office/drawing/2012/chart">
                  <c:ext xmlns:c16="http://schemas.microsoft.com/office/drawing/2014/chart" uri="{C3380CC4-5D6E-409C-BE32-E72D297353CC}">
                    <c16:uniqueId val="{00000015-9226-4BD9-ACF7-5D8527405867}"/>
                  </c:ext>
                </c:extLst>
              </c15:ser>
            </c15:filteredLineSeries>
            <c15:filteredLineSeries>
              <c15:ser>
                <c:idx val="7"/>
                <c:order val="7"/>
                <c:tx>
                  <c:strRef>
                    <c:extLst xmlns:c15="http://schemas.microsoft.com/office/drawing/2012/chart">
                      <c:ext xmlns:c15="http://schemas.microsoft.com/office/drawing/2012/chart" uri="{02D57815-91ED-43cb-92C2-25804820EDAC}">
                        <c15:formulaRef>
                          <c15:sqref>'EXAMPLE State PHCS'!$A$11</c15:sqref>
                        </c15:formulaRef>
                      </c:ext>
                    </c:extLst>
                    <c:strCache>
                      <c:ptCount val="1"/>
                      <c:pt idx="0">
                        <c:v>Vermont</c:v>
                      </c:pt>
                    </c:strCache>
                  </c:strRef>
                </c:tx>
                <c:spPr>
                  <a:ln w="28575" cap="rnd">
                    <a:solidFill>
                      <a:schemeClr val="accent2">
                        <a:lumMod val="6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PHCS'!$B$11,'EXAMPLE State PHCS'!$G$11,'EXAMPLE State PHCS'!$L$11,'EXAMPLE State PHCS'!$Q$11,'EXAMPLE State PHCS'!$V$11)</c15:sqref>
                        </c15:formulaRef>
                      </c:ext>
                    </c:extLst>
                    <c:numCache>
                      <c:formatCode>_("$"* #,##0_);_("$"* \(#,##0\);_("$"* "-"??_);_(@_)</c:formatCode>
                      <c:ptCount val="5"/>
                      <c:pt idx="0" formatCode="#,##0">
                        <c:v>4398</c:v>
                      </c:pt>
                      <c:pt idx="1">
                        <c:v>6665</c:v>
                      </c:pt>
                      <c:pt idx="2">
                        <c:v>8850</c:v>
                      </c:pt>
                      <c:pt idx="3">
                        <c:v>11010</c:v>
                      </c:pt>
                      <c:pt idx="4">
                        <c:v>12756</c:v>
                      </c:pt>
                    </c:numCache>
                  </c:numRef>
                </c:val>
                <c:smooth val="0"/>
                <c:extLst xmlns:c15="http://schemas.microsoft.com/office/drawing/2012/chart">
                  <c:ext xmlns:c16="http://schemas.microsoft.com/office/drawing/2014/chart" uri="{C3380CC4-5D6E-409C-BE32-E72D297353CC}">
                    <c16:uniqueId val="{00000016-9226-4BD9-ACF7-5D8527405867}"/>
                  </c:ext>
                </c:extLst>
              </c15:ser>
            </c15:filteredLineSeries>
            <c15:filteredLineSeries>
              <c15:ser>
                <c:idx val="8"/>
                <c:order val="8"/>
                <c:tx>
                  <c:strRef>
                    <c:extLst xmlns:c15="http://schemas.microsoft.com/office/drawing/2012/chart">
                      <c:ext xmlns:c15="http://schemas.microsoft.com/office/drawing/2012/chart" uri="{02D57815-91ED-43cb-92C2-25804820EDAC}">
                        <c15:formulaRef>
                          <c15:sqref>'EXAMPLE State PHCS'!$A$12</c15:sqref>
                        </c15:formulaRef>
                      </c:ext>
                    </c:extLst>
                    <c:strCache>
                      <c:ptCount val="1"/>
                      <c:pt idx="0">
                        <c:v>Mideast</c:v>
                      </c:pt>
                    </c:strCache>
                  </c:strRef>
                </c:tx>
                <c:spPr>
                  <a:ln w="28575" cap="rnd">
                    <a:solidFill>
                      <a:schemeClr val="accent3">
                        <a:lumMod val="6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PHCS'!$B$12,'EXAMPLE State PHCS'!$G$12,'EXAMPLE State PHCS'!$L$12,'EXAMPLE State PHCS'!$Q$12,'EXAMPLE State PHCS'!$V$12)</c15:sqref>
                        </c15:formulaRef>
                      </c:ext>
                    </c:extLst>
                    <c:numCache>
                      <c:formatCode>_("$"* #,##0_);_("$"* \(#,##0\);_("$"* "-"??_);_(@_)</c:formatCode>
                      <c:ptCount val="5"/>
                      <c:pt idx="0" formatCode="#,##0">
                        <c:v>4805</c:v>
                      </c:pt>
                      <c:pt idx="1">
                        <c:v>6721</c:v>
                      </c:pt>
                      <c:pt idx="2">
                        <c:v>8313</c:v>
                      </c:pt>
                      <c:pt idx="3">
                        <c:v>9840</c:v>
                      </c:pt>
                      <c:pt idx="4">
                        <c:v>12577</c:v>
                      </c:pt>
                    </c:numCache>
                  </c:numRef>
                </c:val>
                <c:smooth val="0"/>
                <c:extLst xmlns:c15="http://schemas.microsoft.com/office/drawing/2012/chart">
                  <c:ext xmlns:c16="http://schemas.microsoft.com/office/drawing/2014/chart" uri="{C3380CC4-5D6E-409C-BE32-E72D297353CC}">
                    <c16:uniqueId val="{00000017-9226-4BD9-ACF7-5D8527405867}"/>
                  </c:ext>
                </c:extLst>
              </c15:ser>
            </c15:filteredLineSeries>
            <c15:filteredLineSeries>
              <c15:ser>
                <c:idx val="9"/>
                <c:order val="9"/>
                <c:tx>
                  <c:strRef>
                    <c:extLst xmlns:c15="http://schemas.microsoft.com/office/drawing/2012/chart">
                      <c:ext xmlns:c15="http://schemas.microsoft.com/office/drawing/2012/chart" uri="{02D57815-91ED-43cb-92C2-25804820EDAC}">
                        <c15:formulaRef>
                          <c15:sqref>'EXAMPLE State PHCS'!$A$13</c15:sqref>
                        </c15:formulaRef>
                      </c:ext>
                    </c:extLst>
                    <c:strCache>
                      <c:ptCount val="1"/>
                      <c:pt idx="0">
                        <c:v>Delaware</c:v>
                      </c:pt>
                    </c:strCache>
                  </c:strRef>
                </c:tx>
                <c:spPr>
                  <a:ln w="28575" cap="rnd">
                    <a:solidFill>
                      <a:schemeClr val="accent4">
                        <a:lumMod val="6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PHCS'!$B$13,'EXAMPLE State PHCS'!$G$13,'EXAMPLE State PHCS'!$L$13,'EXAMPLE State PHCS'!$Q$13,'EXAMPLE State PHCS'!$V$13)</c15:sqref>
                        </c15:formulaRef>
                      </c:ext>
                    </c:extLst>
                    <c:numCache>
                      <c:formatCode>_("$"* #,##0_);_("$"* \(#,##0\);_("$"* "-"??_);_(@_)</c:formatCode>
                      <c:ptCount val="5"/>
                      <c:pt idx="0" formatCode="#,##0">
                        <c:v>4752</c:v>
                      </c:pt>
                      <c:pt idx="1">
                        <c:v>6946</c:v>
                      </c:pt>
                      <c:pt idx="2">
                        <c:v>8802</c:v>
                      </c:pt>
                      <c:pt idx="3">
                        <c:v>10714</c:v>
                      </c:pt>
                      <c:pt idx="4">
                        <c:v>12899</c:v>
                      </c:pt>
                    </c:numCache>
                  </c:numRef>
                </c:val>
                <c:smooth val="0"/>
                <c:extLst xmlns:c15="http://schemas.microsoft.com/office/drawing/2012/chart">
                  <c:ext xmlns:c16="http://schemas.microsoft.com/office/drawing/2014/chart" uri="{C3380CC4-5D6E-409C-BE32-E72D297353CC}">
                    <c16:uniqueId val="{00000018-9226-4BD9-ACF7-5D8527405867}"/>
                  </c:ext>
                </c:extLst>
              </c15:ser>
            </c15:filteredLineSeries>
            <c15:filteredLineSeries>
              <c15:ser>
                <c:idx val="10"/>
                <c:order val="10"/>
                <c:tx>
                  <c:strRef>
                    <c:extLst xmlns:c15="http://schemas.microsoft.com/office/drawing/2012/chart">
                      <c:ext xmlns:c15="http://schemas.microsoft.com/office/drawing/2012/chart" uri="{02D57815-91ED-43cb-92C2-25804820EDAC}">
                        <c15:formulaRef>
                          <c15:sqref>'EXAMPLE State PHCS'!$A$14</c15:sqref>
                        </c15:formulaRef>
                      </c:ext>
                    </c:extLst>
                    <c:strCache>
                      <c:ptCount val="1"/>
                      <c:pt idx="0">
                        <c:v>District of Columbia</c:v>
                      </c:pt>
                    </c:strCache>
                  </c:strRef>
                </c:tx>
                <c:spPr>
                  <a:ln w="28575" cap="rnd">
                    <a:solidFill>
                      <a:schemeClr val="accent5">
                        <a:lumMod val="6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PHCS'!$B$14,'EXAMPLE State PHCS'!$G$14,'EXAMPLE State PHCS'!$L$14,'EXAMPLE State PHCS'!$Q$14,'EXAMPLE State PHCS'!$V$14)</c15:sqref>
                        </c15:formulaRef>
                      </c:ext>
                    </c:extLst>
                    <c:numCache>
                      <c:formatCode>_("$"* #,##0_);_("$"* \(#,##0\);_("$"* "-"??_);_(@_)</c:formatCode>
                      <c:ptCount val="5"/>
                      <c:pt idx="0" formatCode="#,##0">
                        <c:v>6292</c:v>
                      </c:pt>
                      <c:pt idx="1">
                        <c:v>8908</c:v>
                      </c:pt>
                      <c:pt idx="2">
                        <c:v>11112</c:v>
                      </c:pt>
                      <c:pt idx="3">
                        <c:v>12500</c:v>
                      </c:pt>
                      <c:pt idx="4">
                        <c:v>14381</c:v>
                      </c:pt>
                    </c:numCache>
                  </c:numRef>
                </c:val>
                <c:smooth val="0"/>
                <c:extLst xmlns:c15="http://schemas.microsoft.com/office/drawing/2012/chart">
                  <c:ext xmlns:c16="http://schemas.microsoft.com/office/drawing/2014/chart" uri="{C3380CC4-5D6E-409C-BE32-E72D297353CC}">
                    <c16:uniqueId val="{00000019-9226-4BD9-ACF7-5D8527405867}"/>
                  </c:ext>
                </c:extLst>
              </c15:ser>
            </c15:filteredLineSeries>
            <c15:filteredLineSeries>
              <c15:ser>
                <c:idx val="11"/>
                <c:order val="11"/>
                <c:tx>
                  <c:strRef>
                    <c:extLst xmlns:c15="http://schemas.microsoft.com/office/drawing/2012/chart">
                      <c:ext xmlns:c15="http://schemas.microsoft.com/office/drawing/2012/chart" uri="{02D57815-91ED-43cb-92C2-25804820EDAC}">
                        <c15:formulaRef>
                          <c15:sqref>'EXAMPLE State PHCS'!$A$15</c15:sqref>
                        </c15:formulaRef>
                      </c:ext>
                    </c:extLst>
                    <c:strCache>
                      <c:ptCount val="1"/>
                      <c:pt idx="0">
                        <c:v>Maryland</c:v>
                      </c:pt>
                    </c:strCache>
                  </c:strRef>
                </c:tx>
                <c:spPr>
                  <a:ln w="28575" cap="rnd">
                    <a:solidFill>
                      <a:schemeClr val="accent6">
                        <a:lumMod val="6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PHCS'!$B$15,'EXAMPLE State PHCS'!$G$15,'EXAMPLE State PHCS'!$L$15,'EXAMPLE State PHCS'!$Q$15,'EXAMPLE State PHCS'!$V$15)</c15:sqref>
                        </c15:formulaRef>
                      </c:ext>
                    </c:extLst>
                    <c:numCache>
                      <c:formatCode>_("$"* #,##0_);_("$"* \(#,##0\);_("$"* "-"??_);_(@_)</c:formatCode>
                      <c:ptCount val="5"/>
                      <c:pt idx="0" formatCode="#,##0">
                        <c:v>4227</c:v>
                      </c:pt>
                      <c:pt idx="1">
                        <c:v>6075</c:v>
                      </c:pt>
                      <c:pt idx="2">
                        <c:v>7744</c:v>
                      </c:pt>
                      <c:pt idx="3">
                        <c:v>9001</c:v>
                      </c:pt>
                      <c:pt idx="4">
                        <c:v>10839</c:v>
                      </c:pt>
                    </c:numCache>
                  </c:numRef>
                </c:val>
                <c:smooth val="0"/>
                <c:extLst xmlns:c15="http://schemas.microsoft.com/office/drawing/2012/chart">
                  <c:ext xmlns:c16="http://schemas.microsoft.com/office/drawing/2014/chart" uri="{C3380CC4-5D6E-409C-BE32-E72D297353CC}">
                    <c16:uniqueId val="{0000001A-9226-4BD9-ACF7-5D8527405867}"/>
                  </c:ext>
                </c:extLst>
              </c15:ser>
            </c15:filteredLineSeries>
            <c15:filteredLineSeries>
              <c15:ser>
                <c:idx val="12"/>
                <c:order val="12"/>
                <c:tx>
                  <c:strRef>
                    <c:extLst xmlns:c15="http://schemas.microsoft.com/office/drawing/2012/chart">
                      <c:ext xmlns:c15="http://schemas.microsoft.com/office/drawing/2012/chart" uri="{02D57815-91ED-43cb-92C2-25804820EDAC}">
                        <c15:formulaRef>
                          <c15:sqref>'EXAMPLE State PHCS'!$A$16</c15:sqref>
                        </c15:formulaRef>
                      </c:ext>
                    </c:extLst>
                    <c:strCache>
                      <c:ptCount val="1"/>
                      <c:pt idx="0">
                        <c:v>New Jersey</c:v>
                      </c:pt>
                    </c:strCache>
                  </c:strRef>
                </c:tx>
                <c:spPr>
                  <a:ln w="28575" cap="rnd">
                    <a:solidFill>
                      <a:schemeClr val="accent1">
                        <a:lumMod val="80000"/>
                        <a:lumOff val="2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PHCS'!$B$16,'EXAMPLE State PHCS'!$G$16,'EXAMPLE State PHCS'!$L$16,'EXAMPLE State PHCS'!$Q$16,'EXAMPLE State PHCS'!$V$16)</c15:sqref>
                        </c15:formulaRef>
                      </c:ext>
                    </c:extLst>
                    <c:numCache>
                      <c:formatCode>_("$"* #,##0_);_("$"* \(#,##0\);_("$"* "-"??_);_(@_)</c:formatCode>
                      <c:ptCount val="5"/>
                      <c:pt idx="0" formatCode="#,##0">
                        <c:v>4732</c:v>
                      </c:pt>
                      <c:pt idx="1">
                        <c:v>6457</c:v>
                      </c:pt>
                      <c:pt idx="2">
                        <c:v>7815</c:v>
                      </c:pt>
                      <c:pt idx="3">
                        <c:v>9483</c:v>
                      </c:pt>
                      <c:pt idx="4">
                        <c:v>11868</c:v>
                      </c:pt>
                    </c:numCache>
                  </c:numRef>
                </c:val>
                <c:smooth val="0"/>
                <c:extLst xmlns:c15="http://schemas.microsoft.com/office/drawing/2012/chart">
                  <c:ext xmlns:c16="http://schemas.microsoft.com/office/drawing/2014/chart" uri="{C3380CC4-5D6E-409C-BE32-E72D297353CC}">
                    <c16:uniqueId val="{0000001B-9226-4BD9-ACF7-5D8527405867}"/>
                  </c:ext>
                </c:extLst>
              </c15:ser>
            </c15:filteredLineSeries>
            <c15:filteredLineSeries>
              <c15:ser>
                <c:idx val="13"/>
                <c:order val="13"/>
                <c:tx>
                  <c:strRef>
                    <c:extLst xmlns:c15="http://schemas.microsoft.com/office/drawing/2012/chart">
                      <c:ext xmlns:c15="http://schemas.microsoft.com/office/drawing/2012/chart" uri="{02D57815-91ED-43cb-92C2-25804820EDAC}">
                        <c15:formulaRef>
                          <c15:sqref>'EXAMPLE State PHCS'!$A$17</c15:sqref>
                        </c15:formulaRef>
                      </c:ext>
                    </c:extLst>
                    <c:strCache>
                      <c:ptCount val="1"/>
                      <c:pt idx="0">
                        <c:v>New York</c:v>
                      </c:pt>
                    </c:strCache>
                  </c:strRef>
                </c:tx>
                <c:spPr>
                  <a:ln w="28575" cap="rnd">
                    <a:solidFill>
                      <a:schemeClr val="accent2">
                        <a:lumMod val="80000"/>
                        <a:lumOff val="2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PHCS'!$B$17,'EXAMPLE State PHCS'!$G$17,'EXAMPLE State PHCS'!$L$17,'EXAMPLE State PHCS'!$Q$17,'EXAMPLE State PHCS'!$V$17)</c15:sqref>
                        </c15:formulaRef>
                      </c:ext>
                    </c:extLst>
                    <c:numCache>
                      <c:formatCode>_("$"* #,##0_);_("$"* \(#,##0\);_("$"* "-"??_);_(@_)</c:formatCode>
                      <c:ptCount val="5"/>
                      <c:pt idx="0" formatCode="#,##0">
                        <c:v>5024</c:v>
                      </c:pt>
                      <c:pt idx="1">
                        <c:v>7051</c:v>
                      </c:pt>
                      <c:pt idx="2">
                        <c:v>8759</c:v>
                      </c:pt>
                      <c:pt idx="3">
                        <c:v>10305</c:v>
                      </c:pt>
                      <c:pt idx="4">
                        <c:v>14007</c:v>
                      </c:pt>
                    </c:numCache>
                  </c:numRef>
                </c:val>
                <c:smooth val="0"/>
                <c:extLst xmlns:c15="http://schemas.microsoft.com/office/drawing/2012/chart">
                  <c:ext xmlns:c16="http://schemas.microsoft.com/office/drawing/2014/chart" uri="{C3380CC4-5D6E-409C-BE32-E72D297353CC}">
                    <c16:uniqueId val="{0000001C-9226-4BD9-ACF7-5D8527405867}"/>
                  </c:ext>
                </c:extLst>
              </c15:ser>
            </c15:filteredLineSeries>
            <c15:filteredLineSeries>
              <c15:ser>
                <c:idx val="14"/>
                <c:order val="14"/>
                <c:tx>
                  <c:strRef>
                    <c:extLst xmlns:c15="http://schemas.microsoft.com/office/drawing/2012/chart">
                      <c:ext xmlns:c15="http://schemas.microsoft.com/office/drawing/2012/chart" uri="{02D57815-91ED-43cb-92C2-25804820EDAC}">
                        <c15:formulaRef>
                          <c15:sqref>'EXAMPLE State PHCS'!$A$18</c15:sqref>
                        </c15:formulaRef>
                      </c:ext>
                    </c:extLst>
                    <c:strCache>
                      <c:ptCount val="1"/>
                      <c:pt idx="0">
                        <c:v>Pennsylvania</c:v>
                      </c:pt>
                    </c:strCache>
                  </c:strRef>
                </c:tx>
                <c:spPr>
                  <a:ln w="28575" cap="rnd">
                    <a:solidFill>
                      <a:schemeClr val="accent3">
                        <a:lumMod val="80000"/>
                        <a:lumOff val="2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PHCS'!$B$18,'EXAMPLE State PHCS'!$G$18,'EXAMPLE State PHCS'!$L$18,'EXAMPLE State PHCS'!$Q$18,'EXAMPLE State PHCS'!$V$18)</c15:sqref>
                        </c15:formulaRef>
                      </c:ext>
                    </c:extLst>
                    <c:numCache>
                      <c:formatCode>_("$"* #,##0_);_("$"* \(#,##0\);_("$"* "-"??_);_(@_)</c:formatCode>
                      <c:ptCount val="5"/>
                      <c:pt idx="0" formatCode="#,##0">
                        <c:v>4702</c:v>
                      </c:pt>
                      <c:pt idx="1">
                        <c:v>6572</c:v>
                      </c:pt>
                      <c:pt idx="2">
                        <c:v>8069</c:v>
                      </c:pt>
                      <c:pt idx="3">
                        <c:v>9562</c:v>
                      </c:pt>
                      <c:pt idx="4">
                        <c:v>11603</c:v>
                      </c:pt>
                    </c:numCache>
                  </c:numRef>
                </c:val>
                <c:smooth val="0"/>
                <c:extLst xmlns:c15="http://schemas.microsoft.com/office/drawing/2012/chart">
                  <c:ext xmlns:c16="http://schemas.microsoft.com/office/drawing/2014/chart" uri="{C3380CC4-5D6E-409C-BE32-E72D297353CC}">
                    <c16:uniqueId val="{0000001D-9226-4BD9-ACF7-5D8527405867}"/>
                  </c:ext>
                </c:extLst>
              </c15:ser>
            </c15:filteredLineSeries>
            <c15:filteredLineSeries>
              <c15:ser>
                <c:idx val="15"/>
                <c:order val="15"/>
                <c:tx>
                  <c:strRef>
                    <c:extLst xmlns:c15="http://schemas.microsoft.com/office/drawing/2012/chart">
                      <c:ext xmlns:c15="http://schemas.microsoft.com/office/drawing/2012/chart" uri="{02D57815-91ED-43cb-92C2-25804820EDAC}">
                        <c15:formulaRef>
                          <c15:sqref>'EXAMPLE State PHCS'!$A$19</c15:sqref>
                        </c15:formulaRef>
                      </c:ext>
                    </c:extLst>
                    <c:strCache>
                      <c:ptCount val="1"/>
                      <c:pt idx="0">
                        <c:v>Great Lakes</c:v>
                      </c:pt>
                    </c:strCache>
                  </c:strRef>
                </c:tx>
                <c:spPr>
                  <a:ln w="28575" cap="rnd">
                    <a:solidFill>
                      <a:schemeClr val="accent4">
                        <a:lumMod val="80000"/>
                        <a:lumOff val="2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PHCS'!$B$19,'EXAMPLE State PHCS'!$G$19,'EXAMPLE State PHCS'!$L$19,'EXAMPLE State PHCS'!$Q$19,'EXAMPLE State PHCS'!$V$19)</c15:sqref>
                        </c15:formulaRef>
                      </c:ext>
                    </c:extLst>
                    <c:numCache>
                      <c:formatCode>_("$"* #,##0_);_("$"* \(#,##0\);_("$"* "-"??_);_(@_)</c:formatCode>
                      <c:ptCount val="5"/>
                      <c:pt idx="0" formatCode="#,##0">
                        <c:v>4149</c:v>
                      </c:pt>
                      <c:pt idx="1">
                        <c:v>5812</c:v>
                      </c:pt>
                      <c:pt idx="2">
                        <c:v>7216</c:v>
                      </c:pt>
                      <c:pt idx="3">
                        <c:v>8481</c:v>
                      </c:pt>
                      <c:pt idx="4">
                        <c:v>10221</c:v>
                      </c:pt>
                    </c:numCache>
                  </c:numRef>
                </c:val>
                <c:smooth val="0"/>
                <c:extLst xmlns:c15="http://schemas.microsoft.com/office/drawing/2012/chart">
                  <c:ext xmlns:c16="http://schemas.microsoft.com/office/drawing/2014/chart" uri="{C3380CC4-5D6E-409C-BE32-E72D297353CC}">
                    <c16:uniqueId val="{0000001E-9226-4BD9-ACF7-5D8527405867}"/>
                  </c:ext>
                </c:extLst>
              </c15:ser>
            </c15:filteredLineSeries>
            <c15:filteredLineSeries>
              <c15:ser>
                <c:idx val="16"/>
                <c:order val="16"/>
                <c:tx>
                  <c:strRef>
                    <c:extLst xmlns:c15="http://schemas.microsoft.com/office/drawing/2012/chart">
                      <c:ext xmlns:c15="http://schemas.microsoft.com/office/drawing/2012/chart" uri="{02D57815-91ED-43cb-92C2-25804820EDAC}">
                        <c15:formulaRef>
                          <c15:sqref>'EXAMPLE State PHCS'!$A$20</c15:sqref>
                        </c15:formulaRef>
                      </c:ext>
                    </c:extLst>
                    <c:strCache>
                      <c:ptCount val="1"/>
                      <c:pt idx="0">
                        <c:v>Illinois</c:v>
                      </c:pt>
                    </c:strCache>
                  </c:strRef>
                </c:tx>
                <c:spPr>
                  <a:ln w="28575" cap="rnd">
                    <a:solidFill>
                      <a:schemeClr val="accent5">
                        <a:lumMod val="80000"/>
                        <a:lumOff val="2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PHCS'!$B$20,'EXAMPLE State PHCS'!$G$20,'EXAMPLE State PHCS'!$L$20,'EXAMPLE State PHCS'!$Q$20,'EXAMPLE State PHCS'!$V$20)</c15:sqref>
                        </c15:formulaRef>
                      </c:ext>
                    </c:extLst>
                    <c:numCache>
                      <c:formatCode>_("$"* #,##0_);_("$"* \(#,##0\);_("$"* "-"??_);_(@_)</c:formatCode>
                      <c:ptCount val="5"/>
                      <c:pt idx="0" formatCode="#,##0">
                        <c:v>4166</c:v>
                      </c:pt>
                      <c:pt idx="1">
                        <c:v>5679</c:v>
                      </c:pt>
                      <c:pt idx="2">
                        <c:v>7159</c:v>
                      </c:pt>
                      <c:pt idx="3">
                        <c:v>8300</c:v>
                      </c:pt>
                      <c:pt idx="4">
                        <c:v>10190</c:v>
                      </c:pt>
                    </c:numCache>
                  </c:numRef>
                </c:val>
                <c:smooth val="0"/>
                <c:extLst xmlns:c15="http://schemas.microsoft.com/office/drawing/2012/chart">
                  <c:ext xmlns:c16="http://schemas.microsoft.com/office/drawing/2014/chart" uri="{C3380CC4-5D6E-409C-BE32-E72D297353CC}">
                    <c16:uniqueId val="{0000001F-9226-4BD9-ACF7-5D8527405867}"/>
                  </c:ext>
                </c:extLst>
              </c15:ser>
            </c15:filteredLineSeries>
            <c15:filteredLineSeries>
              <c15:ser>
                <c:idx val="17"/>
                <c:order val="17"/>
                <c:tx>
                  <c:strRef>
                    <c:extLst xmlns:c15="http://schemas.microsoft.com/office/drawing/2012/chart">
                      <c:ext xmlns:c15="http://schemas.microsoft.com/office/drawing/2012/chart" uri="{02D57815-91ED-43cb-92C2-25804820EDAC}">
                        <c15:formulaRef>
                          <c15:sqref>'EXAMPLE State PHCS'!$A$21</c15:sqref>
                        </c15:formulaRef>
                      </c:ext>
                    </c:extLst>
                    <c:strCache>
                      <c:ptCount val="1"/>
                      <c:pt idx="0">
                        <c:v>Indiana</c:v>
                      </c:pt>
                    </c:strCache>
                  </c:strRef>
                </c:tx>
                <c:spPr>
                  <a:ln w="28575" cap="rnd">
                    <a:solidFill>
                      <a:schemeClr val="accent6">
                        <a:lumMod val="80000"/>
                        <a:lumOff val="2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PHCS'!$B$21,'EXAMPLE State PHCS'!$G$21,'EXAMPLE State PHCS'!$L$21,'EXAMPLE State PHCS'!$Q$21,'EXAMPLE State PHCS'!$V$21)</c15:sqref>
                        </c15:formulaRef>
                      </c:ext>
                    </c:extLst>
                    <c:numCache>
                      <c:formatCode>_("$"* #,##0_);_("$"* \(#,##0\);_("$"* "-"??_);_(@_)</c:formatCode>
                      <c:ptCount val="5"/>
                      <c:pt idx="0" formatCode="#,##0">
                        <c:v>4018</c:v>
                      </c:pt>
                      <c:pt idx="1">
                        <c:v>5638</c:v>
                      </c:pt>
                      <c:pt idx="2">
                        <c:v>6859</c:v>
                      </c:pt>
                      <c:pt idx="3">
                        <c:v>8368</c:v>
                      </c:pt>
                      <c:pt idx="4">
                        <c:v>10517</c:v>
                      </c:pt>
                    </c:numCache>
                  </c:numRef>
                </c:val>
                <c:smooth val="0"/>
                <c:extLst xmlns:c15="http://schemas.microsoft.com/office/drawing/2012/chart">
                  <c:ext xmlns:c16="http://schemas.microsoft.com/office/drawing/2014/chart" uri="{C3380CC4-5D6E-409C-BE32-E72D297353CC}">
                    <c16:uniqueId val="{00000020-9226-4BD9-ACF7-5D8527405867}"/>
                  </c:ext>
                </c:extLst>
              </c15:ser>
            </c15:filteredLineSeries>
            <c15:filteredLineSeries>
              <c15:ser>
                <c:idx val="18"/>
                <c:order val="18"/>
                <c:tx>
                  <c:strRef>
                    <c:extLst xmlns:c15="http://schemas.microsoft.com/office/drawing/2012/chart">
                      <c:ext xmlns:c15="http://schemas.microsoft.com/office/drawing/2012/chart" uri="{02D57815-91ED-43cb-92C2-25804820EDAC}">
                        <c15:formulaRef>
                          <c15:sqref>'EXAMPLE State PHCS'!$A$22</c15:sqref>
                        </c15:formulaRef>
                      </c:ext>
                    </c:extLst>
                    <c:strCache>
                      <c:ptCount val="1"/>
                      <c:pt idx="0">
                        <c:v>Michigan</c:v>
                      </c:pt>
                    </c:strCache>
                  </c:strRef>
                </c:tx>
                <c:spPr>
                  <a:ln w="28575" cap="rnd">
                    <a:solidFill>
                      <a:schemeClr val="accent1">
                        <a:lumMod val="8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PHCS'!$B$22,'EXAMPLE State PHCS'!$G$22,'EXAMPLE State PHCS'!$L$22,'EXAMPLE State PHCS'!$Q$22,'EXAMPLE State PHCS'!$V$22)</c15:sqref>
                        </c15:formulaRef>
                      </c:ext>
                    </c:extLst>
                    <c:numCache>
                      <c:formatCode>_("$"* #,##0_);_("$"* \(#,##0\);_("$"* "-"??_);_(@_)</c:formatCode>
                      <c:ptCount val="5"/>
                      <c:pt idx="0" formatCode="#,##0">
                        <c:v>4050</c:v>
                      </c:pt>
                      <c:pt idx="1">
                        <c:v>5564</c:v>
                      </c:pt>
                      <c:pt idx="2">
                        <c:v>7089</c:v>
                      </c:pt>
                      <c:pt idx="3">
                        <c:v>8372</c:v>
                      </c:pt>
                      <c:pt idx="4">
                        <c:v>9897</c:v>
                      </c:pt>
                    </c:numCache>
                  </c:numRef>
                </c:val>
                <c:smooth val="0"/>
                <c:extLst xmlns:c15="http://schemas.microsoft.com/office/drawing/2012/chart">
                  <c:ext xmlns:c16="http://schemas.microsoft.com/office/drawing/2014/chart" uri="{C3380CC4-5D6E-409C-BE32-E72D297353CC}">
                    <c16:uniqueId val="{00000021-9226-4BD9-ACF7-5D8527405867}"/>
                  </c:ext>
                </c:extLst>
              </c15:ser>
            </c15:filteredLineSeries>
            <c15:filteredLineSeries>
              <c15:ser>
                <c:idx val="19"/>
                <c:order val="19"/>
                <c:tx>
                  <c:strRef>
                    <c:extLst xmlns:c15="http://schemas.microsoft.com/office/drawing/2012/chart">
                      <c:ext xmlns:c15="http://schemas.microsoft.com/office/drawing/2012/chart" uri="{02D57815-91ED-43cb-92C2-25804820EDAC}">
                        <c15:formulaRef>
                          <c15:sqref>'EXAMPLE State PHCS'!$A$23</c15:sqref>
                        </c15:formulaRef>
                      </c:ext>
                    </c:extLst>
                    <c:strCache>
                      <c:ptCount val="1"/>
                      <c:pt idx="0">
                        <c:v>Ohio</c:v>
                      </c:pt>
                    </c:strCache>
                  </c:strRef>
                </c:tx>
                <c:spPr>
                  <a:ln w="28575" cap="rnd">
                    <a:solidFill>
                      <a:schemeClr val="accent2">
                        <a:lumMod val="8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PHCS'!$B$23,'EXAMPLE State PHCS'!$G$23,'EXAMPLE State PHCS'!$L$23,'EXAMPLE State PHCS'!$Q$23,'EXAMPLE State PHCS'!$V$23)</c15:sqref>
                        </c15:formulaRef>
                      </c:ext>
                    </c:extLst>
                    <c:numCache>
                      <c:formatCode>_("$"* #,##0_);_("$"* \(#,##0\);_("$"* "-"??_);_(@_)</c:formatCode>
                      <c:ptCount val="5"/>
                      <c:pt idx="0" formatCode="#,##0">
                        <c:v>4208</c:v>
                      </c:pt>
                      <c:pt idx="1">
                        <c:v>6113</c:v>
                      </c:pt>
                      <c:pt idx="2">
                        <c:v>7397</c:v>
                      </c:pt>
                      <c:pt idx="3">
                        <c:v>8754</c:v>
                      </c:pt>
                      <c:pt idx="4">
                        <c:v>10478</c:v>
                      </c:pt>
                    </c:numCache>
                  </c:numRef>
                </c:val>
                <c:smooth val="0"/>
                <c:extLst xmlns:c15="http://schemas.microsoft.com/office/drawing/2012/chart">
                  <c:ext xmlns:c16="http://schemas.microsoft.com/office/drawing/2014/chart" uri="{C3380CC4-5D6E-409C-BE32-E72D297353CC}">
                    <c16:uniqueId val="{00000022-9226-4BD9-ACF7-5D8527405867}"/>
                  </c:ext>
                </c:extLst>
              </c15:ser>
            </c15:filteredLineSeries>
            <c15:filteredLineSeries>
              <c15:ser>
                <c:idx val="20"/>
                <c:order val="20"/>
                <c:tx>
                  <c:strRef>
                    <c:extLst xmlns:c15="http://schemas.microsoft.com/office/drawing/2012/chart">
                      <c:ext xmlns:c15="http://schemas.microsoft.com/office/drawing/2012/chart" uri="{02D57815-91ED-43cb-92C2-25804820EDAC}">
                        <c15:formulaRef>
                          <c15:sqref>'EXAMPLE State PHCS'!$A$24</c15:sqref>
                        </c15:formulaRef>
                      </c:ext>
                    </c:extLst>
                    <c:strCache>
                      <c:ptCount val="1"/>
                      <c:pt idx="0">
                        <c:v>Wisconsin</c:v>
                      </c:pt>
                    </c:strCache>
                  </c:strRef>
                </c:tx>
                <c:spPr>
                  <a:ln w="28575" cap="rnd">
                    <a:solidFill>
                      <a:schemeClr val="accent3">
                        <a:lumMod val="8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PHCS'!$B$24,'EXAMPLE State PHCS'!$G$24,'EXAMPLE State PHCS'!$L$24,'EXAMPLE State PHCS'!$Q$24,'EXAMPLE State PHCS'!$V$24)</c15:sqref>
                        </c15:formulaRef>
                      </c:ext>
                    </c:extLst>
                    <c:numCache>
                      <c:formatCode>_("$"* #,##0_);_("$"* \(#,##0\);_("$"* "-"??_);_(@_)</c:formatCode>
                      <c:ptCount val="5"/>
                      <c:pt idx="0" formatCode="#,##0">
                        <c:v>4314</c:v>
                      </c:pt>
                      <c:pt idx="1">
                        <c:v>6139</c:v>
                      </c:pt>
                      <c:pt idx="2">
                        <c:v>7605</c:v>
                      </c:pt>
                      <c:pt idx="3">
                        <c:v>8654</c:v>
                      </c:pt>
                      <c:pt idx="4">
                        <c:v>9982</c:v>
                      </c:pt>
                    </c:numCache>
                  </c:numRef>
                </c:val>
                <c:smooth val="0"/>
                <c:extLst xmlns:c15="http://schemas.microsoft.com/office/drawing/2012/chart">
                  <c:ext xmlns:c16="http://schemas.microsoft.com/office/drawing/2014/chart" uri="{C3380CC4-5D6E-409C-BE32-E72D297353CC}">
                    <c16:uniqueId val="{00000023-9226-4BD9-ACF7-5D8527405867}"/>
                  </c:ext>
                </c:extLst>
              </c15:ser>
            </c15:filteredLineSeries>
            <c15:filteredLineSeries>
              <c15:ser>
                <c:idx val="21"/>
                <c:order val="21"/>
                <c:tx>
                  <c:strRef>
                    <c:extLst xmlns:c15="http://schemas.microsoft.com/office/drawing/2012/chart">
                      <c:ext xmlns:c15="http://schemas.microsoft.com/office/drawing/2012/chart" uri="{02D57815-91ED-43cb-92C2-25804820EDAC}">
                        <c15:formulaRef>
                          <c15:sqref>'EXAMPLE State PHCS'!$A$25</c15:sqref>
                        </c15:formulaRef>
                      </c:ext>
                    </c:extLst>
                    <c:strCache>
                      <c:ptCount val="1"/>
                      <c:pt idx="0">
                        <c:v>Plains</c:v>
                      </c:pt>
                    </c:strCache>
                  </c:strRef>
                </c:tx>
                <c:spPr>
                  <a:ln w="28575" cap="rnd">
                    <a:solidFill>
                      <a:schemeClr val="accent4">
                        <a:lumMod val="8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PHCS'!$B$25,'EXAMPLE State PHCS'!$G$25,'EXAMPLE State PHCS'!$L$25,'EXAMPLE State PHCS'!$Q$25,'EXAMPLE State PHCS'!$V$25)</c15:sqref>
                        </c15:formulaRef>
                      </c:ext>
                    </c:extLst>
                    <c:numCache>
                      <c:formatCode>_("$"* #,##0_);_("$"* \(#,##0\);_("$"* "-"??_);_(@_)</c:formatCode>
                      <c:ptCount val="5"/>
                      <c:pt idx="0" formatCode="#,##0">
                        <c:v>4272</c:v>
                      </c:pt>
                      <c:pt idx="1">
                        <c:v>5920</c:v>
                      </c:pt>
                      <c:pt idx="2">
                        <c:v>7291</c:v>
                      </c:pt>
                      <c:pt idx="3">
                        <c:v>8547</c:v>
                      </c:pt>
                      <c:pt idx="4">
                        <c:v>10285</c:v>
                      </c:pt>
                    </c:numCache>
                  </c:numRef>
                </c:val>
                <c:smooth val="0"/>
                <c:extLst xmlns:c15="http://schemas.microsoft.com/office/drawing/2012/chart">
                  <c:ext xmlns:c16="http://schemas.microsoft.com/office/drawing/2014/chart" uri="{C3380CC4-5D6E-409C-BE32-E72D297353CC}">
                    <c16:uniqueId val="{00000024-9226-4BD9-ACF7-5D8527405867}"/>
                  </c:ext>
                </c:extLst>
              </c15:ser>
            </c15:filteredLineSeries>
            <c15:filteredLineSeries>
              <c15:ser>
                <c:idx val="22"/>
                <c:order val="22"/>
                <c:tx>
                  <c:strRef>
                    <c:extLst xmlns:c15="http://schemas.microsoft.com/office/drawing/2012/chart">
                      <c:ext xmlns:c15="http://schemas.microsoft.com/office/drawing/2012/chart" uri="{02D57815-91ED-43cb-92C2-25804820EDAC}">
                        <c15:formulaRef>
                          <c15:sqref>'EXAMPLE State PHCS'!$A$26</c15:sqref>
                        </c15:formulaRef>
                      </c:ext>
                    </c:extLst>
                    <c:strCache>
                      <c:ptCount val="1"/>
                      <c:pt idx="0">
                        <c:v>Iowa</c:v>
                      </c:pt>
                    </c:strCache>
                  </c:strRef>
                </c:tx>
                <c:spPr>
                  <a:ln w="28575" cap="rnd">
                    <a:solidFill>
                      <a:schemeClr val="accent5">
                        <a:lumMod val="8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PHCS'!$B$26,'EXAMPLE State PHCS'!$G$26,'EXAMPLE State PHCS'!$L$26,'EXAMPLE State PHCS'!$Q$26,'EXAMPLE State PHCS'!$V$26)</c15:sqref>
                        </c15:formulaRef>
                      </c:ext>
                    </c:extLst>
                    <c:numCache>
                      <c:formatCode>_("$"* #,##0_);_("$"* \(#,##0\);_("$"* "-"??_);_(@_)</c:formatCode>
                      <c:ptCount val="5"/>
                      <c:pt idx="0" formatCode="#,##0">
                        <c:v>4226</c:v>
                      </c:pt>
                      <c:pt idx="1">
                        <c:v>5808</c:v>
                      </c:pt>
                      <c:pt idx="2">
                        <c:v>7095</c:v>
                      </c:pt>
                      <c:pt idx="3">
                        <c:v>8358</c:v>
                      </c:pt>
                      <c:pt idx="4">
                        <c:v>9789</c:v>
                      </c:pt>
                    </c:numCache>
                  </c:numRef>
                </c:val>
                <c:smooth val="0"/>
                <c:extLst xmlns:c15="http://schemas.microsoft.com/office/drawing/2012/chart">
                  <c:ext xmlns:c16="http://schemas.microsoft.com/office/drawing/2014/chart" uri="{C3380CC4-5D6E-409C-BE32-E72D297353CC}">
                    <c16:uniqueId val="{00000025-9226-4BD9-ACF7-5D8527405867}"/>
                  </c:ext>
                </c:extLst>
              </c15:ser>
            </c15:filteredLineSeries>
            <c15:filteredLineSeries>
              <c15:ser>
                <c:idx val="23"/>
                <c:order val="23"/>
                <c:tx>
                  <c:strRef>
                    <c:extLst xmlns:c15="http://schemas.microsoft.com/office/drawing/2012/chart">
                      <c:ext xmlns:c15="http://schemas.microsoft.com/office/drawing/2012/chart" uri="{02D57815-91ED-43cb-92C2-25804820EDAC}">
                        <c15:formulaRef>
                          <c15:sqref>'EXAMPLE State PHCS'!$A$27</c15:sqref>
                        </c15:formulaRef>
                      </c:ext>
                    </c:extLst>
                    <c:strCache>
                      <c:ptCount val="1"/>
                      <c:pt idx="0">
                        <c:v>Kansas</c:v>
                      </c:pt>
                    </c:strCache>
                  </c:strRef>
                </c:tx>
                <c:spPr>
                  <a:ln w="28575" cap="rnd">
                    <a:solidFill>
                      <a:schemeClr val="accent6">
                        <a:lumMod val="8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PHCS'!$B$27,'EXAMPLE State PHCS'!$G$27,'EXAMPLE State PHCS'!$L$27,'EXAMPLE State PHCS'!$Q$27,'EXAMPLE State PHCS'!$V$27)</c15:sqref>
                        </c15:formulaRef>
                      </c:ext>
                    </c:extLst>
                    <c:numCache>
                      <c:formatCode>_("$"* #,##0_);_("$"* \(#,##0\);_("$"* "-"??_);_(@_)</c:formatCode>
                      <c:ptCount val="5"/>
                      <c:pt idx="0" formatCode="#,##0">
                        <c:v>4225</c:v>
                      </c:pt>
                      <c:pt idx="1">
                        <c:v>5758</c:v>
                      </c:pt>
                      <c:pt idx="2">
                        <c:v>6803</c:v>
                      </c:pt>
                      <c:pt idx="3">
                        <c:v>7634</c:v>
                      </c:pt>
                      <c:pt idx="4">
                        <c:v>9408</c:v>
                      </c:pt>
                    </c:numCache>
                  </c:numRef>
                </c:val>
                <c:smooth val="0"/>
                <c:extLst xmlns:c15="http://schemas.microsoft.com/office/drawing/2012/chart">
                  <c:ext xmlns:c16="http://schemas.microsoft.com/office/drawing/2014/chart" uri="{C3380CC4-5D6E-409C-BE32-E72D297353CC}">
                    <c16:uniqueId val="{00000026-9226-4BD9-ACF7-5D8527405867}"/>
                  </c:ext>
                </c:extLst>
              </c15:ser>
            </c15:filteredLineSeries>
            <c15:filteredLineSeries>
              <c15:ser>
                <c:idx val="24"/>
                <c:order val="24"/>
                <c:tx>
                  <c:strRef>
                    <c:extLst xmlns:c15="http://schemas.microsoft.com/office/drawing/2012/chart">
                      <c:ext xmlns:c15="http://schemas.microsoft.com/office/drawing/2012/chart" uri="{02D57815-91ED-43cb-92C2-25804820EDAC}">
                        <c15:formulaRef>
                          <c15:sqref>'EXAMPLE State PHCS'!$A$28</c15:sqref>
                        </c15:formulaRef>
                      </c:ext>
                    </c:extLst>
                    <c:strCache>
                      <c:ptCount val="1"/>
                      <c:pt idx="0">
                        <c:v>Minnesota</c:v>
                      </c:pt>
                    </c:strCache>
                  </c:strRef>
                </c:tx>
                <c:spPr>
                  <a:ln w="28575" cap="rnd">
                    <a:solidFill>
                      <a:schemeClr val="accent1">
                        <a:lumMod val="60000"/>
                        <a:lumOff val="4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PHCS'!$B$28,'EXAMPLE State PHCS'!$G$28,'EXAMPLE State PHCS'!$L$28,'EXAMPLE State PHCS'!$Q$28,'EXAMPLE State PHCS'!$V$28)</c15:sqref>
                        </c15:formulaRef>
                      </c:ext>
                    </c:extLst>
                    <c:numCache>
                      <c:formatCode>_("$"* #,##0_);_("$"* \(#,##0\);_("$"* "-"??_);_(@_)</c:formatCode>
                      <c:ptCount val="5"/>
                      <c:pt idx="0" formatCode="#,##0">
                        <c:v>4506</c:v>
                      </c:pt>
                      <c:pt idx="1">
                        <c:v>6328</c:v>
                      </c:pt>
                      <c:pt idx="2">
                        <c:v>7801</c:v>
                      </c:pt>
                      <c:pt idx="3">
                        <c:v>9163</c:v>
                      </c:pt>
                      <c:pt idx="4">
                        <c:v>10846</c:v>
                      </c:pt>
                    </c:numCache>
                  </c:numRef>
                </c:val>
                <c:smooth val="0"/>
                <c:extLst xmlns:c15="http://schemas.microsoft.com/office/drawing/2012/chart">
                  <c:ext xmlns:c16="http://schemas.microsoft.com/office/drawing/2014/chart" uri="{C3380CC4-5D6E-409C-BE32-E72D297353CC}">
                    <c16:uniqueId val="{00000027-9226-4BD9-ACF7-5D8527405867}"/>
                  </c:ext>
                </c:extLst>
              </c15:ser>
            </c15:filteredLineSeries>
            <c15:filteredLineSeries>
              <c15:ser>
                <c:idx val="25"/>
                <c:order val="25"/>
                <c:tx>
                  <c:strRef>
                    <c:extLst xmlns:c15="http://schemas.microsoft.com/office/drawing/2012/chart">
                      <c:ext xmlns:c15="http://schemas.microsoft.com/office/drawing/2012/chart" uri="{02D57815-91ED-43cb-92C2-25804820EDAC}">
                        <c15:formulaRef>
                          <c15:sqref>'EXAMPLE State PHCS'!$A$29</c15:sqref>
                        </c15:formulaRef>
                      </c:ext>
                    </c:extLst>
                    <c:strCache>
                      <c:ptCount val="1"/>
                      <c:pt idx="0">
                        <c:v>Missouri</c:v>
                      </c:pt>
                    </c:strCache>
                  </c:strRef>
                </c:tx>
                <c:spPr>
                  <a:ln w="28575" cap="rnd">
                    <a:solidFill>
                      <a:schemeClr val="accent2">
                        <a:lumMod val="60000"/>
                        <a:lumOff val="4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PHCS'!$B$29,'EXAMPLE State PHCS'!$G$29,'EXAMPLE State PHCS'!$L$29,'EXAMPLE State PHCS'!$Q$29,'EXAMPLE State PHCS'!$V$29)</c15:sqref>
                        </c15:formulaRef>
                      </c:ext>
                    </c:extLst>
                    <c:numCache>
                      <c:formatCode>_("$"* #,##0_);_("$"* \(#,##0\);_("$"* "-"??_);_(@_)</c:formatCode>
                      <c:ptCount val="5"/>
                      <c:pt idx="0" formatCode="#,##0">
                        <c:v>4159</c:v>
                      </c:pt>
                      <c:pt idx="1">
                        <c:v>5665</c:v>
                      </c:pt>
                      <c:pt idx="2">
                        <c:v>6990</c:v>
                      </c:pt>
                      <c:pt idx="3">
                        <c:v>8261</c:v>
                      </c:pt>
                      <c:pt idx="4">
                        <c:v>9921</c:v>
                      </c:pt>
                    </c:numCache>
                  </c:numRef>
                </c:val>
                <c:smooth val="0"/>
                <c:extLst xmlns:c15="http://schemas.microsoft.com/office/drawing/2012/chart">
                  <c:ext xmlns:c16="http://schemas.microsoft.com/office/drawing/2014/chart" uri="{C3380CC4-5D6E-409C-BE32-E72D297353CC}">
                    <c16:uniqueId val="{00000028-9226-4BD9-ACF7-5D8527405867}"/>
                  </c:ext>
                </c:extLst>
              </c15:ser>
            </c15:filteredLineSeries>
            <c15:filteredLineSeries>
              <c15:ser>
                <c:idx val="26"/>
                <c:order val="26"/>
                <c:tx>
                  <c:strRef>
                    <c:extLst xmlns:c15="http://schemas.microsoft.com/office/drawing/2012/chart">
                      <c:ext xmlns:c15="http://schemas.microsoft.com/office/drawing/2012/chart" uri="{02D57815-91ED-43cb-92C2-25804820EDAC}">
                        <c15:formulaRef>
                          <c15:sqref>'EXAMPLE State PHCS'!$A$30</c15:sqref>
                        </c15:formulaRef>
                      </c:ext>
                    </c:extLst>
                    <c:strCache>
                      <c:ptCount val="1"/>
                      <c:pt idx="0">
                        <c:v>Nebraska</c:v>
                      </c:pt>
                    </c:strCache>
                  </c:strRef>
                </c:tx>
                <c:spPr>
                  <a:ln w="28575" cap="rnd">
                    <a:solidFill>
                      <a:schemeClr val="accent3">
                        <a:lumMod val="60000"/>
                        <a:lumOff val="4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PHCS'!$B$30,'EXAMPLE State PHCS'!$G$30,'EXAMPLE State PHCS'!$L$30,'EXAMPLE State PHCS'!$Q$30,'EXAMPLE State PHCS'!$V$30)</c15:sqref>
                        </c15:formulaRef>
                      </c:ext>
                    </c:extLst>
                    <c:numCache>
                      <c:formatCode>_("$"* #,##0_);_("$"* \(#,##0\);_("$"* "-"??_);_(@_)</c:formatCode>
                      <c:ptCount val="5"/>
                      <c:pt idx="0" formatCode="#,##0">
                        <c:v>4125</c:v>
                      </c:pt>
                      <c:pt idx="1">
                        <c:v>5931</c:v>
                      </c:pt>
                      <c:pt idx="2">
                        <c:v>7406</c:v>
                      </c:pt>
                      <c:pt idx="3">
                        <c:v>8579</c:v>
                      </c:pt>
                      <c:pt idx="4">
                        <c:v>10514</c:v>
                      </c:pt>
                    </c:numCache>
                  </c:numRef>
                </c:val>
                <c:smooth val="0"/>
                <c:extLst xmlns:c15="http://schemas.microsoft.com/office/drawing/2012/chart">
                  <c:ext xmlns:c16="http://schemas.microsoft.com/office/drawing/2014/chart" uri="{C3380CC4-5D6E-409C-BE32-E72D297353CC}">
                    <c16:uniqueId val="{00000029-9226-4BD9-ACF7-5D8527405867}"/>
                  </c:ext>
                </c:extLst>
              </c15:ser>
            </c15:filteredLineSeries>
            <c15:filteredLineSeries>
              <c15:ser>
                <c:idx val="27"/>
                <c:order val="27"/>
                <c:tx>
                  <c:strRef>
                    <c:extLst xmlns:c15="http://schemas.microsoft.com/office/drawing/2012/chart">
                      <c:ext xmlns:c15="http://schemas.microsoft.com/office/drawing/2012/chart" uri="{02D57815-91ED-43cb-92C2-25804820EDAC}">
                        <c15:formulaRef>
                          <c15:sqref>'EXAMPLE State PHCS'!$A$31</c15:sqref>
                        </c15:formulaRef>
                      </c:ext>
                    </c:extLst>
                    <c:strCache>
                      <c:ptCount val="1"/>
                      <c:pt idx="0">
                        <c:v>North Dakota</c:v>
                      </c:pt>
                    </c:strCache>
                  </c:strRef>
                </c:tx>
                <c:spPr>
                  <a:ln w="28575" cap="rnd">
                    <a:solidFill>
                      <a:schemeClr val="accent4">
                        <a:lumMod val="60000"/>
                        <a:lumOff val="4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PHCS'!$B$31,'EXAMPLE State PHCS'!$G$31,'EXAMPLE State PHCS'!$L$31,'EXAMPLE State PHCS'!$Q$31,'EXAMPLE State PHCS'!$V$31)</c15:sqref>
                        </c15:formulaRef>
                      </c:ext>
                    </c:extLst>
                    <c:numCache>
                      <c:formatCode>_("$"* #,##0_);_("$"* \(#,##0\);_("$"* "-"??_);_(@_)</c:formatCode>
                      <c:ptCount val="5"/>
                      <c:pt idx="0" formatCode="#,##0">
                        <c:v>4383</c:v>
                      </c:pt>
                      <c:pt idx="1">
                        <c:v>6175</c:v>
                      </c:pt>
                      <c:pt idx="2">
                        <c:v>8011</c:v>
                      </c:pt>
                      <c:pt idx="3">
                        <c:v>9357</c:v>
                      </c:pt>
                      <c:pt idx="4">
                        <c:v>11301</c:v>
                      </c:pt>
                    </c:numCache>
                  </c:numRef>
                </c:val>
                <c:smooth val="0"/>
                <c:extLst xmlns:c15="http://schemas.microsoft.com/office/drawing/2012/chart">
                  <c:ext xmlns:c16="http://schemas.microsoft.com/office/drawing/2014/chart" uri="{C3380CC4-5D6E-409C-BE32-E72D297353CC}">
                    <c16:uniqueId val="{0000002A-9226-4BD9-ACF7-5D8527405867}"/>
                  </c:ext>
                </c:extLst>
              </c15:ser>
            </c15:filteredLineSeries>
            <c15:filteredLineSeries>
              <c15:ser>
                <c:idx val="28"/>
                <c:order val="28"/>
                <c:tx>
                  <c:strRef>
                    <c:extLst xmlns:c15="http://schemas.microsoft.com/office/drawing/2012/chart">
                      <c:ext xmlns:c15="http://schemas.microsoft.com/office/drawing/2012/chart" uri="{02D57815-91ED-43cb-92C2-25804820EDAC}">
                        <c15:formulaRef>
                          <c15:sqref>'EXAMPLE State PHCS'!$A$32</c15:sqref>
                        </c15:formulaRef>
                      </c:ext>
                    </c:extLst>
                    <c:strCache>
                      <c:ptCount val="1"/>
                      <c:pt idx="0">
                        <c:v>South Dakota</c:v>
                      </c:pt>
                    </c:strCache>
                  </c:strRef>
                </c:tx>
                <c:spPr>
                  <a:ln w="28575" cap="rnd">
                    <a:solidFill>
                      <a:schemeClr val="accent5">
                        <a:lumMod val="60000"/>
                        <a:lumOff val="4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PHCS'!$B$32,'EXAMPLE State PHCS'!$G$32,'EXAMPLE State PHCS'!$L$32,'EXAMPLE State PHCS'!$Q$32,'EXAMPLE State PHCS'!$V$32)</c15:sqref>
                        </c15:formulaRef>
                      </c:ext>
                    </c:extLst>
                    <c:numCache>
                      <c:formatCode>_("$"* #,##0_);_("$"* \(#,##0\);_("$"* "-"??_);_(@_)</c:formatCode>
                      <c:ptCount val="5"/>
                      <c:pt idx="0" formatCode="#,##0">
                        <c:v>4157</c:v>
                      </c:pt>
                      <c:pt idx="1">
                        <c:v>5887</c:v>
                      </c:pt>
                      <c:pt idx="2">
                        <c:v>7766</c:v>
                      </c:pt>
                      <c:pt idx="3">
                        <c:v>9627</c:v>
                      </c:pt>
                      <c:pt idx="4">
                        <c:v>12495</c:v>
                      </c:pt>
                    </c:numCache>
                  </c:numRef>
                </c:val>
                <c:smooth val="0"/>
                <c:extLst xmlns:c15="http://schemas.microsoft.com/office/drawing/2012/chart">
                  <c:ext xmlns:c16="http://schemas.microsoft.com/office/drawing/2014/chart" uri="{C3380CC4-5D6E-409C-BE32-E72D297353CC}">
                    <c16:uniqueId val="{0000002B-9226-4BD9-ACF7-5D8527405867}"/>
                  </c:ext>
                </c:extLst>
              </c15:ser>
            </c15:filteredLineSeries>
            <c15:filteredLineSeries>
              <c15:ser>
                <c:idx val="29"/>
                <c:order val="29"/>
                <c:tx>
                  <c:strRef>
                    <c:extLst xmlns:c15="http://schemas.microsoft.com/office/drawing/2012/chart">
                      <c:ext xmlns:c15="http://schemas.microsoft.com/office/drawing/2012/chart" uri="{02D57815-91ED-43cb-92C2-25804820EDAC}">
                        <c15:formulaRef>
                          <c15:sqref>'EXAMPLE State PHCS'!$A$33</c15:sqref>
                        </c15:formulaRef>
                      </c:ext>
                    </c:extLst>
                    <c:strCache>
                      <c:ptCount val="1"/>
                      <c:pt idx="0">
                        <c:v>Southeast</c:v>
                      </c:pt>
                    </c:strCache>
                  </c:strRef>
                </c:tx>
                <c:spPr>
                  <a:ln w="28575" cap="rnd">
                    <a:solidFill>
                      <a:schemeClr val="accent6">
                        <a:lumMod val="60000"/>
                        <a:lumOff val="4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PHCS'!$B$33,'EXAMPLE State PHCS'!$G$33,'EXAMPLE State PHCS'!$L$33,'EXAMPLE State PHCS'!$Q$33,'EXAMPLE State PHCS'!$V$33)</c15:sqref>
                        </c15:formulaRef>
                      </c:ext>
                    </c:extLst>
                    <c:numCache>
                      <c:formatCode>_("$"* #,##0_);_("$"* \(#,##0\);_("$"* "-"??_);_(@_)</c:formatCode>
                      <c:ptCount val="5"/>
                      <c:pt idx="0" formatCode="#,##0">
                        <c:v>4007</c:v>
                      </c:pt>
                      <c:pt idx="1">
                        <c:v>5539</c:v>
                      </c:pt>
                      <c:pt idx="2">
                        <c:v>6670</c:v>
                      </c:pt>
                      <c:pt idx="3">
                        <c:v>7870</c:v>
                      </c:pt>
                      <c:pt idx="4">
                        <c:v>9480</c:v>
                      </c:pt>
                    </c:numCache>
                  </c:numRef>
                </c:val>
                <c:smooth val="0"/>
                <c:extLst xmlns:c15="http://schemas.microsoft.com/office/drawing/2012/chart">
                  <c:ext xmlns:c16="http://schemas.microsoft.com/office/drawing/2014/chart" uri="{C3380CC4-5D6E-409C-BE32-E72D297353CC}">
                    <c16:uniqueId val="{0000002C-9226-4BD9-ACF7-5D8527405867}"/>
                  </c:ext>
                </c:extLst>
              </c15:ser>
            </c15:filteredLineSeries>
            <c15:filteredLineSeries>
              <c15:ser>
                <c:idx val="30"/>
                <c:order val="30"/>
                <c:tx>
                  <c:strRef>
                    <c:extLst xmlns:c15="http://schemas.microsoft.com/office/drawing/2012/chart">
                      <c:ext xmlns:c15="http://schemas.microsoft.com/office/drawing/2012/chart" uri="{02D57815-91ED-43cb-92C2-25804820EDAC}">
                        <c15:formulaRef>
                          <c15:sqref>'EXAMPLE State PHCS'!$A$34</c15:sqref>
                        </c15:formulaRef>
                      </c:ext>
                    </c:extLst>
                    <c:strCache>
                      <c:ptCount val="1"/>
                      <c:pt idx="0">
                        <c:v>Alabama</c:v>
                      </c:pt>
                    </c:strCache>
                  </c:strRef>
                </c:tx>
                <c:spPr>
                  <a:ln w="28575" cap="rnd">
                    <a:solidFill>
                      <a:schemeClr val="accent1">
                        <a:lumMod val="5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PHCS'!$B$34,'EXAMPLE State PHCS'!$G$34,'EXAMPLE State PHCS'!$L$34,'EXAMPLE State PHCS'!$Q$34,'EXAMPLE State PHCS'!$V$34)</c15:sqref>
                        </c15:formulaRef>
                      </c:ext>
                    </c:extLst>
                    <c:numCache>
                      <c:formatCode>_("$"* #,##0_);_("$"* \(#,##0\);_("$"* "-"??_);_(@_)</c:formatCode>
                      <c:ptCount val="5"/>
                      <c:pt idx="0" formatCode="#,##0">
                        <c:v>3921</c:v>
                      </c:pt>
                      <c:pt idx="1">
                        <c:v>5546</c:v>
                      </c:pt>
                      <c:pt idx="2">
                        <c:v>6406</c:v>
                      </c:pt>
                      <c:pt idx="3">
                        <c:v>7657</c:v>
                      </c:pt>
                      <c:pt idx="4">
                        <c:v>9280</c:v>
                      </c:pt>
                    </c:numCache>
                  </c:numRef>
                </c:val>
                <c:smooth val="0"/>
                <c:extLst xmlns:c15="http://schemas.microsoft.com/office/drawing/2012/chart">
                  <c:ext xmlns:c16="http://schemas.microsoft.com/office/drawing/2014/chart" uri="{C3380CC4-5D6E-409C-BE32-E72D297353CC}">
                    <c16:uniqueId val="{0000002D-9226-4BD9-ACF7-5D8527405867}"/>
                  </c:ext>
                </c:extLst>
              </c15:ser>
            </c15:filteredLineSeries>
            <c15:filteredLineSeries>
              <c15:ser>
                <c:idx val="31"/>
                <c:order val="31"/>
                <c:tx>
                  <c:strRef>
                    <c:extLst xmlns:c15="http://schemas.microsoft.com/office/drawing/2012/chart">
                      <c:ext xmlns:c15="http://schemas.microsoft.com/office/drawing/2012/chart" uri="{02D57815-91ED-43cb-92C2-25804820EDAC}">
                        <c15:formulaRef>
                          <c15:sqref>'EXAMPLE State PHCS'!$A$35</c15:sqref>
                        </c15:formulaRef>
                      </c:ext>
                    </c:extLst>
                    <c:strCache>
                      <c:ptCount val="1"/>
                      <c:pt idx="0">
                        <c:v>Arkansas</c:v>
                      </c:pt>
                    </c:strCache>
                  </c:strRef>
                </c:tx>
                <c:spPr>
                  <a:ln w="28575" cap="rnd">
                    <a:solidFill>
                      <a:schemeClr val="accent2">
                        <a:lumMod val="5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PHCS'!$B$35,'EXAMPLE State PHCS'!$G$35,'EXAMPLE State PHCS'!$L$35,'EXAMPLE State PHCS'!$Q$35,'EXAMPLE State PHCS'!$V$35)</c15:sqref>
                        </c15:formulaRef>
                      </c:ext>
                    </c:extLst>
                    <c:numCache>
                      <c:formatCode>_("$"* #,##0_);_("$"* \(#,##0\);_("$"* "-"??_);_(@_)</c:formatCode>
                      <c:ptCount val="5"/>
                      <c:pt idx="0" formatCode="#,##0">
                        <c:v>3709</c:v>
                      </c:pt>
                      <c:pt idx="1">
                        <c:v>5238</c:v>
                      </c:pt>
                      <c:pt idx="2">
                        <c:v>6378</c:v>
                      </c:pt>
                      <c:pt idx="3">
                        <c:v>7620</c:v>
                      </c:pt>
                      <c:pt idx="4">
                        <c:v>9338</c:v>
                      </c:pt>
                    </c:numCache>
                  </c:numRef>
                </c:val>
                <c:smooth val="0"/>
                <c:extLst xmlns:c15="http://schemas.microsoft.com/office/drawing/2012/chart">
                  <c:ext xmlns:c16="http://schemas.microsoft.com/office/drawing/2014/chart" uri="{C3380CC4-5D6E-409C-BE32-E72D297353CC}">
                    <c16:uniqueId val="{0000002E-9226-4BD9-ACF7-5D8527405867}"/>
                  </c:ext>
                </c:extLst>
              </c15:ser>
            </c15:filteredLineSeries>
            <c15:filteredLineSeries>
              <c15:ser>
                <c:idx val="32"/>
                <c:order val="32"/>
                <c:tx>
                  <c:strRef>
                    <c:extLst xmlns:c15="http://schemas.microsoft.com/office/drawing/2012/chart">
                      <c:ext xmlns:c15="http://schemas.microsoft.com/office/drawing/2012/chart" uri="{02D57815-91ED-43cb-92C2-25804820EDAC}">
                        <c15:formulaRef>
                          <c15:sqref>'EXAMPLE State PHCS'!$A$36</c15:sqref>
                        </c15:formulaRef>
                      </c:ext>
                    </c:extLst>
                    <c:strCache>
                      <c:ptCount val="1"/>
                      <c:pt idx="0">
                        <c:v>Florida</c:v>
                      </c:pt>
                    </c:strCache>
                  </c:strRef>
                </c:tx>
                <c:spPr>
                  <a:ln w="28575" cap="rnd">
                    <a:solidFill>
                      <a:schemeClr val="accent3">
                        <a:lumMod val="5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PHCS'!$B$36,'EXAMPLE State PHCS'!$G$36,'EXAMPLE State PHCS'!$L$36,'EXAMPLE State PHCS'!$Q$36,'EXAMPLE State PHCS'!$V$36)</c15:sqref>
                        </c15:formulaRef>
                      </c:ext>
                    </c:extLst>
                    <c:numCache>
                      <c:formatCode>_("$"* #,##0_);_("$"* \(#,##0\);_("$"* "-"??_);_(@_)</c:formatCode>
                      <c:ptCount val="5"/>
                      <c:pt idx="0" formatCode="#,##0">
                        <c:v>4445</c:v>
                      </c:pt>
                      <c:pt idx="1">
                        <c:v>5954</c:v>
                      </c:pt>
                      <c:pt idx="2">
                        <c:v>7269</c:v>
                      </c:pt>
                      <c:pt idx="3">
                        <c:v>8330</c:v>
                      </c:pt>
                      <c:pt idx="4">
                        <c:v>9865</c:v>
                      </c:pt>
                    </c:numCache>
                  </c:numRef>
                </c:val>
                <c:smooth val="0"/>
                <c:extLst xmlns:c15="http://schemas.microsoft.com/office/drawing/2012/chart">
                  <c:ext xmlns:c16="http://schemas.microsoft.com/office/drawing/2014/chart" uri="{C3380CC4-5D6E-409C-BE32-E72D297353CC}">
                    <c16:uniqueId val="{0000002F-9226-4BD9-ACF7-5D8527405867}"/>
                  </c:ext>
                </c:extLst>
              </c15:ser>
            </c15:filteredLineSeries>
            <c15:filteredLineSeries>
              <c15:ser>
                <c:idx val="33"/>
                <c:order val="33"/>
                <c:tx>
                  <c:strRef>
                    <c:extLst xmlns:c15="http://schemas.microsoft.com/office/drawing/2012/chart">
                      <c:ext xmlns:c15="http://schemas.microsoft.com/office/drawing/2012/chart" uri="{02D57815-91ED-43cb-92C2-25804820EDAC}">
                        <c15:formulaRef>
                          <c15:sqref>'EXAMPLE State PHCS'!$A$37</c15:sqref>
                        </c15:formulaRef>
                      </c:ext>
                    </c:extLst>
                    <c:strCache>
                      <c:ptCount val="1"/>
                      <c:pt idx="0">
                        <c:v>Georgia</c:v>
                      </c:pt>
                    </c:strCache>
                  </c:strRef>
                </c:tx>
                <c:spPr>
                  <a:ln w="28575" cap="rnd">
                    <a:solidFill>
                      <a:schemeClr val="accent4">
                        <a:lumMod val="5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PHCS'!$B$37,'EXAMPLE State PHCS'!$G$37,'EXAMPLE State PHCS'!$L$37,'EXAMPLE State PHCS'!$Q$37,'EXAMPLE State PHCS'!$V$37)</c15:sqref>
                        </c15:formulaRef>
                      </c:ext>
                    </c:extLst>
                    <c:numCache>
                      <c:formatCode>_("$"* #,##0_);_("$"* \(#,##0\);_("$"* "-"??_);_(@_)</c:formatCode>
                      <c:ptCount val="5"/>
                      <c:pt idx="0" formatCode="#,##0">
                        <c:v>3601</c:v>
                      </c:pt>
                      <c:pt idx="1">
                        <c:v>4905</c:v>
                      </c:pt>
                      <c:pt idx="2">
                        <c:v>5551</c:v>
                      </c:pt>
                      <c:pt idx="3">
                        <c:v>7055</c:v>
                      </c:pt>
                      <c:pt idx="4">
                        <c:v>8758</c:v>
                      </c:pt>
                    </c:numCache>
                  </c:numRef>
                </c:val>
                <c:smooth val="0"/>
                <c:extLst xmlns:c15="http://schemas.microsoft.com/office/drawing/2012/chart">
                  <c:ext xmlns:c16="http://schemas.microsoft.com/office/drawing/2014/chart" uri="{C3380CC4-5D6E-409C-BE32-E72D297353CC}">
                    <c16:uniqueId val="{00000030-9226-4BD9-ACF7-5D8527405867}"/>
                  </c:ext>
                </c:extLst>
              </c15:ser>
            </c15:filteredLineSeries>
            <c15:filteredLineSeries>
              <c15:ser>
                <c:idx val="34"/>
                <c:order val="34"/>
                <c:tx>
                  <c:strRef>
                    <c:extLst xmlns:c15="http://schemas.microsoft.com/office/drawing/2012/chart">
                      <c:ext xmlns:c15="http://schemas.microsoft.com/office/drawing/2012/chart" uri="{02D57815-91ED-43cb-92C2-25804820EDAC}">
                        <c15:formulaRef>
                          <c15:sqref>'EXAMPLE State PHCS'!$A$38</c15:sqref>
                        </c15:formulaRef>
                      </c:ext>
                    </c:extLst>
                    <c:strCache>
                      <c:ptCount val="1"/>
                      <c:pt idx="0">
                        <c:v>Kentucky</c:v>
                      </c:pt>
                    </c:strCache>
                  </c:strRef>
                </c:tx>
                <c:spPr>
                  <a:ln w="28575" cap="rnd">
                    <a:solidFill>
                      <a:schemeClr val="accent5">
                        <a:lumMod val="5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PHCS'!$B$38,'EXAMPLE State PHCS'!$G$38,'EXAMPLE State PHCS'!$L$38,'EXAMPLE State PHCS'!$Q$38,'EXAMPLE State PHCS'!$V$38)</c15:sqref>
                        </c15:formulaRef>
                      </c:ext>
                    </c:extLst>
                    <c:numCache>
                      <c:formatCode>_("$"* #,##0_);_("$"* \(#,##0\);_("$"* "-"??_);_(@_)</c:formatCode>
                      <c:ptCount val="5"/>
                      <c:pt idx="0" formatCode="#,##0">
                        <c:v>4154</c:v>
                      </c:pt>
                      <c:pt idx="1">
                        <c:v>5659</c:v>
                      </c:pt>
                      <c:pt idx="2">
                        <c:v>6861</c:v>
                      </c:pt>
                      <c:pt idx="3">
                        <c:v>8306</c:v>
                      </c:pt>
                      <c:pt idx="4">
                        <c:v>10257</c:v>
                      </c:pt>
                    </c:numCache>
                  </c:numRef>
                </c:val>
                <c:smooth val="0"/>
                <c:extLst xmlns:c15="http://schemas.microsoft.com/office/drawing/2012/chart">
                  <c:ext xmlns:c16="http://schemas.microsoft.com/office/drawing/2014/chart" uri="{C3380CC4-5D6E-409C-BE32-E72D297353CC}">
                    <c16:uniqueId val="{00000031-9226-4BD9-ACF7-5D8527405867}"/>
                  </c:ext>
                </c:extLst>
              </c15:ser>
            </c15:filteredLineSeries>
            <c15:filteredLineSeries>
              <c15:ser>
                <c:idx val="35"/>
                <c:order val="35"/>
                <c:tx>
                  <c:strRef>
                    <c:extLst xmlns:c15="http://schemas.microsoft.com/office/drawing/2012/chart">
                      <c:ext xmlns:c15="http://schemas.microsoft.com/office/drawing/2012/chart" uri="{02D57815-91ED-43cb-92C2-25804820EDAC}">
                        <c15:formulaRef>
                          <c15:sqref>'EXAMPLE State PHCS'!$A$39</c15:sqref>
                        </c15:formulaRef>
                      </c:ext>
                    </c:extLst>
                    <c:strCache>
                      <c:ptCount val="1"/>
                      <c:pt idx="0">
                        <c:v>Louisiana</c:v>
                      </c:pt>
                    </c:strCache>
                  </c:strRef>
                </c:tx>
                <c:spPr>
                  <a:ln w="28575" cap="rnd">
                    <a:solidFill>
                      <a:schemeClr val="accent6">
                        <a:lumMod val="5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PHCS'!$B$39,'EXAMPLE State PHCS'!$G$39,'EXAMPLE State PHCS'!$L$39,'EXAMPLE State PHCS'!$Q$39,'EXAMPLE State PHCS'!$V$39)</c15:sqref>
                        </c15:formulaRef>
                      </c:ext>
                    </c:extLst>
                    <c:numCache>
                      <c:formatCode>_("$"* #,##0_);_("$"* \(#,##0\);_("$"* "-"??_);_(@_)</c:formatCode>
                      <c:ptCount val="5"/>
                      <c:pt idx="0" formatCode="#,##0">
                        <c:v>4021</c:v>
                      </c:pt>
                      <c:pt idx="1">
                        <c:v>5412</c:v>
                      </c:pt>
                      <c:pt idx="2">
                        <c:v>7187</c:v>
                      </c:pt>
                      <c:pt idx="3">
                        <c:v>8201</c:v>
                      </c:pt>
                      <c:pt idx="4">
                        <c:v>10515</c:v>
                      </c:pt>
                    </c:numCache>
                  </c:numRef>
                </c:val>
                <c:smooth val="0"/>
                <c:extLst xmlns:c15="http://schemas.microsoft.com/office/drawing/2012/chart">
                  <c:ext xmlns:c16="http://schemas.microsoft.com/office/drawing/2014/chart" uri="{C3380CC4-5D6E-409C-BE32-E72D297353CC}">
                    <c16:uniqueId val="{00000032-9226-4BD9-ACF7-5D8527405867}"/>
                  </c:ext>
                </c:extLst>
              </c15:ser>
            </c15:filteredLineSeries>
            <c15:filteredLineSeries>
              <c15:ser>
                <c:idx val="36"/>
                <c:order val="36"/>
                <c:tx>
                  <c:strRef>
                    <c:extLst xmlns:c15="http://schemas.microsoft.com/office/drawing/2012/chart">
                      <c:ext xmlns:c15="http://schemas.microsoft.com/office/drawing/2012/chart" uri="{02D57815-91ED-43cb-92C2-25804820EDAC}">
                        <c15:formulaRef>
                          <c15:sqref>'EXAMPLE State PHCS'!$A$40</c15:sqref>
                        </c15:formulaRef>
                      </c:ext>
                    </c:extLst>
                    <c:strCache>
                      <c:ptCount val="1"/>
                      <c:pt idx="0">
                        <c:v>Mississippi</c:v>
                      </c:pt>
                    </c:strCache>
                  </c:strRef>
                </c:tx>
                <c:spPr>
                  <a:ln w="28575" cap="rnd">
                    <a:solidFill>
                      <a:schemeClr val="accent1">
                        <a:lumMod val="70000"/>
                        <a:lumOff val="3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PHCS'!$B$40,'EXAMPLE State PHCS'!$G$40,'EXAMPLE State PHCS'!$L$40,'EXAMPLE State PHCS'!$Q$40,'EXAMPLE State PHCS'!$V$40)</c15:sqref>
                        </c15:formulaRef>
                      </c:ext>
                    </c:extLst>
                    <c:numCache>
                      <c:formatCode>_("$"* #,##0_);_("$"* \(#,##0\);_("$"* "-"??_);_(@_)</c:formatCode>
                      <c:ptCount val="5"/>
                      <c:pt idx="0" formatCode="#,##0">
                        <c:v>3704</c:v>
                      </c:pt>
                      <c:pt idx="1">
                        <c:v>5364</c:v>
                      </c:pt>
                      <c:pt idx="2">
                        <c:v>6554</c:v>
                      </c:pt>
                      <c:pt idx="3">
                        <c:v>7777</c:v>
                      </c:pt>
                      <c:pt idx="4">
                        <c:v>9394</c:v>
                      </c:pt>
                    </c:numCache>
                  </c:numRef>
                </c:val>
                <c:smooth val="0"/>
                <c:extLst xmlns:c15="http://schemas.microsoft.com/office/drawing/2012/chart">
                  <c:ext xmlns:c16="http://schemas.microsoft.com/office/drawing/2014/chart" uri="{C3380CC4-5D6E-409C-BE32-E72D297353CC}">
                    <c16:uniqueId val="{00000033-9226-4BD9-ACF7-5D8527405867}"/>
                  </c:ext>
                </c:extLst>
              </c15:ser>
            </c15:filteredLineSeries>
            <c15:filteredLineSeries>
              <c15:ser>
                <c:idx val="37"/>
                <c:order val="37"/>
                <c:tx>
                  <c:strRef>
                    <c:extLst xmlns:c15="http://schemas.microsoft.com/office/drawing/2012/chart">
                      <c:ext xmlns:c15="http://schemas.microsoft.com/office/drawing/2012/chart" uri="{02D57815-91ED-43cb-92C2-25804820EDAC}">
                        <c15:formulaRef>
                          <c15:sqref>'EXAMPLE State PHCS'!$A$41</c15:sqref>
                        </c15:formulaRef>
                      </c:ext>
                    </c:extLst>
                    <c:strCache>
                      <c:ptCount val="1"/>
                      <c:pt idx="0">
                        <c:v>North Carolina</c:v>
                      </c:pt>
                    </c:strCache>
                  </c:strRef>
                </c:tx>
                <c:spPr>
                  <a:ln w="28575" cap="rnd">
                    <a:solidFill>
                      <a:schemeClr val="accent2">
                        <a:lumMod val="70000"/>
                        <a:lumOff val="3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PHCS'!$B$41,'EXAMPLE State PHCS'!$G$41,'EXAMPLE State PHCS'!$L$41,'EXAMPLE State PHCS'!$Q$41,'EXAMPLE State PHCS'!$V$41)</c15:sqref>
                        </c15:formulaRef>
                      </c:ext>
                    </c:extLst>
                    <c:numCache>
                      <c:formatCode>_("$"* #,##0_);_("$"* \(#,##0\);_("$"* "-"??_);_(@_)</c:formatCode>
                      <c:ptCount val="5"/>
                      <c:pt idx="0" formatCode="#,##0">
                        <c:v>3950</c:v>
                      </c:pt>
                      <c:pt idx="1">
                        <c:v>5542</c:v>
                      </c:pt>
                      <c:pt idx="2">
                        <c:v>6518</c:v>
                      </c:pt>
                      <c:pt idx="3">
                        <c:v>7594</c:v>
                      </c:pt>
                      <c:pt idx="4">
                        <c:v>8917</c:v>
                      </c:pt>
                    </c:numCache>
                  </c:numRef>
                </c:val>
                <c:smooth val="0"/>
                <c:extLst xmlns:c15="http://schemas.microsoft.com/office/drawing/2012/chart">
                  <c:ext xmlns:c16="http://schemas.microsoft.com/office/drawing/2014/chart" uri="{C3380CC4-5D6E-409C-BE32-E72D297353CC}">
                    <c16:uniqueId val="{00000034-9226-4BD9-ACF7-5D8527405867}"/>
                  </c:ext>
                </c:extLst>
              </c15:ser>
            </c15:filteredLineSeries>
            <c15:filteredLineSeries>
              <c15:ser>
                <c:idx val="38"/>
                <c:order val="38"/>
                <c:tx>
                  <c:strRef>
                    <c:extLst xmlns:c15="http://schemas.microsoft.com/office/drawing/2012/chart">
                      <c:ext xmlns:c15="http://schemas.microsoft.com/office/drawing/2012/chart" uri="{02D57815-91ED-43cb-92C2-25804820EDAC}">
                        <c15:formulaRef>
                          <c15:sqref>'EXAMPLE State PHCS'!$A$42</c15:sqref>
                        </c15:formulaRef>
                      </c:ext>
                    </c:extLst>
                    <c:strCache>
                      <c:ptCount val="1"/>
                      <c:pt idx="0">
                        <c:v>South Carolina</c:v>
                      </c:pt>
                    </c:strCache>
                  </c:strRef>
                </c:tx>
                <c:spPr>
                  <a:ln w="28575" cap="rnd">
                    <a:solidFill>
                      <a:schemeClr val="accent3">
                        <a:lumMod val="70000"/>
                        <a:lumOff val="3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PHCS'!$B$42,'EXAMPLE State PHCS'!$G$42,'EXAMPLE State PHCS'!$L$42,'EXAMPLE State PHCS'!$Q$42,'EXAMPLE State PHCS'!$V$42)</c15:sqref>
                        </c15:formulaRef>
                      </c:ext>
                    </c:extLst>
                    <c:numCache>
                      <c:formatCode>_("$"* #,##0_);_("$"* \(#,##0\);_("$"* "-"??_);_(@_)</c:formatCode>
                      <c:ptCount val="5"/>
                      <c:pt idx="0" formatCode="#,##0">
                        <c:v>3848</c:v>
                      </c:pt>
                      <c:pt idx="1">
                        <c:v>5408</c:v>
                      </c:pt>
                      <c:pt idx="2">
                        <c:v>6507</c:v>
                      </c:pt>
                      <c:pt idx="3">
                        <c:v>7446</c:v>
                      </c:pt>
                      <c:pt idx="4">
                        <c:v>8766</c:v>
                      </c:pt>
                    </c:numCache>
                  </c:numRef>
                </c:val>
                <c:smooth val="0"/>
                <c:extLst xmlns:c15="http://schemas.microsoft.com/office/drawing/2012/chart">
                  <c:ext xmlns:c16="http://schemas.microsoft.com/office/drawing/2014/chart" uri="{C3380CC4-5D6E-409C-BE32-E72D297353CC}">
                    <c16:uniqueId val="{00000035-9226-4BD9-ACF7-5D8527405867}"/>
                  </c:ext>
                </c:extLst>
              </c15:ser>
            </c15:filteredLineSeries>
            <c15:filteredLineSeries>
              <c15:ser>
                <c:idx val="39"/>
                <c:order val="39"/>
                <c:tx>
                  <c:strRef>
                    <c:extLst xmlns:c15="http://schemas.microsoft.com/office/drawing/2012/chart">
                      <c:ext xmlns:c15="http://schemas.microsoft.com/office/drawing/2012/chart" uri="{02D57815-91ED-43cb-92C2-25804820EDAC}">
                        <c15:formulaRef>
                          <c15:sqref>'EXAMPLE State PHCS'!$A$43</c15:sqref>
                        </c15:formulaRef>
                      </c:ext>
                    </c:extLst>
                    <c:strCache>
                      <c:ptCount val="1"/>
                      <c:pt idx="0">
                        <c:v>Tennessee</c:v>
                      </c:pt>
                    </c:strCache>
                  </c:strRef>
                </c:tx>
                <c:spPr>
                  <a:ln w="28575" cap="rnd">
                    <a:solidFill>
                      <a:schemeClr val="accent4">
                        <a:lumMod val="70000"/>
                        <a:lumOff val="3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PHCS'!$B$43,'EXAMPLE State PHCS'!$G$43,'EXAMPLE State PHCS'!$L$43,'EXAMPLE State PHCS'!$Q$43,'EXAMPLE State PHCS'!$V$43)</c15:sqref>
                        </c15:formulaRef>
                      </c:ext>
                    </c:extLst>
                    <c:numCache>
                      <c:formatCode>_("$"* #,##0_);_("$"* \(#,##0\);_("$"* "-"??_);_(@_)</c:formatCode>
                      <c:ptCount val="5"/>
                      <c:pt idx="0" formatCode="#,##0">
                        <c:v>4086</c:v>
                      </c:pt>
                      <c:pt idx="1">
                        <c:v>5765</c:v>
                      </c:pt>
                      <c:pt idx="2">
                        <c:v>6630</c:v>
                      </c:pt>
                      <c:pt idx="3">
                        <c:v>7806</c:v>
                      </c:pt>
                      <c:pt idx="4">
                        <c:v>9336</c:v>
                      </c:pt>
                    </c:numCache>
                  </c:numRef>
                </c:val>
                <c:smooth val="0"/>
                <c:extLst xmlns:c15="http://schemas.microsoft.com/office/drawing/2012/chart">
                  <c:ext xmlns:c16="http://schemas.microsoft.com/office/drawing/2014/chart" uri="{C3380CC4-5D6E-409C-BE32-E72D297353CC}">
                    <c16:uniqueId val="{00000036-9226-4BD9-ACF7-5D8527405867}"/>
                  </c:ext>
                </c:extLst>
              </c15:ser>
            </c15:filteredLineSeries>
            <c15:filteredLineSeries>
              <c15:ser>
                <c:idx val="40"/>
                <c:order val="40"/>
                <c:tx>
                  <c:strRef>
                    <c:extLst xmlns:c15="http://schemas.microsoft.com/office/drawing/2012/chart">
                      <c:ext xmlns:c15="http://schemas.microsoft.com/office/drawing/2012/chart" uri="{02D57815-91ED-43cb-92C2-25804820EDAC}">
                        <c15:formulaRef>
                          <c15:sqref>'EXAMPLE State PHCS'!$A$44</c15:sqref>
                        </c15:formulaRef>
                      </c:ext>
                    </c:extLst>
                    <c:strCache>
                      <c:ptCount val="1"/>
                      <c:pt idx="0">
                        <c:v>Virginia</c:v>
                      </c:pt>
                    </c:strCache>
                  </c:strRef>
                </c:tx>
                <c:spPr>
                  <a:ln w="28575" cap="rnd">
                    <a:solidFill>
                      <a:schemeClr val="accent5">
                        <a:lumMod val="70000"/>
                        <a:lumOff val="3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PHCS'!$B$44,'EXAMPLE State PHCS'!$G$44,'EXAMPLE State PHCS'!$L$44,'EXAMPLE State PHCS'!$Q$44,'EXAMPLE State PHCS'!$V$44)</c15:sqref>
                        </c15:formulaRef>
                      </c:ext>
                    </c:extLst>
                    <c:numCache>
                      <c:formatCode>_("$"* #,##0_);_("$"* \(#,##0\);_("$"* "-"??_);_(@_)</c:formatCode>
                      <c:ptCount val="5"/>
                      <c:pt idx="0" formatCode="#,##0">
                        <c:v>3661</c:v>
                      </c:pt>
                      <c:pt idx="1">
                        <c:v>5178</c:v>
                      </c:pt>
                      <c:pt idx="2">
                        <c:v>6548</c:v>
                      </c:pt>
                      <c:pt idx="3">
                        <c:v>7750</c:v>
                      </c:pt>
                      <c:pt idx="4">
                        <c:v>9195</c:v>
                      </c:pt>
                    </c:numCache>
                  </c:numRef>
                </c:val>
                <c:smooth val="0"/>
                <c:extLst xmlns:c15="http://schemas.microsoft.com/office/drawing/2012/chart">
                  <c:ext xmlns:c16="http://schemas.microsoft.com/office/drawing/2014/chart" uri="{C3380CC4-5D6E-409C-BE32-E72D297353CC}">
                    <c16:uniqueId val="{00000037-9226-4BD9-ACF7-5D8527405867}"/>
                  </c:ext>
                </c:extLst>
              </c15:ser>
            </c15:filteredLineSeries>
            <c15:filteredLineSeries>
              <c15:ser>
                <c:idx val="41"/>
                <c:order val="41"/>
                <c:tx>
                  <c:strRef>
                    <c:extLst xmlns:c15="http://schemas.microsoft.com/office/drawing/2012/chart">
                      <c:ext xmlns:c15="http://schemas.microsoft.com/office/drawing/2012/chart" uri="{02D57815-91ED-43cb-92C2-25804820EDAC}">
                        <c15:formulaRef>
                          <c15:sqref>'EXAMPLE State PHCS'!$A$45</c15:sqref>
                        </c15:formulaRef>
                      </c:ext>
                    </c:extLst>
                    <c:strCache>
                      <c:ptCount val="1"/>
                      <c:pt idx="0">
                        <c:v>West Virginia</c:v>
                      </c:pt>
                    </c:strCache>
                  </c:strRef>
                </c:tx>
                <c:spPr>
                  <a:ln w="28575" cap="rnd">
                    <a:solidFill>
                      <a:schemeClr val="accent6">
                        <a:lumMod val="70000"/>
                        <a:lumOff val="3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PHCS'!$B$45,'EXAMPLE State PHCS'!$G$45,'EXAMPLE State PHCS'!$L$45,'EXAMPLE State PHCS'!$Q$45,'EXAMPLE State PHCS'!$V$45)</c15:sqref>
                        </c15:formulaRef>
                      </c:ext>
                    </c:extLst>
                    <c:numCache>
                      <c:formatCode>_("$"* #,##0_);_("$"* \(#,##0\);_("$"* "-"??_);_(@_)</c:formatCode>
                      <c:ptCount val="5"/>
                      <c:pt idx="0" formatCode="#,##0">
                        <c:v>4458</c:v>
                      </c:pt>
                      <c:pt idx="1">
                        <c:v>6385</c:v>
                      </c:pt>
                      <c:pt idx="2">
                        <c:v>7920</c:v>
                      </c:pt>
                      <c:pt idx="3">
                        <c:v>9947</c:v>
                      </c:pt>
                      <c:pt idx="4">
                        <c:v>12769</c:v>
                      </c:pt>
                    </c:numCache>
                  </c:numRef>
                </c:val>
                <c:smooth val="0"/>
                <c:extLst xmlns:c15="http://schemas.microsoft.com/office/drawing/2012/chart">
                  <c:ext xmlns:c16="http://schemas.microsoft.com/office/drawing/2014/chart" uri="{C3380CC4-5D6E-409C-BE32-E72D297353CC}">
                    <c16:uniqueId val="{00000038-9226-4BD9-ACF7-5D8527405867}"/>
                  </c:ext>
                </c:extLst>
              </c15:ser>
            </c15:filteredLineSeries>
            <c15:filteredLineSeries>
              <c15:ser>
                <c:idx val="42"/>
                <c:order val="42"/>
                <c:tx>
                  <c:strRef>
                    <c:extLst xmlns:c15="http://schemas.microsoft.com/office/drawing/2012/chart">
                      <c:ext xmlns:c15="http://schemas.microsoft.com/office/drawing/2012/chart" uri="{02D57815-91ED-43cb-92C2-25804820EDAC}">
                        <c15:formulaRef>
                          <c15:sqref>'EXAMPLE State PHCS'!$A$46</c15:sqref>
                        </c15:formulaRef>
                      </c:ext>
                    </c:extLst>
                    <c:strCache>
                      <c:ptCount val="1"/>
                      <c:pt idx="0">
                        <c:v>Southwest</c:v>
                      </c:pt>
                    </c:strCache>
                  </c:strRef>
                </c:tx>
                <c:spPr>
                  <a:ln w="28575" cap="rnd">
                    <a:solidFill>
                      <a:schemeClr val="accent1">
                        <a:lumMod val="7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PHCS'!$B$46,'EXAMPLE State PHCS'!$G$46,'EXAMPLE State PHCS'!$L$46,'EXAMPLE State PHCS'!$Q$46,'EXAMPLE State PHCS'!$V$46)</c15:sqref>
                        </c15:formulaRef>
                      </c:ext>
                    </c:extLst>
                    <c:numCache>
                      <c:formatCode>_("$"* #,##0_);_("$"* \(#,##0\);_("$"* "-"??_);_(@_)</c:formatCode>
                      <c:ptCount val="5"/>
                      <c:pt idx="0" formatCode="#,##0">
                        <c:v>3574</c:v>
                      </c:pt>
                      <c:pt idx="1">
                        <c:v>5047</c:v>
                      </c:pt>
                      <c:pt idx="2">
                        <c:v>6169</c:v>
                      </c:pt>
                      <c:pt idx="3">
                        <c:v>7238</c:v>
                      </c:pt>
                      <c:pt idx="4">
                        <c:v>8587</c:v>
                      </c:pt>
                    </c:numCache>
                  </c:numRef>
                </c:val>
                <c:smooth val="0"/>
                <c:extLst xmlns:c15="http://schemas.microsoft.com/office/drawing/2012/chart">
                  <c:ext xmlns:c16="http://schemas.microsoft.com/office/drawing/2014/chart" uri="{C3380CC4-5D6E-409C-BE32-E72D297353CC}">
                    <c16:uniqueId val="{00000039-9226-4BD9-ACF7-5D8527405867}"/>
                  </c:ext>
                </c:extLst>
              </c15:ser>
            </c15:filteredLineSeries>
            <c15:filteredLineSeries>
              <c15:ser>
                <c:idx val="43"/>
                <c:order val="43"/>
                <c:tx>
                  <c:strRef>
                    <c:extLst xmlns:c15="http://schemas.microsoft.com/office/drawing/2012/chart">
                      <c:ext xmlns:c15="http://schemas.microsoft.com/office/drawing/2012/chart" uri="{02D57815-91ED-43cb-92C2-25804820EDAC}">
                        <c15:formulaRef>
                          <c15:sqref>'EXAMPLE State PHCS'!$A$47</c15:sqref>
                        </c15:formulaRef>
                      </c:ext>
                    </c:extLst>
                    <c:strCache>
                      <c:ptCount val="1"/>
                      <c:pt idx="0">
                        <c:v>Arizona</c:v>
                      </c:pt>
                    </c:strCache>
                  </c:strRef>
                </c:tx>
                <c:spPr>
                  <a:ln w="28575" cap="rnd">
                    <a:solidFill>
                      <a:schemeClr val="accent2">
                        <a:lumMod val="70000"/>
                      </a:schemeClr>
                    </a:solidFill>
                    <a:round/>
                  </a:ln>
                  <a:effectLst/>
                </c:spPr>
                <c:marker>
                  <c:symbol val="none"/>
                </c:marker>
                <c:dLbls>
                  <c:dLbl>
                    <c:idx val="12"/>
                    <c:layout>
                      <c:manualLayout>
                        <c:x val="-6.8001363882474082E-3"/>
                        <c:y val="4.7184549920696517E-3"/>
                      </c:manualLayout>
                    </c:layout>
                    <c:tx>
                      <c:rich>
                        <a:bodyPr/>
                        <a:lstStyle/>
                        <a:p>
                          <a:fld id="{ABBB03EB-F3C8-48FB-9530-3D4333C9E6F6}" type="SERIESNAME">
                            <a:rPr lang="en-US"/>
                            <a:pPr/>
                            <a:t>[SERIES NAME]</a:t>
                          </a:fld>
                          <a:r>
                            <a:rPr lang="en-US" baseline="0"/>
                            <a:t>, $</a:t>
                          </a:r>
                          <a:fld id="{4D4DE9FA-26BA-490D-8BA0-21328D2D36E6}" type="VALUE">
                            <a:rPr lang="en-US" baseline="0"/>
                            <a:pPr/>
                            <a:t>[VALUE]</a:t>
                          </a:fld>
                          <a:endParaRPr lang="en-US" baseline="0"/>
                        </a:p>
                      </c:rich>
                    </c:tx>
                    <c:showLegendKey val="0"/>
                    <c:showVal val="1"/>
                    <c:showCatName val="0"/>
                    <c:showSerName val="1"/>
                    <c:showPercent val="0"/>
                    <c:showBubbleSize val="0"/>
                    <c:extLst xmlns:c15="http://schemas.microsoft.com/office/drawing/2012/chart">
                      <c:ext xmlns:c15="http://schemas.microsoft.com/office/drawing/2012/chart" uri="{CE6537A1-D6FC-4f65-9D91-7224C49458BB}">
                        <c15:dlblFieldTable/>
                        <c15:showDataLabelsRange val="0"/>
                      </c:ext>
                      <c:ext xmlns:c16="http://schemas.microsoft.com/office/drawing/2014/chart" uri="{C3380CC4-5D6E-409C-BE32-E72D297353CC}">
                        <c16:uniqueId val="{0000003A-9226-4BD9-ACF7-5D8527405867}"/>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05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0"/>
                  <c:showSerName val="0"/>
                  <c:showPercent val="0"/>
                  <c:showBubbleSize val="0"/>
                  <c:extLst xmlns:c15="http://schemas.microsoft.com/office/drawing/2012/char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PHCS'!$B$47,'EXAMPLE State PHCS'!$G$47,'EXAMPLE State PHCS'!$L$47,'EXAMPLE State PHCS'!$Q$47,'EXAMPLE State PHCS'!$V$47)</c15:sqref>
                        </c15:formulaRef>
                      </c:ext>
                    </c:extLst>
                    <c:numCache>
                      <c:formatCode>_("$"* #,##0_);_("$"* \(#,##0\);_("$"* "-"??_);_(@_)</c:formatCode>
                      <c:ptCount val="5"/>
                      <c:pt idx="0" formatCode="#,##0">
                        <c:v>3225</c:v>
                      </c:pt>
                      <c:pt idx="1">
                        <c:v>4841</c:v>
                      </c:pt>
                      <c:pt idx="2">
                        <c:v>6020</c:v>
                      </c:pt>
                      <c:pt idx="3">
                        <c:v>6885</c:v>
                      </c:pt>
                      <c:pt idx="4">
                        <c:v>8756</c:v>
                      </c:pt>
                    </c:numCache>
                  </c:numRef>
                </c:val>
                <c:smooth val="0"/>
                <c:extLst xmlns:c15="http://schemas.microsoft.com/office/drawing/2012/chart">
                  <c:ext xmlns:c16="http://schemas.microsoft.com/office/drawing/2014/chart" uri="{C3380CC4-5D6E-409C-BE32-E72D297353CC}">
                    <c16:uniqueId val="{0000003B-9226-4BD9-ACF7-5D8527405867}"/>
                  </c:ext>
                </c:extLst>
              </c15:ser>
            </c15:filteredLineSeries>
            <c15:filteredLineSeries>
              <c15:ser>
                <c:idx val="44"/>
                <c:order val="44"/>
                <c:tx>
                  <c:strRef>
                    <c:extLst xmlns:c15="http://schemas.microsoft.com/office/drawing/2012/chart">
                      <c:ext xmlns:c15="http://schemas.microsoft.com/office/drawing/2012/chart" uri="{02D57815-91ED-43cb-92C2-25804820EDAC}">
                        <c15:formulaRef>
                          <c15:sqref>'EXAMPLE State PHCS'!$A$48</c15:sqref>
                        </c15:formulaRef>
                      </c:ext>
                    </c:extLst>
                    <c:strCache>
                      <c:ptCount val="1"/>
                      <c:pt idx="0">
                        <c:v>New Mexico</c:v>
                      </c:pt>
                    </c:strCache>
                  </c:strRef>
                </c:tx>
                <c:spPr>
                  <a:ln w="28575" cap="rnd">
                    <a:solidFill>
                      <a:schemeClr val="accent3">
                        <a:lumMod val="7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PHCS'!$B$48,'EXAMPLE State PHCS'!$G$48,'EXAMPLE State PHCS'!$L$48,'EXAMPLE State PHCS'!$Q$48,'EXAMPLE State PHCS'!$V$48)</c15:sqref>
                        </c15:formulaRef>
                      </c:ext>
                    </c:extLst>
                    <c:numCache>
                      <c:formatCode>_("$"* #,##0_);_("$"* \(#,##0\);_("$"* "-"??_);_(@_)</c:formatCode>
                      <c:ptCount val="5"/>
                      <c:pt idx="0" formatCode="#,##0">
                        <c:v>3463</c:v>
                      </c:pt>
                      <c:pt idx="1">
                        <c:v>5105</c:v>
                      </c:pt>
                      <c:pt idx="2">
                        <c:v>6430</c:v>
                      </c:pt>
                      <c:pt idx="3">
                        <c:v>7418</c:v>
                      </c:pt>
                      <c:pt idx="4">
                        <c:v>8902</c:v>
                      </c:pt>
                    </c:numCache>
                  </c:numRef>
                </c:val>
                <c:smooth val="0"/>
                <c:extLst xmlns:c15="http://schemas.microsoft.com/office/drawing/2012/chart">
                  <c:ext xmlns:c16="http://schemas.microsoft.com/office/drawing/2014/chart" uri="{C3380CC4-5D6E-409C-BE32-E72D297353CC}">
                    <c16:uniqueId val="{0000003C-9226-4BD9-ACF7-5D8527405867}"/>
                  </c:ext>
                </c:extLst>
              </c15:ser>
            </c15:filteredLineSeries>
            <c15:filteredLineSeries>
              <c15:ser>
                <c:idx val="45"/>
                <c:order val="45"/>
                <c:tx>
                  <c:strRef>
                    <c:extLst xmlns:c15="http://schemas.microsoft.com/office/drawing/2012/chart">
                      <c:ext xmlns:c15="http://schemas.microsoft.com/office/drawing/2012/chart" uri="{02D57815-91ED-43cb-92C2-25804820EDAC}">
                        <c15:formulaRef>
                          <c15:sqref>'EXAMPLE State PHCS'!$A$49</c15:sqref>
                        </c15:formulaRef>
                      </c:ext>
                    </c:extLst>
                    <c:strCache>
                      <c:ptCount val="1"/>
                      <c:pt idx="0">
                        <c:v>Oklahoma</c:v>
                      </c:pt>
                    </c:strCache>
                  </c:strRef>
                </c:tx>
                <c:spPr>
                  <a:ln w="28575" cap="rnd">
                    <a:solidFill>
                      <a:schemeClr val="accent4">
                        <a:lumMod val="7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PHCS'!$B$49,'EXAMPLE State PHCS'!$G$49,'EXAMPLE State PHCS'!$L$49,'EXAMPLE State PHCS'!$Q$49,'EXAMPLE State PHCS'!$V$49)</c15:sqref>
                        </c15:formulaRef>
                      </c:ext>
                    </c:extLst>
                    <c:numCache>
                      <c:formatCode>_("$"* #,##0_);_("$"* \(#,##0\);_("$"* "-"??_);_(@_)</c:formatCode>
                      <c:ptCount val="5"/>
                      <c:pt idx="0" formatCode="#,##0">
                        <c:v>3754</c:v>
                      </c:pt>
                      <c:pt idx="1">
                        <c:v>5366</c:v>
                      </c:pt>
                      <c:pt idx="2">
                        <c:v>6664</c:v>
                      </c:pt>
                      <c:pt idx="3">
                        <c:v>7902</c:v>
                      </c:pt>
                      <c:pt idx="4">
                        <c:v>9444</c:v>
                      </c:pt>
                    </c:numCache>
                  </c:numRef>
                </c:val>
                <c:smooth val="0"/>
                <c:extLst xmlns:c15="http://schemas.microsoft.com/office/drawing/2012/chart">
                  <c:ext xmlns:c16="http://schemas.microsoft.com/office/drawing/2014/chart" uri="{C3380CC4-5D6E-409C-BE32-E72D297353CC}">
                    <c16:uniqueId val="{0000003D-9226-4BD9-ACF7-5D8527405867}"/>
                  </c:ext>
                </c:extLst>
              </c15:ser>
            </c15:filteredLineSeries>
            <c15:filteredLineSeries>
              <c15:ser>
                <c:idx val="46"/>
                <c:order val="46"/>
                <c:tx>
                  <c:strRef>
                    <c:extLst xmlns:c15="http://schemas.microsoft.com/office/drawing/2012/chart">
                      <c:ext xmlns:c15="http://schemas.microsoft.com/office/drawing/2012/chart" uri="{02D57815-91ED-43cb-92C2-25804820EDAC}">
                        <c15:formulaRef>
                          <c15:sqref>'EXAMPLE State PHCS'!$A$50</c15:sqref>
                        </c15:formulaRef>
                      </c:ext>
                    </c:extLst>
                    <c:strCache>
                      <c:ptCount val="1"/>
                      <c:pt idx="0">
                        <c:v>Texas</c:v>
                      </c:pt>
                    </c:strCache>
                  </c:strRef>
                </c:tx>
                <c:spPr>
                  <a:ln w="28575" cap="rnd">
                    <a:solidFill>
                      <a:schemeClr val="accent5">
                        <a:lumMod val="7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PHCS'!$B$50,'EXAMPLE State PHCS'!$G$50,'EXAMPLE State PHCS'!$L$50,'EXAMPLE State PHCS'!$Q$50,'EXAMPLE State PHCS'!$V$50)</c15:sqref>
                        </c15:formulaRef>
                      </c:ext>
                    </c:extLst>
                    <c:numCache>
                      <c:formatCode>_("$"* #,##0_);_("$"* \(#,##0\);_("$"* "-"??_);_(@_)</c:formatCode>
                      <c:ptCount val="5"/>
                      <c:pt idx="0" formatCode="#,##0">
                        <c:v>3639</c:v>
                      </c:pt>
                      <c:pt idx="1">
                        <c:v>5046</c:v>
                      </c:pt>
                      <c:pt idx="2">
                        <c:v>6111</c:v>
                      </c:pt>
                      <c:pt idx="3">
                        <c:v>7217</c:v>
                      </c:pt>
                      <c:pt idx="4">
                        <c:v>8406</c:v>
                      </c:pt>
                    </c:numCache>
                  </c:numRef>
                </c:val>
                <c:smooth val="0"/>
                <c:extLst xmlns:c15="http://schemas.microsoft.com/office/drawing/2012/chart">
                  <c:ext xmlns:c16="http://schemas.microsoft.com/office/drawing/2014/chart" uri="{C3380CC4-5D6E-409C-BE32-E72D297353CC}">
                    <c16:uniqueId val="{0000003E-9226-4BD9-ACF7-5D8527405867}"/>
                  </c:ext>
                </c:extLst>
              </c15:ser>
            </c15:filteredLineSeries>
            <c15:filteredLineSeries>
              <c15:ser>
                <c:idx val="47"/>
                <c:order val="47"/>
                <c:tx>
                  <c:strRef>
                    <c:extLst xmlns:c15="http://schemas.microsoft.com/office/drawing/2012/chart">
                      <c:ext xmlns:c15="http://schemas.microsoft.com/office/drawing/2012/chart" uri="{02D57815-91ED-43cb-92C2-25804820EDAC}">
                        <c15:formulaRef>
                          <c15:sqref>'EXAMPLE State PHCS'!$A$51</c15:sqref>
                        </c15:formulaRef>
                      </c:ext>
                    </c:extLst>
                    <c:strCache>
                      <c:ptCount val="1"/>
                      <c:pt idx="0">
                        <c:v>Rocky Mountains</c:v>
                      </c:pt>
                    </c:strCache>
                  </c:strRef>
                </c:tx>
                <c:spPr>
                  <a:ln w="28575" cap="rnd">
                    <a:solidFill>
                      <a:schemeClr val="accent6">
                        <a:lumMod val="7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PHCS'!$B$51,'EXAMPLE State PHCS'!$G$51,'EXAMPLE State PHCS'!$L$51,'EXAMPLE State PHCS'!$Q$51,'EXAMPLE State PHCS'!$V$51)</c15:sqref>
                        </c15:formulaRef>
                      </c:ext>
                    </c:extLst>
                    <c:numCache>
                      <c:formatCode>_("$"* #,##0_);_("$"* \(#,##0\);_("$"* "-"??_);_(@_)</c:formatCode>
                      <c:ptCount val="5"/>
                      <c:pt idx="0" formatCode="#,##0">
                        <c:v>3551</c:v>
                      </c:pt>
                      <c:pt idx="1">
                        <c:v>4884</c:v>
                      </c:pt>
                      <c:pt idx="2">
                        <c:v>5883</c:v>
                      </c:pt>
                      <c:pt idx="3">
                        <c:v>6988</c:v>
                      </c:pt>
                      <c:pt idx="4">
                        <c:v>8497</c:v>
                      </c:pt>
                    </c:numCache>
                  </c:numRef>
                </c:val>
                <c:smooth val="0"/>
                <c:extLst xmlns:c15="http://schemas.microsoft.com/office/drawing/2012/chart">
                  <c:ext xmlns:c16="http://schemas.microsoft.com/office/drawing/2014/chart" uri="{C3380CC4-5D6E-409C-BE32-E72D297353CC}">
                    <c16:uniqueId val="{0000003F-9226-4BD9-ACF7-5D8527405867}"/>
                  </c:ext>
                </c:extLst>
              </c15:ser>
            </c15:filteredLineSeries>
            <c15:filteredLineSeries>
              <c15:ser>
                <c:idx val="50"/>
                <c:order val="50"/>
                <c:tx>
                  <c:strRef>
                    <c:extLst xmlns:c15="http://schemas.microsoft.com/office/drawing/2012/chart">
                      <c:ext xmlns:c15="http://schemas.microsoft.com/office/drawing/2012/chart" uri="{02D57815-91ED-43cb-92C2-25804820EDAC}">
                        <c15:formulaRef>
                          <c15:sqref>'EXAMPLE State PHCS'!$A$54</c15:sqref>
                        </c15:formulaRef>
                      </c:ext>
                    </c:extLst>
                    <c:strCache>
                      <c:ptCount val="1"/>
                      <c:pt idx="0">
                        <c:v>Montana</c:v>
                      </c:pt>
                    </c:strCache>
                  </c:strRef>
                </c:tx>
                <c:spPr>
                  <a:ln w="28575" cap="rnd">
                    <a:solidFill>
                      <a:schemeClr val="accent3">
                        <a:lumMod val="50000"/>
                        <a:lumOff val="5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PHCS'!$B$54,'EXAMPLE State PHCS'!$G$54,'EXAMPLE State PHCS'!$L$54,'EXAMPLE State PHCS'!$Q$54,'EXAMPLE State PHCS'!$V$54)</c15:sqref>
                        </c15:formulaRef>
                      </c:ext>
                    </c:extLst>
                    <c:numCache>
                      <c:formatCode>_("$"* #,##0_);_("$"* \(#,##0\);_("$"* "-"??_);_(@_)</c:formatCode>
                      <c:ptCount val="5"/>
                      <c:pt idx="0" formatCode="#,##0">
                        <c:v>3855</c:v>
                      </c:pt>
                      <c:pt idx="1">
                        <c:v>5440</c:v>
                      </c:pt>
                      <c:pt idx="2">
                        <c:v>6919</c:v>
                      </c:pt>
                      <c:pt idx="3">
                        <c:v>8344</c:v>
                      </c:pt>
                      <c:pt idx="4">
                        <c:v>10212</c:v>
                      </c:pt>
                    </c:numCache>
                  </c:numRef>
                </c:val>
                <c:smooth val="0"/>
                <c:extLst xmlns:c15="http://schemas.microsoft.com/office/drawing/2012/chart">
                  <c:ext xmlns:c16="http://schemas.microsoft.com/office/drawing/2014/chart" uri="{C3380CC4-5D6E-409C-BE32-E72D297353CC}">
                    <c16:uniqueId val="{00000040-9226-4BD9-ACF7-5D8527405867}"/>
                  </c:ext>
                </c:extLst>
              </c15:ser>
            </c15:filteredLineSeries>
            <c15:filteredLineSeries>
              <c15:ser>
                <c:idx val="51"/>
                <c:order val="51"/>
                <c:tx>
                  <c:strRef>
                    <c:extLst xmlns:c15="http://schemas.microsoft.com/office/drawing/2012/chart">
                      <c:ext xmlns:c15="http://schemas.microsoft.com/office/drawing/2012/chart" uri="{02D57815-91ED-43cb-92C2-25804820EDAC}">
                        <c15:formulaRef>
                          <c15:sqref>'EXAMPLE State PHCS'!$A$55</c15:sqref>
                        </c15:formulaRef>
                      </c:ext>
                    </c:extLst>
                    <c:strCache>
                      <c:ptCount val="1"/>
                      <c:pt idx="0">
                        <c:v>Utah</c:v>
                      </c:pt>
                    </c:strCache>
                  </c:strRef>
                </c:tx>
                <c:spPr>
                  <a:ln w="28575" cap="rnd">
                    <a:solidFill>
                      <a:schemeClr val="accent4">
                        <a:lumMod val="50000"/>
                        <a:lumOff val="50000"/>
                      </a:schemeClr>
                    </a:solidFill>
                    <a:round/>
                  </a:ln>
                  <a:effectLst/>
                </c:spPr>
                <c:marker>
                  <c:symbol val="none"/>
                </c:marker>
                <c:dLbls>
                  <c:dLbl>
                    <c:idx val="12"/>
                    <c:tx>
                      <c:rich>
                        <a:bodyPr/>
                        <a:lstStyle/>
                        <a:p>
                          <a:fld id="{AFDCA3C9-664A-4538-A9E2-4494C45B4B4B}" type="SERIESNAME">
                            <a:rPr lang="en-US"/>
                            <a:pPr/>
                            <a:t>[SERIES NAME]</a:t>
                          </a:fld>
                          <a:r>
                            <a:rPr lang="en-US" baseline="0"/>
                            <a:t>, </a:t>
                          </a:r>
                          <a:fld id="{9C32794D-2917-414F-8EAD-FE18486E5A7E}" type="CATEGORYNAME">
                            <a:rPr lang="en-US" baseline="0"/>
                            <a:pPr/>
                            <a:t>[CATEGORY NAME]</a:t>
                          </a:fld>
                          <a:r>
                            <a:rPr lang="en-US" baseline="0"/>
                            <a:t>, $</a:t>
                          </a:r>
                          <a:fld id="{BE3FEB7B-FD45-427B-8F3E-47CDB2C18BF4}" type="VALUE">
                            <a:rPr lang="en-US" baseline="0"/>
                            <a:pPr/>
                            <a:t>[VALUE]</a:t>
                          </a:fld>
                          <a:endParaRPr lang="en-US" baseline="0"/>
                        </a:p>
                      </c:rich>
                    </c:tx>
                    <c:showLegendKey val="0"/>
                    <c:showVal val="1"/>
                    <c:showCatName val="1"/>
                    <c:showSerName val="1"/>
                    <c:showPercent val="0"/>
                    <c:showBubbleSize val="0"/>
                    <c:extLst xmlns:c15="http://schemas.microsoft.com/office/drawing/2012/chart">
                      <c:ext xmlns:c15="http://schemas.microsoft.com/office/drawing/2012/chart" uri="{CE6537A1-D6FC-4f65-9D91-7224C49458BB}">
                        <c15:dlblFieldTable/>
                        <c15:showDataLabelsRange val="0"/>
                      </c:ext>
                      <c:ext xmlns:c16="http://schemas.microsoft.com/office/drawing/2014/chart" uri="{C3380CC4-5D6E-409C-BE32-E72D297353CC}">
                        <c16:uniqueId val="{00000041-9226-4BD9-ACF7-5D8527405867}"/>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05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0"/>
                  <c:showSerName val="0"/>
                  <c:showPercent val="0"/>
                  <c:showBubbleSize val="0"/>
                  <c:extLst xmlns:c15="http://schemas.microsoft.com/office/drawing/2012/char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PHCS'!$B$55,'EXAMPLE State PHCS'!$G$55,'EXAMPLE State PHCS'!$L$55,'EXAMPLE State PHCS'!$Q$55,'EXAMPLE State PHCS'!$V$55)</c15:sqref>
                        </c15:formulaRef>
                      </c:ext>
                    </c:extLst>
                    <c:numCache>
                      <c:formatCode>_("$"* #,##0_);_("$"* \(#,##0\);_("$"* "-"??_);_(@_)</c:formatCode>
                      <c:ptCount val="5"/>
                      <c:pt idx="0" formatCode="#,##0">
                        <c:v>3027</c:v>
                      </c:pt>
                      <c:pt idx="1">
                        <c:v>4428</c:v>
                      </c:pt>
                      <c:pt idx="2">
                        <c:v>5133</c:v>
                      </c:pt>
                      <c:pt idx="3">
                        <c:v>6112</c:v>
                      </c:pt>
                      <c:pt idx="4">
                        <c:v>7522</c:v>
                      </c:pt>
                    </c:numCache>
                  </c:numRef>
                </c:val>
                <c:smooth val="0"/>
                <c:extLst xmlns:c15="http://schemas.microsoft.com/office/drawing/2012/chart">
                  <c:ext xmlns:c16="http://schemas.microsoft.com/office/drawing/2014/chart" uri="{C3380CC4-5D6E-409C-BE32-E72D297353CC}">
                    <c16:uniqueId val="{00000042-9226-4BD9-ACF7-5D8527405867}"/>
                  </c:ext>
                </c:extLst>
              </c15:ser>
            </c15:filteredLineSeries>
            <c15:filteredLineSeries>
              <c15:ser>
                <c:idx val="52"/>
                <c:order val="52"/>
                <c:tx>
                  <c:strRef>
                    <c:extLst xmlns:c15="http://schemas.microsoft.com/office/drawing/2012/chart">
                      <c:ext xmlns:c15="http://schemas.microsoft.com/office/drawing/2012/chart" uri="{02D57815-91ED-43cb-92C2-25804820EDAC}">
                        <c15:formulaRef>
                          <c15:sqref>'EXAMPLE State PHCS'!$A$56</c15:sqref>
                        </c15:formulaRef>
                      </c:ext>
                    </c:extLst>
                    <c:strCache>
                      <c:ptCount val="1"/>
                      <c:pt idx="0">
                        <c:v>Wyoming</c:v>
                      </c:pt>
                    </c:strCache>
                  </c:strRef>
                </c:tx>
                <c:spPr>
                  <a:ln w="28575" cap="rnd">
                    <a:solidFill>
                      <a:schemeClr val="accent5">
                        <a:lumMod val="50000"/>
                        <a:lumOff val="5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PHCS'!$B$56,'EXAMPLE State PHCS'!$G$56,'EXAMPLE State PHCS'!$L$56,'EXAMPLE State PHCS'!$Q$56,'EXAMPLE State PHCS'!$V$56)</c15:sqref>
                        </c15:formulaRef>
                      </c:ext>
                    </c:extLst>
                    <c:numCache>
                      <c:formatCode>_("$"* #,##0_);_("$"* \(#,##0\);_("$"* "-"??_);_(@_)</c:formatCode>
                      <c:ptCount val="5"/>
                      <c:pt idx="0" formatCode="#,##0">
                        <c:v>3964</c:v>
                      </c:pt>
                      <c:pt idx="1">
                        <c:v>5686</c:v>
                      </c:pt>
                      <c:pt idx="2">
                        <c:v>7244</c:v>
                      </c:pt>
                      <c:pt idx="3">
                        <c:v>8652</c:v>
                      </c:pt>
                      <c:pt idx="4">
                        <c:v>10989</c:v>
                      </c:pt>
                    </c:numCache>
                  </c:numRef>
                </c:val>
                <c:smooth val="0"/>
                <c:extLst xmlns:c15="http://schemas.microsoft.com/office/drawing/2012/chart">
                  <c:ext xmlns:c16="http://schemas.microsoft.com/office/drawing/2014/chart" uri="{C3380CC4-5D6E-409C-BE32-E72D297353CC}">
                    <c16:uniqueId val="{00000043-9226-4BD9-ACF7-5D8527405867}"/>
                  </c:ext>
                </c:extLst>
              </c15:ser>
            </c15:filteredLineSeries>
            <c15:filteredLineSeries>
              <c15:ser>
                <c:idx val="53"/>
                <c:order val="53"/>
                <c:tx>
                  <c:strRef>
                    <c:extLst xmlns:c15="http://schemas.microsoft.com/office/drawing/2012/chart">
                      <c:ext xmlns:c15="http://schemas.microsoft.com/office/drawing/2012/chart" uri="{02D57815-91ED-43cb-92C2-25804820EDAC}">
                        <c15:formulaRef>
                          <c15:sqref>'EXAMPLE State PHCS'!$A$57</c15:sqref>
                        </c15:formulaRef>
                      </c:ext>
                    </c:extLst>
                    <c:strCache>
                      <c:ptCount val="1"/>
                      <c:pt idx="0">
                        <c:v>Far West</c:v>
                      </c:pt>
                    </c:strCache>
                  </c:strRef>
                </c:tx>
                <c:spPr>
                  <a:ln w="28575" cap="rnd">
                    <a:solidFill>
                      <a:schemeClr val="accent6">
                        <a:lumMod val="50000"/>
                        <a:lumOff val="50000"/>
                      </a:schemeClr>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PHCS'!$B$57,'EXAMPLE State PHCS'!$G$57,'EXAMPLE State PHCS'!$L$57,'EXAMPLE State PHCS'!$Q$57,'EXAMPLE State PHCS'!$V$57)</c15:sqref>
                        </c15:formulaRef>
                      </c:ext>
                    </c:extLst>
                    <c:numCache>
                      <c:formatCode>_("$"* #,##0_);_("$"* \(#,##0\);_("$"* "-"??_);_(@_)</c:formatCode>
                      <c:ptCount val="5"/>
                      <c:pt idx="0" formatCode="#,##0">
                        <c:v>3629</c:v>
                      </c:pt>
                      <c:pt idx="1">
                        <c:v>5189</c:v>
                      </c:pt>
                      <c:pt idx="2">
                        <c:v>6552</c:v>
                      </c:pt>
                      <c:pt idx="3">
                        <c:v>8005</c:v>
                      </c:pt>
                      <c:pt idx="4">
                        <c:v>10076</c:v>
                      </c:pt>
                    </c:numCache>
                  </c:numRef>
                </c:val>
                <c:smooth val="0"/>
                <c:extLst xmlns:c15="http://schemas.microsoft.com/office/drawing/2012/chart">
                  <c:ext xmlns:c16="http://schemas.microsoft.com/office/drawing/2014/chart" uri="{C3380CC4-5D6E-409C-BE32-E72D297353CC}">
                    <c16:uniqueId val="{00000044-9226-4BD9-ACF7-5D8527405867}"/>
                  </c:ext>
                </c:extLst>
              </c15:ser>
            </c15:filteredLineSeries>
            <c15:filteredLineSeries>
              <c15:ser>
                <c:idx val="54"/>
                <c:order val="54"/>
                <c:tx>
                  <c:strRef>
                    <c:extLst xmlns:c15="http://schemas.microsoft.com/office/drawing/2012/chart">
                      <c:ext xmlns:c15="http://schemas.microsoft.com/office/drawing/2012/chart" uri="{02D57815-91ED-43cb-92C2-25804820EDAC}">
                        <c15:formulaRef>
                          <c15:sqref>'EXAMPLE State PHCS'!$A$58</c15:sqref>
                        </c15:formulaRef>
                      </c:ext>
                    </c:extLst>
                    <c:strCache>
                      <c:ptCount val="1"/>
                      <c:pt idx="0">
                        <c:v>Alaska</c:v>
                      </c:pt>
                    </c:strCache>
                  </c:strRef>
                </c:tx>
                <c:spPr>
                  <a:ln w="28575" cap="rnd">
                    <a:solidFill>
                      <a:schemeClr val="accent1"/>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PHCS'!$B$58,'EXAMPLE State PHCS'!$G$58,'EXAMPLE State PHCS'!$L$58,'EXAMPLE State PHCS'!$Q$58,'EXAMPLE State PHCS'!$V$58)</c15:sqref>
                        </c15:formulaRef>
                      </c:ext>
                    </c:extLst>
                    <c:numCache>
                      <c:formatCode>_("$"* #,##0_);_("$"* \(#,##0\);_("$"* "-"??_);_(@_)</c:formatCode>
                      <c:ptCount val="5"/>
                      <c:pt idx="0" formatCode="#,##0">
                        <c:v>4559</c:v>
                      </c:pt>
                      <c:pt idx="1">
                        <c:v>7081</c:v>
                      </c:pt>
                      <c:pt idx="2">
                        <c:v>8927</c:v>
                      </c:pt>
                      <c:pt idx="3">
                        <c:v>11460</c:v>
                      </c:pt>
                      <c:pt idx="4">
                        <c:v>13642</c:v>
                      </c:pt>
                    </c:numCache>
                  </c:numRef>
                </c:val>
                <c:smooth val="0"/>
                <c:extLst xmlns:c15="http://schemas.microsoft.com/office/drawing/2012/chart">
                  <c:ext xmlns:c16="http://schemas.microsoft.com/office/drawing/2014/chart" uri="{C3380CC4-5D6E-409C-BE32-E72D297353CC}">
                    <c16:uniqueId val="{00000045-9226-4BD9-ACF7-5D8527405867}"/>
                  </c:ext>
                </c:extLst>
              </c15:ser>
            </c15:filteredLineSeries>
            <c15:filteredLineSeries>
              <c15:ser>
                <c:idx val="56"/>
                <c:order val="56"/>
                <c:tx>
                  <c:strRef>
                    <c:extLst xmlns:c15="http://schemas.microsoft.com/office/drawing/2012/chart">
                      <c:ext xmlns:c15="http://schemas.microsoft.com/office/drawing/2012/chart" uri="{02D57815-91ED-43cb-92C2-25804820EDAC}">
                        <c15:formulaRef>
                          <c15:sqref>'EXAMPLE State PHCS'!$A$60</c15:sqref>
                        </c15:formulaRef>
                      </c:ext>
                    </c:extLst>
                    <c:strCache>
                      <c:ptCount val="1"/>
                      <c:pt idx="0">
                        <c:v>Hawaii</c:v>
                      </c:pt>
                    </c:strCache>
                  </c:strRef>
                </c:tx>
                <c:spPr>
                  <a:ln w="28575" cap="rnd">
                    <a:solidFill>
                      <a:schemeClr val="accent3"/>
                    </a:solidFill>
                    <a:round/>
                  </a:ln>
                  <a:effectLst/>
                </c:spPr>
                <c:marker>
                  <c:symbol val="none"/>
                </c:marker>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PHCS'!$B$60,'EXAMPLE State PHCS'!$G$60,'EXAMPLE State PHCS'!$L$60,'EXAMPLE State PHCS'!$Q$60,'EXAMPLE State PHCS'!$V$60)</c15:sqref>
                        </c15:formulaRef>
                      </c:ext>
                    </c:extLst>
                    <c:numCache>
                      <c:formatCode>_("$"* #,##0_);_("$"* \(#,##0\);_("$"* "-"??_);_(@_)</c:formatCode>
                      <c:ptCount val="5"/>
                      <c:pt idx="0" formatCode="#,##0">
                        <c:v>3874</c:v>
                      </c:pt>
                      <c:pt idx="1">
                        <c:v>5381</c:v>
                      </c:pt>
                      <c:pt idx="2">
                        <c:v>6440</c:v>
                      </c:pt>
                      <c:pt idx="3">
                        <c:v>7747</c:v>
                      </c:pt>
                      <c:pt idx="4">
                        <c:v>10291</c:v>
                      </c:pt>
                    </c:numCache>
                  </c:numRef>
                </c:val>
                <c:smooth val="0"/>
                <c:extLst xmlns:c15="http://schemas.microsoft.com/office/drawing/2012/chart">
                  <c:ext xmlns:c16="http://schemas.microsoft.com/office/drawing/2014/chart" uri="{C3380CC4-5D6E-409C-BE32-E72D297353CC}">
                    <c16:uniqueId val="{00000046-9226-4BD9-ACF7-5D8527405867}"/>
                  </c:ext>
                </c:extLst>
              </c15:ser>
            </c15:filteredLineSeries>
            <c15:filteredLineSeries>
              <c15:ser>
                <c:idx val="57"/>
                <c:order val="57"/>
                <c:tx>
                  <c:strRef>
                    <c:extLst xmlns:c15="http://schemas.microsoft.com/office/drawing/2012/chart">
                      <c:ext xmlns:c15="http://schemas.microsoft.com/office/drawing/2012/chart" uri="{02D57815-91ED-43cb-92C2-25804820EDAC}">
                        <c15:formulaRef>
                          <c15:sqref>'EXAMPLE State PHCS'!$A$61</c15:sqref>
                        </c15:formulaRef>
                      </c:ext>
                    </c:extLst>
                    <c:strCache>
                      <c:ptCount val="1"/>
                      <c:pt idx="0">
                        <c:v>Nevada</c:v>
                      </c:pt>
                    </c:strCache>
                  </c:strRef>
                </c:tx>
                <c:spPr>
                  <a:ln w="28575" cap="rnd">
                    <a:solidFill>
                      <a:schemeClr val="accent4"/>
                    </a:solidFill>
                    <a:round/>
                  </a:ln>
                  <a:effectLst/>
                </c:spPr>
                <c:marker>
                  <c:symbol val="none"/>
                </c:marker>
                <c:dLbls>
                  <c:dLbl>
                    <c:idx val="12"/>
                    <c:tx>
                      <c:rich>
                        <a:bodyPr rot="0" spcFirstLastPara="1" vertOverflow="clip" horzOverflow="clip" vert="horz" wrap="square" lIns="38100" tIns="19050" rIns="38100" bIns="19050" anchor="ctr" anchorCtr="1">
                          <a:spAutoFit/>
                        </a:bodyPr>
                        <a:lstStyle/>
                        <a:p>
                          <a:pPr>
                            <a:defRPr sz="1050" b="0" i="0" u="none" strike="noStrike" kern="1200" baseline="0">
                              <a:solidFill>
                                <a:schemeClr val="dk1">
                                  <a:lumMod val="65000"/>
                                  <a:lumOff val="35000"/>
                                </a:schemeClr>
                              </a:solidFill>
                              <a:latin typeface="+mn-lt"/>
                              <a:ea typeface="+mn-ea"/>
                              <a:cs typeface="+mn-cs"/>
                            </a:defRPr>
                          </a:pPr>
                          <a:fld id="{DA237ADB-74D2-4E1E-AE81-FD258AB8E93D}" type="SERIESNAME">
                            <a:rPr lang="en-US" sz="1050"/>
                            <a:pPr>
                              <a:defRPr sz="1050"/>
                            </a:pPr>
                            <a:t>[SERIES NAME]</a:t>
                          </a:fld>
                          <a:r>
                            <a:rPr lang="en-US" sz="1050" baseline="0"/>
                            <a:t>, </a:t>
                          </a:r>
                          <a:fld id="{E7F4F4BB-6579-432A-9682-7AC7E2AD263B}" type="CATEGORYNAME">
                            <a:rPr lang="en-US" sz="1050" baseline="0"/>
                            <a:pPr>
                              <a:defRPr sz="1050"/>
                            </a:pPr>
                            <a:t>[CATEGORY NAME]</a:t>
                          </a:fld>
                          <a:r>
                            <a:rPr lang="en-US" sz="1050" baseline="0"/>
                            <a:t>, $</a:t>
                          </a:r>
                          <a:fld id="{9C960A98-C8E3-43FB-86AC-6CDB912CF390}" type="VALUE">
                            <a:rPr lang="en-US" sz="1050" baseline="0"/>
                            <a:pPr>
                              <a:defRPr sz="1050"/>
                            </a:pPr>
                            <a:t>[VALUE]</a:t>
                          </a:fld>
                          <a:endParaRPr lang="en-US" sz="1050" baseline="0"/>
                        </a:p>
                      </c:rich>
                    </c:tx>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05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1"/>
                    <c:showSerName val="1"/>
                    <c:showPercent val="0"/>
                    <c:showBubbleSize val="0"/>
                    <c:extLst xmlns:c15="http://schemas.microsoft.com/office/drawing/2012/char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47-9226-4BD9-ACF7-5D8527405867}"/>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0"/>
                  <c:showCatName val="0"/>
                  <c:showSerName val="0"/>
                  <c:showPercent val="0"/>
                  <c:showBubbleSize val="0"/>
                  <c:extLst xmlns:c15="http://schemas.microsoft.com/office/drawing/2012/char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extLst xmlns:c15="http://schemas.microsoft.com/office/drawing/2012/chart">
                      <c:ext xmlns:c15="http://schemas.microsoft.com/office/drawing/2012/chart" uri="{02D57815-91ED-43cb-92C2-25804820EDAC}">
                        <c15:formulaRef>
                          <c15:sqref>('EXAMPLE State PHCS'!$B$3,'EXAMPLE State PHCS'!$G$3,'EXAMPLE State PHCS'!$L$3,'EXAMPLE State PHCS'!$Q$3,'EXAMPLE State PHCS'!$V$3)</c15:sqref>
                        </c15:formulaRef>
                      </c:ext>
                    </c:extLst>
                    <c:numCache>
                      <c:formatCode>#0</c:formatCode>
                      <c:ptCount val="5"/>
                      <c:pt idx="0">
                        <c:v>2000</c:v>
                      </c:pt>
                      <c:pt idx="1">
                        <c:v>2005</c:v>
                      </c:pt>
                      <c:pt idx="2">
                        <c:v>2010</c:v>
                      </c:pt>
                      <c:pt idx="3">
                        <c:v>2015</c:v>
                      </c:pt>
                      <c:pt idx="4">
                        <c:v>2020</c:v>
                      </c:pt>
                    </c:numCache>
                  </c:numRef>
                </c:cat>
                <c:val>
                  <c:numRef>
                    <c:extLst xmlns:c15="http://schemas.microsoft.com/office/drawing/2012/chart">
                      <c:ext xmlns:c15="http://schemas.microsoft.com/office/drawing/2012/chart" uri="{02D57815-91ED-43cb-92C2-25804820EDAC}">
                        <c15:formulaRef>
                          <c15:sqref>('EXAMPLE State PHCS'!$B$61,'EXAMPLE State PHCS'!$G$61,'EXAMPLE State PHCS'!$L$61,'EXAMPLE State PHCS'!$Q$61,'EXAMPLE State PHCS'!$V$61)</c15:sqref>
                        </c15:formulaRef>
                      </c:ext>
                    </c:extLst>
                    <c:numCache>
                      <c:formatCode>_("$"* #,##0_);_("$"* \(#,##0\);_("$"* "-"??_);_(@_)</c:formatCode>
                      <c:ptCount val="5"/>
                      <c:pt idx="0" formatCode="#,##0">
                        <c:v>3392</c:v>
                      </c:pt>
                      <c:pt idx="1">
                        <c:v>4911</c:v>
                      </c:pt>
                      <c:pt idx="2">
                        <c:v>5788</c:v>
                      </c:pt>
                      <c:pt idx="3">
                        <c:v>6987</c:v>
                      </c:pt>
                      <c:pt idx="4">
                        <c:v>8348</c:v>
                      </c:pt>
                    </c:numCache>
                  </c:numRef>
                </c:val>
                <c:smooth val="0"/>
                <c:extLst xmlns:c15="http://schemas.microsoft.com/office/drawing/2012/chart">
                  <c:ext xmlns:c16="http://schemas.microsoft.com/office/drawing/2014/chart" uri="{C3380CC4-5D6E-409C-BE32-E72D297353CC}">
                    <c16:uniqueId val="{00000048-9226-4BD9-ACF7-5D8527405867}"/>
                  </c:ext>
                </c:extLst>
              </c15:ser>
            </c15:filteredLineSeries>
          </c:ext>
        </c:extLst>
      </c:lineChart>
      <c:catAx>
        <c:axId val="888669007"/>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88673167"/>
        <c:crosses val="autoZero"/>
        <c:auto val="1"/>
        <c:lblAlgn val="ctr"/>
        <c:lblOffset val="100"/>
        <c:noMultiLvlLbl val="0"/>
      </c:catAx>
      <c:valAx>
        <c:axId val="888673167"/>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a:t>Per Capita Personal Health Care Spending </a:t>
                </a:r>
                <a:endParaRPr lang="en-US" sz="1100" baseline="0"/>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88669007"/>
        <c:crosses val="autoZero"/>
        <c:crossBetween val="midCat"/>
        <c:majorUnit val="3000"/>
      </c:valAx>
      <c:spPr>
        <a:noFill/>
        <a:ln>
          <a:noFill/>
        </a:ln>
        <a:effectLst/>
      </c:spPr>
    </c:plotArea>
    <c:legend>
      <c:legendPos val="b"/>
      <c:layout>
        <c:manualLayout>
          <c:xMode val="edge"/>
          <c:yMode val="edge"/>
          <c:x val="1.0436502627731855E-2"/>
          <c:y val="0.90739230000219084"/>
          <c:w val="0.97080648811096948"/>
          <c:h val="7.0641639579035728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lumMod val="10000"/>
                  <a:lumOff val="90000"/>
                </a:schemeClr>
              </a:solidFill>
              <a:ln w="19050">
                <a:solidFill>
                  <a:schemeClr val="lt1"/>
                </a:solidFill>
              </a:ln>
              <a:effectLst/>
            </c:spPr>
            <c:extLst>
              <c:ext xmlns:c16="http://schemas.microsoft.com/office/drawing/2014/chart" uri="{C3380CC4-5D6E-409C-BE32-E72D297353CC}">
                <c16:uniqueId val="{00000001-FD4E-4F9D-92D1-BCF9DB090D76}"/>
              </c:ext>
            </c:extLst>
          </c:dPt>
          <c:dPt>
            <c:idx val="1"/>
            <c:bubble3D val="0"/>
            <c:explosion val="1"/>
            <c:spPr>
              <a:solidFill>
                <a:schemeClr val="accent2"/>
              </a:solidFill>
              <a:ln w="19050">
                <a:solidFill>
                  <a:schemeClr val="lt1"/>
                </a:solidFill>
              </a:ln>
              <a:effectLst/>
            </c:spPr>
            <c:extLst>
              <c:ext xmlns:c16="http://schemas.microsoft.com/office/drawing/2014/chart" uri="{C3380CC4-5D6E-409C-BE32-E72D297353CC}">
                <c16:uniqueId val="{00000003-FD4E-4F9D-92D1-BCF9DB090D76}"/>
              </c:ext>
            </c:extLst>
          </c:dPt>
          <c:dPt>
            <c:idx val="2"/>
            <c:bubble3D val="0"/>
            <c:spPr>
              <a:solidFill>
                <a:schemeClr val="accent1"/>
              </a:solidFill>
              <a:ln w="19050">
                <a:solidFill>
                  <a:schemeClr val="lt1"/>
                </a:solidFill>
              </a:ln>
              <a:effectLst/>
            </c:spPr>
            <c:extLst>
              <c:ext xmlns:c16="http://schemas.microsoft.com/office/drawing/2014/chart" uri="{C3380CC4-5D6E-409C-BE32-E72D297353CC}">
                <c16:uniqueId val="{00000005-FD4E-4F9D-92D1-BCF9DB090D76}"/>
              </c:ext>
            </c:extLst>
          </c:dPt>
          <c:dPt>
            <c:idx val="3"/>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7-FD4E-4F9D-92D1-BCF9DB090D76}"/>
              </c:ext>
            </c:extLst>
          </c:dPt>
          <c:dPt>
            <c:idx val="4"/>
            <c:bubble3D val="0"/>
            <c:spPr>
              <a:solidFill>
                <a:schemeClr val="accent4"/>
              </a:solidFill>
              <a:ln w="19050">
                <a:solidFill>
                  <a:schemeClr val="lt1"/>
                </a:solidFill>
              </a:ln>
              <a:effectLst/>
            </c:spPr>
            <c:extLst>
              <c:ext xmlns:c16="http://schemas.microsoft.com/office/drawing/2014/chart" uri="{C3380CC4-5D6E-409C-BE32-E72D297353CC}">
                <c16:uniqueId val="{00000009-FD4E-4F9D-92D1-BCF9DB090D76}"/>
              </c:ext>
            </c:extLst>
          </c:dPt>
          <c:dLbls>
            <c:dLbl>
              <c:idx val="1"/>
              <c:layout>
                <c:manualLayout>
                  <c:x val="1.630068842455314E-2"/>
                  <c:y val="-2.2312689554401056E-2"/>
                </c:manualLayout>
              </c:layout>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accent2"/>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18200825231437698"/>
                      <c:h val="0.16459435361431055"/>
                    </c:manualLayout>
                  </c15:layout>
                </c:ext>
                <c:ext xmlns:c16="http://schemas.microsoft.com/office/drawing/2014/chart" uri="{C3380CC4-5D6E-409C-BE32-E72D297353CC}">
                  <c16:uniqueId val="{00000003-FD4E-4F9D-92D1-BCF9DB090D76}"/>
                </c:ext>
              </c:extLst>
            </c:dLbl>
            <c:dLbl>
              <c:idx val="2"/>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1"/>
              <c:showSerName val="0"/>
              <c:showPercent val="1"/>
              <c:showBubbleSize val="0"/>
              <c:extLst>
                <c:ext xmlns:c16="http://schemas.microsoft.com/office/drawing/2014/chart" uri="{C3380CC4-5D6E-409C-BE32-E72D297353CC}">
                  <c16:uniqueId val="{00000005-FD4E-4F9D-92D1-BCF9DB090D76}"/>
                </c:ext>
              </c:extLst>
            </c:dLbl>
            <c:dLbl>
              <c:idx val="3"/>
              <c:layout>
                <c:manualLayout>
                  <c:x val="-5.2020114678527227E-2"/>
                  <c:y val="0.11669743682844305"/>
                </c:manualLayout>
              </c:layout>
              <c:dLblPos val="bestFit"/>
              <c:showLegendKey val="0"/>
              <c:showVal val="1"/>
              <c:showCatName val="1"/>
              <c:showSerName val="0"/>
              <c:showPercent val="1"/>
              <c:showBubbleSize val="0"/>
              <c:extLst>
                <c:ext xmlns:c15="http://schemas.microsoft.com/office/drawing/2012/chart" uri="{CE6537A1-D6FC-4f65-9D91-7224C49458BB}">
                  <c15:layout>
                    <c:manualLayout>
                      <c:w val="0.25162141494495754"/>
                      <c:h val="0.21092880013938078"/>
                    </c:manualLayout>
                  </c15:layout>
                </c:ext>
                <c:ext xmlns:c16="http://schemas.microsoft.com/office/drawing/2014/chart" uri="{C3380CC4-5D6E-409C-BE32-E72D297353CC}">
                  <c16:uniqueId val="{00000007-FD4E-4F9D-92D1-BCF9DB090D76}"/>
                </c:ext>
              </c:extLst>
            </c:dLbl>
            <c:dLbl>
              <c:idx val="4"/>
              <c:layout>
                <c:manualLayout>
                  <c:x val="2.9243835083414848E-3"/>
                  <c:y val="1.1156318766187277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FD4E-4F9D-92D1-BCF9DB090D76}"/>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'WA Example Cost Driver Data_Vis'!$A$17:$A$21</c:f>
              <c:strCache>
                <c:ptCount val="5"/>
                <c:pt idx="0">
                  <c:v>Other Personal Health Spending</c:v>
                </c:pt>
                <c:pt idx="1">
                  <c:v>Hospital Care</c:v>
                </c:pt>
                <c:pt idx="2">
                  <c:v>Physician &amp; Clinical Services</c:v>
                </c:pt>
                <c:pt idx="3">
                  <c:v>Prescription Drugs and Other Non-durable Medical Products</c:v>
                </c:pt>
                <c:pt idx="4">
                  <c:v>Dental Services</c:v>
                </c:pt>
              </c:strCache>
            </c:strRef>
          </c:cat>
          <c:val>
            <c:numRef>
              <c:f>'WA Example Cost Driver Data_Vis'!$G$17:$G$21</c:f>
              <c:numCache>
                <c:formatCode>_("$"* #,##0_);_("$"* \(#,##0\);_("$"* "-"??_);_(@_)</c:formatCode>
                <c:ptCount val="5"/>
                <c:pt idx="0">
                  <c:v>1971</c:v>
                </c:pt>
                <c:pt idx="1">
                  <c:v>3447</c:v>
                </c:pt>
                <c:pt idx="2">
                  <c:v>2473</c:v>
                </c:pt>
                <c:pt idx="3">
                  <c:v>792</c:v>
                </c:pt>
                <c:pt idx="4">
                  <c:v>582</c:v>
                </c:pt>
              </c:numCache>
            </c:numRef>
          </c:val>
          <c:extLst>
            <c:ext xmlns:c16="http://schemas.microsoft.com/office/drawing/2014/chart" uri="{C3380CC4-5D6E-409C-BE32-E72D297353CC}">
              <c16:uniqueId val="{0000000A-FD4E-4F9D-92D1-BCF9DB090D7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1"/>
          <c:order val="0"/>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'Slide 18 - Data'!$C$287:$C$292</c:f>
              <c:strCache>
                <c:ptCount val="6"/>
                <c:pt idx="0">
                  <c:v>Overall Personal Health Care Spending</c:v>
                </c:pt>
                <c:pt idx="1">
                  <c:v>Hospital Care</c:v>
                </c:pt>
                <c:pt idx="2">
                  <c:v>Physician &amp; Clinical Services</c:v>
                </c:pt>
                <c:pt idx="3">
                  <c:v>Prescription Drugs and Other Non-durable Medical Products</c:v>
                </c:pt>
                <c:pt idx="4">
                  <c:v>Dental Services</c:v>
                </c:pt>
                <c:pt idx="5">
                  <c:v>Other Personal Health Care Spending</c:v>
                </c:pt>
              </c:strCache>
            </c:strRef>
          </c:cat>
          <c:val>
            <c:numRef>
              <c:f>'Slide 18 - Data'!$G$287:$G$292</c:f>
            </c:numRef>
          </c:val>
          <c:extLst>
            <c:ext xmlns:c16="http://schemas.microsoft.com/office/drawing/2014/chart" uri="{C3380CC4-5D6E-409C-BE32-E72D297353CC}">
              <c16:uniqueId val="{00000000-599A-4AA1-AAA3-071D818BCE2C}"/>
            </c:ext>
          </c:extLst>
        </c:ser>
        <c:ser>
          <c:idx val="2"/>
          <c:order val="1"/>
          <c:tx>
            <c:v>2005</c:v>
          </c:tx>
          <c:spPr>
            <a:solidFill>
              <a:srgbClr val="CCD9DD"/>
            </a:solidFill>
            <a:ln>
              <a:noFill/>
            </a:ln>
            <a:effectLst/>
          </c:spPr>
          <c:invertIfNegative val="0"/>
          <c:dPt>
            <c:idx val="5"/>
            <c:invertIfNegative val="0"/>
            <c:bubble3D val="0"/>
            <c:extLst>
              <c:ext xmlns:c16="http://schemas.microsoft.com/office/drawing/2014/chart" uri="{C3380CC4-5D6E-409C-BE32-E72D297353CC}">
                <c16:uniqueId val="{00000001-599A-4AA1-AAA3-071D818BCE2C}"/>
              </c:ext>
            </c:extLst>
          </c:dPt>
          <c:dLbls>
            <c:delete val="1"/>
          </c:dLbls>
          <c:cat>
            <c:strRef>
              <c:f>'Slide 18 - Data'!$C$287:$C$292</c:f>
              <c:strCache>
                <c:ptCount val="6"/>
                <c:pt idx="0">
                  <c:v>Overall Personal Health Care Spending</c:v>
                </c:pt>
                <c:pt idx="1">
                  <c:v>Hospital Care</c:v>
                </c:pt>
                <c:pt idx="2">
                  <c:v>Physician &amp; Clinical Services</c:v>
                </c:pt>
                <c:pt idx="3">
                  <c:v>Prescription Drugs and Other Non-durable Medical Products</c:v>
                </c:pt>
                <c:pt idx="4">
                  <c:v>Dental Services</c:v>
                </c:pt>
                <c:pt idx="5">
                  <c:v>Other Personal Health Care Spending</c:v>
                </c:pt>
              </c:strCache>
            </c:strRef>
          </c:cat>
          <c:val>
            <c:numRef>
              <c:f>'Slide 18 - Data'!$H$287:$H$292</c:f>
              <c:numCache>
                <c:formatCode>0%</c:formatCode>
                <c:ptCount val="6"/>
                <c:pt idx="0">
                  <c:v>0.41392699974113384</c:v>
                </c:pt>
                <c:pt idx="1">
                  <c:v>0.48917401764234164</c:v>
                </c:pt>
                <c:pt idx="2">
                  <c:v>0.42024832855778416</c:v>
                </c:pt>
                <c:pt idx="3">
                  <c:v>0.4598698481561822</c:v>
                </c:pt>
                <c:pt idx="4">
                  <c:v>0.2740963855421687</c:v>
                </c:pt>
                <c:pt idx="5">
                  <c:v>0.3170103092783505</c:v>
                </c:pt>
              </c:numCache>
            </c:numRef>
          </c:val>
          <c:extLst>
            <c:ext xmlns:c16="http://schemas.microsoft.com/office/drawing/2014/chart" uri="{C3380CC4-5D6E-409C-BE32-E72D297353CC}">
              <c16:uniqueId val="{00000002-599A-4AA1-AAA3-071D818BCE2C}"/>
            </c:ext>
          </c:extLst>
        </c:ser>
        <c:ser>
          <c:idx val="3"/>
          <c:order val="2"/>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'Slide 18 - Data'!$C$287:$C$292</c:f>
              <c:strCache>
                <c:ptCount val="6"/>
                <c:pt idx="0">
                  <c:v>Overall Personal Health Care Spending</c:v>
                </c:pt>
                <c:pt idx="1">
                  <c:v>Hospital Care</c:v>
                </c:pt>
                <c:pt idx="2">
                  <c:v>Physician &amp; Clinical Services</c:v>
                </c:pt>
                <c:pt idx="3">
                  <c:v>Prescription Drugs and Other Non-durable Medical Products</c:v>
                </c:pt>
                <c:pt idx="4">
                  <c:v>Dental Services</c:v>
                </c:pt>
                <c:pt idx="5">
                  <c:v>Other Personal Health Care Spending</c:v>
                </c:pt>
              </c:strCache>
            </c:strRef>
          </c:cat>
          <c:val>
            <c:numRef>
              <c:f>'Slide 18 - Data'!$I$287:$I$292</c:f>
            </c:numRef>
          </c:val>
          <c:extLst>
            <c:ext xmlns:c16="http://schemas.microsoft.com/office/drawing/2014/chart" uri="{C3380CC4-5D6E-409C-BE32-E72D297353CC}">
              <c16:uniqueId val="{00000003-599A-4AA1-AAA3-071D818BCE2C}"/>
            </c:ext>
          </c:extLst>
        </c:ser>
        <c:ser>
          <c:idx val="4"/>
          <c:order val="3"/>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'Slide 18 - Data'!$C$287:$C$292</c:f>
              <c:strCache>
                <c:ptCount val="6"/>
                <c:pt idx="0">
                  <c:v>Overall Personal Health Care Spending</c:v>
                </c:pt>
                <c:pt idx="1">
                  <c:v>Hospital Care</c:v>
                </c:pt>
                <c:pt idx="2">
                  <c:v>Physician &amp; Clinical Services</c:v>
                </c:pt>
                <c:pt idx="3">
                  <c:v>Prescription Drugs and Other Non-durable Medical Products</c:v>
                </c:pt>
                <c:pt idx="4">
                  <c:v>Dental Services</c:v>
                </c:pt>
                <c:pt idx="5">
                  <c:v>Other Personal Health Care Spending</c:v>
                </c:pt>
              </c:strCache>
            </c:strRef>
          </c:cat>
          <c:val>
            <c:numRef>
              <c:f>'Slide 18 - Data'!$J$287:$J$292</c:f>
            </c:numRef>
          </c:val>
          <c:extLst>
            <c:ext xmlns:c16="http://schemas.microsoft.com/office/drawing/2014/chart" uri="{C3380CC4-5D6E-409C-BE32-E72D297353CC}">
              <c16:uniqueId val="{00000004-599A-4AA1-AAA3-071D818BCE2C}"/>
            </c:ext>
          </c:extLst>
        </c:ser>
        <c:ser>
          <c:idx val="5"/>
          <c:order val="4"/>
          <c:tx>
            <c:v>2010</c:v>
          </c:tx>
          <c:spPr>
            <a:solidFill>
              <a:srgbClr val="008FBC"/>
            </a:solidFill>
            <a:ln>
              <a:noFill/>
            </a:ln>
            <a:effectLst/>
          </c:spPr>
          <c:invertIfNegative val="0"/>
          <c:dPt>
            <c:idx val="5"/>
            <c:invertIfNegative val="0"/>
            <c:bubble3D val="0"/>
            <c:extLst>
              <c:ext xmlns:c16="http://schemas.microsoft.com/office/drawing/2014/chart" uri="{C3380CC4-5D6E-409C-BE32-E72D297353CC}">
                <c16:uniqueId val="{00000005-599A-4AA1-AAA3-071D818BCE2C}"/>
              </c:ext>
            </c:extLst>
          </c:dPt>
          <c:dLbls>
            <c:delete val="1"/>
          </c:dLbls>
          <c:cat>
            <c:strRef>
              <c:f>'Slide 18 - Data'!$C$287:$C$292</c:f>
              <c:strCache>
                <c:ptCount val="6"/>
                <c:pt idx="0">
                  <c:v>Overall Personal Health Care Spending</c:v>
                </c:pt>
                <c:pt idx="1">
                  <c:v>Hospital Care</c:v>
                </c:pt>
                <c:pt idx="2">
                  <c:v>Physician &amp; Clinical Services</c:v>
                </c:pt>
                <c:pt idx="3">
                  <c:v>Prescription Drugs and Other Non-durable Medical Products</c:v>
                </c:pt>
                <c:pt idx="4">
                  <c:v>Dental Services</c:v>
                </c:pt>
                <c:pt idx="5">
                  <c:v>Other Personal Health Care Spending</c:v>
                </c:pt>
              </c:strCache>
            </c:strRef>
          </c:cat>
          <c:val>
            <c:numRef>
              <c:f>'Slide 18 - Data'!$K$287:$K$292</c:f>
              <c:numCache>
                <c:formatCode>0%</c:formatCode>
                <c:ptCount val="6"/>
                <c:pt idx="0">
                  <c:v>0.78876520838726383</c:v>
                </c:pt>
                <c:pt idx="1">
                  <c:v>1.0577385725741781</c:v>
                </c:pt>
                <c:pt idx="2">
                  <c:v>0.73829990448901628</c:v>
                </c:pt>
                <c:pt idx="3">
                  <c:v>0.6290672451193059</c:v>
                </c:pt>
                <c:pt idx="4">
                  <c:v>0.43975903614457829</c:v>
                </c:pt>
                <c:pt idx="5">
                  <c:v>0.66881443298969068</c:v>
                </c:pt>
              </c:numCache>
            </c:numRef>
          </c:val>
          <c:extLst>
            <c:ext xmlns:c16="http://schemas.microsoft.com/office/drawing/2014/chart" uri="{C3380CC4-5D6E-409C-BE32-E72D297353CC}">
              <c16:uniqueId val="{00000006-599A-4AA1-AAA3-071D818BCE2C}"/>
            </c:ext>
          </c:extLst>
        </c:ser>
        <c:ser>
          <c:idx val="6"/>
          <c:order val="5"/>
          <c:spPr>
            <a:solidFill>
              <a:schemeClr val="accent1">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'Slide 18 - Data'!$C$287:$C$292</c:f>
              <c:strCache>
                <c:ptCount val="6"/>
                <c:pt idx="0">
                  <c:v>Overall Personal Health Care Spending</c:v>
                </c:pt>
                <c:pt idx="1">
                  <c:v>Hospital Care</c:v>
                </c:pt>
                <c:pt idx="2">
                  <c:v>Physician &amp; Clinical Services</c:v>
                </c:pt>
                <c:pt idx="3">
                  <c:v>Prescription Drugs and Other Non-durable Medical Products</c:v>
                </c:pt>
                <c:pt idx="4">
                  <c:v>Dental Services</c:v>
                </c:pt>
                <c:pt idx="5">
                  <c:v>Other Personal Health Care Spending</c:v>
                </c:pt>
              </c:strCache>
            </c:strRef>
          </c:cat>
          <c:val>
            <c:numRef>
              <c:f>'Slide 18 - Data'!$L$287:$L$292</c:f>
            </c:numRef>
          </c:val>
          <c:extLst>
            <c:ext xmlns:c16="http://schemas.microsoft.com/office/drawing/2014/chart" uri="{C3380CC4-5D6E-409C-BE32-E72D297353CC}">
              <c16:uniqueId val="{00000007-599A-4AA1-AAA3-071D818BCE2C}"/>
            </c:ext>
          </c:extLst>
        </c:ser>
        <c:ser>
          <c:idx val="7"/>
          <c:order val="6"/>
          <c:spPr>
            <a:solidFill>
              <a:schemeClr val="accent2">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'Slide 18 - Data'!$C$287:$C$292</c:f>
              <c:strCache>
                <c:ptCount val="6"/>
                <c:pt idx="0">
                  <c:v>Overall Personal Health Care Spending</c:v>
                </c:pt>
                <c:pt idx="1">
                  <c:v>Hospital Care</c:v>
                </c:pt>
                <c:pt idx="2">
                  <c:v>Physician &amp; Clinical Services</c:v>
                </c:pt>
                <c:pt idx="3">
                  <c:v>Prescription Drugs and Other Non-durable Medical Products</c:v>
                </c:pt>
                <c:pt idx="4">
                  <c:v>Dental Services</c:v>
                </c:pt>
                <c:pt idx="5">
                  <c:v>Other Personal Health Care Spending</c:v>
                </c:pt>
              </c:strCache>
            </c:strRef>
          </c:cat>
          <c:val>
            <c:numRef>
              <c:f>'Slide 18 - Data'!$M$287:$M$292</c:f>
            </c:numRef>
          </c:val>
          <c:extLst>
            <c:ext xmlns:c16="http://schemas.microsoft.com/office/drawing/2014/chart" uri="{C3380CC4-5D6E-409C-BE32-E72D297353CC}">
              <c16:uniqueId val="{00000008-599A-4AA1-AAA3-071D818BCE2C}"/>
            </c:ext>
          </c:extLst>
        </c:ser>
        <c:ser>
          <c:idx val="8"/>
          <c:order val="7"/>
          <c:tx>
            <c:v>2015</c:v>
          </c:tx>
          <c:spPr>
            <a:solidFill>
              <a:srgbClr val="00A9F4"/>
            </a:solidFill>
            <a:ln>
              <a:noFill/>
            </a:ln>
            <a:effectLst/>
          </c:spPr>
          <c:invertIfNegative val="0"/>
          <c:dPt>
            <c:idx val="5"/>
            <c:invertIfNegative val="0"/>
            <c:bubble3D val="0"/>
            <c:extLst>
              <c:ext xmlns:c16="http://schemas.microsoft.com/office/drawing/2014/chart" uri="{C3380CC4-5D6E-409C-BE32-E72D297353CC}">
                <c16:uniqueId val="{00000009-599A-4AA1-AAA3-071D818BCE2C}"/>
              </c:ext>
            </c:extLst>
          </c:dPt>
          <c:dLbls>
            <c:delete val="1"/>
          </c:dLbls>
          <c:cat>
            <c:strRef>
              <c:f>'Slide 18 - Data'!$C$287:$C$292</c:f>
              <c:strCache>
                <c:ptCount val="6"/>
                <c:pt idx="0">
                  <c:v>Overall Personal Health Care Spending</c:v>
                </c:pt>
                <c:pt idx="1">
                  <c:v>Hospital Care</c:v>
                </c:pt>
                <c:pt idx="2">
                  <c:v>Physician &amp; Clinical Services</c:v>
                </c:pt>
                <c:pt idx="3">
                  <c:v>Prescription Drugs and Other Non-durable Medical Products</c:v>
                </c:pt>
                <c:pt idx="4">
                  <c:v>Dental Services</c:v>
                </c:pt>
                <c:pt idx="5">
                  <c:v>Other Personal Health Care Spending</c:v>
                </c:pt>
              </c:strCache>
            </c:strRef>
          </c:cat>
          <c:val>
            <c:numRef>
              <c:f>'Slide 18 - Data'!$N$287:$N$292</c:f>
              <c:numCache>
                <c:formatCode>0%</c:formatCode>
                <c:ptCount val="6"/>
                <c:pt idx="0">
                  <c:v>1.0460781775821899</c:v>
                </c:pt>
                <c:pt idx="1">
                  <c:v>1.4402566158781074</c:v>
                </c:pt>
                <c:pt idx="2">
                  <c:v>0.95510983763132762</c:v>
                </c:pt>
                <c:pt idx="3">
                  <c:v>0.71583514099783085</c:v>
                </c:pt>
                <c:pt idx="4">
                  <c:v>0.52710843373493976</c:v>
                </c:pt>
                <c:pt idx="5">
                  <c:v>0.95360824742268047</c:v>
                </c:pt>
              </c:numCache>
            </c:numRef>
          </c:val>
          <c:extLst>
            <c:ext xmlns:c16="http://schemas.microsoft.com/office/drawing/2014/chart" uri="{C3380CC4-5D6E-409C-BE32-E72D297353CC}">
              <c16:uniqueId val="{0000000A-599A-4AA1-AAA3-071D818BCE2C}"/>
            </c:ext>
          </c:extLst>
        </c:ser>
        <c:ser>
          <c:idx val="9"/>
          <c:order val="8"/>
          <c:spPr>
            <a:solidFill>
              <a:schemeClr val="accent4">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'Slide 18 - Data'!$C$287:$C$292</c:f>
              <c:strCache>
                <c:ptCount val="6"/>
                <c:pt idx="0">
                  <c:v>Overall Personal Health Care Spending</c:v>
                </c:pt>
                <c:pt idx="1">
                  <c:v>Hospital Care</c:v>
                </c:pt>
                <c:pt idx="2">
                  <c:v>Physician &amp; Clinical Services</c:v>
                </c:pt>
                <c:pt idx="3">
                  <c:v>Prescription Drugs and Other Non-durable Medical Products</c:v>
                </c:pt>
                <c:pt idx="4">
                  <c:v>Dental Services</c:v>
                </c:pt>
                <c:pt idx="5">
                  <c:v>Other Personal Health Care Spending</c:v>
                </c:pt>
              </c:strCache>
            </c:strRef>
          </c:cat>
          <c:val>
            <c:numRef>
              <c:f>'Slide 18 - Data'!$O$287:$O$292</c:f>
            </c:numRef>
          </c:val>
          <c:extLst>
            <c:ext xmlns:c16="http://schemas.microsoft.com/office/drawing/2014/chart" uri="{C3380CC4-5D6E-409C-BE32-E72D297353CC}">
              <c16:uniqueId val="{0000000B-599A-4AA1-AAA3-071D818BCE2C}"/>
            </c:ext>
          </c:extLst>
        </c:ser>
        <c:ser>
          <c:idx val="10"/>
          <c:order val="9"/>
          <c:spPr>
            <a:solidFill>
              <a:schemeClr val="accent5">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'Slide 18 - Data'!$C$287:$C$292</c:f>
              <c:strCache>
                <c:ptCount val="6"/>
                <c:pt idx="0">
                  <c:v>Overall Personal Health Care Spending</c:v>
                </c:pt>
                <c:pt idx="1">
                  <c:v>Hospital Care</c:v>
                </c:pt>
                <c:pt idx="2">
                  <c:v>Physician &amp; Clinical Services</c:v>
                </c:pt>
                <c:pt idx="3">
                  <c:v>Prescription Drugs and Other Non-durable Medical Products</c:v>
                </c:pt>
                <c:pt idx="4">
                  <c:v>Dental Services</c:v>
                </c:pt>
                <c:pt idx="5">
                  <c:v>Other Personal Health Care Spending</c:v>
                </c:pt>
              </c:strCache>
            </c:strRef>
          </c:cat>
          <c:val>
            <c:numRef>
              <c:f>'Slide 18 - Data'!$P$287:$P$292</c:f>
            </c:numRef>
          </c:val>
          <c:extLst>
            <c:ext xmlns:c16="http://schemas.microsoft.com/office/drawing/2014/chart" uri="{C3380CC4-5D6E-409C-BE32-E72D297353CC}">
              <c16:uniqueId val="{0000000C-599A-4AA1-AAA3-071D818BCE2C}"/>
            </c:ext>
          </c:extLst>
        </c:ser>
        <c:ser>
          <c:idx val="11"/>
          <c:order val="10"/>
          <c:tx>
            <c:v>2020</c:v>
          </c:tx>
          <c:spPr>
            <a:solidFill>
              <a:srgbClr val="004157"/>
            </a:solidFill>
            <a:ln>
              <a:noFill/>
            </a:ln>
            <a:effectLst/>
          </c:spPr>
          <c:invertIfNegative val="0"/>
          <c:dPt>
            <c:idx val="5"/>
            <c:invertIfNegative val="0"/>
            <c:bubble3D val="0"/>
            <c:extLst>
              <c:ext xmlns:c16="http://schemas.microsoft.com/office/drawing/2014/chart" uri="{C3380CC4-5D6E-409C-BE32-E72D297353CC}">
                <c16:uniqueId val="{0000000D-599A-4AA1-AAA3-071D818BCE2C}"/>
              </c:ext>
            </c:extLst>
          </c:dPt>
          <c:dLbls>
            <c:dLbl>
              <c:idx val="1"/>
              <c:tx>
                <c:rich>
                  <a:bodyPr/>
                  <a:lstStyle/>
                  <a:p>
                    <a:fld id="{772E5F34-61F3-4803-AA44-E024C9B3E146}" type="VALUE">
                      <a:rPr lang="en-US" sz="1600" b="1" u="sng">
                        <a:solidFill>
                          <a:schemeClr val="tx2">
                            <a:lumMod val="75000"/>
                          </a:schemeClr>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599A-4AA1-AAA3-071D818BCE2C}"/>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'Slide 18 - Data'!$C$287:$C$292</c:f>
              <c:strCache>
                <c:ptCount val="6"/>
                <c:pt idx="0">
                  <c:v>Overall Personal Health Care Spending</c:v>
                </c:pt>
                <c:pt idx="1">
                  <c:v>Hospital Care</c:v>
                </c:pt>
                <c:pt idx="2">
                  <c:v>Physician &amp; Clinical Services</c:v>
                </c:pt>
                <c:pt idx="3">
                  <c:v>Prescription Drugs and Other Non-durable Medical Products</c:v>
                </c:pt>
                <c:pt idx="4">
                  <c:v>Dental Services</c:v>
                </c:pt>
                <c:pt idx="5">
                  <c:v>Other Personal Health Care Spending</c:v>
                </c:pt>
              </c:strCache>
            </c:strRef>
          </c:cat>
          <c:val>
            <c:numRef>
              <c:f>'Slide 18 - Data'!$Q$287:$Q$292</c:f>
              <c:numCache>
                <c:formatCode>0%</c:formatCode>
                <c:ptCount val="6"/>
                <c:pt idx="0">
                  <c:v>1.3983950297696091</c:v>
                </c:pt>
                <c:pt idx="1">
                  <c:v>1.7642341619887731</c:v>
                </c:pt>
                <c:pt idx="2">
                  <c:v>1.3619866284622733</c:v>
                </c:pt>
                <c:pt idx="3">
                  <c:v>0.71800433839479394</c:v>
                </c:pt>
                <c:pt idx="4">
                  <c:v>0.75301204819277112</c:v>
                </c:pt>
                <c:pt idx="5">
                  <c:v>1.5399484536082475</c:v>
                </c:pt>
              </c:numCache>
            </c:numRef>
          </c:val>
          <c:extLst>
            <c:ext xmlns:c16="http://schemas.microsoft.com/office/drawing/2014/chart" uri="{C3380CC4-5D6E-409C-BE32-E72D297353CC}">
              <c16:uniqueId val="{0000000E-599A-4AA1-AAA3-071D818BCE2C}"/>
            </c:ext>
          </c:extLst>
        </c:ser>
        <c:dLbls>
          <c:dLblPos val="outEnd"/>
          <c:showLegendKey val="0"/>
          <c:showVal val="1"/>
          <c:showCatName val="0"/>
          <c:showSerName val="0"/>
          <c:showPercent val="0"/>
          <c:showBubbleSize val="0"/>
        </c:dLbls>
        <c:gapWidth val="219"/>
        <c:overlap val="-27"/>
        <c:axId val="345453936"/>
        <c:axId val="345453104"/>
      </c:barChart>
      <c:catAx>
        <c:axId val="345453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5453104"/>
        <c:crosses val="autoZero"/>
        <c:auto val="1"/>
        <c:lblAlgn val="ctr"/>
        <c:lblOffset val="100"/>
        <c:noMultiLvlLbl val="0"/>
      </c:catAx>
      <c:valAx>
        <c:axId val="3454531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54539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8751974804605034E-2"/>
          <c:y val="4.0418816478031055E-2"/>
          <c:w val="0.92119570759352587"/>
          <c:h val="0.78228868872043056"/>
        </c:manualLayout>
      </c:layout>
      <c:lineChart>
        <c:grouping val="standard"/>
        <c:varyColors val="0"/>
        <c:ser>
          <c:idx val="49"/>
          <c:order val="49"/>
          <c:tx>
            <c:strRef>
              <c:f>'Slide 19 - Data'!$A$52:$B$52</c:f>
              <c:strCache>
                <c:ptCount val="2"/>
                <c:pt idx="0">
                  <c:v>Washington</c:v>
                </c:pt>
                <c:pt idx="1">
                  <c:v>Average Family Premium % Change, Cumulative Washington</c:v>
                </c:pt>
              </c:strCache>
            </c:strRef>
          </c:tx>
          <c:spPr>
            <a:ln w="28575" cap="rnd">
              <a:solidFill>
                <a:srgbClr val="004157"/>
              </a:solidFill>
              <a:round/>
            </a:ln>
            <a:effectLst/>
          </c:spPr>
          <c:marker>
            <c:symbol val="circle"/>
            <c:size val="5"/>
            <c:spPr>
              <a:solidFill>
                <a:schemeClr val="accent1"/>
              </a:solidFill>
              <a:ln w="9525">
                <a:solidFill>
                  <a:schemeClr val="accent1"/>
                </a:solidFill>
              </a:ln>
              <a:effectLst/>
            </c:spPr>
          </c:marker>
          <c:dLbls>
            <c:dLbl>
              <c:idx val="2"/>
              <c:layout>
                <c:manualLayout>
                  <c:x val="-4.9646196329294318E-2"/>
                  <c:y val="-6.764640103277742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F66-465A-BF51-A4FEA2500344}"/>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4157"/>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'Slide 19 - Data'!$C$3:$H$3</c:f>
              <c:numCache>
                <c:formatCode>General</c:formatCode>
                <c:ptCount val="6"/>
                <c:pt idx="0">
                  <c:v>2011</c:v>
                </c:pt>
                <c:pt idx="1">
                  <c:v>2013</c:v>
                </c:pt>
                <c:pt idx="2">
                  <c:v>2015</c:v>
                </c:pt>
                <c:pt idx="3">
                  <c:v>2017</c:v>
                </c:pt>
                <c:pt idx="4">
                  <c:v>2019</c:v>
                </c:pt>
                <c:pt idx="5">
                  <c:v>2021</c:v>
                </c:pt>
              </c:numCache>
            </c:numRef>
          </c:cat>
          <c:val>
            <c:numRef>
              <c:f>'Slide 19 - Data'!$C$52:$H$52</c:f>
              <c:numCache>
                <c:formatCode>0.0%</c:formatCode>
                <c:ptCount val="6"/>
                <c:pt idx="0" formatCode="0%">
                  <c:v>0</c:v>
                </c:pt>
                <c:pt idx="1">
                  <c:v>7.9813173981729518E-2</c:v>
                </c:pt>
                <c:pt idx="2">
                  <c:v>0.14204272271447216</c:v>
                </c:pt>
                <c:pt idx="3">
                  <c:v>0.33745449550106466</c:v>
                </c:pt>
                <c:pt idx="4">
                  <c:v>0.37598736176935227</c:v>
                </c:pt>
                <c:pt idx="5">
                  <c:v>0.50518579572772859</c:v>
                </c:pt>
              </c:numCache>
            </c:numRef>
          </c:val>
          <c:smooth val="0"/>
          <c:extLst>
            <c:ext xmlns:c16="http://schemas.microsoft.com/office/drawing/2014/chart" uri="{C3380CC4-5D6E-409C-BE32-E72D297353CC}">
              <c16:uniqueId val="{00000000-71C1-4EE3-BD9E-1E7D0E356280}"/>
            </c:ext>
          </c:extLst>
        </c:ser>
        <c:ser>
          <c:idx val="101"/>
          <c:order val="101"/>
          <c:tx>
            <c:strRef>
              <c:f>'Slide 19 - Data'!$A$104:$B$104</c:f>
              <c:strCache>
                <c:ptCount val="2"/>
                <c:pt idx="0">
                  <c:v>Washington</c:v>
                </c:pt>
                <c:pt idx="1">
                  <c:v>Average Wage % Change, Cumulative Washington</c:v>
                </c:pt>
              </c:strCache>
              <c:extLst xmlns:c15="http://schemas.microsoft.com/office/drawing/2012/chart"/>
            </c:strRef>
          </c:tx>
          <c:spPr>
            <a:ln w="28575" cap="rnd">
              <a:solidFill>
                <a:srgbClr val="00A9F4"/>
              </a:solidFill>
              <a:round/>
            </a:ln>
            <a:effectLst/>
          </c:spPr>
          <c:marker>
            <c:symbol val="circle"/>
            <c:size val="5"/>
            <c:spPr>
              <a:solidFill>
                <a:schemeClr val="accent2"/>
              </a:solidFill>
              <a:ln w="9525">
                <a:solidFill>
                  <a:schemeClr val="accent2"/>
                </a:solidFill>
              </a:ln>
              <a:effectLst/>
            </c:spPr>
          </c:marker>
          <c:dLbls>
            <c:dLbl>
              <c:idx val="0"/>
              <c:layout>
                <c:manualLayout>
                  <c:x val="1.6610003080214899E-2"/>
                  <c:y val="2.39113320531630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F4C-4E77-95D4-50DBB1588585}"/>
                </c:ext>
              </c:extLst>
            </c:dLbl>
            <c:dLbl>
              <c:idx val="1"/>
              <c:layout>
                <c:manualLayout>
                  <c:x val="-5.9196441529402984E-3"/>
                  <c:y val="3.860908349971978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68-71C1-4EE3-BD9E-1E7D0E356280}"/>
                </c:ext>
              </c:extLst>
            </c:dLbl>
            <c:dLbl>
              <c:idx val="2"/>
              <c:layout>
                <c:manualLayout>
                  <c:x val="-2.0983881962900845E-2"/>
                  <c:y val="5.02480824208238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F4C-4E77-95D4-50DBB1588585}"/>
                </c:ext>
              </c:extLst>
            </c:dLbl>
            <c:dLbl>
              <c:idx val="3"/>
              <c:layout>
                <c:manualLayout>
                  <c:x val="-2.1050723021573865E-2"/>
                  <c:y val="4.657364455918463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F4C-4E77-95D4-50DBB1588585}"/>
                </c:ext>
              </c:extLst>
            </c:dLbl>
            <c:dLbl>
              <c:idx val="4"/>
              <c:layout>
                <c:manualLayout>
                  <c:x val="-1.4366617154284032E-2"/>
                  <c:y val="4.657364455918470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F4C-4E77-95D4-50DBB1588585}"/>
                </c:ext>
              </c:extLst>
            </c:dLbl>
            <c:dLbl>
              <c:idx val="5"/>
              <c:layout>
                <c:manualLayout>
                  <c:x val="-1.603764362110658E-2"/>
                  <c:y val="5.39225202824630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F4C-4E77-95D4-50DBB1588585}"/>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A9F4"/>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'Slide 19 - Data'!$C$3:$H$3</c:f>
              <c:numCache>
                <c:formatCode>General</c:formatCode>
                <c:ptCount val="6"/>
                <c:pt idx="0">
                  <c:v>2011</c:v>
                </c:pt>
                <c:pt idx="1">
                  <c:v>2013</c:v>
                </c:pt>
                <c:pt idx="2">
                  <c:v>2015</c:v>
                </c:pt>
                <c:pt idx="3">
                  <c:v>2017</c:v>
                </c:pt>
                <c:pt idx="4">
                  <c:v>2019</c:v>
                </c:pt>
                <c:pt idx="5">
                  <c:v>2021</c:v>
                </c:pt>
              </c:numCache>
              <c:extLst xmlns:c15="http://schemas.microsoft.com/office/drawing/2012/chart"/>
            </c:numRef>
          </c:cat>
          <c:val>
            <c:numRef>
              <c:f>'Slide 19 - Data'!$C$104:$H$104</c:f>
              <c:numCache>
                <c:formatCode>0.0%</c:formatCode>
                <c:ptCount val="6"/>
                <c:pt idx="0" formatCode="0%">
                  <c:v>0</c:v>
                </c:pt>
                <c:pt idx="1">
                  <c:v>3.5998408910103419E-2</c:v>
                </c:pt>
                <c:pt idx="2">
                  <c:v>7.4184566428003182E-2</c:v>
                </c:pt>
                <c:pt idx="3">
                  <c:v>0.14319809069212411</c:v>
                </c:pt>
                <c:pt idx="4">
                  <c:v>0.23349244232299124</c:v>
                </c:pt>
                <c:pt idx="5">
                  <c:v>0.36714399363564043</c:v>
                </c:pt>
              </c:numCache>
              <c:extLst xmlns:c15="http://schemas.microsoft.com/office/drawing/2012/chart"/>
            </c:numRef>
          </c:val>
          <c:smooth val="0"/>
          <c:extLst xmlns:c15="http://schemas.microsoft.com/office/drawing/2012/chart">
            <c:ext xmlns:c16="http://schemas.microsoft.com/office/drawing/2014/chart" uri="{C3380CC4-5D6E-409C-BE32-E72D297353CC}">
              <c16:uniqueId val="{00000001-71C1-4EE3-BD9E-1E7D0E356280}"/>
            </c:ext>
          </c:extLst>
        </c:ser>
        <c:dLbls>
          <c:dLblPos val="t"/>
          <c:showLegendKey val="0"/>
          <c:showVal val="1"/>
          <c:showCatName val="0"/>
          <c:showSerName val="0"/>
          <c:showPercent val="0"/>
          <c:showBubbleSize val="0"/>
        </c:dLbls>
        <c:marker val="1"/>
        <c:smooth val="0"/>
        <c:axId val="67288191"/>
        <c:axId val="67292767"/>
        <c:extLst>
          <c:ext xmlns:c15="http://schemas.microsoft.com/office/drawing/2012/chart" uri="{02D57815-91ED-43cb-92C2-25804820EDAC}">
            <c15:filteredLineSeries>
              <c15:ser>
                <c:idx val="0"/>
                <c:order val="0"/>
                <c:tx>
                  <c:strRef>
                    <c:extLst>
                      <c:ext uri="{02D57815-91ED-43cb-92C2-25804820EDAC}">
                        <c15:formulaRef>
                          <c15:sqref>'Slide 19 - Data'!$A$3:$B$3</c15:sqref>
                        </c15:formulaRef>
                      </c:ext>
                    </c:extLst>
                    <c:strCache>
                      <c:ptCount val="2"/>
                      <c:pt idx="0">
                        <c:v>State</c:v>
                      </c:pt>
                      <c:pt idx="1">
                        <c:v>Category</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c:ex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c:ex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val>
                <c:smooth val="0"/>
                <c:extLst>
                  <c:ext xmlns:c16="http://schemas.microsoft.com/office/drawing/2014/chart" uri="{C3380CC4-5D6E-409C-BE32-E72D297353CC}">
                    <c16:uniqueId val="{00000002-71C1-4EE3-BD9E-1E7D0E356280}"/>
                  </c:ext>
                </c:extLst>
              </c15:ser>
            </c15:filteredLineSeries>
            <c15:filteredLineSeries>
              <c15:ser>
                <c:idx val="1"/>
                <c:order val="1"/>
                <c:tx>
                  <c:strRef>
                    <c:extLst xmlns:c15="http://schemas.microsoft.com/office/drawing/2012/chart">
                      <c:ext xmlns:c15="http://schemas.microsoft.com/office/drawing/2012/chart" uri="{02D57815-91ED-43cb-92C2-25804820EDAC}">
                        <c15:formulaRef>
                          <c15:sqref>'Slide 19 - Data'!$A$4:$B$4</c15:sqref>
                        </c15:formulaRef>
                      </c:ext>
                    </c:extLst>
                    <c:strCache>
                      <c:ptCount val="2"/>
                      <c:pt idx="0">
                        <c:v>United States</c:v>
                      </c:pt>
                      <c:pt idx="1">
                        <c:v>Average Family Premium % Change, Cumulative United States</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Data'!$C$4:$H$4</c15:sqref>
                        </c15:formulaRef>
                      </c:ext>
                    </c:extLst>
                    <c:numCache>
                      <c:formatCode>0.0%</c:formatCode>
                      <c:ptCount val="6"/>
                      <c:pt idx="0" formatCode="0%">
                        <c:v>0</c:v>
                      </c:pt>
                      <c:pt idx="1">
                        <c:v>6.7035015310877383E-2</c:v>
                      </c:pt>
                      <c:pt idx="2">
                        <c:v>0.15310877379842897</c:v>
                      </c:pt>
                      <c:pt idx="3">
                        <c:v>0.24397550259619225</c:v>
                      </c:pt>
                      <c:pt idx="4">
                        <c:v>0.36373319131939824</c:v>
                      </c:pt>
                      <c:pt idx="5">
                        <c:v>0.42331247503661296</c:v>
                      </c:pt>
                    </c:numCache>
                  </c:numRef>
                </c:val>
                <c:smooth val="0"/>
                <c:extLst xmlns:c15="http://schemas.microsoft.com/office/drawing/2012/chart">
                  <c:ext xmlns:c16="http://schemas.microsoft.com/office/drawing/2014/chart" uri="{C3380CC4-5D6E-409C-BE32-E72D297353CC}">
                    <c16:uniqueId val="{00000003-71C1-4EE3-BD9E-1E7D0E356280}"/>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'Slide 19 - Data'!$A$5:$B$5</c15:sqref>
                        </c15:formulaRef>
                      </c:ext>
                    </c:extLst>
                    <c:strCache>
                      <c:ptCount val="2"/>
                      <c:pt idx="0">
                        <c:v>Alabama</c:v>
                      </c:pt>
                      <c:pt idx="1">
                        <c:v>Average Family Premium % Change, Cumulative Alabama</c:v>
                      </c:pt>
                    </c:strCache>
                  </c:strRef>
                </c:tx>
                <c:spPr>
                  <a:ln w="28575" cap="rnd">
                    <a:solidFill>
                      <a:schemeClr val="accent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Data'!$C$5:$H$5</c15:sqref>
                        </c15:formulaRef>
                      </c:ext>
                    </c:extLst>
                    <c:numCache>
                      <c:formatCode>0.0%</c:formatCode>
                      <c:ptCount val="6"/>
                      <c:pt idx="0" formatCode="0%">
                        <c:v>0</c:v>
                      </c:pt>
                      <c:pt idx="1">
                        <c:v>4.1499227202472955E-2</c:v>
                      </c:pt>
                      <c:pt idx="2">
                        <c:v>0.23284389489953633</c:v>
                      </c:pt>
                      <c:pt idx="3">
                        <c:v>0.30618238021638333</c:v>
                      </c:pt>
                      <c:pt idx="4">
                        <c:v>0.37047913446676972</c:v>
                      </c:pt>
                      <c:pt idx="5">
                        <c:v>0.50996908809891806</c:v>
                      </c:pt>
                    </c:numCache>
                  </c:numRef>
                </c:val>
                <c:smooth val="0"/>
                <c:extLst xmlns:c15="http://schemas.microsoft.com/office/drawing/2012/chart">
                  <c:ext xmlns:c16="http://schemas.microsoft.com/office/drawing/2014/chart" uri="{C3380CC4-5D6E-409C-BE32-E72D297353CC}">
                    <c16:uniqueId val="{00000004-71C1-4EE3-BD9E-1E7D0E356280}"/>
                  </c:ext>
                </c:extLst>
              </c15:ser>
            </c15:filteredLineSeries>
            <c15:filteredLineSeries>
              <c15:ser>
                <c:idx val="3"/>
                <c:order val="3"/>
                <c:tx>
                  <c:strRef>
                    <c:extLst xmlns:c15="http://schemas.microsoft.com/office/drawing/2012/chart">
                      <c:ext xmlns:c15="http://schemas.microsoft.com/office/drawing/2012/chart" uri="{02D57815-91ED-43cb-92C2-25804820EDAC}">
                        <c15:formulaRef>
                          <c15:sqref>'Slide 19 - Data'!$A$6:$B$6</c15:sqref>
                        </c15:formulaRef>
                      </c:ext>
                    </c:extLst>
                    <c:strCache>
                      <c:ptCount val="2"/>
                      <c:pt idx="0">
                        <c:v>Alaska</c:v>
                      </c:pt>
                      <c:pt idx="1">
                        <c:v>Average Family Premium % Change, Cumulative Alaska</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Data'!$C$6:$H$6</c15:sqref>
                        </c15:formulaRef>
                      </c:ext>
                    </c:extLst>
                    <c:numCache>
                      <c:formatCode>0.0%</c:formatCode>
                      <c:ptCount val="6"/>
                      <c:pt idx="0" formatCode="0%">
                        <c:v>0</c:v>
                      </c:pt>
                      <c:pt idx="1">
                        <c:v>0.28872713699141472</c:v>
                      </c:pt>
                      <c:pt idx="2">
                        <c:v>0.31199452532039318</c:v>
                      </c:pt>
                      <c:pt idx="3">
                        <c:v>0.39461241756874454</c:v>
                      </c:pt>
                      <c:pt idx="4">
                        <c:v>0.42895358964787855</c:v>
                      </c:pt>
                      <c:pt idx="5">
                        <c:v>0.45813114346149059</c:v>
                      </c:pt>
                    </c:numCache>
                  </c:numRef>
                </c:val>
                <c:smooth val="0"/>
                <c:extLst xmlns:c15="http://schemas.microsoft.com/office/drawing/2012/chart">
                  <c:ext xmlns:c16="http://schemas.microsoft.com/office/drawing/2014/chart" uri="{C3380CC4-5D6E-409C-BE32-E72D297353CC}">
                    <c16:uniqueId val="{00000005-71C1-4EE3-BD9E-1E7D0E356280}"/>
                  </c:ext>
                </c:extLst>
              </c15:ser>
            </c15:filteredLineSeries>
            <c15:filteredLineSeries>
              <c15:ser>
                <c:idx val="4"/>
                <c:order val="4"/>
                <c:tx>
                  <c:strRef>
                    <c:extLst xmlns:c15="http://schemas.microsoft.com/office/drawing/2012/chart">
                      <c:ext xmlns:c15="http://schemas.microsoft.com/office/drawing/2012/chart" uri="{02D57815-91ED-43cb-92C2-25804820EDAC}">
                        <c15:formulaRef>
                          <c15:sqref>'Slide 19 - Data'!$A$7:$B$7</c15:sqref>
                        </c15:formulaRef>
                      </c:ext>
                    </c:extLst>
                    <c:strCache>
                      <c:ptCount val="2"/>
                      <c:pt idx="0">
                        <c:v>Arizona</c:v>
                      </c:pt>
                      <c:pt idx="1">
                        <c:v>Average Family Premium % Change, Cumulative Arizona</c:v>
                      </c:pt>
                    </c:strCache>
                  </c:strRef>
                </c:tx>
                <c:spPr>
                  <a:ln w="28575" cap="rnd">
                    <a:solidFill>
                      <a:schemeClr val="accent5"/>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Data'!$C$7:$H$7</c15:sqref>
                        </c15:formulaRef>
                      </c:ext>
                    </c:extLst>
                    <c:numCache>
                      <c:formatCode>0.0%</c:formatCode>
                      <c:ptCount val="6"/>
                      <c:pt idx="0" formatCode="0%">
                        <c:v>0</c:v>
                      </c:pt>
                      <c:pt idx="1">
                        <c:v>2.2148916116870875E-2</c:v>
                      </c:pt>
                      <c:pt idx="2">
                        <c:v>0.14440554732731925</c:v>
                      </c:pt>
                      <c:pt idx="3">
                        <c:v>0.24087787801265653</c:v>
                      </c:pt>
                      <c:pt idx="4">
                        <c:v>0.34414972398007271</c:v>
                      </c:pt>
                      <c:pt idx="5">
                        <c:v>0.35431533593644809</c:v>
                      </c:pt>
                    </c:numCache>
                  </c:numRef>
                </c:val>
                <c:smooth val="0"/>
                <c:extLst xmlns:c15="http://schemas.microsoft.com/office/drawing/2012/chart">
                  <c:ext xmlns:c16="http://schemas.microsoft.com/office/drawing/2014/chart" uri="{C3380CC4-5D6E-409C-BE32-E72D297353CC}">
                    <c16:uniqueId val="{00000006-71C1-4EE3-BD9E-1E7D0E356280}"/>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'Slide 19 - Data'!$A$8:$B$8</c15:sqref>
                        </c15:formulaRef>
                      </c:ext>
                    </c:extLst>
                    <c:strCache>
                      <c:ptCount val="2"/>
                      <c:pt idx="0">
                        <c:v>Arkansas</c:v>
                      </c:pt>
                      <c:pt idx="1">
                        <c:v>Average Family Premium % Change, Cumulative Arkansas</c:v>
                      </c:pt>
                    </c:strCache>
                  </c:strRef>
                </c:tx>
                <c:spPr>
                  <a:ln w="28575" cap="rnd">
                    <a:solidFill>
                      <a:schemeClr val="accent6"/>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Data'!$C$8:$H$8</c15:sqref>
                        </c15:formulaRef>
                      </c:ext>
                    </c:extLst>
                    <c:numCache>
                      <c:formatCode>0.0%</c:formatCode>
                      <c:ptCount val="6"/>
                      <c:pt idx="0" formatCode="0%">
                        <c:v>0</c:v>
                      </c:pt>
                      <c:pt idx="1">
                        <c:v>8.3533750200416867E-2</c:v>
                      </c:pt>
                      <c:pt idx="2">
                        <c:v>0.13981080647747315</c:v>
                      </c:pt>
                      <c:pt idx="3">
                        <c:v>0.33581850248516915</c:v>
                      </c:pt>
                      <c:pt idx="4">
                        <c:v>0.42480359147025815</c:v>
                      </c:pt>
                      <c:pt idx="5">
                        <c:v>0.47017797017797019</c:v>
                      </c:pt>
                    </c:numCache>
                  </c:numRef>
                </c:val>
                <c:smooth val="0"/>
                <c:extLst xmlns:c15="http://schemas.microsoft.com/office/drawing/2012/chart">
                  <c:ext xmlns:c16="http://schemas.microsoft.com/office/drawing/2014/chart" uri="{C3380CC4-5D6E-409C-BE32-E72D297353CC}">
                    <c16:uniqueId val="{00000007-71C1-4EE3-BD9E-1E7D0E356280}"/>
                  </c:ext>
                </c:extLst>
              </c15:ser>
            </c15:filteredLineSeries>
            <c15:filteredLineSeries>
              <c15:ser>
                <c:idx val="6"/>
                <c:order val="6"/>
                <c:tx>
                  <c:strRef>
                    <c:extLst xmlns:c15="http://schemas.microsoft.com/office/drawing/2012/chart">
                      <c:ext xmlns:c15="http://schemas.microsoft.com/office/drawing/2012/chart" uri="{02D57815-91ED-43cb-92C2-25804820EDAC}">
                        <c15:formulaRef>
                          <c15:sqref>'Slide 19 - Data'!$A$9:$B$9</c15:sqref>
                        </c15:formulaRef>
                      </c:ext>
                    </c:extLst>
                    <c:strCache>
                      <c:ptCount val="2"/>
                      <c:pt idx="0">
                        <c:v>California</c:v>
                      </c:pt>
                      <c:pt idx="1">
                        <c:v>Average Family Premium % Change, Cumulative California</c:v>
                      </c:pt>
                    </c:strCache>
                  </c:strRef>
                </c:tx>
                <c:spPr>
                  <a:ln w="28575" cap="rnd">
                    <a:solidFill>
                      <a:schemeClr val="accent1">
                        <a:lumMod val="6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Data'!$C$9:$H$9</c15:sqref>
                        </c15:formulaRef>
                      </c:ext>
                    </c:extLst>
                    <c:numCache>
                      <c:formatCode>0.0%</c:formatCode>
                      <c:ptCount val="6"/>
                      <c:pt idx="0" formatCode="0%">
                        <c:v>0</c:v>
                      </c:pt>
                      <c:pt idx="1">
                        <c:v>5.3924354360042941E-2</c:v>
                      </c:pt>
                      <c:pt idx="2">
                        <c:v>0.13942034476226559</c:v>
                      </c:pt>
                      <c:pt idx="3">
                        <c:v>0.18267348614005177</c:v>
                      </c:pt>
                      <c:pt idx="4">
                        <c:v>0.31262234008966344</c:v>
                      </c:pt>
                      <c:pt idx="5">
                        <c:v>0.37841762960156594</c:v>
                      </c:pt>
                    </c:numCache>
                  </c:numRef>
                </c:val>
                <c:smooth val="0"/>
                <c:extLst xmlns:c15="http://schemas.microsoft.com/office/drawing/2012/chart">
                  <c:ext xmlns:c16="http://schemas.microsoft.com/office/drawing/2014/chart" uri="{C3380CC4-5D6E-409C-BE32-E72D297353CC}">
                    <c16:uniqueId val="{00000008-71C1-4EE3-BD9E-1E7D0E356280}"/>
                  </c:ext>
                </c:extLst>
              </c15:ser>
            </c15:filteredLineSeries>
            <c15:filteredLineSeries>
              <c15:ser>
                <c:idx val="7"/>
                <c:order val="7"/>
                <c:tx>
                  <c:strRef>
                    <c:extLst xmlns:c15="http://schemas.microsoft.com/office/drawing/2012/chart">
                      <c:ext xmlns:c15="http://schemas.microsoft.com/office/drawing/2012/chart" uri="{02D57815-91ED-43cb-92C2-25804820EDAC}">
                        <c15:formulaRef>
                          <c15:sqref>'Slide 19 - Data'!$A$10:$B$10</c15:sqref>
                        </c15:formulaRef>
                      </c:ext>
                    </c:extLst>
                    <c:strCache>
                      <c:ptCount val="2"/>
                      <c:pt idx="0">
                        <c:v>Colorado</c:v>
                      </c:pt>
                      <c:pt idx="1">
                        <c:v>Average Family Premium % Change, Cumulative Colorado</c:v>
                      </c:pt>
                    </c:strCache>
                  </c:strRef>
                </c:tx>
                <c:spPr>
                  <a:ln w="28575" cap="rnd">
                    <a:solidFill>
                      <a:schemeClr val="accent2">
                        <a:lumMod val="6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Data'!$C$10:$H$10</c15:sqref>
                        </c15:formulaRef>
                      </c:ext>
                    </c:extLst>
                    <c:numCache>
                      <c:formatCode>0.0%</c:formatCode>
                      <c:ptCount val="6"/>
                      <c:pt idx="0" formatCode="0%">
                        <c:v>0</c:v>
                      </c:pt>
                      <c:pt idx="1">
                        <c:v>0.12026936026936028</c:v>
                      </c:pt>
                      <c:pt idx="2">
                        <c:v>0.14074074074074075</c:v>
                      </c:pt>
                      <c:pt idx="3">
                        <c:v>0.30228956228956227</c:v>
                      </c:pt>
                      <c:pt idx="4">
                        <c:v>0.35831649831649831</c:v>
                      </c:pt>
                      <c:pt idx="5">
                        <c:v>0.3987205387205387</c:v>
                      </c:pt>
                    </c:numCache>
                  </c:numRef>
                </c:val>
                <c:smooth val="0"/>
                <c:extLst xmlns:c15="http://schemas.microsoft.com/office/drawing/2012/chart">
                  <c:ext xmlns:c16="http://schemas.microsoft.com/office/drawing/2014/chart" uri="{C3380CC4-5D6E-409C-BE32-E72D297353CC}">
                    <c16:uniqueId val="{00000009-71C1-4EE3-BD9E-1E7D0E356280}"/>
                  </c:ext>
                </c:extLst>
              </c15:ser>
            </c15:filteredLineSeries>
            <c15:filteredLineSeries>
              <c15:ser>
                <c:idx val="8"/>
                <c:order val="8"/>
                <c:tx>
                  <c:strRef>
                    <c:extLst xmlns:c15="http://schemas.microsoft.com/office/drawing/2012/chart">
                      <c:ext xmlns:c15="http://schemas.microsoft.com/office/drawing/2012/chart" uri="{02D57815-91ED-43cb-92C2-25804820EDAC}">
                        <c15:formulaRef>
                          <c15:sqref>'Slide 19 - Data'!$A$11:$B$11</c15:sqref>
                        </c15:formulaRef>
                      </c:ext>
                    </c:extLst>
                    <c:strCache>
                      <c:ptCount val="2"/>
                      <c:pt idx="0">
                        <c:v>Connecticut</c:v>
                      </c:pt>
                      <c:pt idx="1">
                        <c:v>Average Family Premium % Change, Cumulative Connecticut</c:v>
                      </c:pt>
                    </c:strCache>
                  </c:strRef>
                </c:tx>
                <c:spPr>
                  <a:ln w="28575" cap="rnd">
                    <a:solidFill>
                      <a:schemeClr val="accent3">
                        <a:lumMod val="6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Data'!$C$11:$H$11</c15:sqref>
                        </c15:formulaRef>
                      </c:ext>
                    </c:extLst>
                    <c:numCache>
                      <c:formatCode>0.0%</c:formatCode>
                      <c:ptCount val="6"/>
                      <c:pt idx="0" formatCode="0%">
                        <c:v>0</c:v>
                      </c:pt>
                      <c:pt idx="1">
                        <c:v>3.7442360897632955E-2</c:v>
                      </c:pt>
                      <c:pt idx="2">
                        <c:v>0.12320934521979711</c:v>
                      </c:pt>
                      <c:pt idx="3">
                        <c:v>0.2308638180141408</c:v>
                      </c:pt>
                      <c:pt idx="4">
                        <c:v>0.31343375345834612</c:v>
                      </c:pt>
                      <c:pt idx="5">
                        <c:v>0.47666769136181986</c:v>
                      </c:pt>
                    </c:numCache>
                  </c:numRef>
                </c:val>
                <c:smooth val="0"/>
                <c:extLst xmlns:c15="http://schemas.microsoft.com/office/drawing/2012/chart">
                  <c:ext xmlns:c16="http://schemas.microsoft.com/office/drawing/2014/chart" uri="{C3380CC4-5D6E-409C-BE32-E72D297353CC}">
                    <c16:uniqueId val="{0000000A-71C1-4EE3-BD9E-1E7D0E356280}"/>
                  </c:ext>
                </c:extLst>
              </c15:ser>
            </c15:filteredLineSeries>
            <c15:filteredLineSeries>
              <c15:ser>
                <c:idx val="9"/>
                <c:order val="9"/>
                <c:tx>
                  <c:strRef>
                    <c:extLst xmlns:c15="http://schemas.microsoft.com/office/drawing/2012/chart">
                      <c:ext xmlns:c15="http://schemas.microsoft.com/office/drawing/2012/chart" uri="{02D57815-91ED-43cb-92C2-25804820EDAC}">
                        <c15:formulaRef>
                          <c15:sqref>'Slide 19 - Data'!$A$12:$B$12</c15:sqref>
                        </c15:formulaRef>
                      </c:ext>
                    </c:extLst>
                    <c:strCache>
                      <c:ptCount val="2"/>
                      <c:pt idx="0">
                        <c:v>Delaware</c:v>
                      </c:pt>
                      <c:pt idx="1">
                        <c:v>Average Family Premium % Change, Cumulative Delaware</c:v>
                      </c:pt>
                    </c:strCache>
                  </c:strRef>
                </c:tx>
                <c:spPr>
                  <a:ln w="28575" cap="rnd">
                    <a:solidFill>
                      <a:schemeClr val="accent4">
                        <a:lumMod val="6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Data'!$C$12:$H$12</c15:sqref>
                        </c15:formulaRef>
                      </c:ext>
                    </c:extLst>
                    <c:numCache>
                      <c:formatCode>0.0%</c:formatCode>
                      <c:ptCount val="6"/>
                      <c:pt idx="0" formatCode="0%">
                        <c:v>0</c:v>
                      </c:pt>
                      <c:pt idx="1">
                        <c:v>5.4324071183265692E-3</c:v>
                      </c:pt>
                      <c:pt idx="2">
                        <c:v>0.18139244458320325</c:v>
                      </c:pt>
                      <c:pt idx="3">
                        <c:v>0.211801436153606</c:v>
                      </c:pt>
                      <c:pt idx="4">
                        <c:v>0.28804246019356855</c:v>
                      </c:pt>
                      <c:pt idx="5">
                        <c:v>0.37864502029347485</c:v>
                      </c:pt>
                    </c:numCache>
                  </c:numRef>
                </c:val>
                <c:smooth val="0"/>
                <c:extLst xmlns:c15="http://schemas.microsoft.com/office/drawing/2012/chart">
                  <c:ext xmlns:c16="http://schemas.microsoft.com/office/drawing/2014/chart" uri="{C3380CC4-5D6E-409C-BE32-E72D297353CC}">
                    <c16:uniqueId val="{0000000B-71C1-4EE3-BD9E-1E7D0E356280}"/>
                  </c:ext>
                </c:extLst>
              </c15:ser>
            </c15:filteredLineSeries>
            <c15:filteredLineSeries>
              <c15:ser>
                <c:idx val="10"/>
                <c:order val="10"/>
                <c:tx>
                  <c:strRef>
                    <c:extLst xmlns:c15="http://schemas.microsoft.com/office/drawing/2012/chart">
                      <c:ext xmlns:c15="http://schemas.microsoft.com/office/drawing/2012/chart" uri="{02D57815-91ED-43cb-92C2-25804820EDAC}">
                        <c15:formulaRef>
                          <c15:sqref>'Slide 19 - Data'!$A$13:$B$13</c15:sqref>
                        </c15:formulaRef>
                      </c:ext>
                    </c:extLst>
                    <c:strCache>
                      <c:ptCount val="2"/>
                      <c:pt idx="0">
                        <c:v>District of Columbia</c:v>
                      </c:pt>
                      <c:pt idx="1">
                        <c:v>Average Family Premium % Change, Cumulative District of Columbia</c:v>
                      </c:pt>
                    </c:strCache>
                  </c:strRef>
                </c:tx>
                <c:spPr>
                  <a:ln w="28575" cap="rnd">
                    <a:solidFill>
                      <a:schemeClr val="accent5">
                        <a:lumMod val="6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Data'!$C$13:$H$13</c15:sqref>
                        </c15:formulaRef>
                      </c:ext>
                    </c:extLst>
                    <c:numCache>
                      <c:formatCode>0.0%</c:formatCode>
                      <c:ptCount val="6"/>
                      <c:pt idx="0" formatCode="0%">
                        <c:v>0</c:v>
                      </c:pt>
                      <c:pt idx="1">
                        <c:v>3.9503793809466455E-2</c:v>
                      </c:pt>
                      <c:pt idx="2">
                        <c:v>0.15042755630495003</c:v>
                      </c:pt>
                      <c:pt idx="3">
                        <c:v>0.26219438757075758</c:v>
                      </c:pt>
                      <c:pt idx="4">
                        <c:v>0.34355052390702157</c:v>
                      </c:pt>
                      <c:pt idx="5">
                        <c:v>0.47266048416235096</c:v>
                      </c:pt>
                    </c:numCache>
                  </c:numRef>
                </c:val>
                <c:smooth val="0"/>
                <c:extLst xmlns:c15="http://schemas.microsoft.com/office/drawing/2012/chart">
                  <c:ext xmlns:c16="http://schemas.microsoft.com/office/drawing/2014/chart" uri="{C3380CC4-5D6E-409C-BE32-E72D297353CC}">
                    <c16:uniqueId val="{0000000C-71C1-4EE3-BD9E-1E7D0E356280}"/>
                  </c:ext>
                </c:extLst>
              </c15:ser>
            </c15:filteredLineSeries>
            <c15:filteredLineSeries>
              <c15:ser>
                <c:idx val="11"/>
                <c:order val="11"/>
                <c:tx>
                  <c:strRef>
                    <c:extLst xmlns:c15="http://schemas.microsoft.com/office/drawing/2012/chart">
                      <c:ext xmlns:c15="http://schemas.microsoft.com/office/drawing/2012/chart" uri="{02D57815-91ED-43cb-92C2-25804820EDAC}">
                        <c15:formulaRef>
                          <c15:sqref>'Slide 19 - Data'!$A$14:$B$14</c15:sqref>
                        </c15:formulaRef>
                      </c:ext>
                    </c:extLst>
                    <c:strCache>
                      <c:ptCount val="2"/>
                      <c:pt idx="0">
                        <c:v>Florida</c:v>
                      </c:pt>
                      <c:pt idx="1">
                        <c:v>Average Family Premium % Change, Cumulative Florida</c:v>
                      </c:pt>
                    </c:strCache>
                  </c:strRef>
                </c:tx>
                <c:spPr>
                  <a:ln w="28575" cap="rnd">
                    <a:solidFill>
                      <a:schemeClr val="accent6">
                        <a:lumMod val="6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Data'!$C$14:$H$14</c15:sqref>
                        </c15:formulaRef>
                      </c:ext>
                    </c:extLst>
                    <c:numCache>
                      <c:formatCode>0.0%</c:formatCode>
                      <c:ptCount val="6"/>
                      <c:pt idx="0" formatCode="0%">
                        <c:v>0</c:v>
                      </c:pt>
                      <c:pt idx="1">
                        <c:v>9.082269888677709E-2</c:v>
                      </c:pt>
                      <c:pt idx="2">
                        <c:v>8.6682052674450172E-2</c:v>
                      </c:pt>
                      <c:pt idx="3">
                        <c:v>0.16677979907683954</c:v>
                      </c:pt>
                      <c:pt idx="4">
                        <c:v>0.40605484659245178</c:v>
                      </c:pt>
                      <c:pt idx="5">
                        <c:v>0.43795818626120009</c:v>
                      </c:pt>
                    </c:numCache>
                  </c:numRef>
                </c:val>
                <c:smooth val="0"/>
                <c:extLst xmlns:c15="http://schemas.microsoft.com/office/drawing/2012/chart">
                  <c:ext xmlns:c16="http://schemas.microsoft.com/office/drawing/2014/chart" uri="{C3380CC4-5D6E-409C-BE32-E72D297353CC}">
                    <c16:uniqueId val="{0000000D-71C1-4EE3-BD9E-1E7D0E356280}"/>
                  </c:ext>
                </c:extLst>
              </c15:ser>
            </c15:filteredLineSeries>
            <c15:filteredLineSeries>
              <c15:ser>
                <c:idx val="12"/>
                <c:order val="12"/>
                <c:tx>
                  <c:strRef>
                    <c:extLst xmlns:c15="http://schemas.microsoft.com/office/drawing/2012/chart">
                      <c:ext xmlns:c15="http://schemas.microsoft.com/office/drawing/2012/chart" uri="{02D57815-91ED-43cb-92C2-25804820EDAC}">
                        <c15:formulaRef>
                          <c15:sqref>'Slide 19 - Data'!$A$15:$B$15</c15:sqref>
                        </c15:formulaRef>
                      </c:ext>
                    </c:extLst>
                    <c:strCache>
                      <c:ptCount val="2"/>
                      <c:pt idx="0">
                        <c:v>Georgia</c:v>
                      </c:pt>
                      <c:pt idx="1">
                        <c:v>Average Family Premium % Change, Cumulative Georgia</c:v>
                      </c:pt>
                    </c:strCache>
                  </c:strRef>
                </c:tx>
                <c:spPr>
                  <a:ln w="28575" cap="rnd">
                    <a:solidFill>
                      <a:schemeClr val="accent1">
                        <a:lumMod val="80000"/>
                        <a:lumOff val="2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Data'!$C$15:$H$15</c15:sqref>
                        </c15:formulaRef>
                      </c:ext>
                    </c:extLst>
                    <c:numCache>
                      <c:formatCode>0.0%</c:formatCode>
                      <c:ptCount val="6"/>
                      <c:pt idx="0" formatCode="0%">
                        <c:v>0</c:v>
                      </c:pt>
                      <c:pt idx="1">
                        <c:v>5.7222659886843802E-2</c:v>
                      </c:pt>
                      <c:pt idx="2">
                        <c:v>0.23949008092816729</c:v>
                      </c:pt>
                      <c:pt idx="3">
                        <c:v>0.26785074840650291</c:v>
                      </c:pt>
                      <c:pt idx="4">
                        <c:v>0.41230394614337895</c:v>
                      </c:pt>
                      <c:pt idx="5">
                        <c:v>0.59578887058655017</c:v>
                      </c:pt>
                    </c:numCache>
                  </c:numRef>
                </c:val>
                <c:smooth val="0"/>
                <c:extLst xmlns:c15="http://schemas.microsoft.com/office/drawing/2012/chart">
                  <c:ext xmlns:c16="http://schemas.microsoft.com/office/drawing/2014/chart" uri="{C3380CC4-5D6E-409C-BE32-E72D297353CC}">
                    <c16:uniqueId val="{0000000E-71C1-4EE3-BD9E-1E7D0E356280}"/>
                  </c:ext>
                </c:extLst>
              </c15:ser>
            </c15:filteredLineSeries>
            <c15:filteredLineSeries>
              <c15:ser>
                <c:idx val="13"/>
                <c:order val="13"/>
                <c:tx>
                  <c:strRef>
                    <c:extLst xmlns:c15="http://schemas.microsoft.com/office/drawing/2012/chart">
                      <c:ext xmlns:c15="http://schemas.microsoft.com/office/drawing/2012/chart" uri="{02D57815-91ED-43cb-92C2-25804820EDAC}">
                        <c15:formulaRef>
                          <c15:sqref>'Slide 19 - Data'!$A$16:$B$16</c15:sqref>
                        </c15:formulaRef>
                      </c:ext>
                    </c:extLst>
                    <c:strCache>
                      <c:ptCount val="2"/>
                      <c:pt idx="0">
                        <c:v>Hawaii</c:v>
                      </c:pt>
                      <c:pt idx="1">
                        <c:v>Average Family Premium % Change, Cumulative Hawaii</c:v>
                      </c:pt>
                    </c:strCache>
                  </c:strRef>
                </c:tx>
                <c:spPr>
                  <a:ln w="28575" cap="rnd">
                    <a:solidFill>
                      <a:schemeClr val="accent2">
                        <a:lumMod val="80000"/>
                        <a:lumOff val="2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Data'!$C$16:$H$16</c15:sqref>
                        </c15:formulaRef>
                      </c:ext>
                    </c:extLst>
                    <c:numCache>
                      <c:formatCode>0.0%</c:formatCode>
                      <c:ptCount val="6"/>
                      <c:pt idx="0" formatCode="0%">
                        <c:v>0</c:v>
                      </c:pt>
                      <c:pt idx="1">
                        <c:v>4.6877274712476345E-2</c:v>
                      </c:pt>
                      <c:pt idx="2">
                        <c:v>0.16166836511864902</c:v>
                      </c:pt>
                      <c:pt idx="3">
                        <c:v>0.34750327558596594</c:v>
                      </c:pt>
                      <c:pt idx="4">
                        <c:v>0.40071334983258117</c:v>
                      </c:pt>
                      <c:pt idx="5">
                        <c:v>0.34946862716552629</c:v>
                      </c:pt>
                    </c:numCache>
                  </c:numRef>
                </c:val>
                <c:smooth val="0"/>
                <c:extLst xmlns:c15="http://schemas.microsoft.com/office/drawing/2012/chart">
                  <c:ext xmlns:c16="http://schemas.microsoft.com/office/drawing/2014/chart" uri="{C3380CC4-5D6E-409C-BE32-E72D297353CC}">
                    <c16:uniqueId val="{0000000F-71C1-4EE3-BD9E-1E7D0E356280}"/>
                  </c:ext>
                </c:extLst>
              </c15:ser>
            </c15:filteredLineSeries>
            <c15:filteredLineSeries>
              <c15:ser>
                <c:idx val="14"/>
                <c:order val="14"/>
                <c:tx>
                  <c:strRef>
                    <c:extLst xmlns:c15="http://schemas.microsoft.com/office/drawing/2012/chart">
                      <c:ext xmlns:c15="http://schemas.microsoft.com/office/drawing/2012/chart" uri="{02D57815-91ED-43cb-92C2-25804820EDAC}">
                        <c15:formulaRef>
                          <c15:sqref>'Slide 19 - Data'!$A$17:$B$17</c15:sqref>
                        </c15:formulaRef>
                      </c:ext>
                    </c:extLst>
                    <c:strCache>
                      <c:ptCount val="2"/>
                      <c:pt idx="0">
                        <c:v>Idaho</c:v>
                      </c:pt>
                      <c:pt idx="1">
                        <c:v>Average Family Premium % Change, Cumulative Idaho</c:v>
                      </c:pt>
                    </c:strCache>
                  </c:strRef>
                </c:tx>
                <c:spPr>
                  <a:ln w="28575" cap="rnd">
                    <a:solidFill>
                      <a:schemeClr val="accent3">
                        <a:lumMod val="80000"/>
                        <a:lumOff val="2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Data'!$C$17:$H$17</c15:sqref>
                        </c15:formulaRef>
                      </c:ext>
                    </c:extLst>
                    <c:numCache>
                      <c:formatCode>0.0%</c:formatCode>
                      <c:ptCount val="6"/>
                      <c:pt idx="0" formatCode="0%">
                        <c:v>0</c:v>
                      </c:pt>
                      <c:pt idx="1">
                        <c:v>6.2447960033305577E-2</c:v>
                      </c:pt>
                      <c:pt idx="2">
                        <c:v>0.26341684959503442</c:v>
                      </c:pt>
                      <c:pt idx="3">
                        <c:v>0.29952312466883657</c:v>
                      </c:pt>
                      <c:pt idx="4">
                        <c:v>0.45772462341987735</c:v>
                      </c:pt>
                      <c:pt idx="5">
                        <c:v>0.49784270683521309</c:v>
                      </c:pt>
                    </c:numCache>
                  </c:numRef>
                </c:val>
                <c:smooth val="0"/>
                <c:extLst xmlns:c15="http://schemas.microsoft.com/office/drawing/2012/chart">
                  <c:ext xmlns:c16="http://schemas.microsoft.com/office/drawing/2014/chart" uri="{C3380CC4-5D6E-409C-BE32-E72D297353CC}">
                    <c16:uniqueId val="{00000010-71C1-4EE3-BD9E-1E7D0E356280}"/>
                  </c:ext>
                </c:extLst>
              </c15:ser>
            </c15:filteredLineSeries>
            <c15:filteredLineSeries>
              <c15:ser>
                <c:idx val="15"/>
                <c:order val="15"/>
                <c:tx>
                  <c:strRef>
                    <c:extLst xmlns:c15="http://schemas.microsoft.com/office/drawing/2012/chart">
                      <c:ext xmlns:c15="http://schemas.microsoft.com/office/drawing/2012/chart" uri="{02D57815-91ED-43cb-92C2-25804820EDAC}">
                        <c15:formulaRef>
                          <c15:sqref>'Slide 19 - Data'!$A$18:$B$18</c15:sqref>
                        </c15:formulaRef>
                      </c:ext>
                    </c:extLst>
                    <c:strCache>
                      <c:ptCount val="2"/>
                      <c:pt idx="0">
                        <c:v>Illinois</c:v>
                      </c:pt>
                      <c:pt idx="1">
                        <c:v>Average Family Premium % Change, Cumulative Illinois</c:v>
                      </c:pt>
                    </c:strCache>
                  </c:strRef>
                </c:tx>
                <c:spPr>
                  <a:ln w="28575" cap="rnd">
                    <a:solidFill>
                      <a:schemeClr val="accent4">
                        <a:lumMod val="80000"/>
                        <a:lumOff val="2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Data'!$C$18:$H$18</c15:sqref>
                        </c15:formulaRef>
                      </c:ext>
                    </c:extLst>
                    <c:numCache>
                      <c:formatCode>0.0%</c:formatCode>
                      <c:ptCount val="6"/>
                      <c:pt idx="0" formatCode="0%">
                        <c:v>0</c:v>
                      </c:pt>
                      <c:pt idx="1">
                        <c:v>0.11610733830025714</c:v>
                      </c:pt>
                      <c:pt idx="2">
                        <c:v>0.13582119074306059</c:v>
                      </c:pt>
                      <c:pt idx="3">
                        <c:v>0.29597151710951408</c:v>
                      </c:pt>
                      <c:pt idx="4">
                        <c:v>0.36210193182567418</c:v>
                      </c:pt>
                      <c:pt idx="5">
                        <c:v>0.37654117491923256</c:v>
                      </c:pt>
                    </c:numCache>
                  </c:numRef>
                </c:val>
                <c:smooth val="0"/>
                <c:extLst xmlns:c15="http://schemas.microsoft.com/office/drawing/2012/chart">
                  <c:ext xmlns:c16="http://schemas.microsoft.com/office/drawing/2014/chart" uri="{C3380CC4-5D6E-409C-BE32-E72D297353CC}">
                    <c16:uniqueId val="{00000011-71C1-4EE3-BD9E-1E7D0E356280}"/>
                  </c:ext>
                </c:extLst>
              </c15:ser>
            </c15:filteredLineSeries>
            <c15:filteredLineSeries>
              <c15:ser>
                <c:idx val="16"/>
                <c:order val="16"/>
                <c:tx>
                  <c:strRef>
                    <c:extLst xmlns:c15="http://schemas.microsoft.com/office/drawing/2012/chart">
                      <c:ext xmlns:c15="http://schemas.microsoft.com/office/drawing/2012/chart" uri="{02D57815-91ED-43cb-92C2-25804820EDAC}">
                        <c15:formulaRef>
                          <c15:sqref>'Slide 19 - Data'!$A$19:$B$19</c15:sqref>
                        </c15:formulaRef>
                      </c:ext>
                    </c:extLst>
                    <c:strCache>
                      <c:ptCount val="2"/>
                      <c:pt idx="0">
                        <c:v>Indiana</c:v>
                      </c:pt>
                      <c:pt idx="1">
                        <c:v>Average Family Premium % Change, Cumulative Indiana</c:v>
                      </c:pt>
                    </c:strCache>
                  </c:strRef>
                </c:tx>
                <c:spPr>
                  <a:ln w="28575" cap="rnd">
                    <a:solidFill>
                      <a:schemeClr val="accent5">
                        <a:lumMod val="80000"/>
                        <a:lumOff val="2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Data'!$C$19:$H$19</c15:sqref>
                        </c15:formulaRef>
                      </c:ext>
                    </c:extLst>
                    <c:numCache>
                      <c:formatCode>0.0%</c:formatCode>
                      <c:ptCount val="6"/>
                      <c:pt idx="0" formatCode="0%">
                        <c:v>0</c:v>
                      </c:pt>
                      <c:pt idx="1">
                        <c:v>6.8714742064840614E-2</c:v>
                      </c:pt>
                      <c:pt idx="2">
                        <c:v>0.16366478624345818</c:v>
                      </c:pt>
                      <c:pt idx="3">
                        <c:v>0.2406035478828247</c:v>
                      </c:pt>
                      <c:pt idx="4">
                        <c:v>0.43879562291850743</c:v>
                      </c:pt>
                      <c:pt idx="5">
                        <c:v>0.44640793855773808</c:v>
                      </c:pt>
                    </c:numCache>
                  </c:numRef>
                </c:val>
                <c:smooth val="0"/>
                <c:extLst xmlns:c15="http://schemas.microsoft.com/office/drawing/2012/chart">
                  <c:ext xmlns:c16="http://schemas.microsoft.com/office/drawing/2014/chart" uri="{C3380CC4-5D6E-409C-BE32-E72D297353CC}">
                    <c16:uniqueId val="{00000012-71C1-4EE3-BD9E-1E7D0E356280}"/>
                  </c:ext>
                </c:extLst>
              </c15:ser>
            </c15:filteredLineSeries>
            <c15:filteredLineSeries>
              <c15:ser>
                <c:idx val="17"/>
                <c:order val="17"/>
                <c:tx>
                  <c:strRef>
                    <c:extLst xmlns:c15="http://schemas.microsoft.com/office/drawing/2012/chart">
                      <c:ext xmlns:c15="http://schemas.microsoft.com/office/drawing/2012/chart" uri="{02D57815-91ED-43cb-92C2-25804820EDAC}">
                        <c15:formulaRef>
                          <c15:sqref>'Slide 19 - Data'!$A$20:$B$20</c15:sqref>
                        </c15:formulaRef>
                      </c:ext>
                    </c:extLst>
                    <c:strCache>
                      <c:ptCount val="2"/>
                      <c:pt idx="0">
                        <c:v>Iowa</c:v>
                      </c:pt>
                      <c:pt idx="1">
                        <c:v>Average Family Premium % Change, Cumulative Iowa</c:v>
                      </c:pt>
                    </c:strCache>
                  </c:strRef>
                </c:tx>
                <c:spPr>
                  <a:ln w="28575" cap="rnd">
                    <a:solidFill>
                      <a:schemeClr val="accent6">
                        <a:lumMod val="80000"/>
                        <a:lumOff val="2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Data'!$C$20:$H$20</c15:sqref>
                        </c15:formulaRef>
                      </c:ext>
                    </c:extLst>
                    <c:numCache>
                      <c:formatCode>0.0%</c:formatCode>
                      <c:ptCount val="6"/>
                      <c:pt idx="0" formatCode="0%">
                        <c:v>0</c:v>
                      </c:pt>
                      <c:pt idx="1">
                        <c:v>0.10629316960859554</c:v>
                      </c:pt>
                      <c:pt idx="2">
                        <c:v>0.24765924788948579</c:v>
                      </c:pt>
                      <c:pt idx="3">
                        <c:v>0.31128165771297006</c:v>
                      </c:pt>
                      <c:pt idx="4">
                        <c:v>0.43914044512663086</c:v>
                      </c:pt>
                      <c:pt idx="5">
                        <c:v>0.57843438219493482</c:v>
                      </c:pt>
                    </c:numCache>
                  </c:numRef>
                </c:val>
                <c:smooth val="0"/>
                <c:extLst xmlns:c15="http://schemas.microsoft.com/office/drawing/2012/chart">
                  <c:ext xmlns:c16="http://schemas.microsoft.com/office/drawing/2014/chart" uri="{C3380CC4-5D6E-409C-BE32-E72D297353CC}">
                    <c16:uniqueId val="{00000013-71C1-4EE3-BD9E-1E7D0E356280}"/>
                  </c:ext>
                </c:extLst>
              </c15:ser>
            </c15:filteredLineSeries>
            <c15:filteredLineSeries>
              <c15:ser>
                <c:idx val="18"/>
                <c:order val="18"/>
                <c:tx>
                  <c:strRef>
                    <c:extLst xmlns:c15="http://schemas.microsoft.com/office/drawing/2012/chart">
                      <c:ext xmlns:c15="http://schemas.microsoft.com/office/drawing/2012/chart" uri="{02D57815-91ED-43cb-92C2-25804820EDAC}">
                        <c15:formulaRef>
                          <c15:sqref>'Slide 19 - Data'!$A$21:$B$21</c15:sqref>
                        </c15:formulaRef>
                      </c:ext>
                    </c:extLst>
                    <c:strCache>
                      <c:ptCount val="2"/>
                      <c:pt idx="0">
                        <c:v>Kansas</c:v>
                      </c:pt>
                      <c:pt idx="1">
                        <c:v>Average Family Premium % Change, Cumulative Kansas</c:v>
                      </c:pt>
                    </c:strCache>
                  </c:strRef>
                </c:tx>
                <c:spPr>
                  <a:ln w="28575" cap="rnd">
                    <a:solidFill>
                      <a:schemeClr val="accent1">
                        <a:lumMod val="8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Data'!$C$21:$H$21</c15:sqref>
                        </c15:formulaRef>
                      </c:ext>
                    </c:extLst>
                    <c:numCache>
                      <c:formatCode>0.0%</c:formatCode>
                      <c:ptCount val="6"/>
                      <c:pt idx="0" formatCode="0%">
                        <c:v>0</c:v>
                      </c:pt>
                      <c:pt idx="1">
                        <c:v>8.2924130299467463E-2</c:v>
                      </c:pt>
                      <c:pt idx="2">
                        <c:v>0.15775641468981258</c:v>
                      </c:pt>
                      <c:pt idx="3">
                        <c:v>0.26073725707172002</c:v>
                      </c:pt>
                      <c:pt idx="4">
                        <c:v>0.30486202365308807</c:v>
                      </c:pt>
                      <c:pt idx="5">
                        <c:v>0.33045162182723564</c:v>
                      </c:pt>
                    </c:numCache>
                  </c:numRef>
                </c:val>
                <c:smooth val="0"/>
                <c:extLst xmlns:c15="http://schemas.microsoft.com/office/drawing/2012/chart">
                  <c:ext xmlns:c16="http://schemas.microsoft.com/office/drawing/2014/chart" uri="{C3380CC4-5D6E-409C-BE32-E72D297353CC}">
                    <c16:uniqueId val="{00000014-71C1-4EE3-BD9E-1E7D0E356280}"/>
                  </c:ext>
                </c:extLst>
              </c15:ser>
            </c15:filteredLineSeries>
            <c15:filteredLineSeries>
              <c15:ser>
                <c:idx val="19"/>
                <c:order val="19"/>
                <c:tx>
                  <c:strRef>
                    <c:extLst xmlns:c15="http://schemas.microsoft.com/office/drawing/2012/chart">
                      <c:ext xmlns:c15="http://schemas.microsoft.com/office/drawing/2012/chart" uri="{02D57815-91ED-43cb-92C2-25804820EDAC}">
                        <c15:formulaRef>
                          <c15:sqref>'Slide 19 - Data'!$A$22:$B$22</c15:sqref>
                        </c15:formulaRef>
                      </c:ext>
                    </c:extLst>
                    <c:strCache>
                      <c:ptCount val="2"/>
                      <c:pt idx="0">
                        <c:v>Kentucky</c:v>
                      </c:pt>
                      <c:pt idx="1">
                        <c:v>Average Family Premium % Change, Cumulative Kentucky</c:v>
                      </c:pt>
                    </c:strCache>
                  </c:strRef>
                </c:tx>
                <c:spPr>
                  <a:ln w="28575" cap="rnd">
                    <a:solidFill>
                      <a:schemeClr val="accent2">
                        <a:lumMod val="8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Data'!$C$22:$H$22</c15:sqref>
                        </c15:formulaRef>
                      </c:ext>
                    </c:extLst>
                    <c:numCache>
                      <c:formatCode>0.0%</c:formatCode>
                      <c:ptCount val="6"/>
                      <c:pt idx="0" formatCode="0%">
                        <c:v>0</c:v>
                      </c:pt>
                      <c:pt idx="1">
                        <c:v>2.9837192709346824E-3</c:v>
                      </c:pt>
                      <c:pt idx="2">
                        <c:v>7.8160472206006359E-2</c:v>
                      </c:pt>
                      <c:pt idx="3">
                        <c:v>9.9305960952195627E-2</c:v>
                      </c:pt>
                      <c:pt idx="4">
                        <c:v>0.33696568722838427</c:v>
                      </c:pt>
                      <c:pt idx="5">
                        <c:v>0.39657520918466627</c:v>
                      </c:pt>
                    </c:numCache>
                  </c:numRef>
                </c:val>
                <c:smooth val="0"/>
                <c:extLst xmlns:c15="http://schemas.microsoft.com/office/drawing/2012/chart">
                  <c:ext xmlns:c16="http://schemas.microsoft.com/office/drawing/2014/chart" uri="{C3380CC4-5D6E-409C-BE32-E72D297353CC}">
                    <c16:uniqueId val="{00000015-71C1-4EE3-BD9E-1E7D0E356280}"/>
                  </c:ext>
                </c:extLst>
              </c15:ser>
            </c15:filteredLineSeries>
            <c15:filteredLineSeries>
              <c15:ser>
                <c:idx val="20"/>
                <c:order val="20"/>
                <c:tx>
                  <c:strRef>
                    <c:extLst xmlns:c15="http://schemas.microsoft.com/office/drawing/2012/chart">
                      <c:ext xmlns:c15="http://schemas.microsoft.com/office/drawing/2012/chart" uri="{02D57815-91ED-43cb-92C2-25804820EDAC}">
                        <c15:formulaRef>
                          <c15:sqref>'Slide 19 - Data'!$A$23:$B$23</c15:sqref>
                        </c15:formulaRef>
                      </c:ext>
                    </c:extLst>
                    <c:strCache>
                      <c:ptCount val="2"/>
                      <c:pt idx="0">
                        <c:v>Louisiana</c:v>
                      </c:pt>
                      <c:pt idx="1">
                        <c:v>Average Family Premium % Change, Cumulative Louisiana</c:v>
                      </c:pt>
                    </c:strCache>
                  </c:strRef>
                </c:tx>
                <c:spPr>
                  <a:ln w="28575" cap="rnd">
                    <a:solidFill>
                      <a:schemeClr val="accent3">
                        <a:lumMod val="8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Data'!$C$23:$H$23</c15:sqref>
                        </c15:formulaRef>
                      </c:ext>
                    </c:extLst>
                    <c:numCache>
                      <c:formatCode>0.0%</c:formatCode>
                      <c:ptCount val="6"/>
                      <c:pt idx="0" formatCode="0%">
                        <c:v>0</c:v>
                      </c:pt>
                      <c:pt idx="1">
                        <c:v>0.14559386973180077</c:v>
                      </c:pt>
                      <c:pt idx="2">
                        <c:v>0.27040966696139113</c:v>
                      </c:pt>
                      <c:pt idx="3">
                        <c:v>0.28205128205128205</c:v>
                      </c:pt>
                      <c:pt idx="4">
                        <c:v>0.40229885057471265</c:v>
                      </c:pt>
                      <c:pt idx="5">
                        <c:v>0.42241379310344829</c:v>
                      </c:pt>
                    </c:numCache>
                  </c:numRef>
                </c:val>
                <c:smooth val="0"/>
                <c:extLst xmlns:c15="http://schemas.microsoft.com/office/drawing/2012/chart">
                  <c:ext xmlns:c16="http://schemas.microsoft.com/office/drawing/2014/chart" uri="{C3380CC4-5D6E-409C-BE32-E72D297353CC}">
                    <c16:uniqueId val="{00000016-71C1-4EE3-BD9E-1E7D0E356280}"/>
                  </c:ext>
                </c:extLst>
              </c15:ser>
            </c15:filteredLineSeries>
            <c15:filteredLineSeries>
              <c15:ser>
                <c:idx val="21"/>
                <c:order val="21"/>
                <c:tx>
                  <c:strRef>
                    <c:extLst xmlns:c15="http://schemas.microsoft.com/office/drawing/2012/chart">
                      <c:ext xmlns:c15="http://schemas.microsoft.com/office/drawing/2012/chart" uri="{02D57815-91ED-43cb-92C2-25804820EDAC}">
                        <c15:formulaRef>
                          <c15:sqref>'Slide 19 - Data'!$A$24:$B$24</c15:sqref>
                        </c15:formulaRef>
                      </c:ext>
                    </c:extLst>
                    <c:strCache>
                      <c:ptCount val="2"/>
                      <c:pt idx="0">
                        <c:v>Maine</c:v>
                      </c:pt>
                      <c:pt idx="1">
                        <c:v>Average Family Premium % Change, Cumulative Maine</c:v>
                      </c:pt>
                    </c:strCache>
                  </c:strRef>
                </c:tx>
                <c:spPr>
                  <a:ln w="28575" cap="rnd">
                    <a:solidFill>
                      <a:schemeClr val="accent4">
                        <a:lumMod val="8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Data'!$C$24:$H$24</c15:sqref>
                        </c15:formulaRef>
                      </c:ext>
                    </c:extLst>
                    <c:numCache>
                      <c:formatCode>0.0%</c:formatCode>
                      <c:ptCount val="6"/>
                      <c:pt idx="0" formatCode="0%">
                        <c:v>0</c:v>
                      </c:pt>
                      <c:pt idx="1">
                        <c:v>4.793070259865255E-2</c:v>
                      </c:pt>
                      <c:pt idx="2">
                        <c:v>3.4135386589669553E-2</c:v>
                      </c:pt>
                      <c:pt idx="3">
                        <c:v>0.117869746551171</c:v>
                      </c:pt>
                      <c:pt idx="4">
                        <c:v>0.33018928456849533</c:v>
                      </c:pt>
                      <c:pt idx="5">
                        <c:v>0.38787295476419636</c:v>
                      </c:pt>
                    </c:numCache>
                  </c:numRef>
                </c:val>
                <c:smooth val="0"/>
                <c:extLst xmlns:c15="http://schemas.microsoft.com/office/drawing/2012/chart">
                  <c:ext xmlns:c16="http://schemas.microsoft.com/office/drawing/2014/chart" uri="{C3380CC4-5D6E-409C-BE32-E72D297353CC}">
                    <c16:uniqueId val="{00000017-71C1-4EE3-BD9E-1E7D0E356280}"/>
                  </c:ext>
                </c:extLst>
              </c15:ser>
            </c15:filteredLineSeries>
            <c15:filteredLineSeries>
              <c15:ser>
                <c:idx val="22"/>
                <c:order val="22"/>
                <c:tx>
                  <c:strRef>
                    <c:extLst xmlns:c15="http://schemas.microsoft.com/office/drawing/2012/chart">
                      <c:ext xmlns:c15="http://schemas.microsoft.com/office/drawing/2012/chart" uri="{02D57815-91ED-43cb-92C2-25804820EDAC}">
                        <c15:formulaRef>
                          <c15:sqref>'Slide 19 - Data'!$A$25:$B$25</c15:sqref>
                        </c15:formulaRef>
                      </c:ext>
                    </c:extLst>
                    <c:strCache>
                      <c:ptCount val="2"/>
                      <c:pt idx="0">
                        <c:v>Maryland</c:v>
                      </c:pt>
                      <c:pt idx="1">
                        <c:v>Average Family Premium % Change, Cumulative Maryland</c:v>
                      </c:pt>
                    </c:strCache>
                  </c:strRef>
                </c:tx>
                <c:spPr>
                  <a:ln w="28575" cap="rnd">
                    <a:solidFill>
                      <a:schemeClr val="accent5">
                        <a:lumMod val="8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Data'!$C$25:$H$25</c15:sqref>
                        </c15:formulaRef>
                      </c:ext>
                    </c:extLst>
                    <c:numCache>
                      <c:formatCode>0.0%</c:formatCode>
                      <c:ptCount val="6"/>
                      <c:pt idx="0" formatCode="0%">
                        <c:v>0</c:v>
                      </c:pt>
                      <c:pt idx="1">
                        <c:v>3.297420829252367E-2</c:v>
                      </c:pt>
                      <c:pt idx="2">
                        <c:v>0.17277179236043094</c:v>
                      </c:pt>
                      <c:pt idx="3">
                        <c:v>0.23506366307541626</c:v>
                      </c:pt>
                      <c:pt idx="4">
                        <c:v>0.32451844596800522</c:v>
                      </c:pt>
                      <c:pt idx="5">
                        <c:v>0.41351616062683644</c:v>
                      </c:pt>
                    </c:numCache>
                  </c:numRef>
                </c:val>
                <c:smooth val="0"/>
                <c:extLst xmlns:c15="http://schemas.microsoft.com/office/drawing/2012/chart">
                  <c:ext xmlns:c16="http://schemas.microsoft.com/office/drawing/2014/chart" uri="{C3380CC4-5D6E-409C-BE32-E72D297353CC}">
                    <c16:uniqueId val="{00000018-71C1-4EE3-BD9E-1E7D0E356280}"/>
                  </c:ext>
                </c:extLst>
              </c15:ser>
            </c15:filteredLineSeries>
            <c15:filteredLineSeries>
              <c15:ser>
                <c:idx val="23"/>
                <c:order val="23"/>
                <c:tx>
                  <c:strRef>
                    <c:extLst xmlns:c15="http://schemas.microsoft.com/office/drawing/2012/chart">
                      <c:ext xmlns:c15="http://schemas.microsoft.com/office/drawing/2012/chart" uri="{02D57815-91ED-43cb-92C2-25804820EDAC}">
                        <c15:formulaRef>
                          <c15:sqref>'Slide 19 - Data'!$A$26:$B$26</c15:sqref>
                        </c15:formulaRef>
                      </c:ext>
                    </c:extLst>
                    <c:strCache>
                      <c:ptCount val="2"/>
                      <c:pt idx="0">
                        <c:v>Massachusetts</c:v>
                      </c:pt>
                      <c:pt idx="1">
                        <c:v>Average Family Premium % Change, Cumulative Massachusetts</c:v>
                      </c:pt>
                    </c:strCache>
                  </c:strRef>
                </c:tx>
                <c:spPr>
                  <a:ln w="28575" cap="rnd">
                    <a:solidFill>
                      <a:schemeClr val="accent6">
                        <a:lumMod val="8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Data'!$C$26:$H$26</c15:sqref>
                        </c15:formulaRef>
                      </c:ext>
                    </c:extLst>
                    <c:numCache>
                      <c:formatCode>0.0%</c:formatCode>
                      <c:ptCount val="6"/>
                      <c:pt idx="0" formatCode="0%">
                        <c:v>0</c:v>
                      </c:pt>
                      <c:pt idx="1">
                        <c:v>2.7782693328614404E-2</c:v>
                      </c:pt>
                      <c:pt idx="2">
                        <c:v>8.853890166932106E-2</c:v>
                      </c:pt>
                      <c:pt idx="3">
                        <c:v>0.24184510116203622</c:v>
                      </c:pt>
                      <c:pt idx="4">
                        <c:v>0.26372913348669852</c:v>
                      </c:pt>
                      <c:pt idx="5">
                        <c:v>0.30732023830590455</c:v>
                      </c:pt>
                    </c:numCache>
                  </c:numRef>
                </c:val>
                <c:smooth val="0"/>
                <c:extLst xmlns:c15="http://schemas.microsoft.com/office/drawing/2012/chart">
                  <c:ext xmlns:c16="http://schemas.microsoft.com/office/drawing/2014/chart" uri="{C3380CC4-5D6E-409C-BE32-E72D297353CC}">
                    <c16:uniqueId val="{00000019-71C1-4EE3-BD9E-1E7D0E356280}"/>
                  </c:ext>
                </c:extLst>
              </c15:ser>
            </c15:filteredLineSeries>
            <c15:filteredLineSeries>
              <c15:ser>
                <c:idx val="24"/>
                <c:order val="24"/>
                <c:tx>
                  <c:strRef>
                    <c:extLst xmlns:c15="http://schemas.microsoft.com/office/drawing/2012/chart">
                      <c:ext xmlns:c15="http://schemas.microsoft.com/office/drawing/2012/chart" uri="{02D57815-91ED-43cb-92C2-25804820EDAC}">
                        <c15:formulaRef>
                          <c15:sqref>'Slide 19 - Data'!$A$27:$B$27</c15:sqref>
                        </c15:formulaRef>
                      </c:ext>
                    </c:extLst>
                    <c:strCache>
                      <c:ptCount val="2"/>
                      <c:pt idx="0">
                        <c:v>Michigan</c:v>
                      </c:pt>
                      <c:pt idx="1">
                        <c:v>Average Family Premium % Change, Cumulative Michigan</c:v>
                      </c:pt>
                    </c:strCache>
                  </c:strRef>
                </c:tx>
                <c:spPr>
                  <a:ln w="28575" cap="rnd">
                    <a:solidFill>
                      <a:schemeClr val="accent1">
                        <a:lumMod val="60000"/>
                        <a:lumOff val="4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Data'!$C$27:$H$27</c15:sqref>
                        </c15:formulaRef>
                      </c:ext>
                    </c:extLst>
                    <c:numCache>
                      <c:formatCode>0.0%</c:formatCode>
                      <c:ptCount val="6"/>
                      <c:pt idx="0" formatCode="0%">
                        <c:v>0</c:v>
                      </c:pt>
                      <c:pt idx="1">
                        <c:v>5.4226034029602986E-2</c:v>
                      </c:pt>
                      <c:pt idx="2">
                        <c:v>8.0924055886014659E-2</c:v>
                      </c:pt>
                      <c:pt idx="3">
                        <c:v>0.30924055886014662</c:v>
                      </c:pt>
                      <c:pt idx="4">
                        <c:v>0.41271268501867481</c:v>
                      </c:pt>
                      <c:pt idx="5">
                        <c:v>0.39313874671462168</c:v>
                      </c:pt>
                    </c:numCache>
                  </c:numRef>
                </c:val>
                <c:smooth val="0"/>
                <c:extLst xmlns:c15="http://schemas.microsoft.com/office/drawing/2012/chart">
                  <c:ext xmlns:c16="http://schemas.microsoft.com/office/drawing/2014/chart" uri="{C3380CC4-5D6E-409C-BE32-E72D297353CC}">
                    <c16:uniqueId val="{0000001A-71C1-4EE3-BD9E-1E7D0E356280}"/>
                  </c:ext>
                </c:extLst>
              </c15:ser>
            </c15:filteredLineSeries>
            <c15:filteredLineSeries>
              <c15:ser>
                <c:idx val="25"/>
                <c:order val="25"/>
                <c:tx>
                  <c:strRef>
                    <c:extLst xmlns:c15="http://schemas.microsoft.com/office/drawing/2012/chart">
                      <c:ext xmlns:c15="http://schemas.microsoft.com/office/drawing/2012/chart" uri="{02D57815-91ED-43cb-92C2-25804820EDAC}">
                        <c15:formulaRef>
                          <c15:sqref>'Slide 19 - Data'!$A$28:$B$28</c15:sqref>
                        </c15:formulaRef>
                      </c:ext>
                    </c:extLst>
                    <c:strCache>
                      <c:ptCount val="2"/>
                      <c:pt idx="0">
                        <c:v>Minnesota</c:v>
                      </c:pt>
                      <c:pt idx="1">
                        <c:v>Average Family Premium % Change, Cumulative Minnesota</c:v>
                      </c:pt>
                    </c:strCache>
                  </c:strRef>
                </c:tx>
                <c:spPr>
                  <a:ln w="28575" cap="rnd">
                    <a:solidFill>
                      <a:schemeClr val="accent2">
                        <a:lumMod val="60000"/>
                        <a:lumOff val="4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Data'!$C$28:$H$28</c15:sqref>
                        </c15:formulaRef>
                      </c:ext>
                    </c:extLst>
                    <c:numCache>
                      <c:formatCode>0.0%</c:formatCode>
                      <c:ptCount val="6"/>
                      <c:pt idx="0" formatCode="0%">
                        <c:v>0</c:v>
                      </c:pt>
                      <c:pt idx="1">
                        <c:v>-4.6270673788532078E-2</c:v>
                      </c:pt>
                      <c:pt idx="2">
                        <c:v>8.9194928888602865E-2</c:v>
                      </c:pt>
                      <c:pt idx="3">
                        <c:v>0.19100328206448292</c:v>
                      </c:pt>
                      <c:pt idx="4">
                        <c:v>0.3354141193126971</c:v>
                      </c:pt>
                      <c:pt idx="5">
                        <c:v>0.37248214170796062</c:v>
                      </c:pt>
                    </c:numCache>
                  </c:numRef>
                </c:val>
                <c:smooth val="0"/>
                <c:extLst xmlns:c15="http://schemas.microsoft.com/office/drawing/2012/chart">
                  <c:ext xmlns:c16="http://schemas.microsoft.com/office/drawing/2014/chart" uri="{C3380CC4-5D6E-409C-BE32-E72D297353CC}">
                    <c16:uniqueId val="{0000001B-71C1-4EE3-BD9E-1E7D0E356280}"/>
                  </c:ext>
                </c:extLst>
              </c15:ser>
            </c15:filteredLineSeries>
            <c15:filteredLineSeries>
              <c15:ser>
                <c:idx val="26"/>
                <c:order val="26"/>
                <c:tx>
                  <c:strRef>
                    <c:extLst xmlns:c15="http://schemas.microsoft.com/office/drawing/2012/chart">
                      <c:ext xmlns:c15="http://schemas.microsoft.com/office/drawing/2012/chart" uri="{02D57815-91ED-43cb-92C2-25804820EDAC}">
                        <c15:formulaRef>
                          <c15:sqref>'Slide 19 - Data'!$A$29:$B$29</c15:sqref>
                        </c15:formulaRef>
                      </c:ext>
                    </c:extLst>
                    <c:strCache>
                      <c:ptCount val="2"/>
                      <c:pt idx="0">
                        <c:v>Mississippi</c:v>
                      </c:pt>
                      <c:pt idx="1">
                        <c:v>Average Family Premium % Change, Cumulative Mississippi</c:v>
                      </c:pt>
                    </c:strCache>
                  </c:strRef>
                </c:tx>
                <c:spPr>
                  <a:ln w="28575" cap="rnd">
                    <a:solidFill>
                      <a:schemeClr val="accent3">
                        <a:lumMod val="60000"/>
                        <a:lumOff val="4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Data'!$C$29:$H$29</c15:sqref>
                        </c15:formulaRef>
                      </c:ext>
                    </c:extLst>
                    <c:numCache>
                      <c:formatCode>0.0%</c:formatCode>
                      <c:ptCount val="6"/>
                      <c:pt idx="0" formatCode="0%">
                        <c:v>0</c:v>
                      </c:pt>
                      <c:pt idx="1">
                        <c:v>4.7168405365126675E-2</c:v>
                      </c:pt>
                      <c:pt idx="2">
                        <c:v>0.19828614008941878</c:v>
                      </c:pt>
                      <c:pt idx="3">
                        <c:v>0.29232488822652758</c:v>
                      </c:pt>
                      <c:pt idx="4">
                        <c:v>0.33084947839046197</c:v>
                      </c:pt>
                      <c:pt idx="5">
                        <c:v>0.51810730253353199</c:v>
                      </c:pt>
                    </c:numCache>
                  </c:numRef>
                </c:val>
                <c:smooth val="0"/>
                <c:extLst xmlns:c15="http://schemas.microsoft.com/office/drawing/2012/chart">
                  <c:ext xmlns:c16="http://schemas.microsoft.com/office/drawing/2014/chart" uri="{C3380CC4-5D6E-409C-BE32-E72D297353CC}">
                    <c16:uniqueId val="{0000001C-71C1-4EE3-BD9E-1E7D0E356280}"/>
                  </c:ext>
                </c:extLst>
              </c15:ser>
            </c15:filteredLineSeries>
            <c15:filteredLineSeries>
              <c15:ser>
                <c:idx val="27"/>
                <c:order val="27"/>
                <c:tx>
                  <c:strRef>
                    <c:extLst xmlns:c15="http://schemas.microsoft.com/office/drawing/2012/chart">
                      <c:ext xmlns:c15="http://schemas.microsoft.com/office/drawing/2012/chart" uri="{02D57815-91ED-43cb-92C2-25804820EDAC}">
                        <c15:formulaRef>
                          <c15:sqref>'Slide 19 - Data'!$A$30:$B$30</c15:sqref>
                        </c15:formulaRef>
                      </c:ext>
                    </c:extLst>
                    <c:strCache>
                      <c:ptCount val="2"/>
                      <c:pt idx="0">
                        <c:v>Missouri</c:v>
                      </c:pt>
                      <c:pt idx="1">
                        <c:v>Average Family Premium % Change, Cumulative Missouri</c:v>
                      </c:pt>
                    </c:strCache>
                  </c:strRef>
                </c:tx>
                <c:spPr>
                  <a:ln w="28575" cap="rnd">
                    <a:solidFill>
                      <a:schemeClr val="accent4">
                        <a:lumMod val="60000"/>
                        <a:lumOff val="4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Data'!$C$30:$H$30</c15:sqref>
                        </c15:formulaRef>
                      </c:ext>
                    </c:extLst>
                    <c:numCache>
                      <c:formatCode>0.0%</c:formatCode>
                      <c:ptCount val="6"/>
                      <c:pt idx="0" formatCode="0%">
                        <c:v>0</c:v>
                      </c:pt>
                      <c:pt idx="1">
                        <c:v>9.158986175115208E-2</c:v>
                      </c:pt>
                      <c:pt idx="2">
                        <c:v>0.21320564516129031</c:v>
                      </c:pt>
                      <c:pt idx="3">
                        <c:v>0.35102246543778803</c:v>
                      </c:pt>
                      <c:pt idx="4">
                        <c:v>0.43289170506912444</c:v>
                      </c:pt>
                      <c:pt idx="5">
                        <c:v>0.57164458525345618</c:v>
                      </c:pt>
                    </c:numCache>
                  </c:numRef>
                </c:val>
                <c:smooth val="0"/>
                <c:extLst xmlns:c15="http://schemas.microsoft.com/office/drawing/2012/chart">
                  <c:ext xmlns:c16="http://schemas.microsoft.com/office/drawing/2014/chart" uri="{C3380CC4-5D6E-409C-BE32-E72D297353CC}">
                    <c16:uniqueId val="{0000001D-71C1-4EE3-BD9E-1E7D0E356280}"/>
                  </c:ext>
                </c:extLst>
              </c15:ser>
            </c15:filteredLineSeries>
            <c15:filteredLineSeries>
              <c15:ser>
                <c:idx val="28"/>
                <c:order val="28"/>
                <c:tx>
                  <c:strRef>
                    <c:extLst xmlns:c15="http://schemas.microsoft.com/office/drawing/2012/chart">
                      <c:ext xmlns:c15="http://schemas.microsoft.com/office/drawing/2012/chart" uri="{02D57815-91ED-43cb-92C2-25804820EDAC}">
                        <c15:formulaRef>
                          <c15:sqref>'Slide 19 - Data'!$A$31:$B$31</c15:sqref>
                        </c15:formulaRef>
                      </c:ext>
                    </c:extLst>
                    <c:strCache>
                      <c:ptCount val="2"/>
                      <c:pt idx="0">
                        <c:v>Montana</c:v>
                      </c:pt>
                      <c:pt idx="1">
                        <c:v>Average Family Premium % Change, Cumulative Montana</c:v>
                      </c:pt>
                    </c:strCache>
                  </c:strRef>
                </c:tx>
                <c:spPr>
                  <a:ln w="28575" cap="rnd">
                    <a:solidFill>
                      <a:schemeClr val="accent5">
                        <a:lumMod val="60000"/>
                        <a:lumOff val="4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Data'!$C$31:$H$31</c15:sqref>
                        </c15:formulaRef>
                      </c:ext>
                    </c:extLst>
                    <c:numCache>
                      <c:formatCode>0.0%</c:formatCode>
                      <c:ptCount val="6"/>
                      <c:pt idx="0" formatCode="0%">
                        <c:v>0</c:v>
                      </c:pt>
                      <c:pt idx="1">
                        <c:v>4.3957558219649993E-2</c:v>
                      </c:pt>
                      <c:pt idx="2">
                        <c:v>0.19312388039134629</c:v>
                      </c:pt>
                      <c:pt idx="3">
                        <c:v>0.23549676174727849</c:v>
                      </c:pt>
                      <c:pt idx="4">
                        <c:v>0.39127738735014467</c:v>
                      </c:pt>
                      <c:pt idx="5">
                        <c:v>0.44143585503651644</c:v>
                      </c:pt>
                    </c:numCache>
                  </c:numRef>
                </c:val>
                <c:smooth val="0"/>
                <c:extLst xmlns:c15="http://schemas.microsoft.com/office/drawing/2012/chart">
                  <c:ext xmlns:c16="http://schemas.microsoft.com/office/drawing/2014/chart" uri="{C3380CC4-5D6E-409C-BE32-E72D297353CC}">
                    <c16:uniqueId val="{0000001E-71C1-4EE3-BD9E-1E7D0E356280}"/>
                  </c:ext>
                </c:extLst>
              </c15:ser>
            </c15:filteredLineSeries>
            <c15:filteredLineSeries>
              <c15:ser>
                <c:idx val="29"/>
                <c:order val="29"/>
                <c:tx>
                  <c:strRef>
                    <c:extLst xmlns:c15="http://schemas.microsoft.com/office/drawing/2012/chart">
                      <c:ext xmlns:c15="http://schemas.microsoft.com/office/drawing/2012/chart" uri="{02D57815-91ED-43cb-92C2-25804820EDAC}">
                        <c15:formulaRef>
                          <c15:sqref>'Slide 19 - Data'!$A$32:$B$32</c15:sqref>
                        </c15:formulaRef>
                      </c:ext>
                    </c:extLst>
                    <c:strCache>
                      <c:ptCount val="2"/>
                      <c:pt idx="0">
                        <c:v>Nebraska</c:v>
                      </c:pt>
                      <c:pt idx="1">
                        <c:v>Average Family Premium % Change, Cumulative Nebraska</c:v>
                      </c:pt>
                    </c:strCache>
                  </c:strRef>
                </c:tx>
                <c:spPr>
                  <a:ln w="28575" cap="rnd">
                    <a:solidFill>
                      <a:schemeClr val="accent6">
                        <a:lumMod val="60000"/>
                        <a:lumOff val="4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Data'!$C$32:$H$32</c15:sqref>
                        </c15:formulaRef>
                      </c:ext>
                    </c:extLst>
                    <c:numCache>
                      <c:formatCode>0.0%</c:formatCode>
                      <c:ptCount val="6"/>
                      <c:pt idx="0" formatCode="0%">
                        <c:v>0</c:v>
                      </c:pt>
                      <c:pt idx="1">
                        <c:v>6.097560975609756E-2</c:v>
                      </c:pt>
                      <c:pt idx="2">
                        <c:v>0.17603077816492452</c:v>
                      </c:pt>
                      <c:pt idx="3">
                        <c:v>0.32106562137049943</c:v>
                      </c:pt>
                      <c:pt idx="4">
                        <c:v>0.40810104529616725</c:v>
                      </c:pt>
                      <c:pt idx="5">
                        <c:v>0.57411440185830431</c:v>
                      </c:pt>
                    </c:numCache>
                  </c:numRef>
                </c:val>
                <c:smooth val="0"/>
                <c:extLst xmlns:c15="http://schemas.microsoft.com/office/drawing/2012/chart">
                  <c:ext xmlns:c16="http://schemas.microsoft.com/office/drawing/2014/chart" uri="{C3380CC4-5D6E-409C-BE32-E72D297353CC}">
                    <c16:uniqueId val="{0000001F-71C1-4EE3-BD9E-1E7D0E356280}"/>
                  </c:ext>
                </c:extLst>
              </c15:ser>
            </c15:filteredLineSeries>
            <c15:filteredLineSeries>
              <c15:ser>
                <c:idx val="30"/>
                <c:order val="30"/>
                <c:tx>
                  <c:strRef>
                    <c:extLst xmlns:c15="http://schemas.microsoft.com/office/drawing/2012/chart">
                      <c:ext xmlns:c15="http://schemas.microsoft.com/office/drawing/2012/chart" uri="{02D57815-91ED-43cb-92C2-25804820EDAC}">
                        <c15:formulaRef>
                          <c15:sqref>'Slide 19 - Data'!$A$33:$B$33</c15:sqref>
                        </c15:formulaRef>
                      </c:ext>
                    </c:extLst>
                    <c:strCache>
                      <c:ptCount val="2"/>
                      <c:pt idx="0">
                        <c:v>Nevada</c:v>
                      </c:pt>
                      <c:pt idx="1">
                        <c:v>Average Family Premium % Change, Cumulative Nevada</c:v>
                      </c:pt>
                    </c:strCache>
                  </c:strRef>
                </c:tx>
                <c:spPr>
                  <a:ln w="28575" cap="rnd">
                    <a:solidFill>
                      <a:schemeClr val="accent1">
                        <a:lumMod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Data'!$C$33:$H$33</c15:sqref>
                        </c15:formulaRef>
                      </c:ext>
                    </c:extLst>
                    <c:numCache>
                      <c:formatCode>0.0%</c:formatCode>
                      <c:ptCount val="6"/>
                      <c:pt idx="0" formatCode="0%">
                        <c:v>0</c:v>
                      </c:pt>
                      <c:pt idx="1">
                        <c:v>7.6945646592826225E-2</c:v>
                      </c:pt>
                      <c:pt idx="2">
                        <c:v>0.27880877283063155</c:v>
                      </c:pt>
                      <c:pt idx="3">
                        <c:v>0.26318491894667351</c:v>
                      </c:pt>
                      <c:pt idx="4">
                        <c:v>0.37313870754786183</c:v>
                      </c:pt>
                      <c:pt idx="5">
                        <c:v>0.47458373065356119</c:v>
                      </c:pt>
                    </c:numCache>
                  </c:numRef>
                </c:val>
                <c:smooth val="0"/>
                <c:extLst xmlns:c15="http://schemas.microsoft.com/office/drawing/2012/chart">
                  <c:ext xmlns:c16="http://schemas.microsoft.com/office/drawing/2014/chart" uri="{C3380CC4-5D6E-409C-BE32-E72D297353CC}">
                    <c16:uniqueId val="{00000020-71C1-4EE3-BD9E-1E7D0E356280}"/>
                  </c:ext>
                </c:extLst>
              </c15:ser>
            </c15:filteredLineSeries>
            <c15:filteredLineSeries>
              <c15:ser>
                <c:idx val="31"/>
                <c:order val="31"/>
                <c:tx>
                  <c:strRef>
                    <c:extLst xmlns:c15="http://schemas.microsoft.com/office/drawing/2012/chart">
                      <c:ext xmlns:c15="http://schemas.microsoft.com/office/drawing/2012/chart" uri="{02D57815-91ED-43cb-92C2-25804820EDAC}">
                        <c15:formulaRef>
                          <c15:sqref>'Slide 19 - Data'!$A$34:$B$34</c15:sqref>
                        </c15:formulaRef>
                      </c:ext>
                    </c:extLst>
                    <c:strCache>
                      <c:ptCount val="2"/>
                      <c:pt idx="0">
                        <c:v>New Hampshire</c:v>
                      </c:pt>
                      <c:pt idx="1">
                        <c:v>Average Family Premium % Change, Cumulative New Hampshire</c:v>
                      </c:pt>
                    </c:strCache>
                  </c:strRef>
                </c:tx>
                <c:spPr>
                  <a:ln w="28575" cap="rnd">
                    <a:solidFill>
                      <a:schemeClr val="accent2">
                        <a:lumMod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Data'!$C$34:$H$34</c15:sqref>
                        </c15:formulaRef>
                      </c:ext>
                    </c:extLst>
                    <c:numCache>
                      <c:formatCode>0.0%</c:formatCode>
                      <c:ptCount val="6"/>
                      <c:pt idx="0" formatCode="0%">
                        <c:v>0</c:v>
                      </c:pt>
                      <c:pt idx="1">
                        <c:v>7.2180807005088159E-3</c:v>
                      </c:pt>
                      <c:pt idx="2">
                        <c:v>0.13643355815879776</c:v>
                      </c:pt>
                      <c:pt idx="3">
                        <c:v>0.13773517926872558</c:v>
                      </c:pt>
                      <c:pt idx="4">
                        <c:v>0.18790675659685244</c:v>
                      </c:pt>
                      <c:pt idx="5">
                        <c:v>0.43752218672346466</c:v>
                      </c:pt>
                    </c:numCache>
                  </c:numRef>
                </c:val>
                <c:smooth val="0"/>
                <c:extLst xmlns:c15="http://schemas.microsoft.com/office/drawing/2012/chart">
                  <c:ext xmlns:c16="http://schemas.microsoft.com/office/drawing/2014/chart" uri="{C3380CC4-5D6E-409C-BE32-E72D297353CC}">
                    <c16:uniqueId val="{00000021-71C1-4EE3-BD9E-1E7D0E356280}"/>
                  </c:ext>
                </c:extLst>
              </c15:ser>
            </c15:filteredLineSeries>
            <c15:filteredLineSeries>
              <c15:ser>
                <c:idx val="32"/>
                <c:order val="32"/>
                <c:tx>
                  <c:strRef>
                    <c:extLst xmlns:c15="http://schemas.microsoft.com/office/drawing/2012/chart">
                      <c:ext xmlns:c15="http://schemas.microsoft.com/office/drawing/2012/chart" uri="{02D57815-91ED-43cb-92C2-25804820EDAC}">
                        <c15:formulaRef>
                          <c15:sqref>'Slide 19 - Data'!$A$35:$B$35</c15:sqref>
                        </c15:formulaRef>
                      </c:ext>
                    </c:extLst>
                    <c:strCache>
                      <c:ptCount val="2"/>
                      <c:pt idx="0">
                        <c:v>New Jersey</c:v>
                      </c:pt>
                      <c:pt idx="1">
                        <c:v>Average Family Premium % Change, Cumulative New Jersey</c:v>
                      </c:pt>
                    </c:strCache>
                  </c:strRef>
                </c:tx>
                <c:spPr>
                  <a:ln w="28575" cap="rnd">
                    <a:solidFill>
                      <a:schemeClr val="accent3">
                        <a:lumMod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Data'!$C$35:$H$35</c15:sqref>
                        </c15:formulaRef>
                      </c:ext>
                    </c:extLst>
                    <c:numCache>
                      <c:formatCode>0.0%</c:formatCode>
                      <c:ptCount val="6"/>
                      <c:pt idx="0" formatCode="0%">
                        <c:v>0</c:v>
                      </c:pt>
                      <c:pt idx="1">
                        <c:v>0.11591506831740329</c:v>
                      </c:pt>
                      <c:pt idx="2">
                        <c:v>0.17262172044390275</c:v>
                      </c:pt>
                      <c:pt idx="3">
                        <c:v>0.3258708063378023</c:v>
                      </c:pt>
                      <c:pt idx="4">
                        <c:v>0.41510039130155879</c:v>
                      </c:pt>
                      <c:pt idx="5">
                        <c:v>0.41728141638334726</c:v>
                      </c:pt>
                    </c:numCache>
                  </c:numRef>
                </c:val>
                <c:smooth val="0"/>
                <c:extLst xmlns:c15="http://schemas.microsoft.com/office/drawing/2012/chart">
                  <c:ext xmlns:c16="http://schemas.microsoft.com/office/drawing/2014/chart" uri="{C3380CC4-5D6E-409C-BE32-E72D297353CC}">
                    <c16:uniqueId val="{00000022-71C1-4EE3-BD9E-1E7D0E356280}"/>
                  </c:ext>
                </c:extLst>
              </c15:ser>
            </c15:filteredLineSeries>
            <c15:filteredLineSeries>
              <c15:ser>
                <c:idx val="33"/>
                <c:order val="33"/>
                <c:tx>
                  <c:strRef>
                    <c:extLst xmlns:c15="http://schemas.microsoft.com/office/drawing/2012/chart">
                      <c:ext xmlns:c15="http://schemas.microsoft.com/office/drawing/2012/chart" uri="{02D57815-91ED-43cb-92C2-25804820EDAC}">
                        <c15:formulaRef>
                          <c15:sqref>'Slide 19 - Data'!$A$36:$B$36</c15:sqref>
                        </c15:formulaRef>
                      </c:ext>
                    </c:extLst>
                    <c:strCache>
                      <c:ptCount val="2"/>
                      <c:pt idx="0">
                        <c:v>New Mexico</c:v>
                      </c:pt>
                      <c:pt idx="1">
                        <c:v>Average Family Premium % Change, Cumulative New Mexico</c:v>
                      </c:pt>
                    </c:strCache>
                  </c:strRef>
                </c:tx>
                <c:spPr>
                  <a:ln w="28575" cap="rnd">
                    <a:solidFill>
                      <a:schemeClr val="accent4">
                        <a:lumMod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Data'!$C$36:$H$36</c15:sqref>
                        </c15:formulaRef>
                      </c:ext>
                    </c:extLst>
                    <c:numCache>
                      <c:formatCode>0.0%</c:formatCode>
                      <c:ptCount val="6"/>
                      <c:pt idx="0" formatCode="0%">
                        <c:v>0</c:v>
                      </c:pt>
                      <c:pt idx="1">
                        <c:v>-7.7645830614641786E-3</c:v>
                      </c:pt>
                      <c:pt idx="2">
                        <c:v>0.13199791204489103</c:v>
                      </c:pt>
                      <c:pt idx="3">
                        <c:v>0.22262821349340989</c:v>
                      </c:pt>
                      <c:pt idx="4">
                        <c:v>0.25179433642176691</c:v>
                      </c:pt>
                      <c:pt idx="5">
                        <c:v>0.33309408847709776</c:v>
                      </c:pt>
                    </c:numCache>
                  </c:numRef>
                </c:val>
                <c:smooth val="0"/>
                <c:extLst xmlns:c15="http://schemas.microsoft.com/office/drawing/2012/chart">
                  <c:ext xmlns:c16="http://schemas.microsoft.com/office/drawing/2014/chart" uri="{C3380CC4-5D6E-409C-BE32-E72D297353CC}">
                    <c16:uniqueId val="{00000023-71C1-4EE3-BD9E-1E7D0E356280}"/>
                  </c:ext>
                </c:extLst>
              </c15:ser>
            </c15:filteredLineSeries>
            <c15:filteredLineSeries>
              <c15:ser>
                <c:idx val="34"/>
                <c:order val="34"/>
                <c:tx>
                  <c:strRef>
                    <c:extLst xmlns:c15="http://schemas.microsoft.com/office/drawing/2012/chart">
                      <c:ext xmlns:c15="http://schemas.microsoft.com/office/drawing/2012/chart" uri="{02D57815-91ED-43cb-92C2-25804820EDAC}">
                        <c15:formulaRef>
                          <c15:sqref>'Slide 19 - Data'!$A$37:$B$37</c15:sqref>
                        </c15:formulaRef>
                      </c:ext>
                    </c:extLst>
                    <c:strCache>
                      <c:ptCount val="2"/>
                      <c:pt idx="0">
                        <c:v>New York</c:v>
                      </c:pt>
                      <c:pt idx="1">
                        <c:v>Average Family Premium % Change, Cumulative New York</c:v>
                      </c:pt>
                    </c:strCache>
                  </c:strRef>
                </c:tx>
                <c:spPr>
                  <a:ln w="28575" cap="rnd">
                    <a:solidFill>
                      <a:schemeClr val="accent5">
                        <a:lumMod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Data'!$C$37:$H$37</c15:sqref>
                        </c15:formulaRef>
                      </c:ext>
                    </c:extLst>
                    <c:numCache>
                      <c:formatCode>0.0%</c:formatCode>
                      <c:ptCount val="6"/>
                      <c:pt idx="0" formatCode="0%">
                        <c:v>0</c:v>
                      </c:pt>
                      <c:pt idx="1">
                        <c:v>5.7808351436157375E-2</c:v>
                      </c:pt>
                      <c:pt idx="2">
                        <c:v>0.18452811972000965</c:v>
                      </c:pt>
                      <c:pt idx="3">
                        <c:v>0.28632633357470433</c:v>
                      </c:pt>
                      <c:pt idx="4">
                        <c:v>0.38027999034516052</c:v>
                      </c:pt>
                      <c:pt idx="5">
                        <c:v>0.41503741250301712</c:v>
                      </c:pt>
                    </c:numCache>
                  </c:numRef>
                </c:val>
                <c:smooth val="0"/>
                <c:extLst xmlns:c15="http://schemas.microsoft.com/office/drawing/2012/chart">
                  <c:ext xmlns:c16="http://schemas.microsoft.com/office/drawing/2014/chart" uri="{C3380CC4-5D6E-409C-BE32-E72D297353CC}">
                    <c16:uniqueId val="{00000024-71C1-4EE3-BD9E-1E7D0E356280}"/>
                  </c:ext>
                </c:extLst>
              </c15:ser>
            </c15:filteredLineSeries>
            <c15:filteredLineSeries>
              <c15:ser>
                <c:idx val="35"/>
                <c:order val="35"/>
                <c:tx>
                  <c:strRef>
                    <c:extLst xmlns:c15="http://schemas.microsoft.com/office/drawing/2012/chart">
                      <c:ext xmlns:c15="http://schemas.microsoft.com/office/drawing/2012/chart" uri="{02D57815-91ED-43cb-92C2-25804820EDAC}">
                        <c15:formulaRef>
                          <c15:sqref>'Slide 19 - Data'!$A$38:$B$38</c15:sqref>
                        </c15:formulaRef>
                      </c:ext>
                    </c:extLst>
                    <c:strCache>
                      <c:ptCount val="2"/>
                      <c:pt idx="0">
                        <c:v>North Carolina</c:v>
                      </c:pt>
                      <c:pt idx="1">
                        <c:v>Average Family Premium % Change, Cumulative North Carolina</c:v>
                      </c:pt>
                    </c:strCache>
                  </c:strRef>
                </c:tx>
                <c:spPr>
                  <a:ln w="28575" cap="rnd">
                    <a:solidFill>
                      <a:schemeClr val="accent6">
                        <a:lumMod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Data'!$C$38:$H$38</c15:sqref>
                        </c15:formulaRef>
                      </c:ext>
                    </c:extLst>
                    <c:numCache>
                      <c:formatCode>0.0%</c:formatCode>
                      <c:ptCount val="6"/>
                      <c:pt idx="0" formatCode="0%">
                        <c:v>0</c:v>
                      </c:pt>
                      <c:pt idx="1">
                        <c:v>5.0265659955257273E-2</c:v>
                      </c:pt>
                      <c:pt idx="2">
                        <c:v>0.19833612975391499</c:v>
                      </c:pt>
                      <c:pt idx="3">
                        <c:v>0.26545022371364652</c:v>
                      </c:pt>
                      <c:pt idx="4">
                        <c:v>0.39793064876957496</c:v>
                      </c:pt>
                      <c:pt idx="5">
                        <c:v>0.58955536912751683</c:v>
                      </c:pt>
                    </c:numCache>
                  </c:numRef>
                </c:val>
                <c:smooth val="0"/>
                <c:extLst xmlns:c15="http://schemas.microsoft.com/office/drawing/2012/chart">
                  <c:ext xmlns:c16="http://schemas.microsoft.com/office/drawing/2014/chart" uri="{C3380CC4-5D6E-409C-BE32-E72D297353CC}">
                    <c16:uniqueId val="{00000025-71C1-4EE3-BD9E-1E7D0E356280}"/>
                  </c:ext>
                </c:extLst>
              </c15:ser>
            </c15:filteredLineSeries>
            <c15:filteredLineSeries>
              <c15:ser>
                <c:idx val="36"/>
                <c:order val="36"/>
                <c:tx>
                  <c:strRef>
                    <c:extLst xmlns:c15="http://schemas.microsoft.com/office/drawing/2012/chart">
                      <c:ext xmlns:c15="http://schemas.microsoft.com/office/drawing/2012/chart" uri="{02D57815-91ED-43cb-92C2-25804820EDAC}">
                        <c15:formulaRef>
                          <c15:sqref>'Slide 19 - Data'!$A$39:$B$39</c15:sqref>
                        </c15:formulaRef>
                      </c:ext>
                    </c:extLst>
                    <c:strCache>
                      <c:ptCount val="2"/>
                      <c:pt idx="0">
                        <c:v>North Dakota</c:v>
                      </c:pt>
                      <c:pt idx="1">
                        <c:v>Average Family Premium % Change, Cumulative North Dakota</c:v>
                      </c:pt>
                    </c:strCache>
                  </c:strRef>
                </c:tx>
                <c:spPr>
                  <a:ln w="28575" cap="rnd">
                    <a:solidFill>
                      <a:schemeClr val="accent1">
                        <a:lumMod val="70000"/>
                        <a:lumOff val="3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Data'!$C$39:$H$39</c15:sqref>
                        </c15:formulaRef>
                      </c:ext>
                    </c:extLst>
                    <c:numCache>
                      <c:formatCode>0.0%</c:formatCode>
                      <c:ptCount val="6"/>
                      <c:pt idx="0" formatCode="0%">
                        <c:v>0</c:v>
                      </c:pt>
                      <c:pt idx="1">
                        <c:v>0.11395884406804843</c:v>
                      </c:pt>
                      <c:pt idx="2">
                        <c:v>0.19010474704702474</c:v>
                      </c:pt>
                      <c:pt idx="3">
                        <c:v>0.32872743481167815</c:v>
                      </c:pt>
                      <c:pt idx="4">
                        <c:v>0.36691181932991607</c:v>
                      </c:pt>
                      <c:pt idx="5">
                        <c:v>0.55426788500111435</c:v>
                      </c:pt>
                    </c:numCache>
                  </c:numRef>
                </c:val>
                <c:smooth val="0"/>
                <c:extLst xmlns:c15="http://schemas.microsoft.com/office/drawing/2012/chart">
                  <c:ext xmlns:c16="http://schemas.microsoft.com/office/drawing/2014/chart" uri="{C3380CC4-5D6E-409C-BE32-E72D297353CC}">
                    <c16:uniqueId val="{00000026-71C1-4EE3-BD9E-1E7D0E356280}"/>
                  </c:ext>
                </c:extLst>
              </c15:ser>
            </c15:filteredLineSeries>
            <c15:filteredLineSeries>
              <c15:ser>
                <c:idx val="37"/>
                <c:order val="37"/>
                <c:tx>
                  <c:strRef>
                    <c:extLst xmlns:c15="http://schemas.microsoft.com/office/drawing/2012/chart">
                      <c:ext xmlns:c15="http://schemas.microsoft.com/office/drawing/2012/chart" uri="{02D57815-91ED-43cb-92C2-25804820EDAC}">
                        <c15:formulaRef>
                          <c15:sqref>'Slide 19 - Data'!$A$40:$B$40</c15:sqref>
                        </c15:formulaRef>
                      </c:ext>
                    </c:extLst>
                    <c:strCache>
                      <c:ptCount val="2"/>
                      <c:pt idx="0">
                        <c:v>Ohio</c:v>
                      </c:pt>
                      <c:pt idx="1">
                        <c:v>Average Family Premium % Change, Cumulative Ohio</c:v>
                      </c:pt>
                    </c:strCache>
                  </c:strRef>
                </c:tx>
                <c:spPr>
                  <a:ln w="28575" cap="rnd">
                    <a:solidFill>
                      <a:schemeClr val="accent2">
                        <a:lumMod val="70000"/>
                        <a:lumOff val="3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Data'!$C$40:$H$40</c15:sqref>
                        </c15:formulaRef>
                      </c:ext>
                    </c:extLst>
                    <c:numCache>
                      <c:formatCode>0.0%</c:formatCode>
                      <c:ptCount val="6"/>
                      <c:pt idx="0" formatCode="0%">
                        <c:v>0</c:v>
                      </c:pt>
                      <c:pt idx="1">
                        <c:v>0.1136316046625253</c:v>
                      </c:pt>
                      <c:pt idx="2">
                        <c:v>0.17959098206184129</c:v>
                      </c:pt>
                      <c:pt idx="3">
                        <c:v>0.26928177566831857</c:v>
                      </c:pt>
                      <c:pt idx="4">
                        <c:v>0.36951211000209394</c:v>
                      </c:pt>
                      <c:pt idx="5">
                        <c:v>0.47288336706917011</c:v>
                      </c:pt>
                    </c:numCache>
                  </c:numRef>
                </c:val>
                <c:smooth val="0"/>
                <c:extLst xmlns:c15="http://schemas.microsoft.com/office/drawing/2012/chart">
                  <c:ext xmlns:c16="http://schemas.microsoft.com/office/drawing/2014/chart" uri="{C3380CC4-5D6E-409C-BE32-E72D297353CC}">
                    <c16:uniqueId val="{00000027-71C1-4EE3-BD9E-1E7D0E356280}"/>
                  </c:ext>
                </c:extLst>
              </c15:ser>
            </c15:filteredLineSeries>
            <c15:filteredLineSeries>
              <c15:ser>
                <c:idx val="38"/>
                <c:order val="38"/>
                <c:tx>
                  <c:strRef>
                    <c:extLst xmlns:c15="http://schemas.microsoft.com/office/drawing/2012/chart">
                      <c:ext xmlns:c15="http://schemas.microsoft.com/office/drawing/2012/chart" uri="{02D57815-91ED-43cb-92C2-25804820EDAC}">
                        <c15:formulaRef>
                          <c15:sqref>'Slide 19 - Data'!$A$41:$B$41</c15:sqref>
                        </c15:formulaRef>
                      </c:ext>
                    </c:extLst>
                    <c:strCache>
                      <c:ptCount val="2"/>
                      <c:pt idx="0">
                        <c:v>Oklahoma</c:v>
                      </c:pt>
                      <c:pt idx="1">
                        <c:v>Average Family Premium % Change, Cumulative Oklahoma</c:v>
                      </c:pt>
                    </c:strCache>
                  </c:strRef>
                </c:tx>
                <c:spPr>
                  <a:ln w="28575" cap="rnd">
                    <a:solidFill>
                      <a:schemeClr val="accent3">
                        <a:lumMod val="70000"/>
                        <a:lumOff val="3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Data'!$C$41:$H$41</c15:sqref>
                        </c15:formulaRef>
                      </c:ext>
                    </c:extLst>
                    <c:numCache>
                      <c:formatCode>0.0%</c:formatCode>
                      <c:ptCount val="6"/>
                      <c:pt idx="0" formatCode="0%">
                        <c:v>0</c:v>
                      </c:pt>
                      <c:pt idx="1">
                        <c:v>8.6293686178627926E-2</c:v>
                      </c:pt>
                      <c:pt idx="2">
                        <c:v>0.20890263195742845</c:v>
                      </c:pt>
                      <c:pt idx="3">
                        <c:v>0.31252696677693081</c:v>
                      </c:pt>
                      <c:pt idx="4">
                        <c:v>0.42521213864518914</c:v>
                      </c:pt>
                      <c:pt idx="5">
                        <c:v>0.44599453473320871</c:v>
                      </c:pt>
                    </c:numCache>
                  </c:numRef>
                </c:val>
                <c:smooth val="0"/>
                <c:extLst xmlns:c15="http://schemas.microsoft.com/office/drawing/2012/chart">
                  <c:ext xmlns:c16="http://schemas.microsoft.com/office/drawing/2014/chart" uri="{C3380CC4-5D6E-409C-BE32-E72D297353CC}">
                    <c16:uniqueId val="{00000028-71C1-4EE3-BD9E-1E7D0E356280}"/>
                  </c:ext>
                </c:extLst>
              </c15:ser>
            </c15:filteredLineSeries>
            <c15:filteredLineSeries>
              <c15:ser>
                <c:idx val="39"/>
                <c:order val="39"/>
                <c:tx>
                  <c:strRef>
                    <c:extLst xmlns:c15="http://schemas.microsoft.com/office/drawing/2012/chart">
                      <c:ext xmlns:c15="http://schemas.microsoft.com/office/drawing/2012/chart" uri="{02D57815-91ED-43cb-92C2-25804820EDAC}">
                        <c15:formulaRef>
                          <c15:sqref>'Slide 19 - Data'!$A$42:$B$42</c15:sqref>
                        </c15:formulaRef>
                      </c:ext>
                    </c:extLst>
                    <c:strCache>
                      <c:ptCount val="2"/>
                      <c:pt idx="0">
                        <c:v>Oregon</c:v>
                      </c:pt>
                      <c:pt idx="1">
                        <c:v>Average Family Premium % Change, Cumulative Oregon</c:v>
                      </c:pt>
                    </c:strCache>
                  </c:strRef>
                </c:tx>
                <c:spPr>
                  <a:ln w="28575" cap="rnd">
                    <a:solidFill>
                      <a:schemeClr val="accent4">
                        <a:lumMod val="70000"/>
                        <a:lumOff val="3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Data'!$C$42:$H$42</c15:sqref>
                        </c15:formulaRef>
                      </c:ext>
                    </c:extLst>
                    <c:numCache>
                      <c:formatCode>0.0%</c:formatCode>
                      <c:ptCount val="6"/>
                      <c:pt idx="0" formatCode="0%">
                        <c:v>0</c:v>
                      </c:pt>
                      <c:pt idx="1">
                        <c:v>0.11013092487572639</c:v>
                      </c:pt>
                      <c:pt idx="2">
                        <c:v>0.20009801862353846</c:v>
                      </c:pt>
                      <c:pt idx="3">
                        <c:v>0.25694882027585242</c:v>
                      </c:pt>
                      <c:pt idx="4">
                        <c:v>0.35860813554575371</c:v>
                      </c:pt>
                      <c:pt idx="5">
                        <c:v>0.46439823566477628</c:v>
                      </c:pt>
                    </c:numCache>
                  </c:numRef>
                </c:val>
                <c:smooth val="0"/>
                <c:extLst xmlns:c15="http://schemas.microsoft.com/office/drawing/2012/chart">
                  <c:ext xmlns:c16="http://schemas.microsoft.com/office/drawing/2014/chart" uri="{C3380CC4-5D6E-409C-BE32-E72D297353CC}">
                    <c16:uniqueId val="{00000029-71C1-4EE3-BD9E-1E7D0E356280}"/>
                  </c:ext>
                </c:extLst>
              </c15:ser>
            </c15:filteredLineSeries>
            <c15:filteredLineSeries>
              <c15:ser>
                <c:idx val="40"/>
                <c:order val="40"/>
                <c:tx>
                  <c:strRef>
                    <c:extLst xmlns:c15="http://schemas.microsoft.com/office/drawing/2012/chart">
                      <c:ext xmlns:c15="http://schemas.microsoft.com/office/drawing/2012/chart" uri="{02D57815-91ED-43cb-92C2-25804820EDAC}">
                        <c15:formulaRef>
                          <c15:sqref>'Slide 19 - Data'!$A$43:$B$43</c15:sqref>
                        </c15:formulaRef>
                      </c:ext>
                    </c:extLst>
                    <c:strCache>
                      <c:ptCount val="2"/>
                      <c:pt idx="0">
                        <c:v>Pennsylvania</c:v>
                      </c:pt>
                      <c:pt idx="1">
                        <c:v>Average Family Premium % Change, Cumulative Pennsylvania</c:v>
                      </c:pt>
                    </c:strCache>
                  </c:strRef>
                </c:tx>
                <c:spPr>
                  <a:ln w="28575" cap="rnd">
                    <a:solidFill>
                      <a:schemeClr val="accent5">
                        <a:lumMod val="70000"/>
                        <a:lumOff val="3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Data'!$C$43:$H$43</c15:sqref>
                        </c15:formulaRef>
                      </c:ext>
                    </c:extLst>
                    <c:numCache>
                      <c:formatCode>0.0%</c:formatCode>
                      <c:ptCount val="6"/>
                      <c:pt idx="0" formatCode="0%">
                        <c:v>0</c:v>
                      </c:pt>
                      <c:pt idx="1">
                        <c:v>6.1142024377318492E-2</c:v>
                      </c:pt>
                      <c:pt idx="2">
                        <c:v>0.1489136195018548</c:v>
                      </c:pt>
                      <c:pt idx="3">
                        <c:v>0.23138579756226815</c:v>
                      </c:pt>
                      <c:pt idx="4">
                        <c:v>0.36943561208267089</c:v>
                      </c:pt>
                      <c:pt idx="5">
                        <c:v>0.42627186009538953</c:v>
                      </c:pt>
                    </c:numCache>
                  </c:numRef>
                </c:val>
                <c:smooth val="0"/>
                <c:extLst xmlns:c15="http://schemas.microsoft.com/office/drawing/2012/chart">
                  <c:ext xmlns:c16="http://schemas.microsoft.com/office/drawing/2014/chart" uri="{C3380CC4-5D6E-409C-BE32-E72D297353CC}">
                    <c16:uniqueId val="{0000002A-71C1-4EE3-BD9E-1E7D0E356280}"/>
                  </c:ext>
                </c:extLst>
              </c15:ser>
            </c15:filteredLineSeries>
            <c15:filteredLineSeries>
              <c15:ser>
                <c:idx val="41"/>
                <c:order val="41"/>
                <c:tx>
                  <c:strRef>
                    <c:extLst xmlns:c15="http://schemas.microsoft.com/office/drawing/2012/chart">
                      <c:ext xmlns:c15="http://schemas.microsoft.com/office/drawing/2012/chart" uri="{02D57815-91ED-43cb-92C2-25804820EDAC}">
                        <c15:formulaRef>
                          <c15:sqref>'Slide 19 - Data'!$A$44:$B$44</c15:sqref>
                        </c15:formulaRef>
                      </c:ext>
                    </c:extLst>
                    <c:strCache>
                      <c:ptCount val="2"/>
                      <c:pt idx="0">
                        <c:v>Rhode Island</c:v>
                      </c:pt>
                      <c:pt idx="1">
                        <c:v>Average Family Premium % Change, Cumulative Rhode Island</c:v>
                      </c:pt>
                    </c:strCache>
                  </c:strRef>
                </c:tx>
                <c:spPr>
                  <a:ln w="28575" cap="rnd">
                    <a:solidFill>
                      <a:schemeClr val="accent6">
                        <a:lumMod val="70000"/>
                        <a:lumOff val="3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Data'!$C$44:$H$44</c15:sqref>
                        </c15:formulaRef>
                      </c:ext>
                    </c:extLst>
                    <c:numCache>
                      <c:formatCode>0.0%</c:formatCode>
                      <c:ptCount val="6"/>
                      <c:pt idx="0" formatCode="0%">
                        <c:v>0</c:v>
                      </c:pt>
                      <c:pt idx="1">
                        <c:v>5.2641917108623058E-2</c:v>
                      </c:pt>
                      <c:pt idx="2">
                        <c:v>0.15170562430432791</c:v>
                      </c:pt>
                      <c:pt idx="3">
                        <c:v>0.20388921626399528</c:v>
                      </c:pt>
                      <c:pt idx="4">
                        <c:v>0.340993910823021</c:v>
                      </c:pt>
                      <c:pt idx="5">
                        <c:v>0.46539645125384665</c:v>
                      </c:pt>
                    </c:numCache>
                  </c:numRef>
                </c:val>
                <c:smooth val="0"/>
                <c:extLst xmlns:c15="http://schemas.microsoft.com/office/drawing/2012/chart">
                  <c:ext xmlns:c16="http://schemas.microsoft.com/office/drawing/2014/chart" uri="{C3380CC4-5D6E-409C-BE32-E72D297353CC}">
                    <c16:uniqueId val="{0000002B-71C1-4EE3-BD9E-1E7D0E356280}"/>
                  </c:ext>
                </c:extLst>
              </c15:ser>
            </c15:filteredLineSeries>
            <c15:filteredLineSeries>
              <c15:ser>
                <c:idx val="42"/>
                <c:order val="42"/>
                <c:tx>
                  <c:strRef>
                    <c:extLst xmlns:c15="http://schemas.microsoft.com/office/drawing/2012/chart">
                      <c:ext xmlns:c15="http://schemas.microsoft.com/office/drawing/2012/chart" uri="{02D57815-91ED-43cb-92C2-25804820EDAC}">
                        <c15:formulaRef>
                          <c15:sqref>'Slide 19 - Data'!$A$45:$B$45</c15:sqref>
                        </c15:formulaRef>
                      </c:ext>
                    </c:extLst>
                    <c:strCache>
                      <c:ptCount val="2"/>
                      <c:pt idx="0">
                        <c:v>South Carolina</c:v>
                      </c:pt>
                      <c:pt idx="1">
                        <c:v>Average Family Premium % Change, Cumulative South Carolina</c:v>
                      </c:pt>
                    </c:strCache>
                  </c:strRef>
                </c:tx>
                <c:spPr>
                  <a:ln w="28575" cap="rnd">
                    <a:solidFill>
                      <a:schemeClr val="accent1">
                        <a:lumMod val="7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Data'!$C$45:$H$45</c15:sqref>
                        </c15:formulaRef>
                      </c:ext>
                    </c:extLst>
                    <c:numCache>
                      <c:formatCode>0.0%</c:formatCode>
                      <c:ptCount val="6"/>
                      <c:pt idx="0" formatCode="0%">
                        <c:v>0</c:v>
                      </c:pt>
                      <c:pt idx="1">
                        <c:v>1.6653553632310518E-2</c:v>
                      </c:pt>
                      <c:pt idx="2">
                        <c:v>9.9134539732494101E-2</c:v>
                      </c:pt>
                      <c:pt idx="3">
                        <c:v>0.19597429845266195</c:v>
                      </c:pt>
                      <c:pt idx="4">
                        <c:v>0.37509834775767115</c:v>
                      </c:pt>
                      <c:pt idx="5">
                        <c:v>0.27543928665093104</c:v>
                      </c:pt>
                    </c:numCache>
                  </c:numRef>
                </c:val>
                <c:smooth val="0"/>
                <c:extLst xmlns:c15="http://schemas.microsoft.com/office/drawing/2012/chart">
                  <c:ext xmlns:c16="http://schemas.microsoft.com/office/drawing/2014/chart" uri="{C3380CC4-5D6E-409C-BE32-E72D297353CC}">
                    <c16:uniqueId val="{0000002C-71C1-4EE3-BD9E-1E7D0E356280}"/>
                  </c:ext>
                </c:extLst>
              </c15:ser>
            </c15:filteredLineSeries>
            <c15:filteredLineSeries>
              <c15:ser>
                <c:idx val="43"/>
                <c:order val="43"/>
                <c:tx>
                  <c:strRef>
                    <c:extLst xmlns:c15="http://schemas.microsoft.com/office/drawing/2012/chart">
                      <c:ext xmlns:c15="http://schemas.microsoft.com/office/drawing/2012/chart" uri="{02D57815-91ED-43cb-92C2-25804820EDAC}">
                        <c15:formulaRef>
                          <c15:sqref>'Slide 19 - Data'!$A$46:$B$46</c15:sqref>
                        </c15:formulaRef>
                      </c:ext>
                    </c:extLst>
                    <c:strCache>
                      <c:ptCount val="2"/>
                      <c:pt idx="0">
                        <c:v>South Dakota</c:v>
                      </c:pt>
                      <c:pt idx="1">
                        <c:v>Average Family Premium % Change, Cumulative South Dakota</c:v>
                      </c:pt>
                    </c:strCache>
                  </c:strRef>
                </c:tx>
                <c:spPr>
                  <a:ln w="28575" cap="rnd">
                    <a:solidFill>
                      <a:schemeClr val="accent2">
                        <a:lumMod val="7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Data'!$C$46:$H$46</c15:sqref>
                        </c15:formulaRef>
                      </c:ext>
                    </c:extLst>
                    <c:numCache>
                      <c:formatCode>0.0%</c:formatCode>
                      <c:ptCount val="6"/>
                      <c:pt idx="0" formatCode="0%">
                        <c:v>0</c:v>
                      </c:pt>
                      <c:pt idx="1">
                        <c:v>8.7525844245348039E-2</c:v>
                      </c:pt>
                      <c:pt idx="2">
                        <c:v>0.11605789110957961</c:v>
                      </c:pt>
                      <c:pt idx="3">
                        <c:v>0.2195037904893177</c:v>
                      </c:pt>
                      <c:pt idx="4">
                        <c:v>0.39662301860785665</c:v>
                      </c:pt>
                      <c:pt idx="5">
                        <c:v>0.46802205375603034</c:v>
                      </c:pt>
                    </c:numCache>
                  </c:numRef>
                </c:val>
                <c:smooth val="0"/>
                <c:extLst xmlns:c15="http://schemas.microsoft.com/office/drawing/2012/chart">
                  <c:ext xmlns:c16="http://schemas.microsoft.com/office/drawing/2014/chart" uri="{C3380CC4-5D6E-409C-BE32-E72D297353CC}">
                    <c16:uniqueId val="{0000002D-71C1-4EE3-BD9E-1E7D0E356280}"/>
                  </c:ext>
                </c:extLst>
              </c15:ser>
            </c15:filteredLineSeries>
            <c15:filteredLineSeries>
              <c15:ser>
                <c:idx val="44"/>
                <c:order val="44"/>
                <c:tx>
                  <c:strRef>
                    <c:extLst xmlns:c15="http://schemas.microsoft.com/office/drawing/2012/chart">
                      <c:ext xmlns:c15="http://schemas.microsoft.com/office/drawing/2012/chart" uri="{02D57815-91ED-43cb-92C2-25804820EDAC}">
                        <c15:formulaRef>
                          <c15:sqref>'Slide 19 - Data'!$A$47:$B$47</c15:sqref>
                        </c15:formulaRef>
                      </c:ext>
                    </c:extLst>
                    <c:strCache>
                      <c:ptCount val="2"/>
                      <c:pt idx="0">
                        <c:v>Tennessee</c:v>
                      </c:pt>
                      <c:pt idx="1">
                        <c:v>Average Family Premium % Change, Cumulative Tennessee</c:v>
                      </c:pt>
                    </c:strCache>
                  </c:strRef>
                </c:tx>
                <c:spPr>
                  <a:ln w="28575" cap="rnd">
                    <a:solidFill>
                      <a:schemeClr val="accent3">
                        <a:lumMod val="7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Data'!$C$47:$H$47</c15:sqref>
                        </c15:formulaRef>
                      </c:ext>
                    </c:extLst>
                    <c:numCache>
                      <c:formatCode>0.0%</c:formatCode>
                      <c:ptCount val="6"/>
                      <c:pt idx="0" formatCode="0%">
                        <c:v>0</c:v>
                      </c:pt>
                      <c:pt idx="1">
                        <c:v>0.15353703844112518</c:v>
                      </c:pt>
                      <c:pt idx="2">
                        <c:v>0.18545757828493442</c:v>
                      </c:pt>
                      <c:pt idx="3">
                        <c:v>0.31541436045189175</c:v>
                      </c:pt>
                      <c:pt idx="4">
                        <c:v>0.42148760330578511</c:v>
                      </c:pt>
                      <c:pt idx="5">
                        <c:v>0.48555614527257562</c:v>
                      </c:pt>
                    </c:numCache>
                  </c:numRef>
                </c:val>
                <c:smooth val="0"/>
                <c:extLst xmlns:c15="http://schemas.microsoft.com/office/drawing/2012/chart">
                  <c:ext xmlns:c16="http://schemas.microsoft.com/office/drawing/2014/chart" uri="{C3380CC4-5D6E-409C-BE32-E72D297353CC}">
                    <c16:uniqueId val="{0000002E-71C1-4EE3-BD9E-1E7D0E356280}"/>
                  </c:ext>
                </c:extLst>
              </c15:ser>
            </c15:filteredLineSeries>
            <c15:filteredLineSeries>
              <c15:ser>
                <c:idx val="45"/>
                <c:order val="45"/>
                <c:tx>
                  <c:strRef>
                    <c:extLst xmlns:c15="http://schemas.microsoft.com/office/drawing/2012/chart">
                      <c:ext xmlns:c15="http://schemas.microsoft.com/office/drawing/2012/chart" uri="{02D57815-91ED-43cb-92C2-25804820EDAC}">
                        <c15:formulaRef>
                          <c15:sqref>'Slide 19 - Data'!$A$48:$B$48</c15:sqref>
                        </c15:formulaRef>
                      </c:ext>
                    </c:extLst>
                    <c:strCache>
                      <c:ptCount val="2"/>
                      <c:pt idx="0">
                        <c:v>Texas</c:v>
                      </c:pt>
                      <c:pt idx="1">
                        <c:v>Average Family Premium % Change, Cumulative Texas</c:v>
                      </c:pt>
                    </c:strCache>
                  </c:strRef>
                </c:tx>
                <c:spPr>
                  <a:ln w="28575" cap="rnd">
                    <a:solidFill>
                      <a:schemeClr val="accent4">
                        <a:lumMod val="7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Data'!$C$48:$H$48</c15:sqref>
                        </c15:formulaRef>
                      </c:ext>
                    </c:extLst>
                    <c:numCache>
                      <c:formatCode>0.0%</c:formatCode>
                      <c:ptCount val="6"/>
                      <c:pt idx="0" formatCode="0%">
                        <c:v>0</c:v>
                      </c:pt>
                      <c:pt idx="1">
                        <c:v>7.689726900624036E-2</c:v>
                      </c:pt>
                      <c:pt idx="2">
                        <c:v>0.15520365027175737</c:v>
                      </c:pt>
                      <c:pt idx="3">
                        <c:v>0.22471985506273903</c:v>
                      </c:pt>
                      <c:pt idx="4">
                        <c:v>0.406830839428303</c:v>
                      </c:pt>
                      <c:pt idx="5">
                        <c:v>0.42843722740387841</c:v>
                      </c:pt>
                    </c:numCache>
                  </c:numRef>
                </c:val>
                <c:smooth val="0"/>
                <c:extLst xmlns:c15="http://schemas.microsoft.com/office/drawing/2012/chart">
                  <c:ext xmlns:c16="http://schemas.microsoft.com/office/drawing/2014/chart" uri="{C3380CC4-5D6E-409C-BE32-E72D297353CC}">
                    <c16:uniqueId val="{0000002F-71C1-4EE3-BD9E-1E7D0E356280}"/>
                  </c:ext>
                </c:extLst>
              </c15:ser>
            </c15:filteredLineSeries>
            <c15:filteredLineSeries>
              <c15:ser>
                <c:idx val="46"/>
                <c:order val="46"/>
                <c:tx>
                  <c:strRef>
                    <c:extLst xmlns:c15="http://schemas.microsoft.com/office/drawing/2012/chart">
                      <c:ext xmlns:c15="http://schemas.microsoft.com/office/drawing/2012/chart" uri="{02D57815-91ED-43cb-92C2-25804820EDAC}">
                        <c15:formulaRef>
                          <c15:sqref>'Slide 19 - Data'!$A$49:$B$49</c15:sqref>
                        </c15:formulaRef>
                      </c:ext>
                    </c:extLst>
                    <c:strCache>
                      <c:ptCount val="2"/>
                      <c:pt idx="0">
                        <c:v>Utah</c:v>
                      </c:pt>
                      <c:pt idx="1">
                        <c:v>Average Family Premium % Change, Cumulative Utah</c:v>
                      </c:pt>
                    </c:strCache>
                  </c:strRef>
                </c:tx>
                <c:spPr>
                  <a:ln w="28575" cap="rnd">
                    <a:solidFill>
                      <a:schemeClr val="accent5">
                        <a:lumMod val="7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Data'!$C$49:$H$49</c15:sqref>
                        </c15:formulaRef>
                      </c:ext>
                    </c:extLst>
                    <c:numCache>
                      <c:formatCode>0.0%</c:formatCode>
                      <c:ptCount val="6"/>
                      <c:pt idx="0" formatCode="0%">
                        <c:v>0</c:v>
                      </c:pt>
                      <c:pt idx="1">
                        <c:v>0.14017094017094017</c:v>
                      </c:pt>
                      <c:pt idx="2">
                        <c:v>0.18900037160906727</c:v>
                      </c:pt>
                      <c:pt idx="3">
                        <c:v>0.21516164994425863</c:v>
                      </c:pt>
                      <c:pt idx="4">
                        <c:v>0.38788554440728351</c:v>
                      </c:pt>
                      <c:pt idx="5">
                        <c:v>0.474842066146414</c:v>
                      </c:pt>
                    </c:numCache>
                  </c:numRef>
                </c:val>
                <c:smooth val="0"/>
                <c:extLst xmlns:c15="http://schemas.microsoft.com/office/drawing/2012/chart">
                  <c:ext xmlns:c16="http://schemas.microsoft.com/office/drawing/2014/chart" uri="{C3380CC4-5D6E-409C-BE32-E72D297353CC}">
                    <c16:uniqueId val="{00000030-71C1-4EE3-BD9E-1E7D0E356280}"/>
                  </c:ext>
                </c:extLst>
              </c15:ser>
            </c15:filteredLineSeries>
            <c15:filteredLineSeries>
              <c15:ser>
                <c:idx val="47"/>
                <c:order val="47"/>
                <c:tx>
                  <c:strRef>
                    <c:extLst xmlns:c15="http://schemas.microsoft.com/office/drawing/2012/chart">
                      <c:ext xmlns:c15="http://schemas.microsoft.com/office/drawing/2012/chart" uri="{02D57815-91ED-43cb-92C2-25804820EDAC}">
                        <c15:formulaRef>
                          <c15:sqref>'Slide 19 - Data'!$A$50:$B$50</c15:sqref>
                        </c15:formulaRef>
                      </c:ext>
                    </c:extLst>
                    <c:strCache>
                      <c:ptCount val="2"/>
                      <c:pt idx="0">
                        <c:v>Vermont</c:v>
                      </c:pt>
                      <c:pt idx="1">
                        <c:v>Average Family Premium % Change, Cumulative Vermont</c:v>
                      </c:pt>
                    </c:strCache>
                  </c:strRef>
                </c:tx>
                <c:spPr>
                  <a:ln w="28575" cap="rnd">
                    <a:solidFill>
                      <a:schemeClr val="accent6">
                        <a:lumMod val="7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Data'!$C$50:$H$50</c15:sqref>
                        </c15:formulaRef>
                      </c:ext>
                    </c:extLst>
                    <c:numCache>
                      <c:formatCode>0.0%</c:formatCode>
                      <c:ptCount val="6"/>
                      <c:pt idx="0" formatCode="0%">
                        <c:v>0</c:v>
                      </c:pt>
                      <c:pt idx="1">
                        <c:v>2.3351563940269158E-3</c:v>
                      </c:pt>
                      <c:pt idx="2">
                        <c:v>9.5987218091316912E-2</c:v>
                      </c:pt>
                      <c:pt idx="3">
                        <c:v>0.14004793215756162</c:v>
                      </c:pt>
                      <c:pt idx="4">
                        <c:v>0.31622933693848704</c:v>
                      </c:pt>
                      <c:pt idx="5">
                        <c:v>0.44085294659866037</c:v>
                      </c:pt>
                    </c:numCache>
                  </c:numRef>
                </c:val>
                <c:smooth val="0"/>
                <c:extLst xmlns:c15="http://schemas.microsoft.com/office/drawing/2012/chart">
                  <c:ext xmlns:c16="http://schemas.microsoft.com/office/drawing/2014/chart" uri="{C3380CC4-5D6E-409C-BE32-E72D297353CC}">
                    <c16:uniqueId val="{00000031-71C1-4EE3-BD9E-1E7D0E356280}"/>
                  </c:ext>
                </c:extLst>
              </c15:ser>
            </c15:filteredLineSeries>
            <c15:filteredLineSeries>
              <c15:ser>
                <c:idx val="48"/>
                <c:order val="48"/>
                <c:tx>
                  <c:strRef>
                    <c:extLst xmlns:c15="http://schemas.microsoft.com/office/drawing/2012/chart">
                      <c:ext xmlns:c15="http://schemas.microsoft.com/office/drawing/2012/chart" uri="{02D57815-91ED-43cb-92C2-25804820EDAC}">
                        <c15:formulaRef>
                          <c15:sqref>'Slide 19 - Data'!$A$51:$B$51</c15:sqref>
                        </c15:formulaRef>
                      </c:ext>
                    </c:extLst>
                    <c:strCache>
                      <c:ptCount val="2"/>
                      <c:pt idx="0">
                        <c:v>Virginia</c:v>
                      </c:pt>
                      <c:pt idx="1">
                        <c:v>Average Family Premium % Change, Cumulative Virginia</c:v>
                      </c:pt>
                    </c:strCache>
                  </c:strRef>
                </c:tx>
                <c:spPr>
                  <a:ln w="28575" cap="rnd">
                    <a:solidFill>
                      <a:schemeClr val="accent1">
                        <a:lumMod val="50000"/>
                        <a:lumOff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Data'!$C$51:$H$51</c15:sqref>
                        </c15:formulaRef>
                      </c:ext>
                    </c:extLst>
                    <c:numCache>
                      <c:formatCode>0.0%</c:formatCode>
                      <c:ptCount val="6"/>
                      <c:pt idx="0" formatCode="0%">
                        <c:v>0</c:v>
                      </c:pt>
                      <c:pt idx="1">
                        <c:v>7.3876669815139656E-2</c:v>
                      </c:pt>
                      <c:pt idx="2">
                        <c:v>0.18513021184725409</c:v>
                      </c:pt>
                      <c:pt idx="3">
                        <c:v>0.2322223721495075</c:v>
                      </c:pt>
                      <c:pt idx="4">
                        <c:v>0.34023748481986238</c:v>
                      </c:pt>
                      <c:pt idx="5">
                        <c:v>0.44029145864255836</c:v>
                      </c:pt>
                    </c:numCache>
                  </c:numRef>
                </c:val>
                <c:smooth val="0"/>
                <c:extLst xmlns:c15="http://schemas.microsoft.com/office/drawing/2012/chart">
                  <c:ext xmlns:c16="http://schemas.microsoft.com/office/drawing/2014/chart" uri="{C3380CC4-5D6E-409C-BE32-E72D297353CC}">
                    <c16:uniqueId val="{00000032-71C1-4EE3-BD9E-1E7D0E356280}"/>
                  </c:ext>
                </c:extLst>
              </c15:ser>
            </c15:filteredLineSeries>
            <c15:filteredLineSeries>
              <c15:ser>
                <c:idx val="50"/>
                <c:order val="50"/>
                <c:tx>
                  <c:strRef>
                    <c:extLst xmlns:c15="http://schemas.microsoft.com/office/drawing/2012/chart">
                      <c:ext xmlns:c15="http://schemas.microsoft.com/office/drawing/2012/chart" uri="{02D57815-91ED-43cb-92C2-25804820EDAC}">
                        <c15:formulaRef>
                          <c15:sqref>'Slide 19 - Data'!$A$53:$B$53</c15:sqref>
                        </c15:formulaRef>
                      </c:ext>
                    </c:extLst>
                    <c:strCache>
                      <c:ptCount val="2"/>
                      <c:pt idx="0">
                        <c:v>West Virginia</c:v>
                      </c:pt>
                      <c:pt idx="1">
                        <c:v>Average Family Premium % Change, Cumulative West Virginia</c:v>
                      </c:pt>
                    </c:strCache>
                  </c:strRef>
                </c:tx>
                <c:spPr>
                  <a:ln w="28575" cap="rnd">
                    <a:solidFill>
                      <a:schemeClr val="accent3">
                        <a:lumMod val="50000"/>
                        <a:lumOff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Data'!$C$53:$H$53</c15:sqref>
                        </c15:formulaRef>
                      </c:ext>
                    </c:extLst>
                    <c:numCache>
                      <c:formatCode>0.0%</c:formatCode>
                      <c:ptCount val="6"/>
                      <c:pt idx="0" formatCode="0%">
                        <c:v>0</c:v>
                      </c:pt>
                      <c:pt idx="1">
                        <c:v>8.9906970816872683E-2</c:v>
                      </c:pt>
                      <c:pt idx="2">
                        <c:v>0.16745252962915763</c:v>
                      </c:pt>
                      <c:pt idx="3">
                        <c:v>0.29042946348923154</c:v>
                      </c:pt>
                      <c:pt idx="4">
                        <c:v>0.30005097489486426</c:v>
                      </c:pt>
                      <c:pt idx="5">
                        <c:v>0.48999617688288516</c:v>
                      </c:pt>
                    </c:numCache>
                  </c:numRef>
                </c:val>
                <c:smooth val="0"/>
                <c:extLst xmlns:c15="http://schemas.microsoft.com/office/drawing/2012/chart">
                  <c:ext xmlns:c16="http://schemas.microsoft.com/office/drawing/2014/chart" uri="{C3380CC4-5D6E-409C-BE32-E72D297353CC}">
                    <c16:uniqueId val="{00000033-71C1-4EE3-BD9E-1E7D0E356280}"/>
                  </c:ext>
                </c:extLst>
              </c15:ser>
            </c15:filteredLineSeries>
            <c15:filteredLineSeries>
              <c15:ser>
                <c:idx val="51"/>
                <c:order val="51"/>
                <c:tx>
                  <c:strRef>
                    <c:extLst xmlns:c15="http://schemas.microsoft.com/office/drawing/2012/chart">
                      <c:ext xmlns:c15="http://schemas.microsoft.com/office/drawing/2012/chart" uri="{02D57815-91ED-43cb-92C2-25804820EDAC}">
                        <c15:formulaRef>
                          <c15:sqref>'Slide 19 - Data'!$A$54:$B$54</c15:sqref>
                        </c15:formulaRef>
                      </c:ext>
                    </c:extLst>
                    <c:strCache>
                      <c:ptCount val="2"/>
                      <c:pt idx="0">
                        <c:v>Wisconsin</c:v>
                      </c:pt>
                      <c:pt idx="1">
                        <c:v>Average Family Premium % Change, Cumulative Wisconsin</c:v>
                      </c:pt>
                    </c:strCache>
                  </c:strRef>
                </c:tx>
                <c:spPr>
                  <a:ln w="28575" cap="rnd">
                    <a:solidFill>
                      <a:schemeClr val="accent4">
                        <a:lumMod val="50000"/>
                        <a:lumOff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Data'!$C$54:$H$54</c15:sqref>
                        </c15:formulaRef>
                      </c:ext>
                    </c:extLst>
                    <c:numCache>
                      <c:formatCode>0.0%</c:formatCode>
                      <c:ptCount val="6"/>
                      <c:pt idx="0" formatCode="0%">
                        <c:v>0</c:v>
                      </c:pt>
                      <c:pt idx="1">
                        <c:v>7.4814575943244116E-2</c:v>
                      </c:pt>
                      <c:pt idx="2">
                        <c:v>0.13911641405998065</c:v>
                      </c:pt>
                      <c:pt idx="3">
                        <c:v>0.21154466301193164</c:v>
                      </c:pt>
                      <c:pt idx="4">
                        <c:v>0.3121573685907772</c:v>
                      </c:pt>
                      <c:pt idx="5">
                        <c:v>0.36510802966784905</c:v>
                      </c:pt>
                    </c:numCache>
                  </c:numRef>
                </c:val>
                <c:smooth val="0"/>
                <c:extLst xmlns:c15="http://schemas.microsoft.com/office/drawing/2012/chart">
                  <c:ext xmlns:c16="http://schemas.microsoft.com/office/drawing/2014/chart" uri="{C3380CC4-5D6E-409C-BE32-E72D297353CC}">
                    <c16:uniqueId val="{00000034-71C1-4EE3-BD9E-1E7D0E356280}"/>
                  </c:ext>
                </c:extLst>
              </c15:ser>
            </c15:filteredLineSeries>
            <c15:filteredLineSeries>
              <c15:ser>
                <c:idx val="52"/>
                <c:order val="52"/>
                <c:tx>
                  <c:strRef>
                    <c:extLst xmlns:c15="http://schemas.microsoft.com/office/drawing/2012/chart">
                      <c:ext xmlns:c15="http://schemas.microsoft.com/office/drawing/2012/chart" uri="{02D57815-91ED-43cb-92C2-25804820EDAC}">
                        <c15:formulaRef>
                          <c15:sqref>'Slide 19 - Data'!$A$55:$B$55</c15:sqref>
                        </c15:formulaRef>
                      </c:ext>
                    </c:extLst>
                    <c:strCache>
                      <c:ptCount val="2"/>
                      <c:pt idx="0">
                        <c:v>Wyoming</c:v>
                      </c:pt>
                      <c:pt idx="1">
                        <c:v>Average Family Premium % Change, Cumulative Wyoming</c:v>
                      </c:pt>
                    </c:strCache>
                  </c:strRef>
                </c:tx>
                <c:spPr>
                  <a:ln w="28575" cap="rnd">
                    <a:solidFill>
                      <a:schemeClr val="accent5">
                        <a:lumMod val="50000"/>
                        <a:lumOff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Data'!$C$55:$H$55</c15:sqref>
                        </c15:formulaRef>
                      </c:ext>
                    </c:extLst>
                    <c:numCache>
                      <c:formatCode>0.0%</c:formatCode>
                      <c:ptCount val="6"/>
                      <c:pt idx="0" formatCode="0%">
                        <c:v>0</c:v>
                      </c:pt>
                      <c:pt idx="1">
                        <c:v>0.1590770688138575</c:v>
                      </c:pt>
                      <c:pt idx="2">
                        <c:v>0.15129575749374111</c:v>
                      </c:pt>
                      <c:pt idx="3">
                        <c:v>0.44495568035726368</c:v>
                      </c:pt>
                      <c:pt idx="4">
                        <c:v>0.34819676568103392</c:v>
                      </c:pt>
                      <c:pt idx="5">
                        <c:v>0.51498748223831115</c:v>
                      </c:pt>
                    </c:numCache>
                  </c:numRef>
                </c:val>
                <c:smooth val="0"/>
                <c:extLst xmlns:c15="http://schemas.microsoft.com/office/drawing/2012/chart">
                  <c:ext xmlns:c16="http://schemas.microsoft.com/office/drawing/2014/chart" uri="{C3380CC4-5D6E-409C-BE32-E72D297353CC}">
                    <c16:uniqueId val="{00000035-71C1-4EE3-BD9E-1E7D0E356280}"/>
                  </c:ext>
                </c:extLst>
              </c15:ser>
            </c15:filteredLineSeries>
            <c15:filteredLineSeries>
              <c15:ser>
                <c:idx val="53"/>
                <c:order val="53"/>
                <c:tx>
                  <c:strRef>
                    <c:extLst xmlns:c15="http://schemas.microsoft.com/office/drawing/2012/chart">
                      <c:ext xmlns:c15="http://schemas.microsoft.com/office/drawing/2012/chart" uri="{02D57815-91ED-43cb-92C2-25804820EDAC}">
                        <c15:formulaRef>
                          <c15:sqref>'Slide 19 - Data'!$A$56:$B$56</c15:sqref>
                        </c15:formulaRef>
                      </c:ext>
                    </c:extLst>
                    <c:strCache>
                      <c:ptCount val="2"/>
                      <c:pt idx="0">
                        <c:v>United States</c:v>
                      </c:pt>
                      <c:pt idx="1">
                        <c:v>Average Wage % Change, Cumulative United States</c:v>
                      </c:pt>
                    </c:strCache>
                  </c:strRef>
                </c:tx>
                <c:spPr>
                  <a:ln w="28575" cap="rnd">
                    <a:solidFill>
                      <a:schemeClr val="accent6">
                        <a:lumMod val="50000"/>
                        <a:lumOff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Data'!$C$56:$H$56</c15:sqref>
                        </c15:formulaRef>
                      </c:ext>
                    </c:extLst>
                    <c:numCache>
                      <c:formatCode>0.0%</c:formatCode>
                      <c:ptCount val="6"/>
                      <c:pt idx="0" formatCode="0%">
                        <c:v>0</c:v>
                      </c:pt>
                      <c:pt idx="1">
                        <c:v>2.6752155648905592E-2</c:v>
                      </c:pt>
                      <c:pt idx="2">
                        <c:v>6.8317488392659734E-2</c:v>
                      </c:pt>
                      <c:pt idx="3">
                        <c:v>0.11916869334512492</c:v>
                      </c:pt>
                      <c:pt idx="4">
                        <c:v>0.18262215343798363</c:v>
                      </c:pt>
                      <c:pt idx="5">
                        <c:v>0.28808313066548752</c:v>
                      </c:pt>
                    </c:numCache>
                  </c:numRef>
                </c:val>
                <c:smooth val="0"/>
                <c:extLst xmlns:c15="http://schemas.microsoft.com/office/drawing/2012/chart">
                  <c:ext xmlns:c16="http://schemas.microsoft.com/office/drawing/2014/chart" uri="{C3380CC4-5D6E-409C-BE32-E72D297353CC}">
                    <c16:uniqueId val="{00000036-71C1-4EE3-BD9E-1E7D0E356280}"/>
                  </c:ext>
                </c:extLst>
              </c15:ser>
            </c15:filteredLineSeries>
            <c15:filteredLineSeries>
              <c15:ser>
                <c:idx val="54"/>
                <c:order val="54"/>
                <c:tx>
                  <c:strRef>
                    <c:extLst xmlns:c15="http://schemas.microsoft.com/office/drawing/2012/chart">
                      <c:ext xmlns:c15="http://schemas.microsoft.com/office/drawing/2012/chart" uri="{02D57815-91ED-43cb-92C2-25804820EDAC}">
                        <c15:formulaRef>
                          <c15:sqref>'Slide 19 - Data'!$A$57:$B$57</c15:sqref>
                        </c15:formulaRef>
                      </c:ext>
                    </c:extLst>
                    <c:strCache>
                      <c:ptCount val="2"/>
                      <c:pt idx="0">
                        <c:v>Alabama</c:v>
                      </c:pt>
                      <c:pt idx="1">
                        <c:v>Average Wage % Change, Cumulative Alabama</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Data'!$C$57:$H$57</c15:sqref>
                        </c15:formulaRef>
                      </c:ext>
                    </c:extLst>
                    <c:numCache>
                      <c:formatCode>0.0%</c:formatCode>
                      <c:ptCount val="6"/>
                      <c:pt idx="0" formatCode="0%">
                        <c:v>0</c:v>
                      </c:pt>
                      <c:pt idx="1">
                        <c:v>2.7054619703930576E-2</c:v>
                      </c:pt>
                      <c:pt idx="2">
                        <c:v>6.9933639612046961E-2</c:v>
                      </c:pt>
                      <c:pt idx="3">
                        <c:v>0.10183767228177641</c:v>
                      </c:pt>
                      <c:pt idx="4">
                        <c:v>0.14675855028075549</c:v>
                      </c:pt>
                      <c:pt idx="5">
                        <c:v>0.22792240939254721</c:v>
                      </c:pt>
                    </c:numCache>
                  </c:numRef>
                </c:val>
                <c:smooth val="0"/>
                <c:extLst xmlns:c15="http://schemas.microsoft.com/office/drawing/2012/chart">
                  <c:ext xmlns:c16="http://schemas.microsoft.com/office/drawing/2014/chart" uri="{C3380CC4-5D6E-409C-BE32-E72D297353CC}">
                    <c16:uniqueId val="{00000037-71C1-4EE3-BD9E-1E7D0E356280}"/>
                  </c:ext>
                </c:extLst>
              </c15:ser>
            </c15:filteredLineSeries>
            <c15:filteredLineSeries>
              <c15:ser>
                <c:idx val="55"/>
                <c:order val="55"/>
                <c:tx>
                  <c:strRef>
                    <c:extLst xmlns:c15="http://schemas.microsoft.com/office/drawing/2012/chart">
                      <c:ext xmlns:c15="http://schemas.microsoft.com/office/drawing/2012/chart" uri="{02D57815-91ED-43cb-92C2-25804820EDAC}">
                        <c15:formulaRef>
                          <c15:sqref>'Slide 19 - Data'!$A$58:$B$58</c15:sqref>
                        </c15:formulaRef>
                      </c:ext>
                    </c:extLst>
                    <c:strCache>
                      <c:ptCount val="2"/>
                      <c:pt idx="0">
                        <c:v>Alaska</c:v>
                      </c:pt>
                      <c:pt idx="1">
                        <c:v>Average Wage % Change, Cumulative Alaska</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Data'!$C$58:$H$58</c15:sqref>
                        </c15:formulaRef>
                      </c:ext>
                    </c:extLst>
                    <c:numCache>
                      <c:formatCode>0.0%</c:formatCode>
                      <c:ptCount val="6"/>
                      <c:pt idx="0" formatCode="0%">
                        <c:v>0</c:v>
                      </c:pt>
                      <c:pt idx="1">
                        <c:v>2.9463074239193643E-2</c:v>
                      </c:pt>
                      <c:pt idx="2">
                        <c:v>8.082961814305098E-2</c:v>
                      </c:pt>
                      <c:pt idx="3">
                        <c:v>0.11940298507462686</c:v>
                      </c:pt>
                      <c:pt idx="4">
                        <c:v>0.14925373134328357</c:v>
                      </c:pt>
                      <c:pt idx="5">
                        <c:v>0.23047102151579762</c:v>
                      </c:pt>
                    </c:numCache>
                  </c:numRef>
                </c:val>
                <c:smooth val="0"/>
                <c:extLst xmlns:c15="http://schemas.microsoft.com/office/drawing/2012/chart">
                  <c:ext xmlns:c16="http://schemas.microsoft.com/office/drawing/2014/chart" uri="{C3380CC4-5D6E-409C-BE32-E72D297353CC}">
                    <c16:uniqueId val="{00000038-71C1-4EE3-BD9E-1E7D0E356280}"/>
                  </c:ext>
                </c:extLst>
              </c15:ser>
            </c15:filteredLineSeries>
            <c15:filteredLineSeries>
              <c15:ser>
                <c:idx val="56"/>
                <c:order val="56"/>
                <c:tx>
                  <c:strRef>
                    <c:extLst xmlns:c15="http://schemas.microsoft.com/office/drawing/2012/chart">
                      <c:ext xmlns:c15="http://schemas.microsoft.com/office/drawing/2012/chart" uri="{02D57815-91ED-43cb-92C2-25804820EDAC}">
                        <c15:formulaRef>
                          <c15:sqref>'Slide 19 - Data'!$A$59:$B$59</c15:sqref>
                        </c15:formulaRef>
                      </c:ext>
                    </c:extLst>
                    <c:strCache>
                      <c:ptCount val="2"/>
                      <c:pt idx="0">
                        <c:v>Arizona</c:v>
                      </c:pt>
                      <c:pt idx="1">
                        <c:v>Average Wage % Change, Cumulative Arizona</c:v>
                      </c:pt>
                    </c:strCache>
                  </c:strRef>
                </c:tx>
                <c:spPr>
                  <a:ln w="28575" cap="rnd">
                    <a:solidFill>
                      <a:schemeClr val="accent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Data'!$C$59:$H$59</c15:sqref>
                        </c15:formulaRef>
                      </c:ext>
                    </c:extLst>
                    <c:numCache>
                      <c:formatCode>0.0%</c:formatCode>
                      <c:ptCount val="6"/>
                      <c:pt idx="0" formatCode="0%">
                        <c:v>0</c:v>
                      </c:pt>
                      <c:pt idx="1">
                        <c:v>1.6029310739638196E-2</c:v>
                      </c:pt>
                      <c:pt idx="2">
                        <c:v>3.755438516143806E-2</c:v>
                      </c:pt>
                      <c:pt idx="3">
                        <c:v>0.10281657888710785</c:v>
                      </c:pt>
                      <c:pt idx="4">
                        <c:v>0.16624685138539042</c:v>
                      </c:pt>
                      <c:pt idx="5">
                        <c:v>0.26333867643691322</c:v>
                      </c:pt>
                    </c:numCache>
                  </c:numRef>
                </c:val>
                <c:smooth val="0"/>
                <c:extLst xmlns:c15="http://schemas.microsoft.com/office/drawing/2012/chart">
                  <c:ext xmlns:c16="http://schemas.microsoft.com/office/drawing/2014/chart" uri="{C3380CC4-5D6E-409C-BE32-E72D297353CC}">
                    <c16:uniqueId val="{00000039-71C1-4EE3-BD9E-1E7D0E356280}"/>
                  </c:ext>
                </c:extLst>
              </c15:ser>
            </c15:filteredLineSeries>
            <c15:filteredLineSeries>
              <c15:ser>
                <c:idx val="57"/>
                <c:order val="57"/>
                <c:tx>
                  <c:strRef>
                    <c:extLst xmlns:c15="http://schemas.microsoft.com/office/drawing/2012/chart">
                      <c:ext xmlns:c15="http://schemas.microsoft.com/office/drawing/2012/chart" uri="{02D57815-91ED-43cb-92C2-25804820EDAC}">
                        <c15:formulaRef>
                          <c15:sqref>'Slide 19 - Data'!$A$60:$B$60</c15:sqref>
                        </c15:formulaRef>
                      </c:ext>
                    </c:extLst>
                    <c:strCache>
                      <c:ptCount val="2"/>
                      <c:pt idx="0">
                        <c:v>Arkansas</c:v>
                      </c:pt>
                      <c:pt idx="1">
                        <c:v>Average Wage % Change, Cumulative Arkansas</c:v>
                      </c:pt>
                    </c:strCache>
                  </c:strRef>
                </c:tx>
                <c:spPr>
                  <a:ln w="28575" cap="rnd">
                    <a:solidFill>
                      <a:schemeClr val="accent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Data'!$C$60:$H$60</c15:sqref>
                        </c15:formulaRef>
                      </c:ext>
                    </c:extLst>
                    <c:numCache>
                      <c:formatCode>0.0%</c:formatCode>
                      <c:ptCount val="6"/>
                      <c:pt idx="0" formatCode="0%">
                        <c:v>0</c:v>
                      </c:pt>
                      <c:pt idx="1">
                        <c:v>2.7517886626307098E-2</c:v>
                      </c:pt>
                      <c:pt idx="2">
                        <c:v>6.0539350577875621E-2</c:v>
                      </c:pt>
                      <c:pt idx="3">
                        <c:v>0.11529994496422674</c:v>
                      </c:pt>
                      <c:pt idx="4">
                        <c:v>0.17473858007705009</c:v>
                      </c:pt>
                      <c:pt idx="5">
                        <c:v>0.27958172812328014</c:v>
                      </c:pt>
                    </c:numCache>
                  </c:numRef>
                </c:val>
                <c:smooth val="0"/>
                <c:extLst xmlns:c15="http://schemas.microsoft.com/office/drawing/2012/chart">
                  <c:ext xmlns:c16="http://schemas.microsoft.com/office/drawing/2014/chart" uri="{C3380CC4-5D6E-409C-BE32-E72D297353CC}">
                    <c16:uniqueId val="{0000003A-71C1-4EE3-BD9E-1E7D0E356280}"/>
                  </c:ext>
                </c:extLst>
              </c15:ser>
            </c15:filteredLineSeries>
            <c15:filteredLineSeries>
              <c15:ser>
                <c:idx val="58"/>
                <c:order val="58"/>
                <c:tx>
                  <c:strRef>
                    <c:extLst xmlns:c15="http://schemas.microsoft.com/office/drawing/2012/chart">
                      <c:ext xmlns:c15="http://schemas.microsoft.com/office/drawing/2012/chart" uri="{02D57815-91ED-43cb-92C2-25804820EDAC}">
                        <c15:formulaRef>
                          <c15:sqref>'Slide 19 - Data'!$A$61:$B$61</c15:sqref>
                        </c15:formulaRef>
                      </c:ext>
                    </c:extLst>
                    <c:strCache>
                      <c:ptCount val="2"/>
                      <c:pt idx="0">
                        <c:v>California</c:v>
                      </c:pt>
                      <c:pt idx="1">
                        <c:v>Average Wage % Change, Cumulative California</c:v>
                      </c:pt>
                    </c:strCache>
                  </c:strRef>
                </c:tx>
                <c:spPr>
                  <a:ln w="28575" cap="rnd">
                    <a:solidFill>
                      <a:schemeClr val="accent5"/>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Data'!$C$61:$H$61</c15:sqref>
                        </c15:formulaRef>
                      </c:ext>
                    </c:extLst>
                    <c:numCache>
                      <c:formatCode>0.0%</c:formatCode>
                      <c:ptCount val="6"/>
                      <c:pt idx="0" formatCode="0%">
                        <c:v>0</c:v>
                      </c:pt>
                      <c:pt idx="1">
                        <c:v>2.1575804276632634E-2</c:v>
                      </c:pt>
                      <c:pt idx="2">
                        <c:v>6.4534771720285114E-2</c:v>
                      </c:pt>
                      <c:pt idx="3">
                        <c:v>0.10171450587555385</c:v>
                      </c:pt>
                      <c:pt idx="4">
                        <c:v>0.1806973608167983</c:v>
                      </c:pt>
                      <c:pt idx="5">
                        <c:v>0.31978424195723365</c:v>
                      </c:pt>
                    </c:numCache>
                  </c:numRef>
                </c:val>
                <c:smooth val="0"/>
                <c:extLst xmlns:c15="http://schemas.microsoft.com/office/drawing/2012/chart">
                  <c:ext xmlns:c16="http://schemas.microsoft.com/office/drawing/2014/chart" uri="{C3380CC4-5D6E-409C-BE32-E72D297353CC}">
                    <c16:uniqueId val="{0000003B-71C1-4EE3-BD9E-1E7D0E356280}"/>
                  </c:ext>
                </c:extLst>
              </c15:ser>
            </c15:filteredLineSeries>
            <c15:filteredLineSeries>
              <c15:ser>
                <c:idx val="59"/>
                <c:order val="59"/>
                <c:tx>
                  <c:strRef>
                    <c:extLst xmlns:c15="http://schemas.microsoft.com/office/drawing/2012/chart">
                      <c:ext xmlns:c15="http://schemas.microsoft.com/office/drawing/2012/chart" uri="{02D57815-91ED-43cb-92C2-25804820EDAC}">
                        <c15:formulaRef>
                          <c15:sqref>'Slide 19 - Data'!$A$62:$B$62</c15:sqref>
                        </c15:formulaRef>
                      </c:ext>
                    </c:extLst>
                    <c:strCache>
                      <c:ptCount val="2"/>
                      <c:pt idx="0">
                        <c:v>Colorado</c:v>
                      </c:pt>
                      <c:pt idx="1">
                        <c:v>Average Wage % Change, Cumulative Colorado</c:v>
                      </c:pt>
                    </c:strCache>
                  </c:strRef>
                </c:tx>
                <c:spPr>
                  <a:ln w="28575" cap="rnd">
                    <a:solidFill>
                      <a:schemeClr val="accent6"/>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Data'!$C$62:$H$62</c15:sqref>
                        </c15:formulaRef>
                      </c:ext>
                    </c:extLst>
                    <c:numCache>
                      <c:formatCode>0.0%</c:formatCode>
                      <c:ptCount val="6"/>
                      <c:pt idx="0" formatCode="0%">
                        <c:v>0</c:v>
                      </c:pt>
                      <c:pt idx="1">
                        <c:v>3.0309408545569353E-2</c:v>
                      </c:pt>
                      <c:pt idx="2">
                        <c:v>7.7246895390444117E-2</c:v>
                      </c:pt>
                      <c:pt idx="3">
                        <c:v>0.13765523047779415</c:v>
                      </c:pt>
                      <c:pt idx="4">
                        <c:v>0.21427067985687223</c:v>
                      </c:pt>
                      <c:pt idx="5">
                        <c:v>0.32393180383077247</c:v>
                      </c:pt>
                    </c:numCache>
                  </c:numRef>
                </c:val>
                <c:smooth val="0"/>
                <c:extLst xmlns:c15="http://schemas.microsoft.com/office/drawing/2012/chart">
                  <c:ext xmlns:c16="http://schemas.microsoft.com/office/drawing/2014/chart" uri="{C3380CC4-5D6E-409C-BE32-E72D297353CC}">
                    <c16:uniqueId val="{0000003C-71C1-4EE3-BD9E-1E7D0E356280}"/>
                  </c:ext>
                </c:extLst>
              </c15:ser>
            </c15:filteredLineSeries>
            <c15:filteredLineSeries>
              <c15:ser>
                <c:idx val="60"/>
                <c:order val="60"/>
                <c:tx>
                  <c:strRef>
                    <c:extLst xmlns:c15="http://schemas.microsoft.com/office/drawing/2012/chart">
                      <c:ext xmlns:c15="http://schemas.microsoft.com/office/drawing/2012/chart" uri="{02D57815-91ED-43cb-92C2-25804820EDAC}">
                        <c15:formulaRef>
                          <c15:sqref>'Slide 19 - Data'!$A$63:$B$63</c15:sqref>
                        </c15:formulaRef>
                      </c:ext>
                    </c:extLst>
                    <c:strCache>
                      <c:ptCount val="2"/>
                      <c:pt idx="0">
                        <c:v>Connecticut</c:v>
                      </c:pt>
                      <c:pt idx="1">
                        <c:v>Average Wage % Change, Cumulative Connecticut</c:v>
                      </c:pt>
                    </c:strCache>
                  </c:strRef>
                </c:tx>
                <c:spPr>
                  <a:ln w="28575" cap="rnd">
                    <a:solidFill>
                      <a:schemeClr val="accent1">
                        <a:lumMod val="6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Data'!$C$63:$H$63</c15:sqref>
                        </c15:formulaRef>
                      </c:ext>
                    </c:extLst>
                    <c:numCache>
                      <c:formatCode>0.0%</c:formatCode>
                      <c:ptCount val="6"/>
                      <c:pt idx="0" formatCode="0%">
                        <c:v>0</c:v>
                      </c:pt>
                      <c:pt idx="1">
                        <c:v>2.9907249668748817E-2</c:v>
                      </c:pt>
                      <c:pt idx="2">
                        <c:v>6.5303804656445197E-2</c:v>
                      </c:pt>
                      <c:pt idx="3">
                        <c:v>0.12455044482301722</c:v>
                      </c:pt>
                      <c:pt idx="4">
                        <c:v>0.18020064357372706</c:v>
                      </c:pt>
                      <c:pt idx="5">
                        <c:v>0.25175089911035398</c:v>
                      </c:pt>
                    </c:numCache>
                  </c:numRef>
                </c:val>
                <c:smooth val="0"/>
                <c:extLst xmlns:c15="http://schemas.microsoft.com/office/drawing/2012/chart">
                  <c:ext xmlns:c16="http://schemas.microsoft.com/office/drawing/2014/chart" uri="{C3380CC4-5D6E-409C-BE32-E72D297353CC}">
                    <c16:uniqueId val="{0000003D-71C1-4EE3-BD9E-1E7D0E356280}"/>
                  </c:ext>
                </c:extLst>
              </c15:ser>
            </c15:filteredLineSeries>
            <c15:filteredLineSeries>
              <c15:ser>
                <c:idx val="61"/>
                <c:order val="61"/>
                <c:tx>
                  <c:strRef>
                    <c:extLst xmlns:c15="http://schemas.microsoft.com/office/drawing/2012/chart">
                      <c:ext xmlns:c15="http://schemas.microsoft.com/office/drawing/2012/chart" uri="{02D57815-91ED-43cb-92C2-25804820EDAC}">
                        <c15:formulaRef>
                          <c15:sqref>'Slide 19 - Data'!$A$64:$B$64</c15:sqref>
                        </c15:formulaRef>
                      </c:ext>
                    </c:extLst>
                    <c:strCache>
                      <c:ptCount val="2"/>
                      <c:pt idx="0">
                        <c:v>Delaware</c:v>
                      </c:pt>
                      <c:pt idx="1">
                        <c:v>Average Wage % Change, Cumulative Delaware</c:v>
                      </c:pt>
                    </c:strCache>
                  </c:strRef>
                </c:tx>
                <c:spPr>
                  <a:ln w="28575" cap="rnd">
                    <a:solidFill>
                      <a:schemeClr val="accent2">
                        <a:lumMod val="6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Data'!$C$64:$H$64</c15:sqref>
                        </c15:formulaRef>
                      </c:ext>
                    </c:extLst>
                    <c:numCache>
                      <c:formatCode>0.0%</c:formatCode>
                      <c:ptCount val="6"/>
                      <c:pt idx="0" formatCode="0%">
                        <c:v>0</c:v>
                      </c:pt>
                      <c:pt idx="1">
                        <c:v>3.8802193167439901E-2</c:v>
                      </c:pt>
                      <c:pt idx="2">
                        <c:v>6.0733867566427666E-2</c:v>
                      </c:pt>
                      <c:pt idx="3">
                        <c:v>0.10080134964150148</c:v>
                      </c:pt>
                      <c:pt idx="4">
                        <c:v>0.14656263180092788</c:v>
                      </c:pt>
                      <c:pt idx="5">
                        <c:v>0.261493040911008</c:v>
                      </c:pt>
                    </c:numCache>
                  </c:numRef>
                </c:val>
                <c:smooth val="0"/>
                <c:extLst xmlns:c15="http://schemas.microsoft.com/office/drawing/2012/chart">
                  <c:ext xmlns:c16="http://schemas.microsoft.com/office/drawing/2014/chart" uri="{C3380CC4-5D6E-409C-BE32-E72D297353CC}">
                    <c16:uniqueId val="{0000003E-71C1-4EE3-BD9E-1E7D0E356280}"/>
                  </c:ext>
                </c:extLst>
              </c15:ser>
            </c15:filteredLineSeries>
            <c15:filteredLineSeries>
              <c15:ser>
                <c:idx val="62"/>
                <c:order val="62"/>
                <c:tx>
                  <c:strRef>
                    <c:extLst xmlns:c15="http://schemas.microsoft.com/office/drawing/2012/chart">
                      <c:ext xmlns:c15="http://schemas.microsoft.com/office/drawing/2012/chart" uri="{02D57815-91ED-43cb-92C2-25804820EDAC}">
                        <c15:formulaRef>
                          <c15:sqref>'Slide 19 - Data'!$A$65:$B$65</c15:sqref>
                        </c15:formulaRef>
                      </c:ext>
                    </c:extLst>
                    <c:strCache>
                      <c:ptCount val="2"/>
                      <c:pt idx="0">
                        <c:v>District of Columbia</c:v>
                      </c:pt>
                      <c:pt idx="1">
                        <c:v>Average Wage % Change, Cumulative District of Columbia</c:v>
                      </c:pt>
                    </c:strCache>
                  </c:strRef>
                </c:tx>
                <c:spPr>
                  <a:ln w="28575" cap="rnd">
                    <a:solidFill>
                      <a:schemeClr val="accent3">
                        <a:lumMod val="6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Data'!$C$65:$H$65</c15:sqref>
                        </c15:formulaRef>
                      </c:ext>
                    </c:extLst>
                    <c:numCache>
                      <c:formatCode>0.0%</c:formatCode>
                      <c:ptCount val="6"/>
                      <c:pt idx="0" formatCode="0%">
                        <c:v>0</c:v>
                      </c:pt>
                      <c:pt idx="1">
                        <c:v>3.3539039441910383E-2</c:v>
                      </c:pt>
                      <c:pt idx="2">
                        <c:v>7.5261604507646906E-2</c:v>
                      </c:pt>
                      <c:pt idx="3">
                        <c:v>0.14998658438422324</c:v>
                      </c:pt>
                      <c:pt idx="4">
                        <c:v>0.20472229675342099</c:v>
                      </c:pt>
                      <c:pt idx="5">
                        <c:v>0.31969412396028979</c:v>
                      </c:pt>
                    </c:numCache>
                  </c:numRef>
                </c:val>
                <c:smooth val="0"/>
                <c:extLst xmlns:c15="http://schemas.microsoft.com/office/drawing/2012/chart">
                  <c:ext xmlns:c16="http://schemas.microsoft.com/office/drawing/2014/chart" uri="{C3380CC4-5D6E-409C-BE32-E72D297353CC}">
                    <c16:uniqueId val="{0000003F-71C1-4EE3-BD9E-1E7D0E356280}"/>
                  </c:ext>
                </c:extLst>
              </c15:ser>
            </c15:filteredLineSeries>
            <c15:filteredLineSeries>
              <c15:ser>
                <c:idx val="63"/>
                <c:order val="63"/>
                <c:tx>
                  <c:strRef>
                    <c:extLst xmlns:c15="http://schemas.microsoft.com/office/drawing/2012/chart">
                      <c:ext xmlns:c15="http://schemas.microsoft.com/office/drawing/2012/chart" uri="{02D57815-91ED-43cb-92C2-25804820EDAC}">
                        <c15:formulaRef>
                          <c15:sqref>'Slide 19 - Data'!$A$66:$B$66</c15:sqref>
                        </c15:formulaRef>
                      </c:ext>
                    </c:extLst>
                    <c:strCache>
                      <c:ptCount val="2"/>
                      <c:pt idx="0">
                        <c:v>Florida</c:v>
                      </c:pt>
                      <c:pt idx="1">
                        <c:v>Average Wage % Change, Cumulative Florida</c:v>
                      </c:pt>
                    </c:strCache>
                  </c:strRef>
                </c:tx>
                <c:spPr>
                  <a:ln w="28575" cap="rnd">
                    <a:solidFill>
                      <a:schemeClr val="accent4">
                        <a:lumMod val="6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Data'!$C$66:$H$66</c15:sqref>
                        </c15:formulaRef>
                      </c:ext>
                    </c:extLst>
                    <c:numCache>
                      <c:formatCode>0.0%</c:formatCode>
                      <c:ptCount val="6"/>
                      <c:pt idx="0" formatCode="0%">
                        <c:v>0</c:v>
                      </c:pt>
                      <c:pt idx="1">
                        <c:v>9.5705521472392637E-3</c:v>
                      </c:pt>
                      <c:pt idx="2">
                        <c:v>5.1779141104294477E-2</c:v>
                      </c:pt>
                      <c:pt idx="3">
                        <c:v>9.9141104294478533E-2</c:v>
                      </c:pt>
                      <c:pt idx="4">
                        <c:v>0.17177914110429449</c:v>
                      </c:pt>
                      <c:pt idx="5">
                        <c:v>0.27484662576687119</c:v>
                      </c:pt>
                    </c:numCache>
                  </c:numRef>
                </c:val>
                <c:smooth val="0"/>
                <c:extLst xmlns:c15="http://schemas.microsoft.com/office/drawing/2012/chart">
                  <c:ext xmlns:c16="http://schemas.microsoft.com/office/drawing/2014/chart" uri="{C3380CC4-5D6E-409C-BE32-E72D297353CC}">
                    <c16:uniqueId val="{00000040-71C1-4EE3-BD9E-1E7D0E356280}"/>
                  </c:ext>
                </c:extLst>
              </c15:ser>
            </c15:filteredLineSeries>
            <c15:filteredLineSeries>
              <c15:ser>
                <c:idx val="64"/>
                <c:order val="64"/>
                <c:tx>
                  <c:strRef>
                    <c:extLst xmlns:c15="http://schemas.microsoft.com/office/drawing/2012/chart">
                      <c:ext xmlns:c15="http://schemas.microsoft.com/office/drawing/2012/chart" uri="{02D57815-91ED-43cb-92C2-25804820EDAC}">
                        <c15:formulaRef>
                          <c15:sqref>'Slide 19 - Data'!$A$67:$B$67</c15:sqref>
                        </c15:formulaRef>
                      </c:ext>
                    </c:extLst>
                    <c:strCache>
                      <c:ptCount val="2"/>
                      <c:pt idx="0">
                        <c:v>Georgia</c:v>
                      </c:pt>
                      <c:pt idx="1">
                        <c:v>Average Wage % Change, Cumulative Georgia</c:v>
                      </c:pt>
                    </c:strCache>
                  </c:strRef>
                </c:tx>
                <c:spPr>
                  <a:ln w="28575" cap="rnd">
                    <a:solidFill>
                      <a:schemeClr val="accent5">
                        <a:lumMod val="6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Data'!$C$67:$H$67</c15:sqref>
                        </c15:formulaRef>
                      </c:ext>
                    </c:extLst>
                    <c:numCache>
                      <c:formatCode>0.0%</c:formatCode>
                      <c:ptCount val="6"/>
                      <c:pt idx="0" formatCode="0%">
                        <c:v>0</c:v>
                      </c:pt>
                      <c:pt idx="1">
                        <c:v>3.4045550598732099E-2</c:v>
                      </c:pt>
                      <c:pt idx="2">
                        <c:v>6.6447522892697813E-2</c:v>
                      </c:pt>
                      <c:pt idx="3">
                        <c:v>0.10824137121389997</c:v>
                      </c:pt>
                      <c:pt idx="4">
                        <c:v>0.16506222117868044</c:v>
                      </c:pt>
                      <c:pt idx="5">
                        <c:v>0.26649448227283401</c:v>
                      </c:pt>
                    </c:numCache>
                  </c:numRef>
                </c:val>
                <c:smooth val="0"/>
                <c:extLst xmlns:c15="http://schemas.microsoft.com/office/drawing/2012/chart">
                  <c:ext xmlns:c16="http://schemas.microsoft.com/office/drawing/2014/chart" uri="{C3380CC4-5D6E-409C-BE32-E72D297353CC}">
                    <c16:uniqueId val="{00000041-71C1-4EE3-BD9E-1E7D0E356280}"/>
                  </c:ext>
                </c:extLst>
              </c15:ser>
            </c15:filteredLineSeries>
            <c15:filteredLineSeries>
              <c15:ser>
                <c:idx val="65"/>
                <c:order val="65"/>
                <c:tx>
                  <c:strRef>
                    <c:extLst xmlns:c15="http://schemas.microsoft.com/office/drawing/2012/chart">
                      <c:ext xmlns:c15="http://schemas.microsoft.com/office/drawing/2012/chart" uri="{02D57815-91ED-43cb-92C2-25804820EDAC}">
                        <c15:formulaRef>
                          <c15:sqref>'Slide 19 - Data'!$A$68:$B$68</c15:sqref>
                        </c15:formulaRef>
                      </c:ext>
                    </c:extLst>
                    <c:strCache>
                      <c:ptCount val="2"/>
                      <c:pt idx="0">
                        <c:v>Hawaii</c:v>
                      </c:pt>
                      <c:pt idx="1">
                        <c:v>Average Wage % Change, Cumulative Hawaii</c:v>
                      </c:pt>
                    </c:strCache>
                  </c:strRef>
                </c:tx>
                <c:spPr>
                  <a:ln w="28575" cap="rnd">
                    <a:solidFill>
                      <a:schemeClr val="accent6">
                        <a:lumMod val="6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Data'!$C$68:$H$68</c15:sqref>
                        </c15:formulaRef>
                      </c:ext>
                    </c:extLst>
                    <c:numCache>
                      <c:formatCode>0.0%</c:formatCode>
                      <c:ptCount val="6"/>
                      <c:pt idx="0" formatCode="0%">
                        <c:v>0</c:v>
                      </c:pt>
                      <c:pt idx="1">
                        <c:v>1.8385650224215247E-2</c:v>
                      </c:pt>
                      <c:pt idx="2">
                        <c:v>7.0403587443946189E-2</c:v>
                      </c:pt>
                      <c:pt idx="3">
                        <c:v>0.16704035874439463</c:v>
                      </c:pt>
                      <c:pt idx="4">
                        <c:v>0.23161434977578477</c:v>
                      </c:pt>
                      <c:pt idx="5">
                        <c:v>0.3399103139013453</c:v>
                      </c:pt>
                    </c:numCache>
                  </c:numRef>
                </c:val>
                <c:smooth val="0"/>
                <c:extLst xmlns:c15="http://schemas.microsoft.com/office/drawing/2012/chart">
                  <c:ext xmlns:c16="http://schemas.microsoft.com/office/drawing/2014/chart" uri="{C3380CC4-5D6E-409C-BE32-E72D297353CC}">
                    <c16:uniqueId val="{00000042-71C1-4EE3-BD9E-1E7D0E356280}"/>
                  </c:ext>
                </c:extLst>
              </c15:ser>
            </c15:filteredLineSeries>
            <c15:filteredLineSeries>
              <c15:ser>
                <c:idx val="66"/>
                <c:order val="66"/>
                <c:tx>
                  <c:strRef>
                    <c:extLst xmlns:c15="http://schemas.microsoft.com/office/drawing/2012/chart">
                      <c:ext xmlns:c15="http://schemas.microsoft.com/office/drawing/2012/chart" uri="{02D57815-91ED-43cb-92C2-25804820EDAC}">
                        <c15:formulaRef>
                          <c15:sqref>'Slide 19 - Data'!$A$69:$B$69</c15:sqref>
                        </c15:formulaRef>
                      </c:ext>
                    </c:extLst>
                    <c:strCache>
                      <c:ptCount val="2"/>
                      <c:pt idx="0">
                        <c:v>Idaho</c:v>
                      </c:pt>
                      <c:pt idx="1">
                        <c:v>Average Wage % Change, Cumulative Idaho</c:v>
                      </c:pt>
                    </c:strCache>
                  </c:strRef>
                </c:tx>
                <c:spPr>
                  <a:ln w="28575" cap="rnd">
                    <a:solidFill>
                      <a:schemeClr val="accent1">
                        <a:lumMod val="80000"/>
                        <a:lumOff val="2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Data'!$C$69:$H$69</c15:sqref>
                        </c15:formulaRef>
                      </c:ext>
                    </c:extLst>
                    <c:numCache>
                      <c:formatCode>0.0%</c:formatCode>
                      <c:ptCount val="6"/>
                      <c:pt idx="0" formatCode="0%">
                        <c:v>0</c:v>
                      </c:pt>
                      <c:pt idx="1">
                        <c:v>8.3073727933541015E-3</c:v>
                      </c:pt>
                      <c:pt idx="2">
                        <c:v>5.9449636552440288E-2</c:v>
                      </c:pt>
                      <c:pt idx="3">
                        <c:v>9.657320872274143E-2</c:v>
                      </c:pt>
                      <c:pt idx="4">
                        <c:v>0.1653686396677051</c:v>
                      </c:pt>
                      <c:pt idx="5">
                        <c:v>0.24454828660436137</c:v>
                      </c:pt>
                    </c:numCache>
                  </c:numRef>
                </c:val>
                <c:smooth val="0"/>
                <c:extLst xmlns:c15="http://schemas.microsoft.com/office/drawing/2012/chart">
                  <c:ext xmlns:c16="http://schemas.microsoft.com/office/drawing/2014/chart" uri="{C3380CC4-5D6E-409C-BE32-E72D297353CC}">
                    <c16:uniqueId val="{00000043-71C1-4EE3-BD9E-1E7D0E356280}"/>
                  </c:ext>
                </c:extLst>
              </c15:ser>
            </c15:filteredLineSeries>
            <c15:filteredLineSeries>
              <c15:ser>
                <c:idx val="67"/>
                <c:order val="67"/>
                <c:tx>
                  <c:strRef>
                    <c:extLst xmlns:c15="http://schemas.microsoft.com/office/drawing/2012/chart">
                      <c:ext xmlns:c15="http://schemas.microsoft.com/office/drawing/2012/chart" uri="{02D57815-91ED-43cb-92C2-25804820EDAC}">
                        <c15:formulaRef>
                          <c15:sqref>'Slide 19 - Data'!$A$70:$B$70</c15:sqref>
                        </c15:formulaRef>
                      </c:ext>
                    </c:extLst>
                    <c:strCache>
                      <c:ptCount val="2"/>
                      <c:pt idx="0">
                        <c:v>Illinois</c:v>
                      </c:pt>
                      <c:pt idx="1">
                        <c:v>Average Wage % Change, Cumulative Illinois</c:v>
                      </c:pt>
                    </c:strCache>
                  </c:strRef>
                </c:tx>
                <c:spPr>
                  <a:ln w="28575" cap="rnd">
                    <a:solidFill>
                      <a:schemeClr val="accent2">
                        <a:lumMod val="80000"/>
                        <a:lumOff val="2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Data'!$C$70:$H$70</c15:sqref>
                        </c15:formulaRef>
                      </c:ext>
                    </c:extLst>
                    <c:numCache>
                      <c:formatCode>0.0%</c:formatCode>
                      <c:ptCount val="6"/>
                      <c:pt idx="0" formatCode="0%">
                        <c:v>0</c:v>
                      </c:pt>
                      <c:pt idx="1">
                        <c:v>2.4274973147153597E-2</c:v>
                      </c:pt>
                      <c:pt idx="2">
                        <c:v>7.3469387755102047E-2</c:v>
                      </c:pt>
                      <c:pt idx="3">
                        <c:v>0.12588614393125672</c:v>
                      </c:pt>
                      <c:pt idx="4">
                        <c:v>0.18431793770139634</c:v>
                      </c:pt>
                      <c:pt idx="5">
                        <c:v>0.28141783029001072</c:v>
                      </c:pt>
                    </c:numCache>
                  </c:numRef>
                </c:val>
                <c:smooth val="0"/>
                <c:extLst xmlns:c15="http://schemas.microsoft.com/office/drawing/2012/chart">
                  <c:ext xmlns:c16="http://schemas.microsoft.com/office/drawing/2014/chart" uri="{C3380CC4-5D6E-409C-BE32-E72D297353CC}">
                    <c16:uniqueId val="{00000044-71C1-4EE3-BD9E-1E7D0E356280}"/>
                  </c:ext>
                </c:extLst>
              </c15:ser>
            </c15:filteredLineSeries>
            <c15:filteredLineSeries>
              <c15:ser>
                <c:idx val="68"/>
                <c:order val="68"/>
                <c:tx>
                  <c:strRef>
                    <c:extLst xmlns:c15="http://schemas.microsoft.com/office/drawing/2012/chart">
                      <c:ext xmlns:c15="http://schemas.microsoft.com/office/drawing/2012/chart" uri="{02D57815-91ED-43cb-92C2-25804820EDAC}">
                        <c15:formulaRef>
                          <c15:sqref>'Slide 19 - Data'!$A$71:$B$71</c15:sqref>
                        </c15:formulaRef>
                      </c:ext>
                    </c:extLst>
                    <c:strCache>
                      <c:ptCount val="2"/>
                      <c:pt idx="0">
                        <c:v>Indiana</c:v>
                      </c:pt>
                      <c:pt idx="1">
                        <c:v>Average Wage % Change, Cumulative Indiana</c:v>
                      </c:pt>
                    </c:strCache>
                  </c:strRef>
                </c:tx>
                <c:spPr>
                  <a:ln w="28575" cap="rnd">
                    <a:solidFill>
                      <a:schemeClr val="accent3">
                        <a:lumMod val="80000"/>
                        <a:lumOff val="2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Data'!$C$71:$H$71</c15:sqref>
                        </c15:formulaRef>
                      </c:ext>
                    </c:extLst>
                    <c:numCache>
                      <c:formatCode>0.0%</c:formatCode>
                      <c:ptCount val="6"/>
                      <c:pt idx="0" formatCode="0%">
                        <c:v>0</c:v>
                      </c:pt>
                      <c:pt idx="1">
                        <c:v>2.7204030226700253E-2</c:v>
                      </c:pt>
                      <c:pt idx="2">
                        <c:v>5.9697732997481108E-2</c:v>
                      </c:pt>
                      <c:pt idx="3">
                        <c:v>0.1070528967254408</c:v>
                      </c:pt>
                      <c:pt idx="4">
                        <c:v>0.17808564231738036</c:v>
                      </c:pt>
                      <c:pt idx="5">
                        <c:v>0.27052896725440806</c:v>
                      </c:pt>
                    </c:numCache>
                  </c:numRef>
                </c:val>
                <c:smooth val="0"/>
                <c:extLst xmlns:c15="http://schemas.microsoft.com/office/drawing/2012/chart">
                  <c:ext xmlns:c16="http://schemas.microsoft.com/office/drawing/2014/chart" uri="{C3380CC4-5D6E-409C-BE32-E72D297353CC}">
                    <c16:uniqueId val="{00000045-71C1-4EE3-BD9E-1E7D0E356280}"/>
                  </c:ext>
                </c:extLst>
              </c15:ser>
            </c15:filteredLineSeries>
            <c15:filteredLineSeries>
              <c15:ser>
                <c:idx val="69"/>
                <c:order val="69"/>
                <c:tx>
                  <c:strRef>
                    <c:extLst xmlns:c15="http://schemas.microsoft.com/office/drawing/2012/chart">
                      <c:ext xmlns:c15="http://schemas.microsoft.com/office/drawing/2012/chart" uri="{02D57815-91ED-43cb-92C2-25804820EDAC}">
                        <c15:formulaRef>
                          <c15:sqref>'Slide 19 - Data'!$A$72:$B$72</c15:sqref>
                        </c15:formulaRef>
                      </c:ext>
                    </c:extLst>
                    <c:strCache>
                      <c:ptCount val="2"/>
                      <c:pt idx="0">
                        <c:v>Iowa</c:v>
                      </c:pt>
                      <c:pt idx="1">
                        <c:v>Average Wage % Change, Cumulative Iowa</c:v>
                      </c:pt>
                    </c:strCache>
                  </c:strRef>
                </c:tx>
                <c:spPr>
                  <a:ln w="28575" cap="rnd">
                    <a:solidFill>
                      <a:schemeClr val="accent4">
                        <a:lumMod val="80000"/>
                        <a:lumOff val="2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Data'!$C$72:$H$72</c15:sqref>
                        </c15:formulaRef>
                      </c:ext>
                    </c:extLst>
                    <c:numCache>
                      <c:formatCode>0.0%</c:formatCode>
                      <c:ptCount val="6"/>
                      <c:pt idx="0" formatCode="0%">
                        <c:v>0</c:v>
                      </c:pt>
                      <c:pt idx="1">
                        <c:v>3.6579082946934571E-2</c:v>
                      </c:pt>
                      <c:pt idx="2">
                        <c:v>7.7794951056156622E-2</c:v>
                      </c:pt>
                      <c:pt idx="3">
                        <c:v>0.15224111282843894</c:v>
                      </c:pt>
                      <c:pt idx="4">
                        <c:v>0.21921689850592477</c:v>
                      </c:pt>
                      <c:pt idx="5">
                        <c:v>0.31736218444100978</c:v>
                      </c:pt>
                    </c:numCache>
                  </c:numRef>
                </c:val>
                <c:smooth val="0"/>
                <c:extLst xmlns:c15="http://schemas.microsoft.com/office/drawing/2012/chart">
                  <c:ext xmlns:c16="http://schemas.microsoft.com/office/drawing/2014/chart" uri="{C3380CC4-5D6E-409C-BE32-E72D297353CC}">
                    <c16:uniqueId val="{00000046-71C1-4EE3-BD9E-1E7D0E356280}"/>
                  </c:ext>
                </c:extLst>
              </c15:ser>
            </c15:filteredLineSeries>
            <c15:filteredLineSeries>
              <c15:ser>
                <c:idx val="70"/>
                <c:order val="70"/>
                <c:tx>
                  <c:strRef>
                    <c:extLst xmlns:c15="http://schemas.microsoft.com/office/drawing/2012/chart">
                      <c:ext xmlns:c15="http://schemas.microsoft.com/office/drawing/2012/chart" uri="{02D57815-91ED-43cb-92C2-25804820EDAC}">
                        <c15:formulaRef>
                          <c15:sqref>'Slide 19 - Data'!$A$73:$B$73</c15:sqref>
                        </c15:formulaRef>
                      </c:ext>
                    </c:extLst>
                    <c:strCache>
                      <c:ptCount val="2"/>
                      <c:pt idx="0">
                        <c:v>Kansas</c:v>
                      </c:pt>
                      <c:pt idx="1">
                        <c:v>Average Wage % Change, Cumulative Kansas</c:v>
                      </c:pt>
                    </c:strCache>
                  </c:strRef>
                </c:tx>
                <c:spPr>
                  <a:ln w="28575" cap="rnd">
                    <a:solidFill>
                      <a:schemeClr val="accent5">
                        <a:lumMod val="80000"/>
                        <a:lumOff val="2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Data'!$C$73:$H$73</c15:sqref>
                        </c15:formulaRef>
                      </c:ext>
                    </c:extLst>
                    <c:numCache>
                      <c:formatCode>0.0%</c:formatCode>
                      <c:ptCount val="6"/>
                      <c:pt idx="0" formatCode="0%">
                        <c:v>0</c:v>
                      </c:pt>
                      <c:pt idx="1">
                        <c:v>3.0227329502872845E-2</c:v>
                      </c:pt>
                      <c:pt idx="2">
                        <c:v>7.2445665750686991E-2</c:v>
                      </c:pt>
                      <c:pt idx="3">
                        <c:v>0.11341493879590307</c:v>
                      </c:pt>
                      <c:pt idx="4">
                        <c:v>0.16212840369722709</c:v>
                      </c:pt>
                      <c:pt idx="5">
                        <c:v>0.24106919810142394</c:v>
                      </c:pt>
                    </c:numCache>
                  </c:numRef>
                </c:val>
                <c:smooth val="0"/>
                <c:extLst xmlns:c15="http://schemas.microsoft.com/office/drawing/2012/chart">
                  <c:ext xmlns:c16="http://schemas.microsoft.com/office/drawing/2014/chart" uri="{C3380CC4-5D6E-409C-BE32-E72D297353CC}">
                    <c16:uniqueId val="{00000047-71C1-4EE3-BD9E-1E7D0E356280}"/>
                  </c:ext>
                </c:extLst>
              </c15:ser>
            </c15:filteredLineSeries>
            <c15:filteredLineSeries>
              <c15:ser>
                <c:idx val="71"/>
                <c:order val="71"/>
                <c:tx>
                  <c:strRef>
                    <c:extLst xmlns:c15="http://schemas.microsoft.com/office/drawing/2012/chart">
                      <c:ext xmlns:c15="http://schemas.microsoft.com/office/drawing/2012/chart" uri="{02D57815-91ED-43cb-92C2-25804820EDAC}">
                        <c15:formulaRef>
                          <c15:sqref>'Slide 19 - Data'!$A$74:$B$74</c15:sqref>
                        </c15:formulaRef>
                      </c:ext>
                    </c:extLst>
                    <c:strCache>
                      <c:ptCount val="2"/>
                      <c:pt idx="0">
                        <c:v>Kentucky</c:v>
                      </c:pt>
                      <c:pt idx="1">
                        <c:v>Average Wage % Change, Cumulative Kentucky</c:v>
                      </c:pt>
                    </c:strCache>
                  </c:strRef>
                </c:tx>
                <c:spPr>
                  <a:ln w="28575" cap="rnd">
                    <a:solidFill>
                      <a:schemeClr val="accent6">
                        <a:lumMod val="80000"/>
                        <a:lumOff val="2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Data'!$C$74:$H$74</c15:sqref>
                        </c15:formulaRef>
                      </c:ext>
                    </c:extLst>
                    <c:numCache>
                      <c:formatCode>0.0%</c:formatCode>
                      <c:ptCount val="6"/>
                      <c:pt idx="0" formatCode="0%">
                        <c:v>0</c:v>
                      </c:pt>
                      <c:pt idx="1">
                        <c:v>2.2774327122153208E-2</c:v>
                      </c:pt>
                      <c:pt idx="2">
                        <c:v>5.7971014492753624E-2</c:v>
                      </c:pt>
                      <c:pt idx="3">
                        <c:v>9.7567287784679088E-2</c:v>
                      </c:pt>
                      <c:pt idx="4">
                        <c:v>0.13923395445134576</c:v>
                      </c:pt>
                      <c:pt idx="5">
                        <c:v>0.24663561076604554</c:v>
                      </c:pt>
                    </c:numCache>
                  </c:numRef>
                </c:val>
                <c:smooth val="0"/>
                <c:extLst xmlns:c15="http://schemas.microsoft.com/office/drawing/2012/chart">
                  <c:ext xmlns:c16="http://schemas.microsoft.com/office/drawing/2014/chart" uri="{C3380CC4-5D6E-409C-BE32-E72D297353CC}">
                    <c16:uniqueId val="{00000048-71C1-4EE3-BD9E-1E7D0E356280}"/>
                  </c:ext>
                </c:extLst>
              </c15:ser>
            </c15:filteredLineSeries>
            <c15:filteredLineSeries>
              <c15:ser>
                <c:idx val="72"/>
                <c:order val="72"/>
                <c:tx>
                  <c:strRef>
                    <c:extLst xmlns:c15="http://schemas.microsoft.com/office/drawing/2012/chart">
                      <c:ext xmlns:c15="http://schemas.microsoft.com/office/drawing/2012/chart" uri="{02D57815-91ED-43cb-92C2-25804820EDAC}">
                        <c15:formulaRef>
                          <c15:sqref>'Slide 19 - Data'!$A$75:$B$75</c15:sqref>
                        </c15:formulaRef>
                      </c:ext>
                    </c:extLst>
                    <c:strCache>
                      <c:ptCount val="2"/>
                      <c:pt idx="0">
                        <c:v>Louisiana</c:v>
                      </c:pt>
                      <c:pt idx="1">
                        <c:v>Average Wage % Change, Cumulative Louisiana</c:v>
                      </c:pt>
                    </c:strCache>
                  </c:strRef>
                </c:tx>
                <c:spPr>
                  <a:ln w="28575" cap="rnd">
                    <a:solidFill>
                      <a:schemeClr val="accent1">
                        <a:lumMod val="8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Data'!$C$75:$H$75</c15:sqref>
                        </c15:formulaRef>
                      </c:ext>
                    </c:extLst>
                    <c:numCache>
                      <c:formatCode>0.0%</c:formatCode>
                      <c:ptCount val="6"/>
                      <c:pt idx="0" formatCode="0%">
                        <c:v>0</c:v>
                      </c:pt>
                      <c:pt idx="1">
                        <c:v>1.8824136152656008E-2</c:v>
                      </c:pt>
                      <c:pt idx="2">
                        <c:v>5.2346570397111915E-2</c:v>
                      </c:pt>
                      <c:pt idx="3">
                        <c:v>7.2460030943785461E-2</c:v>
                      </c:pt>
                      <c:pt idx="4">
                        <c:v>0.13898916967509026</c:v>
                      </c:pt>
                      <c:pt idx="5">
                        <c:v>0.23104693140794225</c:v>
                      </c:pt>
                    </c:numCache>
                  </c:numRef>
                </c:val>
                <c:smooth val="0"/>
                <c:extLst xmlns:c15="http://schemas.microsoft.com/office/drawing/2012/chart">
                  <c:ext xmlns:c16="http://schemas.microsoft.com/office/drawing/2014/chart" uri="{C3380CC4-5D6E-409C-BE32-E72D297353CC}">
                    <c16:uniqueId val="{00000049-71C1-4EE3-BD9E-1E7D0E356280}"/>
                  </c:ext>
                </c:extLst>
              </c15:ser>
            </c15:filteredLineSeries>
            <c15:filteredLineSeries>
              <c15:ser>
                <c:idx val="73"/>
                <c:order val="73"/>
                <c:tx>
                  <c:strRef>
                    <c:extLst xmlns:c15="http://schemas.microsoft.com/office/drawing/2012/chart">
                      <c:ext xmlns:c15="http://schemas.microsoft.com/office/drawing/2012/chart" uri="{02D57815-91ED-43cb-92C2-25804820EDAC}">
                        <c15:formulaRef>
                          <c15:sqref>'Slide 19 - Data'!$A$76:$B$76</c15:sqref>
                        </c15:formulaRef>
                      </c:ext>
                    </c:extLst>
                    <c:strCache>
                      <c:ptCount val="2"/>
                      <c:pt idx="0">
                        <c:v>Maine</c:v>
                      </c:pt>
                      <c:pt idx="1">
                        <c:v>Average Wage % Change, Cumulative Maine</c:v>
                      </c:pt>
                    </c:strCache>
                  </c:strRef>
                </c:tx>
                <c:spPr>
                  <a:ln w="28575" cap="rnd">
                    <a:solidFill>
                      <a:schemeClr val="accent2">
                        <a:lumMod val="8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Data'!$C$76:$H$76</c15:sqref>
                        </c15:formulaRef>
                      </c:ext>
                    </c:extLst>
                    <c:numCache>
                      <c:formatCode>0.0%</c:formatCode>
                      <c:ptCount val="6"/>
                      <c:pt idx="0" formatCode="0%">
                        <c:v>0</c:v>
                      </c:pt>
                      <c:pt idx="1">
                        <c:v>3.1102264244837023E-2</c:v>
                      </c:pt>
                      <c:pt idx="2">
                        <c:v>7.6387160985319738E-2</c:v>
                      </c:pt>
                      <c:pt idx="3">
                        <c:v>0.12714605623289377</c:v>
                      </c:pt>
                      <c:pt idx="4">
                        <c:v>0.20602139835780045</c:v>
                      </c:pt>
                      <c:pt idx="5">
                        <c:v>0.32445882060213982</c:v>
                      </c:pt>
                    </c:numCache>
                  </c:numRef>
                </c:val>
                <c:smooth val="0"/>
                <c:extLst xmlns:c15="http://schemas.microsoft.com/office/drawing/2012/chart">
                  <c:ext xmlns:c16="http://schemas.microsoft.com/office/drawing/2014/chart" uri="{C3380CC4-5D6E-409C-BE32-E72D297353CC}">
                    <c16:uniqueId val="{0000004A-71C1-4EE3-BD9E-1E7D0E356280}"/>
                  </c:ext>
                </c:extLst>
              </c15:ser>
            </c15:filteredLineSeries>
            <c15:filteredLineSeries>
              <c15:ser>
                <c:idx val="74"/>
                <c:order val="74"/>
                <c:tx>
                  <c:strRef>
                    <c:extLst xmlns:c15="http://schemas.microsoft.com/office/drawing/2012/chart">
                      <c:ext xmlns:c15="http://schemas.microsoft.com/office/drawing/2012/chart" uri="{02D57815-91ED-43cb-92C2-25804820EDAC}">
                        <c15:formulaRef>
                          <c15:sqref>'Slide 19 - Data'!$A$77:$B$77</c15:sqref>
                        </c15:formulaRef>
                      </c:ext>
                    </c:extLst>
                    <c:strCache>
                      <c:ptCount val="2"/>
                      <c:pt idx="0">
                        <c:v>Maryland</c:v>
                      </c:pt>
                      <c:pt idx="1">
                        <c:v>Average Wage % Change, Cumulative Maryland</c:v>
                      </c:pt>
                    </c:strCache>
                  </c:strRef>
                </c:tx>
                <c:spPr>
                  <a:ln w="28575" cap="rnd">
                    <a:solidFill>
                      <a:schemeClr val="accent3">
                        <a:lumMod val="8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Data'!$C$77:$H$77</c15:sqref>
                        </c15:formulaRef>
                      </c:ext>
                    </c:extLst>
                    <c:numCache>
                      <c:formatCode>0.0%</c:formatCode>
                      <c:ptCount val="6"/>
                      <c:pt idx="0" formatCode="0%">
                        <c:v>0</c:v>
                      </c:pt>
                      <c:pt idx="1">
                        <c:v>1.9089857308137292E-2</c:v>
                      </c:pt>
                      <c:pt idx="2">
                        <c:v>5.3413035094485153E-2</c:v>
                      </c:pt>
                      <c:pt idx="3">
                        <c:v>0.10431932124951793</c:v>
                      </c:pt>
                      <c:pt idx="4">
                        <c:v>0.16139606633243347</c:v>
                      </c:pt>
                      <c:pt idx="5">
                        <c:v>0.27072888546085616</c:v>
                      </c:pt>
                    </c:numCache>
                  </c:numRef>
                </c:val>
                <c:smooth val="0"/>
                <c:extLst xmlns:c15="http://schemas.microsoft.com/office/drawing/2012/chart">
                  <c:ext xmlns:c16="http://schemas.microsoft.com/office/drawing/2014/chart" uri="{C3380CC4-5D6E-409C-BE32-E72D297353CC}">
                    <c16:uniqueId val="{0000004B-71C1-4EE3-BD9E-1E7D0E356280}"/>
                  </c:ext>
                </c:extLst>
              </c15:ser>
            </c15:filteredLineSeries>
            <c15:filteredLineSeries>
              <c15:ser>
                <c:idx val="75"/>
                <c:order val="75"/>
                <c:tx>
                  <c:strRef>
                    <c:extLst xmlns:c15="http://schemas.microsoft.com/office/drawing/2012/chart">
                      <c:ext xmlns:c15="http://schemas.microsoft.com/office/drawing/2012/chart" uri="{02D57815-91ED-43cb-92C2-25804820EDAC}">
                        <c15:formulaRef>
                          <c15:sqref>'Slide 19 - Data'!$A$78:$B$78</c15:sqref>
                        </c15:formulaRef>
                      </c:ext>
                    </c:extLst>
                    <c:strCache>
                      <c:ptCount val="2"/>
                      <c:pt idx="0">
                        <c:v>Massachusetts</c:v>
                      </c:pt>
                      <c:pt idx="1">
                        <c:v>Average Wage % Change, Cumulative Massachusetts</c:v>
                      </c:pt>
                    </c:strCache>
                  </c:strRef>
                </c:tx>
                <c:spPr>
                  <a:ln w="28575" cap="rnd">
                    <a:solidFill>
                      <a:schemeClr val="accent4">
                        <a:lumMod val="8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Data'!$C$78:$H$78</c15:sqref>
                        </c15:formulaRef>
                      </c:ext>
                    </c:extLst>
                    <c:numCache>
                      <c:formatCode>0.0%</c:formatCode>
                      <c:ptCount val="6"/>
                      <c:pt idx="0" formatCode="0%">
                        <c:v>0</c:v>
                      </c:pt>
                      <c:pt idx="1">
                        <c:v>3.0507855316039459E-2</c:v>
                      </c:pt>
                      <c:pt idx="2">
                        <c:v>7.8005115089514063E-2</c:v>
                      </c:pt>
                      <c:pt idx="3">
                        <c:v>0.13463646328096457</c:v>
                      </c:pt>
                      <c:pt idx="4">
                        <c:v>0.19985385458531238</c:v>
                      </c:pt>
                      <c:pt idx="5">
                        <c:v>0.33248081841432225</c:v>
                      </c:pt>
                    </c:numCache>
                  </c:numRef>
                </c:val>
                <c:smooth val="0"/>
                <c:extLst xmlns:c15="http://schemas.microsoft.com/office/drawing/2012/chart">
                  <c:ext xmlns:c16="http://schemas.microsoft.com/office/drawing/2014/chart" uri="{C3380CC4-5D6E-409C-BE32-E72D297353CC}">
                    <c16:uniqueId val="{0000004C-71C1-4EE3-BD9E-1E7D0E356280}"/>
                  </c:ext>
                </c:extLst>
              </c15:ser>
            </c15:filteredLineSeries>
            <c15:filteredLineSeries>
              <c15:ser>
                <c:idx val="76"/>
                <c:order val="76"/>
                <c:tx>
                  <c:strRef>
                    <c:extLst xmlns:c15="http://schemas.microsoft.com/office/drawing/2012/chart">
                      <c:ext xmlns:c15="http://schemas.microsoft.com/office/drawing/2012/chart" uri="{02D57815-91ED-43cb-92C2-25804820EDAC}">
                        <c15:formulaRef>
                          <c15:sqref>'Slide 19 - Data'!$A$79:$B$79</c15:sqref>
                        </c15:formulaRef>
                      </c:ext>
                    </c:extLst>
                    <c:strCache>
                      <c:ptCount val="2"/>
                      <c:pt idx="0">
                        <c:v>Michigan</c:v>
                      </c:pt>
                      <c:pt idx="1">
                        <c:v>Average Wage % Change, Cumulative Michigan</c:v>
                      </c:pt>
                    </c:strCache>
                  </c:strRef>
                </c:tx>
                <c:spPr>
                  <a:ln w="28575" cap="rnd">
                    <a:solidFill>
                      <a:schemeClr val="accent5">
                        <a:lumMod val="8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Data'!$C$79:$H$79</c15:sqref>
                        </c15:formulaRef>
                      </c:ext>
                    </c:extLst>
                    <c:numCache>
                      <c:formatCode>0.0%</c:formatCode>
                      <c:ptCount val="6"/>
                      <c:pt idx="0" formatCode="0%">
                        <c:v>0</c:v>
                      </c:pt>
                      <c:pt idx="1">
                        <c:v>1.9221967963386728E-2</c:v>
                      </c:pt>
                      <c:pt idx="2">
                        <c:v>5.9725400457665903E-2</c:v>
                      </c:pt>
                      <c:pt idx="3">
                        <c:v>0.10526315789473684</c:v>
                      </c:pt>
                      <c:pt idx="4">
                        <c:v>0.16201372997711672</c:v>
                      </c:pt>
                      <c:pt idx="5">
                        <c:v>0.26224256292906178</c:v>
                      </c:pt>
                    </c:numCache>
                  </c:numRef>
                </c:val>
                <c:smooth val="0"/>
                <c:extLst xmlns:c15="http://schemas.microsoft.com/office/drawing/2012/chart">
                  <c:ext xmlns:c16="http://schemas.microsoft.com/office/drawing/2014/chart" uri="{C3380CC4-5D6E-409C-BE32-E72D297353CC}">
                    <c16:uniqueId val="{0000004D-71C1-4EE3-BD9E-1E7D0E356280}"/>
                  </c:ext>
                </c:extLst>
              </c15:ser>
            </c15:filteredLineSeries>
            <c15:filteredLineSeries>
              <c15:ser>
                <c:idx val="77"/>
                <c:order val="77"/>
                <c:tx>
                  <c:strRef>
                    <c:extLst xmlns:c15="http://schemas.microsoft.com/office/drawing/2012/chart">
                      <c:ext xmlns:c15="http://schemas.microsoft.com/office/drawing/2012/chart" uri="{02D57815-91ED-43cb-92C2-25804820EDAC}">
                        <c15:formulaRef>
                          <c15:sqref>'Slide 19 - Data'!$A$80:$B$80</c15:sqref>
                        </c15:formulaRef>
                      </c:ext>
                    </c:extLst>
                    <c:strCache>
                      <c:ptCount val="2"/>
                      <c:pt idx="0">
                        <c:v>Minnesota</c:v>
                      </c:pt>
                      <c:pt idx="1">
                        <c:v>Average Wage % Change, Cumulative Minnesota</c:v>
                      </c:pt>
                    </c:strCache>
                  </c:strRef>
                </c:tx>
                <c:spPr>
                  <a:ln w="28575" cap="rnd">
                    <a:solidFill>
                      <a:schemeClr val="accent6">
                        <a:lumMod val="8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Data'!$C$80:$H$80</c15:sqref>
                        </c15:formulaRef>
                      </c:ext>
                    </c:extLst>
                    <c:numCache>
                      <c:formatCode>0.0%</c:formatCode>
                      <c:ptCount val="6"/>
                      <c:pt idx="0" formatCode="0%">
                        <c:v>0</c:v>
                      </c:pt>
                      <c:pt idx="1">
                        <c:v>2.6435536294691225E-2</c:v>
                      </c:pt>
                      <c:pt idx="2">
                        <c:v>7.7789815817984831E-2</c:v>
                      </c:pt>
                      <c:pt idx="3">
                        <c:v>0.14257854821235103</c:v>
                      </c:pt>
                      <c:pt idx="4">
                        <c:v>0.21105092091007585</c:v>
                      </c:pt>
                      <c:pt idx="5">
                        <c:v>0.31050920910075841</c:v>
                      </c:pt>
                    </c:numCache>
                  </c:numRef>
                </c:val>
                <c:smooth val="0"/>
                <c:extLst xmlns:c15="http://schemas.microsoft.com/office/drawing/2012/chart">
                  <c:ext xmlns:c16="http://schemas.microsoft.com/office/drawing/2014/chart" uri="{C3380CC4-5D6E-409C-BE32-E72D297353CC}">
                    <c16:uniqueId val="{0000004E-71C1-4EE3-BD9E-1E7D0E356280}"/>
                  </c:ext>
                </c:extLst>
              </c15:ser>
            </c15:filteredLineSeries>
            <c15:filteredLineSeries>
              <c15:ser>
                <c:idx val="78"/>
                <c:order val="78"/>
                <c:tx>
                  <c:strRef>
                    <c:extLst xmlns:c15="http://schemas.microsoft.com/office/drawing/2012/chart">
                      <c:ext xmlns:c15="http://schemas.microsoft.com/office/drawing/2012/chart" uri="{02D57815-91ED-43cb-92C2-25804820EDAC}">
                        <c15:formulaRef>
                          <c15:sqref>'Slide 19 - Data'!$A$81:$B$81</c15:sqref>
                        </c15:formulaRef>
                      </c:ext>
                    </c:extLst>
                    <c:strCache>
                      <c:ptCount val="2"/>
                      <c:pt idx="0">
                        <c:v>Mississippi</c:v>
                      </c:pt>
                      <c:pt idx="1">
                        <c:v>Average Wage % Change, Cumulative Mississippi</c:v>
                      </c:pt>
                    </c:strCache>
                  </c:strRef>
                </c:tx>
                <c:spPr>
                  <a:ln w="28575" cap="rnd">
                    <a:solidFill>
                      <a:schemeClr val="accent1">
                        <a:lumMod val="60000"/>
                        <a:lumOff val="4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Data'!$C$81:$H$81</c15:sqref>
                        </c15:formulaRef>
                      </c:ext>
                    </c:extLst>
                    <c:numCache>
                      <c:formatCode>0.0%</c:formatCode>
                      <c:ptCount val="6"/>
                      <c:pt idx="0" formatCode="0%">
                        <c:v>0</c:v>
                      </c:pt>
                      <c:pt idx="1">
                        <c:v>3.738855335058959E-2</c:v>
                      </c:pt>
                      <c:pt idx="2">
                        <c:v>8.1967213114754092E-2</c:v>
                      </c:pt>
                      <c:pt idx="3">
                        <c:v>0.11906816220880069</c:v>
                      </c:pt>
                      <c:pt idx="4">
                        <c:v>0.15300546448087432</c:v>
                      </c:pt>
                      <c:pt idx="5">
                        <c:v>0.22807017543859648</c:v>
                      </c:pt>
                    </c:numCache>
                  </c:numRef>
                </c:val>
                <c:smooth val="0"/>
                <c:extLst xmlns:c15="http://schemas.microsoft.com/office/drawing/2012/chart">
                  <c:ext xmlns:c16="http://schemas.microsoft.com/office/drawing/2014/chart" uri="{C3380CC4-5D6E-409C-BE32-E72D297353CC}">
                    <c16:uniqueId val="{0000004F-71C1-4EE3-BD9E-1E7D0E356280}"/>
                  </c:ext>
                </c:extLst>
              </c15:ser>
            </c15:filteredLineSeries>
            <c15:filteredLineSeries>
              <c15:ser>
                <c:idx val="79"/>
                <c:order val="79"/>
                <c:tx>
                  <c:strRef>
                    <c:extLst xmlns:c15="http://schemas.microsoft.com/office/drawing/2012/chart">
                      <c:ext xmlns:c15="http://schemas.microsoft.com/office/drawing/2012/chart" uri="{02D57815-91ED-43cb-92C2-25804820EDAC}">
                        <c15:formulaRef>
                          <c15:sqref>'Slide 19 - Data'!$A$82:$B$82</c15:sqref>
                        </c15:formulaRef>
                      </c:ext>
                    </c:extLst>
                    <c:strCache>
                      <c:ptCount val="2"/>
                      <c:pt idx="0">
                        <c:v>Missouri</c:v>
                      </c:pt>
                      <c:pt idx="1">
                        <c:v>Average Wage % Change, Cumulative Missouri</c:v>
                      </c:pt>
                    </c:strCache>
                  </c:strRef>
                </c:tx>
                <c:spPr>
                  <a:ln w="28575" cap="rnd">
                    <a:solidFill>
                      <a:schemeClr val="accent2">
                        <a:lumMod val="60000"/>
                        <a:lumOff val="4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Data'!$C$82:$H$82</c15:sqref>
                        </c15:formulaRef>
                      </c:ext>
                    </c:extLst>
                    <c:numCache>
                      <c:formatCode>0.0%</c:formatCode>
                      <c:ptCount val="6"/>
                      <c:pt idx="0" formatCode="0%">
                        <c:v>0</c:v>
                      </c:pt>
                      <c:pt idx="1">
                        <c:v>3.7530864197530864E-2</c:v>
                      </c:pt>
                      <c:pt idx="2">
                        <c:v>7.7530864197530858E-2</c:v>
                      </c:pt>
                      <c:pt idx="3">
                        <c:v>0.12395061728395061</c:v>
                      </c:pt>
                      <c:pt idx="4">
                        <c:v>0.18074074074074073</c:v>
                      </c:pt>
                      <c:pt idx="5">
                        <c:v>0.2688888888888889</c:v>
                      </c:pt>
                    </c:numCache>
                  </c:numRef>
                </c:val>
                <c:smooth val="0"/>
                <c:extLst xmlns:c15="http://schemas.microsoft.com/office/drawing/2012/chart">
                  <c:ext xmlns:c16="http://schemas.microsoft.com/office/drawing/2014/chart" uri="{C3380CC4-5D6E-409C-BE32-E72D297353CC}">
                    <c16:uniqueId val="{00000050-71C1-4EE3-BD9E-1E7D0E356280}"/>
                  </c:ext>
                </c:extLst>
              </c15:ser>
            </c15:filteredLineSeries>
            <c15:filteredLineSeries>
              <c15:ser>
                <c:idx val="80"/>
                <c:order val="80"/>
                <c:tx>
                  <c:strRef>
                    <c:extLst xmlns:c15="http://schemas.microsoft.com/office/drawing/2012/chart">
                      <c:ext xmlns:c15="http://schemas.microsoft.com/office/drawing/2012/chart" uri="{02D57815-91ED-43cb-92C2-25804820EDAC}">
                        <c15:formulaRef>
                          <c15:sqref>'Slide 19 - Data'!$A$83:$B$83</c15:sqref>
                        </c15:formulaRef>
                      </c:ext>
                    </c:extLst>
                    <c:strCache>
                      <c:ptCount val="2"/>
                      <c:pt idx="0">
                        <c:v>Montana</c:v>
                      </c:pt>
                      <c:pt idx="1">
                        <c:v>Average Wage % Change, Cumulative Montana</c:v>
                      </c:pt>
                    </c:strCache>
                  </c:strRef>
                </c:tx>
                <c:spPr>
                  <a:ln w="28575" cap="rnd">
                    <a:solidFill>
                      <a:schemeClr val="accent3">
                        <a:lumMod val="60000"/>
                        <a:lumOff val="4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Data'!$C$83:$H$83</c15:sqref>
                        </c15:formulaRef>
                      </c:ext>
                    </c:extLst>
                    <c:numCache>
                      <c:formatCode>0.0%</c:formatCode>
                      <c:ptCount val="6"/>
                      <c:pt idx="0" formatCode="0%">
                        <c:v>0</c:v>
                      </c:pt>
                      <c:pt idx="1">
                        <c:v>6.1074918566775244E-2</c:v>
                      </c:pt>
                      <c:pt idx="2">
                        <c:v>0.10260586319218241</c:v>
                      </c:pt>
                      <c:pt idx="3">
                        <c:v>0.15092290988056462</c:v>
                      </c:pt>
                      <c:pt idx="4">
                        <c:v>0.23154180238870792</c:v>
                      </c:pt>
                      <c:pt idx="5">
                        <c:v>0.33930510314875134</c:v>
                      </c:pt>
                    </c:numCache>
                  </c:numRef>
                </c:val>
                <c:smooth val="0"/>
                <c:extLst xmlns:c15="http://schemas.microsoft.com/office/drawing/2012/chart">
                  <c:ext xmlns:c16="http://schemas.microsoft.com/office/drawing/2014/chart" uri="{C3380CC4-5D6E-409C-BE32-E72D297353CC}">
                    <c16:uniqueId val="{00000051-71C1-4EE3-BD9E-1E7D0E356280}"/>
                  </c:ext>
                </c:extLst>
              </c15:ser>
            </c15:filteredLineSeries>
            <c15:filteredLineSeries>
              <c15:ser>
                <c:idx val="81"/>
                <c:order val="81"/>
                <c:tx>
                  <c:strRef>
                    <c:extLst xmlns:c15="http://schemas.microsoft.com/office/drawing/2012/chart">
                      <c:ext xmlns:c15="http://schemas.microsoft.com/office/drawing/2012/chart" uri="{02D57815-91ED-43cb-92C2-25804820EDAC}">
                        <c15:formulaRef>
                          <c15:sqref>'Slide 19 - Data'!$A$84:$B$84</c15:sqref>
                        </c15:formulaRef>
                      </c:ext>
                    </c:extLst>
                    <c:strCache>
                      <c:ptCount val="2"/>
                      <c:pt idx="0">
                        <c:v>Nebraska</c:v>
                      </c:pt>
                      <c:pt idx="1">
                        <c:v>Average Wage % Change, Cumulative Nebraska</c:v>
                      </c:pt>
                    </c:strCache>
                  </c:strRef>
                </c:tx>
                <c:spPr>
                  <a:ln w="28575" cap="rnd">
                    <a:solidFill>
                      <a:schemeClr val="accent4">
                        <a:lumMod val="60000"/>
                        <a:lumOff val="4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Data'!$C$84:$H$84</c15:sqref>
                        </c15:formulaRef>
                      </c:ext>
                    </c:extLst>
                    <c:numCache>
                      <c:formatCode>0.0%</c:formatCode>
                      <c:ptCount val="6"/>
                      <c:pt idx="0" formatCode="0%">
                        <c:v>0</c:v>
                      </c:pt>
                      <c:pt idx="1">
                        <c:v>2.7337761880429228E-2</c:v>
                      </c:pt>
                      <c:pt idx="2">
                        <c:v>8.9167092488502811E-2</c:v>
                      </c:pt>
                      <c:pt idx="3">
                        <c:v>0.16326009197751662</c:v>
                      </c:pt>
                      <c:pt idx="4">
                        <c:v>0.23275421563617782</c:v>
                      </c:pt>
                      <c:pt idx="5">
                        <c:v>0.33137455288707207</c:v>
                      </c:pt>
                    </c:numCache>
                  </c:numRef>
                </c:val>
                <c:smooth val="0"/>
                <c:extLst xmlns:c15="http://schemas.microsoft.com/office/drawing/2012/chart">
                  <c:ext xmlns:c16="http://schemas.microsoft.com/office/drawing/2014/chart" uri="{C3380CC4-5D6E-409C-BE32-E72D297353CC}">
                    <c16:uniqueId val="{00000052-71C1-4EE3-BD9E-1E7D0E356280}"/>
                  </c:ext>
                </c:extLst>
              </c15:ser>
            </c15:filteredLineSeries>
            <c15:filteredLineSeries>
              <c15:ser>
                <c:idx val="82"/>
                <c:order val="82"/>
                <c:tx>
                  <c:strRef>
                    <c:extLst xmlns:c15="http://schemas.microsoft.com/office/drawing/2012/chart">
                      <c:ext xmlns:c15="http://schemas.microsoft.com/office/drawing/2012/chart" uri="{02D57815-91ED-43cb-92C2-25804820EDAC}">
                        <c15:formulaRef>
                          <c15:sqref>'Slide 19 - Data'!$A$85:$B$85</c15:sqref>
                        </c15:formulaRef>
                      </c:ext>
                    </c:extLst>
                    <c:strCache>
                      <c:ptCount val="2"/>
                      <c:pt idx="0">
                        <c:v>Nevada</c:v>
                      </c:pt>
                      <c:pt idx="1">
                        <c:v>Average Wage % Change, Cumulative Nevada</c:v>
                      </c:pt>
                    </c:strCache>
                  </c:strRef>
                </c:tx>
                <c:spPr>
                  <a:ln w="28575" cap="rnd">
                    <a:solidFill>
                      <a:schemeClr val="accent5">
                        <a:lumMod val="60000"/>
                        <a:lumOff val="4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Data'!$C$85:$H$85</c15:sqref>
                        </c15:formulaRef>
                      </c:ext>
                    </c:extLst>
                    <c:numCache>
                      <c:formatCode>0.0%</c:formatCode>
                      <c:ptCount val="6"/>
                      <c:pt idx="0" formatCode="0%">
                        <c:v>0</c:v>
                      </c:pt>
                      <c:pt idx="1">
                        <c:v>8.600095556617296E-3</c:v>
                      </c:pt>
                      <c:pt idx="2">
                        <c:v>2.2455805064500716E-2</c:v>
                      </c:pt>
                      <c:pt idx="3">
                        <c:v>7.5967510750119441E-2</c:v>
                      </c:pt>
                      <c:pt idx="4">
                        <c:v>0.12780697563306259</c:v>
                      </c:pt>
                      <c:pt idx="5">
                        <c:v>0.22025800286669853</c:v>
                      </c:pt>
                    </c:numCache>
                  </c:numRef>
                </c:val>
                <c:smooth val="0"/>
                <c:extLst xmlns:c15="http://schemas.microsoft.com/office/drawing/2012/chart">
                  <c:ext xmlns:c16="http://schemas.microsoft.com/office/drawing/2014/chart" uri="{C3380CC4-5D6E-409C-BE32-E72D297353CC}">
                    <c16:uniqueId val="{00000053-71C1-4EE3-BD9E-1E7D0E356280}"/>
                  </c:ext>
                </c:extLst>
              </c15:ser>
            </c15:filteredLineSeries>
            <c15:filteredLineSeries>
              <c15:ser>
                <c:idx val="83"/>
                <c:order val="83"/>
                <c:tx>
                  <c:strRef>
                    <c:extLst xmlns:c15="http://schemas.microsoft.com/office/drawing/2012/chart">
                      <c:ext xmlns:c15="http://schemas.microsoft.com/office/drawing/2012/chart" uri="{02D57815-91ED-43cb-92C2-25804820EDAC}">
                        <c15:formulaRef>
                          <c15:sqref>'Slide 19 - Data'!$A$86:$B$86</c15:sqref>
                        </c15:formulaRef>
                      </c:ext>
                    </c:extLst>
                    <c:strCache>
                      <c:ptCount val="2"/>
                      <c:pt idx="0">
                        <c:v>New Hampshire</c:v>
                      </c:pt>
                      <c:pt idx="1">
                        <c:v>Average Wage % Change, Cumulative New Hampshire</c:v>
                      </c:pt>
                    </c:strCache>
                  </c:strRef>
                </c:tx>
                <c:spPr>
                  <a:ln w="28575" cap="rnd">
                    <a:solidFill>
                      <a:schemeClr val="accent6">
                        <a:lumMod val="60000"/>
                        <a:lumOff val="4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Data'!$C$86:$H$86</c15:sqref>
                        </c15:formulaRef>
                      </c:ext>
                    </c:extLst>
                    <c:numCache>
                      <c:formatCode>0.0%</c:formatCode>
                      <c:ptCount val="6"/>
                      <c:pt idx="0" formatCode="0%">
                        <c:v>0</c:v>
                      </c:pt>
                      <c:pt idx="1">
                        <c:v>2.189296771340115E-2</c:v>
                      </c:pt>
                      <c:pt idx="2">
                        <c:v>7.7178239716939406E-2</c:v>
                      </c:pt>
                      <c:pt idx="3">
                        <c:v>0.12870411322423705</c:v>
                      </c:pt>
                      <c:pt idx="4">
                        <c:v>0.1930561698363556</c:v>
                      </c:pt>
                      <c:pt idx="5">
                        <c:v>0.31070322865988503</c:v>
                      </c:pt>
                    </c:numCache>
                  </c:numRef>
                </c:val>
                <c:smooth val="0"/>
                <c:extLst xmlns:c15="http://schemas.microsoft.com/office/drawing/2012/chart">
                  <c:ext xmlns:c16="http://schemas.microsoft.com/office/drawing/2014/chart" uri="{C3380CC4-5D6E-409C-BE32-E72D297353CC}">
                    <c16:uniqueId val="{00000054-71C1-4EE3-BD9E-1E7D0E356280}"/>
                  </c:ext>
                </c:extLst>
              </c15:ser>
            </c15:filteredLineSeries>
            <c15:filteredLineSeries>
              <c15:ser>
                <c:idx val="84"/>
                <c:order val="84"/>
                <c:tx>
                  <c:strRef>
                    <c:extLst xmlns:c15="http://schemas.microsoft.com/office/drawing/2012/chart">
                      <c:ext xmlns:c15="http://schemas.microsoft.com/office/drawing/2012/chart" uri="{02D57815-91ED-43cb-92C2-25804820EDAC}">
                        <c15:formulaRef>
                          <c15:sqref>'Slide 19 - Data'!$A$87:$B$87</c15:sqref>
                        </c15:formulaRef>
                      </c:ext>
                    </c:extLst>
                    <c:strCache>
                      <c:ptCount val="2"/>
                      <c:pt idx="0">
                        <c:v>New Jersey</c:v>
                      </c:pt>
                      <c:pt idx="1">
                        <c:v>Average Wage % Change, Cumulative New Jersey</c:v>
                      </c:pt>
                    </c:strCache>
                  </c:strRef>
                </c:tx>
                <c:spPr>
                  <a:ln w="28575" cap="rnd">
                    <a:solidFill>
                      <a:schemeClr val="accent1">
                        <a:lumMod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Data'!$C$87:$H$87</c15:sqref>
                        </c15:formulaRef>
                      </c:ext>
                    </c:extLst>
                    <c:numCache>
                      <c:formatCode>0.0%</c:formatCode>
                      <c:ptCount val="6"/>
                      <c:pt idx="0" formatCode="0%">
                        <c:v>0</c:v>
                      </c:pt>
                      <c:pt idx="1">
                        <c:v>2.4447031431897557E-2</c:v>
                      </c:pt>
                      <c:pt idx="2">
                        <c:v>6.6162204113310044E-2</c:v>
                      </c:pt>
                      <c:pt idx="3">
                        <c:v>0.10535506402793947</c:v>
                      </c:pt>
                      <c:pt idx="4">
                        <c:v>0.16375630578191697</c:v>
                      </c:pt>
                      <c:pt idx="5">
                        <c:v>0.30228948389600313</c:v>
                      </c:pt>
                    </c:numCache>
                  </c:numRef>
                </c:val>
                <c:smooth val="0"/>
                <c:extLst xmlns:c15="http://schemas.microsoft.com/office/drawing/2012/chart">
                  <c:ext xmlns:c16="http://schemas.microsoft.com/office/drawing/2014/chart" uri="{C3380CC4-5D6E-409C-BE32-E72D297353CC}">
                    <c16:uniqueId val="{00000055-71C1-4EE3-BD9E-1E7D0E356280}"/>
                  </c:ext>
                </c:extLst>
              </c15:ser>
            </c15:filteredLineSeries>
            <c15:filteredLineSeries>
              <c15:ser>
                <c:idx val="85"/>
                <c:order val="85"/>
                <c:tx>
                  <c:strRef>
                    <c:extLst xmlns:c15="http://schemas.microsoft.com/office/drawing/2012/chart">
                      <c:ext xmlns:c15="http://schemas.microsoft.com/office/drawing/2012/chart" uri="{02D57815-91ED-43cb-92C2-25804820EDAC}">
                        <c15:formulaRef>
                          <c15:sqref>'Slide 19 - Data'!$A$88:$B$88</c15:sqref>
                        </c15:formulaRef>
                      </c:ext>
                    </c:extLst>
                    <c:strCache>
                      <c:ptCount val="2"/>
                      <c:pt idx="0">
                        <c:v>New Mexico</c:v>
                      </c:pt>
                      <c:pt idx="1">
                        <c:v>Average Wage % Change, Cumulative New Mexico</c:v>
                      </c:pt>
                    </c:strCache>
                  </c:strRef>
                </c:tx>
                <c:spPr>
                  <a:ln w="28575" cap="rnd">
                    <a:solidFill>
                      <a:schemeClr val="accent2">
                        <a:lumMod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Data'!$C$88:$H$88</c15:sqref>
                        </c15:formulaRef>
                      </c:ext>
                    </c:extLst>
                    <c:numCache>
                      <c:formatCode>0.0%</c:formatCode>
                      <c:ptCount val="6"/>
                      <c:pt idx="0" formatCode="0%">
                        <c:v>0</c:v>
                      </c:pt>
                      <c:pt idx="1">
                        <c:v>1.6670752635449867E-2</c:v>
                      </c:pt>
                      <c:pt idx="2">
                        <c:v>5.8347634224074525E-2</c:v>
                      </c:pt>
                      <c:pt idx="3">
                        <c:v>9.9289041431723457E-2</c:v>
                      </c:pt>
                      <c:pt idx="4">
                        <c:v>0.15322382936994361</c:v>
                      </c:pt>
                      <c:pt idx="5">
                        <c:v>0.27139004658004412</c:v>
                      </c:pt>
                    </c:numCache>
                  </c:numRef>
                </c:val>
                <c:smooth val="0"/>
                <c:extLst xmlns:c15="http://schemas.microsoft.com/office/drawing/2012/chart">
                  <c:ext xmlns:c16="http://schemas.microsoft.com/office/drawing/2014/chart" uri="{C3380CC4-5D6E-409C-BE32-E72D297353CC}">
                    <c16:uniqueId val="{00000056-71C1-4EE3-BD9E-1E7D0E356280}"/>
                  </c:ext>
                </c:extLst>
              </c15:ser>
            </c15:filteredLineSeries>
            <c15:filteredLineSeries>
              <c15:ser>
                <c:idx val="86"/>
                <c:order val="86"/>
                <c:tx>
                  <c:strRef>
                    <c:extLst xmlns:c15="http://schemas.microsoft.com/office/drawing/2012/chart">
                      <c:ext xmlns:c15="http://schemas.microsoft.com/office/drawing/2012/chart" uri="{02D57815-91ED-43cb-92C2-25804820EDAC}">
                        <c15:formulaRef>
                          <c15:sqref>'Slide 19 - Data'!$A$89:$B$89</c15:sqref>
                        </c15:formulaRef>
                      </c:ext>
                    </c:extLst>
                    <c:strCache>
                      <c:ptCount val="2"/>
                      <c:pt idx="0">
                        <c:v>New York</c:v>
                      </c:pt>
                      <c:pt idx="1">
                        <c:v>Average Wage % Change, Cumulative New York</c:v>
                      </c:pt>
                    </c:strCache>
                  </c:strRef>
                </c:tx>
                <c:spPr>
                  <a:ln w="28575" cap="rnd">
                    <a:solidFill>
                      <a:schemeClr val="accent3">
                        <a:lumMod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Data'!$C$89:$H$89</c15:sqref>
                        </c15:formulaRef>
                      </c:ext>
                    </c:extLst>
                    <c:numCache>
                      <c:formatCode>0.0%</c:formatCode>
                      <c:ptCount val="6"/>
                      <c:pt idx="0" formatCode="0%">
                        <c:v>0</c:v>
                      </c:pt>
                      <c:pt idx="1">
                        <c:v>3.3516379473584546E-2</c:v>
                      </c:pt>
                      <c:pt idx="2">
                        <c:v>7.990910812346147E-2</c:v>
                      </c:pt>
                      <c:pt idx="3">
                        <c:v>0.13804203749289906</c:v>
                      </c:pt>
                      <c:pt idx="4">
                        <c:v>0.2113236129520924</c:v>
                      </c:pt>
                      <c:pt idx="5">
                        <c:v>0.33421700435523577</c:v>
                      </c:pt>
                    </c:numCache>
                  </c:numRef>
                </c:val>
                <c:smooth val="0"/>
                <c:extLst xmlns:c15="http://schemas.microsoft.com/office/drawing/2012/chart">
                  <c:ext xmlns:c16="http://schemas.microsoft.com/office/drawing/2014/chart" uri="{C3380CC4-5D6E-409C-BE32-E72D297353CC}">
                    <c16:uniqueId val="{00000057-71C1-4EE3-BD9E-1E7D0E356280}"/>
                  </c:ext>
                </c:extLst>
              </c15:ser>
            </c15:filteredLineSeries>
            <c15:filteredLineSeries>
              <c15:ser>
                <c:idx val="87"/>
                <c:order val="87"/>
                <c:tx>
                  <c:strRef>
                    <c:extLst xmlns:c15="http://schemas.microsoft.com/office/drawing/2012/chart">
                      <c:ext xmlns:c15="http://schemas.microsoft.com/office/drawing/2012/chart" uri="{02D57815-91ED-43cb-92C2-25804820EDAC}">
                        <c15:formulaRef>
                          <c15:sqref>'Slide 19 - Data'!$A$90:$B$90</c15:sqref>
                        </c15:formulaRef>
                      </c:ext>
                    </c:extLst>
                    <c:strCache>
                      <c:ptCount val="2"/>
                      <c:pt idx="0">
                        <c:v>North Carolina</c:v>
                      </c:pt>
                      <c:pt idx="1">
                        <c:v>Average Wage % Change, Cumulative North Carolina</c:v>
                      </c:pt>
                    </c:strCache>
                  </c:strRef>
                </c:tx>
                <c:spPr>
                  <a:ln w="28575" cap="rnd">
                    <a:solidFill>
                      <a:schemeClr val="accent4">
                        <a:lumMod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Data'!$C$90:$H$90</c15:sqref>
                        </c15:formulaRef>
                      </c:ext>
                    </c:extLst>
                    <c:numCache>
                      <c:formatCode>0.0%</c:formatCode>
                      <c:ptCount val="6"/>
                      <c:pt idx="0" formatCode="0%">
                        <c:v>0</c:v>
                      </c:pt>
                      <c:pt idx="1">
                        <c:v>2.8363636363636365E-2</c:v>
                      </c:pt>
                      <c:pt idx="2">
                        <c:v>7.0787878787878789E-2</c:v>
                      </c:pt>
                      <c:pt idx="3">
                        <c:v>0.11709090909090909</c:v>
                      </c:pt>
                      <c:pt idx="4">
                        <c:v>0.17696969696969697</c:v>
                      </c:pt>
                      <c:pt idx="5">
                        <c:v>0.28727272727272729</c:v>
                      </c:pt>
                    </c:numCache>
                  </c:numRef>
                </c:val>
                <c:smooth val="0"/>
                <c:extLst xmlns:c15="http://schemas.microsoft.com/office/drawing/2012/chart">
                  <c:ext xmlns:c16="http://schemas.microsoft.com/office/drawing/2014/chart" uri="{C3380CC4-5D6E-409C-BE32-E72D297353CC}">
                    <c16:uniqueId val="{00000058-71C1-4EE3-BD9E-1E7D0E356280}"/>
                  </c:ext>
                </c:extLst>
              </c15:ser>
            </c15:filteredLineSeries>
            <c15:filteredLineSeries>
              <c15:ser>
                <c:idx val="88"/>
                <c:order val="88"/>
                <c:tx>
                  <c:strRef>
                    <c:extLst xmlns:c15="http://schemas.microsoft.com/office/drawing/2012/chart">
                      <c:ext xmlns:c15="http://schemas.microsoft.com/office/drawing/2012/chart" uri="{02D57815-91ED-43cb-92C2-25804820EDAC}">
                        <c15:formulaRef>
                          <c15:sqref>'Slide 19 - Data'!$A$91:$B$91</c15:sqref>
                        </c15:formulaRef>
                      </c:ext>
                    </c:extLst>
                    <c:strCache>
                      <c:ptCount val="2"/>
                      <c:pt idx="0">
                        <c:v>North Dakota</c:v>
                      </c:pt>
                      <c:pt idx="1">
                        <c:v>Average Wage % Change, Cumulative North Dakota</c:v>
                      </c:pt>
                    </c:strCache>
                  </c:strRef>
                </c:tx>
                <c:spPr>
                  <a:ln w="28575" cap="rnd">
                    <a:solidFill>
                      <a:schemeClr val="accent5">
                        <a:lumMod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Data'!$C$91:$H$91</c15:sqref>
                        </c15:formulaRef>
                      </c:ext>
                    </c:extLst>
                    <c:numCache>
                      <c:formatCode>0.0%</c:formatCode>
                      <c:ptCount val="6"/>
                      <c:pt idx="0" formatCode="0%">
                        <c:v>0</c:v>
                      </c:pt>
                      <c:pt idx="1">
                        <c:v>9.1072806791870339E-2</c:v>
                      </c:pt>
                      <c:pt idx="2">
                        <c:v>0.17468484692564959</c:v>
                      </c:pt>
                      <c:pt idx="3">
                        <c:v>0.23822999742732184</c:v>
                      </c:pt>
                      <c:pt idx="4">
                        <c:v>0.29740159506045794</c:v>
                      </c:pt>
                      <c:pt idx="5">
                        <c:v>0.3732956007203499</c:v>
                      </c:pt>
                    </c:numCache>
                  </c:numRef>
                </c:val>
                <c:smooth val="0"/>
                <c:extLst xmlns:c15="http://schemas.microsoft.com/office/drawing/2012/chart">
                  <c:ext xmlns:c16="http://schemas.microsoft.com/office/drawing/2014/chart" uri="{C3380CC4-5D6E-409C-BE32-E72D297353CC}">
                    <c16:uniqueId val="{00000059-71C1-4EE3-BD9E-1E7D0E356280}"/>
                  </c:ext>
                </c:extLst>
              </c15:ser>
            </c15:filteredLineSeries>
            <c15:filteredLineSeries>
              <c15:ser>
                <c:idx val="89"/>
                <c:order val="89"/>
                <c:tx>
                  <c:strRef>
                    <c:extLst xmlns:c15="http://schemas.microsoft.com/office/drawing/2012/chart">
                      <c:ext xmlns:c15="http://schemas.microsoft.com/office/drawing/2012/chart" uri="{02D57815-91ED-43cb-92C2-25804820EDAC}">
                        <c15:formulaRef>
                          <c15:sqref>'Slide 19 - Data'!$A$92:$B$92</c15:sqref>
                        </c15:formulaRef>
                      </c:ext>
                    </c:extLst>
                    <c:strCache>
                      <c:ptCount val="2"/>
                      <c:pt idx="0">
                        <c:v>Ohio</c:v>
                      </c:pt>
                      <c:pt idx="1">
                        <c:v>Average Wage % Change, Cumulative Ohio</c:v>
                      </c:pt>
                    </c:strCache>
                  </c:strRef>
                </c:tx>
                <c:spPr>
                  <a:ln w="28575" cap="rnd">
                    <a:solidFill>
                      <a:schemeClr val="accent6">
                        <a:lumMod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Data'!$C$92:$H$92</c15:sqref>
                        </c15:formulaRef>
                      </c:ext>
                    </c:extLst>
                    <c:numCache>
                      <c:formatCode>0.0%</c:formatCode>
                      <c:ptCount val="6"/>
                      <c:pt idx="0" formatCode="0%">
                        <c:v>0</c:v>
                      </c:pt>
                      <c:pt idx="1">
                        <c:v>3.7989901418610243E-2</c:v>
                      </c:pt>
                      <c:pt idx="2">
                        <c:v>7.5979802837220486E-2</c:v>
                      </c:pt>
                      <c:pt idx="3">
                        <c:v>0.12887713392642461</c:v>
                      </c:pt>
                      <c:pt idx="4">
                        <c:v>0.18850685260880018</c:v>
                      </c:pt>
                      <c:pt idx="5">
                        <c:v>0.27843231546044722</c:v>
                      </c:pt>
                    </c:numCache>
                  </c:numRef>
                </c:val>
                <c:smooth val="0"/>
                <c:extLst xmlns:c15="http://schemas.microsoft.com/office/drawing/2012/chart">
                  <c:ext xmlns:c16="http://schemas.microsoft.com/office/drawing/2014/chart" uri="{C3380CC4-5D6E-409C-BE32-E72D297353CC}">
                    <c16:uniqueId val="{0000005A-71C1-4EE3-BD9E-1E7D0E356280}"/>
                  </c:ext>
                </c:extLst>
              </c15:ser>
            </c15:filteredLineSeries>
            <c15:filteredLineSeries>
              <c15:ser>
                <c:idx val="90"/>
                <c:order val="90"/>
                <c:tx>
                  <c:strRef>
                    <c:extLst xmlns:c15="http://schemas.microsoft.com/office/drawing/2012/chart">
                      <c:ext xmlns:c15="http://schemas.microsoft.com/office/drawing/2012/chart" uri="{02D57815-91ED-43cb-92C2-25804820EDAC}">
                        <c15:formulaRef>
                          <c15:sqref>'Slide 19 - Data'!$A$93:$B$93</c15:sqref>
                        </c15:formulaRef>
                      </c:ext>
                    </c:extLst>
                    <c:strCache>
                      <c:ptCount val="2"/>
                      <c:pt idx="0">
                        <c:v>Oklahoma</c:v>
                      </c:pt>
                      <c:pt idx="1">
                        <c:v>Average Wage % Change, Cumulative Oklahoma</c:v>
                      </c:pt>
                    </c:strCache>
                  </c:strRef>
                </c:tx>
                <c:spPr>
                  <a:ln w="28575" cap="rnd">
                    <a:solidFill>
                      <a:schemeClr val="accent1">
                        <a:lumMod val="70000"/>
                        <a:lumOff val="3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Data'!$C$93:$H$93</c15:sqref>
                        </c15:formulaRef>
                      </c:ext>
                    </c:extLst>
                    <c:numCache>
                      <c:formatCode>0.0%</c:formatCode>
                      <c:ptCount val="6"/>
                      <c:pt idx="0" formatCode="0%">
                        <c:v>0</c:v>
                      </c:pt>
                      <c:pt idx="1">
                        <c:v>4.5823514008902853E-2</c:v>
                      </c:pt>
                      <c:pt idx="2">
                        <c:v>9.5051060487038486E-2</c:v>
                      </c:pt>
                      <c:pt idx="3">
                        <c:v>0.13485205551191412</c:v>
                      </c:pt>
                      <c:pt idx="4">
                        <c:v>0.19455354804922756</c:v>
                      </c:pt>
                      <c:pt idx="5">
                        <c:v>0.26630007855459542</c:v>
                      </c:pt>
                    </c:numCache>
                  </c:numRef>
                </c:val>
                <c:smooth val="0"/>
                <c:extLst xmlns:c15="http://schemas.microsoft.com/office/drawing/2012/chart">
                  <c:ext xmlns:c16="http://schemas.microsoft.com/office/drawing/2014/chart" uri="{C3380CC4-5D6E-409C-BE32-E72D297353CC}">
                    <c16:uniqueId val="{0000005B-71C1-4EE3-BD9E-1E7D0E356280}"/>
                  </c:ext>
                </c:extLst>
              </c15:ser>
            </c15:filteredLineSeries>
            <c15:filteredLineSeries>
              <c15:ser>
                <c:idx val="91"/>
                <c:order val="91"/>
                <c:tx>
                  <c:strRef>
                    <c:extLst xmlns:c15="http://schemas.microsoft.com/office/drawing/2012/chart">
                      <c:ext xmlns:c15="http://schemas.microsoft.com/office/drawing/2012/chart" uri="{02D57815-91ED-43cb-92C2-25804820EDAC}">
                        <c15:formulaRef>
                          <c15:sqref>'Slide 19 - Data'!$A$94:$B$94</c15:sqref>
                        </c15:formulaRef>
                      </c:ext>
                    </c:extLst>
                    <c:strCache>
                      <c:ptCount val="2"/>
                      <c:pt idx="0">
                        <c:v>Oregon</c:v>
                      </c:pt>
                      <c:pt idx="1">
                        <c:v>Average Wage % Change, Cumulative Oregon</c:v>
                      </c:pt>
                    </c:strCache>
                  </c:strRef>
                </c:tx>
                <c:spPr>
                  <a:ln w="28575" cap="rnd">
                    <a:solidFill>
                      <a:schemeClr val="accent2">
                        <a:lumMod val="70000"/>
                        <a:lumOff val="3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Data'!$C$94:$H$94</c15:sqref>
                        </c15:formulaRef>
                      </c:ext>
                    </c:extLst>
                    <c:numCache>
                      <c:formatCode>0.0%</c:formatCode>
                      <c:ptCount val="6"/>
                      <c:pt idx="0" formatCode="0%">
                        <c:v>0</c:v>
                      </c:pt>
                      <c:pt idx="1">
                        <c:v>3.3641905622036575E-2</c:v>
                      </c:pt>
                      <c:pt idx="2">
                        <c:v>8.6023933167757957E-2</c:v>
                      </c:pt>
                      <c:pt idx="3">
                        <c:v>0.15172725220139988</c:v>
                      </c:pt>
                      <c:pt idx="4">
                        <c:v>0.21675321743057124</c:v>
                      </c:pt>
                      <c:pt idx="5">
                        <c:v>0.33370964100248363</c:v>
                      </c:pt>
                    </c:numCache>
                  </c:numRef>
                </c:val>
                <c:smooth val="0"/>
                <c:extLst xmlns:c15="http://schemas.microsoft.com/office/drawing/2012/chart">
                  <c:ext xmlns:c16="http://schemas.microsoft.com/office/drawing/2014/chart" uri="{C3380CC4-5D6E-409C-BE32-E72D297353CC}">
                    <c16:uniqueId val="{0000005C-71C1-4EE3-BD9E-1E7D0E356280}"/>
                  </c:ext>
                </c:extLst>
              </c15:ser>
            </c15:filteredLineSeries>
            <c15:filteredLineSeries>
              <c15:ser>
                <c:idx val="92"/>
                <c:order val="92"/>
                <c:tx>
                  <c:strRef>
                    <c:extLst xmlns:c15="http://schemas.microsoft.com/office/drawing/2012/chart">
                      <c:ext xmlns:c15="http://schemas.microsoft.com/office/drawing/2012/chart" uri="{02D57815-91ED-43cb-92C2-25804820EDAC}">
                        <c15:formulaRef>
                          <c15:sqref>'Slide 19 - Data'!$A$95:$B$95</c15:sqref>
                        </c15:formulaRef>
                      </c:ext>
                    </c:extLst>
                    <c:strCache>
                      <c:ptCount val="2"/>
                      <c:pt idx="0">
                        <c:v>Pennsylvania</c:v>
                      </c:pt>
                      <c:pt idx="1">
                        <c:v>Average Wage % Change, Cumulative Pennsylvania</c:v>
                      </c:pt>
                    </c:strCache>
                  </c:strRef>
                </c:tx>
                <c:spPr>
                  <a:ln w="28575" cap="rnd">
                    <a:solidFill>
                      <a:schemeClr val="accent3">
                        <a:lumMod val="70000"/>
                        <a:lumOff val="3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Data'!$C$95:$H$95</c15:sqref>
                        </c15:formulaRef>
                      </c:ext>
                    </c:extLst>
                    <c:numCache>
                      <c:formatCode>0.0%</c:formatCode>
                      <c:ptCount val="6"/>
                      <c:pt idx="0" formatCode="0%">
                        <c:v>0</c:v>
                      </c:pt>
                      <c:pt idx="1">
                        <c:v>2.7456319491717722E-2</c:v>
                      </c:pt>
                      <c:pt idx="2">
                        <c:v>5.6274109371454502E-2</c:v>
                      </c:pt>
                      <c:pt idx="3">
                        <c:v>0.10642160199682324</c:v>
                      </c:pt>
                      <c:pt idx="4">
                        <c:v>0.16496482868164283</c:v>
                      </c:pt>
                      <c:pt idx="5">
                        <c:v>0.25913319718629452</c:v>
                      </c:pt>
                    </c:numCache>
                  </c:numRef>
                </c:val>
                <c:smooth val="0"/>
                <c:extLst xmlns:c15="http://schemas.microsoft.com/office/drawing/2012/chart">
                  <c:ext xmlns:c16="http://schemas.microsoft.com/office/drawing/2014/chart" uri="{C3380CC4-5D6E-409C-BE32-E72D297353CC}">
                    <c16:uniqueId val="{0000005D-71C1-4EE3-BD9E-1E7D0E356280}"/>
                  </c:ext>
                </c:extLst>
              </c15:ser>
            </c15:filteredLineSeries>
            <c15:filteredLineSeries>
              <c15:ser>
                <c:idx val="93"/>
                <c:order val="93"/>
                <c:tx>
                  <c:strRef>
                    <c:extLst xmlns:c15="http://schemas.microsoft.com/office/drawing/2012/chart">
                      <c:ext xmlns:c15="http://schemas.microsoft.com/office/drawing/2012/chart" uri="{02D57815-91ED-43cb-92C2-25804820EDAC}">
                        <c15:formulaRef>
                          <c15:sqref>'Slide 19 - Data'!$A$96:$B$96</c15:sqref>
                        </c15:formulaRef>
                      </c:ext>
                    </c:extLst>
                    <c:strCache>
                      <c:ptCount val="2"/>
                      <c:pt idx="0">
                        <c:v>Rhode Island</c:v>
                      </c:pt>
                      <c:pt idx="1">
                        <c:v>Average Wage % Change, Cumulative Rhode Island</c:v>
                      </c:pt>
                    </c:strCache>
                  </c:strRef>
                </c:tx>
                <c:spPr>
                  <a:ln w="28575" cap="rnd">
                    <a:solidFill>
                      <a:schemeClr val="accent4">
                        <a:lumMod val="70000"/>
                        <a:lumOff val="3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Data'!$C$96:$H$96</c15:sqref>
                        </c15:formulaRef>
                      </c:ext>
                    </c:extLst>
                    <c:numCache>
                      <c:formatCode>0.0%</c:formatCode>
                      <c:ptCount val="6"/>
                      <c:pt idx="0" formatCode="0%">
                        <c:v>0</c:v>
                      </c:pt>
                      <c:pt idx="1">
                        <c:v>3.0175142435112892E-2</c:v>
                      </c:pt>
                      <c:pt idx="2">
                        <c:v>7.1534078919603297E-2</c:v>
                      </c:pt>
                      <c:pt idx="3">
                        <c:v>0.12070056974045157</c:v>
                      </c:pt>
                      <c:pt idx="4">
                        <c:v>0.20742772736864318</c:v>
                      </c:pt>
                      <c:pt idx="5">
                        <c:v>0.31082506857986919</c:v>
                      </c:pt>
                    </c:numCache>
                  </c:numRef>
                </c:val>
                <c:smooth val="0"/>
                <c:extLst xmlns:c15="http://schemas.microsoft.com/office/drawing/2012/chart">
                  <c:ext xmlns:c16="http://schemas.microsoft.com/office/drawing/2014/chart" uri="{C3380CC4-5D6E-409C-BE32-E72D297353CC}">
                    <c16:uniqueId val="{0000005E-71C1-4EE3-BD9E-1E7D0E356280}"/>
                  </c:ext>
                </c:extLst>
              </c15:ser>
            </c15:filteredLineSeries>
            <c15:filteredLineSeries>
              <c15:ser>
                <c:idx val="94"/>
                <c:order val="94"/>
                <c:tx>
                  <c:strRef>
                    <c:extLst xmlns:c15="http://schemas.microsoft.com/office/drawing/2012/chart">
                      <c:ext xmlns:c15="http://schemas.microsoft.com/office/drawing/2012/chart" uri="{02D57815-91ED-43cb-92C2-25804820EDAC}">
                        <c15:formulaRef>
                          <c15:sqref>'Slide 19 - Data'!$A$97:$B$97</c15:sqref>
                        </c15:formulaRef>
                      </c:ext>
                    </c:extLst>
                    <c:strCache>
                      <c:ptCount val="2"/>
                      <c:pt idx="0">
                        <c:v>South Carolina</c:v>
                      </c:pt>
                      <c:pt idx="1">
                        <c:v>Average Wage % Change, Cumulative South Carolina</c:v>
                      </c:pt>
                    </c:strCache>
                  </c:strRef>
                </c:tx>
                <c:spPr>
                  <a:ln w="28575" cap="rnd">
                    <a:solidFill>
                      <a:schemeClr val="accent5">
                        <a:lumMod val="70000"/>
                        <a:lumOff val="3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Data'!$C$97:$H$97</c15:sqref>
                        </c15:formulaRef>
                      </c:ext>
                    </c:extLst>
                    <c:numCache>
                      <c:formatCode>0.0%</c:formatCode>
                      <c:ptCount val="6"/>
                      <c:pt idx="0" formatCode="0%">
                        <c:v>0</c:v>
                      </c:pt>
                      <c:pt idx="1">
                        <c:v>1.1151452282157677E-2</c:v>
                      </c:pt>
                      <c:pt idx="2">
                        <c:v>5.2385892116182574E-2</c:v>
                      </c:pt>
                      <c:pt idx="3">
                        <c:v>9.5435684647302899E-2</c:v>
                      </c:pt>
                      <c:pt idx="4">
                        <c:v>0.15093360995850622</c:v>
                      </c:pt>
                      <c:pt idx="5">
                        <c:v>0.23158713692946059</c:v>
                      </c:pt>
                    </c:numCache>
                  </c:numRef>
                </c:val>
                <c:smooth val="0"/>
                <c:extLst xmlns:c15="http://schemas.microsoft.com/office/drawing/2012/chart">
                  <c:ext xmlns:c16="http://schemas.microsoft.com/office/drawing/2014/chart" uri="{C3380CC4-5D6E-409C-BE32-E72D297353CC}">
                    <c16:uniqueId val="{0000005F-71C1-4EE3-BD9E-1E7D0E356280}"/>
                  </c:ext>
                </c:extLst>
              </c15:ser>
            </c15:filteredLineSeries>
            <c15:filteredLineSeries>
              <c15:ser>
                <c:idx val="95"/>
                <c:order val="95"/>
                <c:tx>
                  <c:strRef>
                    <c:extLst xmlns:c15="http://schemas.microsoft.com/office/drawing/2012/chart">
                      <c:ext xmlns:c15="http://schemas.microsoft.com/office/drawing/2012/chart" uri="{02D57815-91ED-43cb-92C2-25804820EDAC}">
                        <c15:formulaRef>
                          <c15:sqref>'Slide 19 - Data'!$A$98:$B$98</c15:sqref>
                        </c15:formulaRef>
                      </c:ext>
                    </c:extLst>
                    <c:strCache>
                      <c:ptCount val="2"/>
                      <c:pt idx="0">
                        <c:v>South Dakota</c:v>
                      </c:pt>
                      <c:pt idx="1">
                        <c:v>Average Wage % Change, Cumulative South Dakota</c:v>
                      </c:pt>
                    </c:strCache>
                  </c:strRef>
                </c:tx>
                <c:spPr>
                  <a:ln w="28575" cap="rnd">
                    <a:solidFill>
                      <a:schemeClr val="accent6">
                        <a:lumMod val="70000"/>
                        <a:lumOff val="3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Data'!$C$98:$H$98</c15:sqref>
                        </c15:formulaRef>
                      </c:ext>
                    </c:extLst>
                    <c:numCache>
                      <c:formatCode>0.0%</c:formatCode>
                      <c:ptCount val="6"/>
                      <c:pt idx="0" formatCode="0%">
                        <c:v>0</c:v>
                      </c:pt>
                      <c:pt idx="1">
                        <c:v>3.2212489403786383E-2</c:v>
                      </c:pt>
                      <c:pt idx="2">
                        <c:v>9.6920033907883577E-2</c:v>
                      </c:pt>
                      <c:pt idx="3">
                        <c:v>0.15202034473014975</c:v>
                      </c:pt>
                      <c:pt idx="4">
                        <c:v>0.21277196948290478</c:v>
                      </c:pt>
                      <c:pt idx="5">
                        <c:v>0.32269002543091269</c:v>
                      </c:pt>
                    </c:numCache>
                  </c:numRef>
                </c:val>
                <c:smooth val="0"/>
                <c:extLst xmlns:c15="http://schemas.microsoft.com/office/drawing/2012/chart">
                  <c:ext xmlns:c16="http://schemas.microsoft.com/office/drawing/2014/chart" uri="{C3380CC4-5D6E-409C-BE32-E72D297353CC}">
                    <c16:uniqueId val="{00000060-71C1-4EE3-BD9E-1E7D0E356280}"/>
                  </c:ext>
                </c:extLst>
              </c15:ser>
            </c15:filteredLineSeries>
            <c15:filteredLineSeries>
              <c15:ser>
                <c:idx val="96"/>
                <c:order val="96"/>
                <c:tx>
                  <c:strRef>
                    <c:extLst xmlns:c15="http://schemas.microsoft.com/office/drawing/2012/chart">
                      <c:ext xmlns:c15="http://schemas.microsoft.com/office/drawing/2012/chart" uri="{02D57815-91ED-43cb-92C2-25804820EDAC}">
                        <c15:formulaRef>
                          <c15:sqref>'Slide 19 - Data'!$A$99:$B$99</c15:sqref>
                        </c15:formulaRef>
                      </c:ext>
                    </c:extLst>
                    <c:strCache>
                      <c:ptCount val="2"/>
                      <c:pt idx="0">
                        <c:v>Tennessee</c:v>
                      </c:pt>
                      <c:pt idx="1">
                        <c:v>Average Wage % Change, Cumulative Tennessee</c:v>
                      </c:pt>
                    </c:strCache>
                  </c:strRef>
                </c:tx>
                <c:spPr>
                  <a:ln w="28575" cap="rnd">
                    <a:solidFill>
                      <a:schemeClr val="accent1">
                        <a:lumMod val="7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Data'!$C$99:$H$99</c15:sqref>
                        </c15:formulaRef>
                      </c:ext>
                    </c:extLst>
                    <c:numCache>
                      <c:formatCode>0.0%</c:formatCode>
                      <c:ptCount val="6"/>
                      <c:pt idx="0" formatCode="0%">
                        <c:v>0</c:v>
                      </c:pt>
                      <c:pt idx="1">
                        <c:v>2.7344748274980832E-2</c:v>
                      </c:pt>
                      <c:pt idx="2">
                        <c:v>5.5456171735241505E-2</c:v>
                      </c:pt>
                      <c:pt idx="3">
                        <c:v>0.11295681063122924</c:v>
                      </c:pt>
                      <c:pt idx="4">
                        <c:v>0.1666240736008178</c:v>
                      </c:pt>
                      <c:pt idx="5">
                        <c:v>0.26066956299514438</c:v>
                      </c:pt>
                    </c:numCache>
                  </c:numRef>
                </c:val>
                <c:smooth val="0"/>
                <c:extLst xmlns:c15="http://schemas.microsoft.com/office/drawing/2012/chart">
                  <c:ext xmlns:c16="http://schemas.microsoft.com/office/drawing/2014/chart" uri="{C3380CC4-5D6E-409C-BE32-E72D297353CC}">
                    <c16:uniqueId val="{00000061-71C1-4EE3-BD9E-1E7D0E356280}"/>
                  </c:ext>
                </c:extLst>
              </c15:ser>
            </c15:filteredLineSeries>
            <c15:filteredLineSeries>
              <c15:ser>
                <c:idx val="97"/>
                <c:order val="97"/>
                <c:tx>
                  <c:strRef>
                    <c:extLst xmlns:c15="http://schemas.microsoft.com/office/drawing/2012/chart">
                      <c:ext xmlns:c15="http://schemas.microsoft.com/office/drawing/2012/chart" uri="{02D57815-91ED-43cb-92C2-25804820EDAC}">
                        <c15:formulaRef>
                          <c15:sqref>'Slide 19 - Data'!$A$100:$B$100</c15:sqref>
                        </c15:formulaRef>
                      </c:ext>
                    </c:extLst>
                    <c:strCache>
                      <c:ptCount val="2"/>
                      <c:pt idx="0">
                        <c:v>Texas</c:v>
                      </c:pt>
                      <c:pt idx="1">
                        <c:v>Average Wage % Change, Cumulative Texas</c:v>
                      </c:pt>
                    </c:strCache>
                  </c:strRef>
                </c:tx>
                <c:spPr>
                  <a:ln w="28575" cap="rnd">
                    <a:solidFill>
                      <a:schemeClr val="accent2">
                        <a:lumMod val="7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Data'!$C$100:$H$100</c15:sqref>
                        </c15:formulaRef>
                      </c:ext>
                    </c:extLst>
                    <c:numCache>
                      <c:formatCode>0.0%</c:formatCode>
                      <c:ptCount val="6"/>
                      <c:pt idx="0" formatCode="0%">
                        <c:v>0</c:v>
                      </c:pt>
                      <c:pt idx="1">
                        <c:v>3.0401485263402181E-2</c:v>
                      </c:pt>
                      <c:pt idx="2">
                        <c:v>8.0529125087027156E-2</c:v>
                      </c:pt>
                      <c:pt idx="3">
                        <c:v>0.1301926200974704</c:v>
                      </c:pt>
                      <c:pt idx="4">
                        <c:v>0.1717335808772337</c:v>
                      </c:pt>
                      <c:pt idx="5">
                        <c:v>0.25852866094221399</c:v>
                      </c:pt>
                    </c:numCache>
                  </c:numRef>
                </c:val>
                <c:smooth val="0"/>
                <c:extLst xmlns:c15="http://schemas.microsoft.com/office/drawing/2012/chart">
                  <c:ext xmlns:c16="http://schemas.microsoft.com/office/drawing/2014/chart" uri="{C3380CC4-5D6E-409C-BE32-E72D297353CC}">
                    <c16:uniqueId val="{00000062-71C1-4EE3-BD9E-1E7D0E356280}"/>
                  </c:ext>
                </c:extLst>
              </c15:ser>
            </c15:filteredLineSeries>
            <c15:filteredLineSeries>
              <c15:ser>
                <c:idx val="98"/>
                <c:order val="98"/>
                <c:tx>
                  <c:strRef>
                    <c:extLst xmlns:c15="http://schemas.microsoft.com/office/drawing/2012/chart">
                      <c:ext xmlns:c15="http://schemas.microsoft.com/office/drawing/2012/chart" uri="{02D57815-91ED-43cb-92C2-25804820EDAC}">
                        <c15:formulaRef>
                          <c15:sqref>'Slide 19 - Data'!$A$101:$B$101</c15:sqref>
                        </c15:formulaRef>
                      </c:ext>
                    </c:extLst>
                    <c:strCache>
                      <c:ptCount val="2"/>
                      <c:pt idx="0">
                        <c:v>Utah</c:v>
                      </c:pt>
                      <c:pt idx="1">
                        <c:v>Average Wage % Change, Cumulative Utah</c:v>
                      </c:pt>
                    </c:strCache>
                  </c:strRef>
                </c:tx>
                <c:spPr>
                  <a:ln w="28575" cap="rnd">
                    <a:solidFill>
                      <a:schemeClr val="accent3">
                        <a:lumMod val="7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Data'!$C$101:$H$101</c15:sqref>
                        </c15:formulaRef>
                      </c:ext>
                    </c:extLst>
                    <c:numCache>
                      <c:formatCode>0.0%</c:formatCode>
                      <c:ptCount val="6"/>
                      <c:pt idx="0" formatCode="0%">
                        <c:v>0</c:v>
                      </c:pt>
                      <c:pt idx="1">
                        <c:v>4.3711843711843709E-2</c:v>
                      </c:pt>
                      <c:pt idx="2">
                        <c:v>7.7655677655677657E-2</c:v>
                      </c:pt>
                      <c:pt idx="3">
                        <c:v>0.13455433455433455</c:v>
                      </c:pt>
                      <c:pt idx="4">
                        <c:v>0.20683760683760682</c:v>
                      </c:pt>
                      <c:pt idx="5">
                        <c:v>0.304029304029304</c:v>
                      </c:pt>
                    </c:numCache>
                  </c:numRef>
                </c:val>
                <c:smooth val="0"/>
                <c:extLst xmlns:c15="http://schemas.microsoft.com/office/drawing/2012/chart">
                  <c:ext xmlns:c16="http://schemas.microsoft.com/office/drawing/2014/chart" uri="{C3380CC4-5D6E-409C-BE32-E72D297353CC}">
                    <c16:uniqueId val="{00000063-71C1-4EE3-BD9E-1E7D0E356280}"/>
                  </c:ext>
                </c:extLst>
              </c15:ser>
            </c15:filteredLineSeries>
            <c15:filteredLineSeries>
              <c15:ser>
                <c:idx val="99"/>
                <c:order val="99"/>
                <c:tx>
                  <c:strRef>
                    <c:extLst xmlns:c15="http://schemas.microsoft.com/office/drawing/2012/chart">
                      <c:ext xmlns:c15="http://schemas.microsoft.com/office/drawing/2012/chart" uri="{02D57815-91ED-43cb-92C2-25804820EDAC}">
                        <c15:formulaRef>
                          <c15:sqref>'Slide 19 - Data'!$A$102:$B$102</c15:sqref>
                        </c15:formulaRef>
                      </c:ext>
                    </c:extLst>
                    <c:strCache>
                      <c:ptCount val="2"/>
                      <c:pt idx="0">
                        <c:v>Vermont</c:v>
                      </c:pt>
                      <c:pt idx="1">
                        <c:v>Average Wage % Change, Cumulative Vermont</c:v>
                      </c:pt>
                    </c:strCache>
                  </c:strRef>
                </c:tx>
                <c:spPr>
                  <a:ln w="28575" cap="rnd">
                    <a:solidFill>
                      <a:schemeClr val="accent4">
                        <a:lumMod val="7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Data'!$C$102:$H$102</c15:sqref>
                        </c15:formulaRef>
                      </c:ext>
                    </c:extLst>
                    <c:numCache>
                      <c:formatCode>0.0%</c:formatCode>
                      <c:ptCount val="6"/>
                      <c:pt idx="0" formatCode="0%">
                        <c:v>0</c:v>
                      </c:pt>
                      <c:pt idx="1">
                        <c:v>2.274837511606314E-2</c:v>
                      </c:pt>
                      <c:pt idx="2">
                        <c:v>6.9173630454967508E-2</c:v>
                      </c:pt>
                      <c:pt idx="3">
                        <c:v>0.13370473537604458</c:v>
                      </c:pt>
                      <c:pt idx="4">
                        <c:v>0.18662952646239556</c:v>
                      </c:pt>
                      <c:pt idx="5">
                        <c:v>0.28714020427112347</c:v>
                      </c:pt>
                    </c:numCache>
                  </c:numRef>
                </c:val>
                <c:smooth val="0"/>
                <c:extLst xmlns:c15="http://schemas.microsoft.com/office/drawing/2012/chart">
                  <c:ext xmlns:c16="http://schemas.microsoft.com/office/drawing/2014/chart" uri="{C3380CC4-5D6E-409C-BE32-E72D297353CC}">
                    <c16:uniqueId val="{00000064-71C1-4EE3-BD9E-1E7D0E356280}"/>
                  </c:ext>
                </c:extLst>
              </c15:ser>
            </c15:filteredLineSeries>
            <c15:filteredLineSeries>
              <c15:ser>
                <c:idx val="100"/>
                <c:order val="100"/>
                <c:tx>
                  <c:strRef>
                    <c:extLst xmlns:c15="http://schemas.microsoft.com/office/drawing/2012/chart">
                      <c:ext xmlns:c15="http://schemas.microsoft.com/office/drawing/2012/chart" uri="{02D57815-91ED-43cb-92C2-25804820EDAC}">
                        <c15:formulaRef>
                          <c15:sqref>'Slide 19 - Data'!$A$103:$B$103</c15:sqref>
                        </c15:formulaRef>
                      </c:ext>
                    </c:extLst>
                    <c:strCache>
                      <c:ptCount val="2"/>
                      <c:pt idx="0">
                        <c:v>Virginia</c:v>
                      </c:pt>
                      <c:pt idx="1">
                        <c:v>Average Wage % Change, Cumulative Virginia</c:v>
                      </c:pt>
                    </c:strCache>
                  </c:strRef>
                </c:tx>
                <c:spPr>
                  <a:ln w="28575" cap="rnd">
                    <a:solidFill>
                      <a:srgbClr val="00A9F4"/>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00A9F4"/>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Data'!$C$103:$H$103</c15:sqref>
                        </c15:formulaRef>
                      </c:ext>
                    </c:extLst>
                    <c:numCache>
                      <c:formatCode>0.0%</c:formatCode>
                      <c:ptCount val="6"/>
                      <c:pt idx="0" formatCode="0%">
                        <c:v>0</c:v>
                      </c:pt>
                      <c:pt idx="1">
                        <c:v>2.55780642520974E-2</c:v>
                      </c:pt>
                      <c:pt idx="2">
                        <c:v>5.7294863924698181E-2</c:v>
                      </c:pt>
                      <c:pt idx="3">
                        <c:v>0.10456312666257418</c:v>
                      </c:pt>
                      <c:pt idx="4">
                        <c:v>0.16103949253120523</c:v>
                      </c:pt>
                      <c:pt idx="5">
                        <c:v>0.2754245958665848</c:v>
                      </c:pt>
                    </c:numCache>
                  </c:numRef>
                </c:val>
                <c:smooth val="0"/>
                <c:extLst xmlns:c15="http://schemas.microsoft.com/office/drawing/2012/chart">
                  <c:ext xmlns:c16="http://schemas.microsoft.com/office/drawing/2014/chart" uri="{C3380CC4-5D6E-409C-BE32-E72D297353CC}">
                    <c16:uniqueId val="{00000065-71C1-4EE3-BD9E-1E7D0E356280}"/>
                  </c:ext>
                </c:extLst>
              </c15:ser>
            </c15:filteredLineSeries>
            <c15:filteredLineSeries>
              <c15:ser>
                <c:idx val="102"/>
                <c:order val="102"/>
                <c:tx>
                  <c:strRef>
                    <c:extLst xmlns:c15="http://schemas.microsoft.com/office/drawing/2012/chart">
                      <c:ext xmlns:c15="http://schemas.microsoft.com/office/drawing/2012/chart" uri="{02D57815-91ED-43cb-92C2-25804820EDAC}">
                        <c15:formulaRef>
                          <c15:sqref>'Slide 19 - Data'!$A$105:$B$105</c15:sqref>
                        </c15:formulaRef>
                      </c:ext>
                    </c:extLst>
                    <c:strCache>
                      <c:ptCount val="2"/>
                      <c:pt idx="0">
                        <c:v>West Virginia</c:v>
                      </c:pt>
                      <c:pt idx="1">
                        <c:v>Average Wage % Change, Cumulative West Virginia</c:v>
                      </c:pt>
                    </c:strCache>
                  </c:strRef>
                </c:tx>
                <c:spPr>
                  <a:ln w="28575" cap="rnd">
                    <a:solidFill>
                      <a:schemeClr val="accent1">
                        <a:lumMod val="50000"/>
                        <a:lumOff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Data'!$C$105:$H$105</c15:sqref>
                        </c15:formulaRef>
                      </c:ext>
                    </c:extLst>
                    <c:numCache>
                      <c:formatCode>0.0%</c:formatCode>
                      <c:ptCount val="6"/>
                      <c:pt idx="0" formatCode="0%">
                        <c:v>0</c:v>
                      </c:pt>
                      <c:pt idx="1">
                        <c:v>3.6720044174489236E-2</c:v>
                      </c:pt>
                      <c:pt idx="2">
                        <c:v>7.9514080618442853E-2</c:v>
                      </c:pt>
                      <c:pt idx="3">
                        <c:v>0.14301490889011595</c:v>
                      </c:pt>
                      <c:pt idx="4">
                        <c:v>0.19878520154610713</c:v>
                      </c:pt>
                      <c:pt idx="5">
                        <c:v>0.28354500276090555</c:v>
                      </c:pt>
                    </c:numCache>
                  </c:numRef>
                </c:val>
                <c:smooth val="0"/>
                <c:extLst xmlns:c15="http://schemas.microsoft.com/office/drawing/2012/chart">
                  <c:ext xmlns:c16="http://schemas.microsoft.com/office/drawing/2014/chart" uri="{C3380CC4-5D6E-409C-BE32-E72D297353CC}">
                    <c16:uniqueId val="{00000066-71C1-4EE3-BD9E-1E7D0E356280}"/>
                  </c:ext>
                </c:extLst>
              </c15:ser>
            </c15:filteredLineSeries>
            <c15:filteredLineSeries>
              <c15:ser>
                <c:idx val="103"/>
                <c:order val="103"/>
                <c:tx>
                  <c:strRef>
                    <c:extLst xmlns:c15="http://schemas.microsoft.com/office/drawing/2012/chart">
                      <c:ext xmlns:c15="http://schemas.microsoft.com/office/drawing/2012/chart" uri="{02D57815-91ED-43cb-92C2-25804820EDAC}">
                        <c15:formulaRef>
                          <c15:sqref>'Slide 19 - Data'!$A$106:$B$106</c15:sqref>
                        </c15:formulaRef>
                      </c:ext>
                    </c:extLst>
                    <c:strCache>
                      <c:ptCount val="2"/>
                      <c:pt idx="0">
                        <c:v>Wisconsin</c:v>
                      </c:pt>
                      <c:pt idx="1">
                        <c:v>Average Wage % Change, Cumulative Wisconsin</c:v>
                      </c:pt>
                    </c:strCache>
                  </c:strRef>
                </c:tx>
                <c:spPr>
                  <a:ln w="28575" cap="rnd">
                    <a:solidFill>
                      <a:schemeClr val="accent2">
                        <a:lumMod val="50000"/>
                        <a:lumOff val="50000"/>
                      </a:schemeClr>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extLst xmlns:c15="http://schemas.microsoft.com/office/drawing/2012/chart">
                      <c:ext xmlns:c15="http://schemas.microsoft.com/office/drawing/2012/chart" uri="{02D57815-91ED-43cb-92C2-25804820EDAC}">
                        <c15:formulaRef>
                          <c15:sqref>'Slide 19 - Data'!$C$3:$H$3</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'Slide 19 - Data'!$C$106:$H$106</c15:sqref>
                        </c15:formulaRef>
                      </c:ext>
                    </c:extLst>
                    <c:numCache>
                      <c:formatCode>0.0%</c:formatCode>
                      <c:ptCount val="6"/>
                      <c:pt idx="0" formatCode="0%">
                        <c:v>0</c:v>
                      </c:pt>
                      <c:pt idx="1">
                        <c:v>2.1487204249154998E-2</c:v>
                      </c:pt>
                      <c:pt idx="2">
                        <c:v>6.0598744567841624E-2</c:v>
                      </c:pt>
                      <c:pt idx="3">
                        <c:v>0.11709319169483341</c:v>
                      </c:pt>
                      <c:pt idx="4">
                        <c:v>0.17938194109126027</c:v>
                      </c:pt>
                      <c:pt idx="5">
                        <c:v>0.28247223563495893</c:v>
                      </c:pt>
                    </c:numCache>
                  </c:numRef>
                </c:val>
                <c:smooth val="0"/>
                <c:extLst xmlns:c15="http://schemas.microsoft.com/office/drawing/2012/chart">
                  <c:ext xmlns:c16="http://schemas.microsoft.com/office/drawing/2014/chart" uri="{C3380CC4-5D6E-409C-BE32-E72D297353CC}">
                    <c16:uniqueId val="{00000067-71C1-4EE3-BD9E-1E7D0E356280}"/>
                  </c:ext>
                </c:extLst>
              </c15:ser>
            </c15:filteredLineSeries>
          </c:ext>
        </c:extLst>
      </c:lineChart>
      <c:catAx>
        <c:axId val="672881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7292767"/>
        <c:crosses val="autoZero"/>
        <c:auto val="1"/>
        <c:lblAlgn val="ctr"/>
        <c:lblOffset val="100"/>
        <c:noMultiLvlLbl val="0"/>
      </c:catAx>
      <c:valAx>
        <c:axId val="67292767"/>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7288191"/>
        <c:crosses val="autoZero"/>
        <c:crossBetween val="between"/>
      </c:valAx>
      <c:spPr>
        <a:noFill/>
        <a:ln>
          <a:noFill/>
        </a:ln>
        <a:effectLst/>
      </c:spPr>
    </c:plotArea>
    <c:legend>
      <c:legendPos val="b"/>
      <c:layout>
        <c:manualLayout>
          <c:xMode val="edge"/>
          <c:yMode val="edge"/>
          <c:x val="3.458880051746558E-2"/>
          <c:y val="0.89822646168125508"/>
          <c:w val="0.93082226738818163"/>
          <c:h val="0.1007841061380482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ndard"/>
        <c:varyColors val="0"/>
        <c:ser>
          <c:idx val="152"/>
          <c:order val="0"/>
          <c:tx>
            <c:strRef>
              <c:f>'All Prm_Ddctbl_Wages by State'!$A$172</c:f>
              <c:strCache>
                <c:ptCount val="1"/>
                <c:pt idx="0">
                  <c:v>Average Family Premium and Deductible</c:v>
                </c:pt>
              </c:strCache>
            </c:strRef>
          </c:tx>
          <c:spPr>
            <a:pattFill prst="ltUpDiag">
              <a:fgClr>
                <a:schemeClr val="accent1">
                  <a:lumMod val="75000"/>
                  <a:lumOff val="25000"/>
                </a:schemeClr>
              </a:fgClr>
              <a:bgClr>
                <a:schemeClr val="bg1"/>
              </a:bgClr>
            </a:pattFill>
            <a:ln>
              <a:noFill/>
            </a:ln>
            <a:effectLst/>
          </c:spPr>
          <c:val>
            <c:numRef>
              <c:f>'All Prm_Ddctbl_Wages by State'!$C$172:$H$172</c:f>
              <c:numCache>
                <c:formatCode>_("$"* #,##0_);_("$"* \(#,##0\);_("$"* "-"??_);_(@_)</c:formatCode>
                <c:ptCount val="6"/>
                <c:pt idx="0">
                  <c:v>16580</c:v>
                </c:pt>
                <c:pt idx="1">
                  <c:v>18292</c:v>
                </c:pt>
                <c:pt idx="2">
                  <c:v>19378</c:v>
                </c:pt>
                <c:pt idx="3">
                  <c:v>22392</c:v>
                </c:pt>
                <c:pt idx="4">
                  <c:v>23468</c:v>
                </c:pt>
                <c:pt idx="5">
                  <c:v>25416</c:v>
                </c:pt>
              </c:numCache>
            </c:numRef>
          </c:val>
          <c:extLst>
            <c:ext xmlns:c16="http://schemas.microsoft.com/office/drawing/2014/chart" uri="{C3380CC4-5D6E-409C-BE32-E72D297353CC}">
              <c16:uniqueId val="{00000000-CDBE-40FA-9193-F787FBFF1511}"/>
            </c:ext>
          </c:extLst>
        </c:ser>
        <c:ser>
          <c:idx val="48"/>
          <c:order val="1"/>
          <c:tx>
            <c:strRef>
              <c:f>'All Prm_Ddctbl_Wages by State'!$A$64:$B$64</c:f>
              <c:strCache>
                <c:ptCount val="2"/>
                <c:pt idx="0">
                  <c:v>Average Family Premium</c:v>
                </c:pt>
                <c:pt idx="1">
                  <c:v>Washington</c:v>
                </c:pt>
              </c:strCache>
            </c:strRef>
          </c:tx>
          <c:spPr>
            <a:solidFill>
              <a:schemeClr val="accent2">
                <a:lumMod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State'!$C$64:$H$64</c:f>
              <c:numCache>
                <c:formatCode>_("$"* #,##0_);_("$"* \(#,##0\);_("$"* "-"??_);_(@_)</c:formatCode>
                <c:ptCount val="6"/>
                <c:pt idx="0">
                  <c:v>14559</c:v>
                </c:pt>
                <c:pt idx="1">
                  <c:v>15721</c:v>
                </c:pt>
                <c:pt idx="2">
                  <c:v>16627</c:v>
                </c:pt>
                <c:pt idx="3">
                  <c:v>19472</c:v>
                </c:pt>
                <c:pt idx="4">
                  <c:v>20033</c:v>
                </c:pt>
                <c:pt idx="5">
                  <c:v>21914</c:v>
                </c:pt>
              </c:numCache>
            </c:numRef>
          </c:val>
          <c:extLst>
            <c:ext xmlns:c16="http://schemas.microsoft.com/office/drawing/2014/chart" uri="{C3380CC4-5D6E-409C-BE32-E72D297353CC}">
              <c16:uniqueId val="{00000001-CDBE-40FA-9193-F787FBFF1511}"/>
            </c:ext>
          </c:extLst>
        </c:ser>
        <c:ser>
          <c:idx val="0"/>
          <c:order val="3"/>
          <c:tx>
            <c:strRef>
              <c:f>'All Prm_Ddctbl_Wages by State'!$A$16:$B$16</c:f>
              <c:strCache>
                <c:ptCount val="2"/>
                <c:pt idx="0">
                  <c:v>Average Family Premium</c:v>
                </c:pt>
                <c:pt idx="1">
                  <c:v>United States</c:v>
                </c:pt>
              </c:strCache>
            </c:strRef>
          </c:tx>
          <c:spPr>
            <a:solidFill>
              <a:schemeClr val="accent1"/>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State'!$C$16:$H$16</c:f>
            </c:numRef>
          </c:val>
          <c:extLst>
            <c:ext xmlns:c16="http://schemas.microsoft.com/office/drawing/2014/chart" uri="{C3380CC4-5D6E-409C-BE32-E72D297353CC}">
              <c16:uniqueId val="{00000002-CDBE-40FA-9193-F787FBFF1511}"/>
            </c:ext>
          </c:extLst>
        </c:ser>
        <c:ser>
          <c:idx val="1"/>
          <c:order val="4"/>
          <c:tx>
            <c:strRef>
              <c:f>'All Prm_Ddctbl_Wages by State'!$A$17:$B$17</c:f>
              <c:strCache>
                <c:ptCount val="2"/>
                <c:pt idx="0">
                  <c:v>Average Family Premium</c:v>
                </c:pt>
                <c:pt idx="1">
                  <c:v>Alabama</c:v>
                </c:pt>
              </c:strCache>
            </c:strRef>
          </c:tx>
          <c:spPr>
            <a:solidFill>
              <a:schemeClr val="accent2"/>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State'!$C$17:$H$17</c:f>
            </c:numRef>
          </c:val>
          <c:extLst>
            <c:ext xmlns:c16="http://schemas.microsoft.com/office/drawing/2014/chart" uri="{C3380CC4-5D6E-409C-BE32-E72D297353CC}">
              <c16:uniqueId val="{00000003-CDBE-40FA-9193-F787FBFF1511}"/>
            </c:ext>
          </c:extLst>
        </c:ser>
        <c:ser>
          <c:idx val="2"/>
          <c:order val="5"/>
          <c:tx>
            <c:strRef>
              <c:f>'All Prm_Ddctbl_Wages by State'!$A$18:$B$18</c:f>
              <c:strCache>
                <c:ptCount val="2"/>
                <c:pt idx="0">
                  <c:v>Average Family Premium</c:v>
                </c:pt>
                <c:pt idx="1">
                  <c:v>Alaska</c:v>
                </c:pt>
              </c:strCache>
            </c:strRef>
          </c:tx>
          <c:spPr>
            <a:solidFill>
              <a:schemeClr val="accent3"/>
            </a:solidFill>
            <a:ln w="25400">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State'!$C$18:$H$18</c:f>
            </c:numRef>
          </c:val>
          <c:extLst>
            <c:ext xmlns:c16="http://schemas.microsoft.com/office/drawing/2014/chart" uri="{C3380CC4-5D6E-409C-BE32-E72D297353CC}">
              <c16:uniqueId val="{00000004-CDBE-40FA-9193-F787FBFF1511}"/>
            </c:ext>
          </c:extLst>
        </c:ser>
        <c:ser>
          <c:idx val="3"/>
          <c:order val="6"/>
          <c:tx>
            <c:strRef>
              <c:f>'All Prm_Ddctbl_Wages by State'!$A$19:$B$19</c:f>
              <c:strCache>
                <c:ptCount val="2"/>
                <c:pt idx="0">
                  <c:v>Average Family Premium</c:v>
                </c:pt>
                <c:pt idx="1">
                  <c:v>Arizona</c:v>
                </c:pt>
              </c:strCache>
            </c:strRef>
          </c:tx>
          <c:spPr>
            <a:solidFill>
              <a:schemeClr val="accent4"/>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State'!$C$19:$H$19</c:f>
            </c:numRef>
          </c:val>
          <c:extLst>
            <c:ext xmlns:c16="http://schemas.microsoft.com/office/drawing/2014/chart" uri="{C3380CC4-5D6E-409C-BE32-E72D297353CC}">
              <c16:uniqueId val="{00000005-CDBE-40FA-9193-F787FBFF1511}"/>
            </c:ext>
          </c:extLst>
        </c:ser>
        <c:ser>
          <c:idx val="4"/>
          <c:order val="7"/>
          <c:tx>
            <c:strRef>
              <c:f>'All Prm_Ddctbl_Wages by State'!$A$20:$B$20</c:f>
              <c:strCache>
                <c:ptCount val="2"/>
                <c:pt idx="0">
                  <c:v>Average Family Premium</c:v>
                </c:pt>
                <c:pt idx="1">
                  <c:v>Arkansas</c:v>
                </c:pt>
              </c:strCache>
            </c:strRef>
          </c:tx>
          <c:spPr>
            <a:solidFill>
              <a:schemeClr val="accent5"/>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State'!$C$20:$H$20</c:f>
            </c:numRef>
          </c:val>
          <c:extLst>
            <c:ext xmlns:c16="http://schemas.microsoft.com/office/drawing/2014/chart" uri="{C3380CC4-5D6E-409C-BE32-E72D297353CC}">
              <c16:uniqueId val="{00000006-CDBE-40FA-9193-F787FBFF1511}"/>
            </c:ext>
          </c:extLst>
        </c:ser>
        <c:ser>
          <c:idx val="5"/>
          <c:order val="8"/>
          <c:tx>
            <c:strRef>
              <c:f>'All Prm_Ddctbl_Wages by State'!$A$21:$B$21</c:f>
              <c:strCache>
                <c:ptCount val="2"/>
                <c:pt idx="0">
                  <c:v>Average Family Premium</c:v>
                </c:pt>
                <c:pt idx="1">
                  <c:v>California</c:v>
                </c:pt>
              </c:strCache>
            </c:strRef>
          </c:tx>
          <c:spPr>
            <a:solidFill>
              <a:schemeClr val="accent6"/>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State'!$C$21:$H$21</c:f>
            </c:numRef>
          </c:val>
          <c:extLst>
            <c:ext xmlns:c16="http://schemas.microsoft.com/office/drawing/2014/chart" uri="{C3380CC4-5D6E-409C-BE32-E72D297353CC}">
              <c16:uniqueId val="{00000007-CDBE-40FA-9193-F787FBFF1511}"/>
            </c:ext>
          </c:extLst>
        </c:ser>
        <c:ser>
          <c:idx val="6"/>
          <c:order val="9"/>
          <c:tx>
            <c:strRef>
              <c:f>'All Prm_Ddctbl_Wages by State'!$A$22:$B$22</c:f>
              <c:strCache>
                <c:ptCount val="2"/>
                <c:pt idx="0">
                  <c:v>Average Family Premium</c:v>
                </c:pt>
                <c:pt idx="1">
                  <c:v>Colorado</c:v>
                </c:pt>
              </c:strCache>
            </c:strRef>
          </c:tx>
          <c:spPr>
            <a:solidFill>
              <a:schemeClr val="accent1">
                <a:lumMod val="6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State'!$C$22:$H$22</c:f>
            </c:numRef>
          </c:val>
          <c:extLst>
            <c:ext xmlns:c16="http://schemas.microsoft.com/office/drawing/2014/chart" uri="{C3380CC4-5D6E-409C-BE32-E72D297353CC}">
              <c16:uniqueId val="{00000008-CDBE-40FA-9193-F787FBFF1511}"/>
            </c:ext>
          </c:extLst>
        </c:ser>
        <c:ser>
          <c:idx val="7"/>
          <c:order val="10"/>
          <c:tx>
            <c:strRef>
              <c:f>'All Prm_Ddctbl_Wages by State'!$A$23:$B$23</c:f>
              <c:strCache>
                <c:ptCount val="2"/>
                <c:pt idx="0">
                  <c:v>Average Family Premium</c:v>
                </c:pt>
                <c:pt idx="1">
                  <c:v>Connecticut</c:v>
                </c:pt>
              </c:strCache>
            </c:strRef>
          </c:tx>
          <c:spPr>
            <a:solidFill>
              <a:schemeClr val="accent2">
                <a:lumMod val="6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State'!$C$23:$H$23</c:f>
            </c:numRef>
          </c:val>
          <c:extLst>
            <c:ext xmlns:c16="http://schemas.microsoft.com/office/drawing/2014/chart" uri="{C3380CC4-5D6E-409C-BE32-E72D297353CC}">
              <c16:uniqueId val="{00000009-CDBE-40FA-9193-F787FBFF1511}"/>
            </c:ext>
          </c:extLst>
        </c:ser>
        <c:ser>
          <c:idx val="8"/>
          <c:order val="11"/>
          <c:tx>
            <c:strRef>
              <c:f>'All Prm_Ddctbl_Wages by State'!$A$24:$B$24</c:f>
              <c:strCache>
                <c:ptCount val="2"/>
                <c:pt idx="0">
                  <c:v>Average Family Premium</c:v>
                </c:pt>
                <c:pt idx="1">
                  <c:v>Delaware</c:v>
                </c:pt>
              </c:strCache>
            </c:strRef>
          </c:tx>
          <c:spPr>
            <a:solidFill>
              <a:schemeClr val="accent3">
                <a:lumMod val="6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State'!$C$24:$H$24</c:f>
            </c:numRef>
          </c:val>
          <c:extLst>
            <c:ext xmlns:c16="http://schemas.microsoft.com/office/drawing/2014/chart" uri="{C3380CC4-5D6E-409C-BE32-E72D297353CC}">
              <c16:uniqueId val="{0000000A-CDBE-40FA-9193-F787FBFF1511}"/>
            </c:ext>
          </c:extLst>
        </c:ser>
        <c:ser>
          <c:idx val="9"/>
          <c:order val="12"/>
          <c:tx>
            <c:strRef>
              <c:f>'All Prm_Ddctbl_Wages by State'!$A$25:$B$25</c:f>
              <c:strCache>
                <c:ptCount val="2"/>
                <c:pt idx="0">
                  <c:v>Average Family Premium</c:v>
                </c:pt>
                <c:pt idx="1">
                  <c:v>District of Columbia</c:v>
                </c:pt>
              </c:strCache>
            </c:strRef>
          </c:tx>
          <c:spPr>
            <a:solidFill>
              <a:schemeClr val="accent4">
                <a:lumMod val="6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State'!$C$25:$H$25</c:f>
            </c:numRef>
          </c:val>
          <c:extLst>
            <c:ext xmlns:c16="http://schemas.microsoft.com/office/drawing/2014/chart" uri="{C3380CC4-5D6E-409C-BE32-E72D297353CC}">
              <c16:uniqueId val="{0000000B-CDBE-40FA-9193-F787FBFF1511}"/>
            </c:ext>
          </c:extLst>
        </c:ser>
        <c:ser>
          <c:idx val="10"/>
          <c:order val="13"/>
          <c:tx>
            <c:strRef>
              <c:f>'All Prm_Ddctbl_Wages by State'!$A$26:$B$26</c:f>
              <c:strCache>
                <c:ptCount val="2"/>
                <c:pt idx="0">
                  <c:v>Average Family Premium</c:v>
                </c:pt>
                <c:pt idx="1">
                  <c:v>Florida</c:v>
                </c:pt>
              </c:strCache>
            </c:strRef>
          </c:tx>
          <c:spPr>
            <a:solidFill>
              <a:schemeClr val="accent5">
                <a:lumMod val="6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State'!$C$26:$H$26</c:f>
            </c:numRef>
          </c:val>
          <c:extLst>
            <c:ext xmlns:c16="http://schemas.microsoft.com/office/drawing/2014/chart" uri="{C3380CC4-5D6E-409C-BE32-E72D297353CC}">
              <c16:uniqueId val="{0000000C-CDBE-40FA-9193-F787FBFF1511}"/>
            </c:ext>
          </c:extLst>
        </c:ser>
        <c:ser>
          <c:idx val="11"/>
          <c:order val="14"/>
          <c:tx>
            <c:strRef>
              <c:f>'All Prm_Ddctbl_Wages by State'!$A$27:$B$27</c:f>
              <c:strCache>
                <c:ptCount val="2"/>
                <c:pt idx="0">
                  <c:v>Average Family Premium</c:v>
                </c:pt>
                <c:pt idx="1">
                  <c:v>Georgia</c:v>
                </c:pt>
              </c:strCache>
            </c:strRef>
          </c:tx>
          <c:spPr>
            <a:solidFill>
              <a:schemeClr val="accent6">
                <a:lumMod val="6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State'!$C$27:$H$27</c:f>
            </c:numRef>
          </c:val>
          <c:extLst>
            <c:ext xmlns:c16="http://schemas.microsoft.com/office/drawing/2014/chart" uri="{C3380CC4-5D6E-409C-BE32-E72D297353CC}">
              <c16:uniqueId val="{0000000D-CDBE-40FA-9193-F787FBFF1511}"/>
            </c:ext>
          </c:extLst>
        </c:ser>
        <c:ser>
          <c:idx val="12"/>
          <c:order val="15"/>
          <c:tx>
            <c:strRef>
              <c:f>'All Prm_Ddctbl_Wages by State'!$A$28:$B$28</c:f>
              <c:strCache>
                <c:ptCount val="2"/>
                <c:pt idx="0">
                  <c:v>Average Family Premium</c:v>
                </c:pt>
                <c:pt idx="1">
                  <c:v>Hawaii</c:v>
                </c:pt>
              </c:strCache>
            </c:strRef>
          </c:tx>
          <c:spPr>
            <a:solidFill>
              <a:schemeClr val="accent1">
                <a:lumMod val="80000"/>
                <a:lumOff val="2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State'!$C$28:$H$28</c:f>
            </c:numRef>
          </c:val>
          <c:extLst>
            <c:ext xmlns:c16="http://schemas.microsoft.com/office/drawing/2014/chart" uri="{C3380CC4-5D6E-409C-BE32-E72D297353CC}">
              <c16:uniqueId val="{0000000E-CDBE-40FA-9193-F787FBFF1511}"/>
            </c:ext>
          </c:extLst>
        </c:ser>
        <c:ser>
          <c:idx val="13"/>
          <c:order val="16"/>
          <c:tx>
            <c:strRef>
              <c:f>'All Prm_Ddctbl_Wages by State'!$A$29:$B$29</c:f>
              <c:strCache>
                <c:ptCount val="2"/>
                <c:pt idx="0">
                  <c:v>Average Family Premium</c:v>
                </c:pt>
                <c:pt idx="1">
                  <c:v>Idaho</c:v>
                </c:pt>
              </c:strCache>
            </c:strRef>
          </c:tx>
          <c:spPr>
            <a:solidFill>
              <a:schemeClr val="accent2">
                <a:lumMod val="80000"/>
                <a:lumOff val="2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State'!$C$29:$H$29</c:f>
            </c:numRef>
          </c:val>
          <c:extLst>
            <c:ext xmlns:c16="http://schemas.microsoft.com/office/drawing/2014/chart" uri="{C3380CC4-5D6E-409C-BE32-E72D297353CC}">
              <c16:uniqueId val="{0000000F-CDBE-40FA-9193-F787FBFF1511}"/>
            </c:ext>
          </c:extLst>
        </c:ser>
        <c:ser>
          <c:idx val="14"/>
          <c:order val="17"/>
          <c:tx>
            <c:strRef>
              <c:f>'All Prm_Ddctbl_Wages by State'!$A$30:$B$30</c:f>
              <c:strCache>
                <c:ptCount val="2"/>
                <c:pt idx="0">
                  <c:v>Average Family Premium</c:v>
                </c:pt>
                <c:pt idx="1">
                  <c:v>Illinois</c:v>
                </c:pt>
              </c:strCache>
            </c:strRef>
          </c:tx>
          <c:spPr>
            <a:solidFill>
              <a:schemeClr val="accent3">
                <a:lumMod val="80000"/>
                <a:lumOff val="2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State'!$C$30:$H$30</c:f>
            </c:numRef>
          </c:val>
          <c:extLst>
            <c:ext xmlns:c16="http://schemas.microsoft.com/office/drawing/2014/chart" uri="{C3380CC4-5D6E-409C-BE32-E72D297353CC}">
              <c16:uniqueId val="{00000010-CDBE-40FA-9193-F787FBFF1511}"/>
            </c:ext>
          </c:extLst>
        </c:ser>
        <c:ser>
          <c:idx val="15"/>
          <c:order val="18"/>
          <c:tx>
            <c:strRef>
              <c:f>'All Prm_Ddctbl_Wages by State'!$A$31:$B$31</c:f>
              <c:strCache>
                <c:ptCount val="2"/>
                <c:pt idx="0">
                  <c:v>Average Family Premium</c:v>
                </c:pt>
                <c:pt idx="1">
                  <c:v>Indiana</c:v>
                </c:pt>
              </c:strCache>
            </c:strRef>
          </c:tx>
          <c:spPr>
            <a:solidFill>
              <a:schemeClr val="accent4">
                <a:lumMod val="80000"/>
                <a:lumOff val="2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State'!$C$31:$H$31</c:f>
            </c:numRef>
          </c:val>
          <c:extLst>
            <c:ext xmlns:c16="http://schemas.microsoft.com/office/drawing/2014/chart" uri="{C3380CC4-5D6E-409C-BE32-E72D297353CC}">
              <c16:uniqueId val="{00000011-CDBE-40FA-9193-F787FBFF1511}"/>
            </c:ext>
          </c:extLst>
        </c:ser>
        <c:ser>
          <c:idx val="16"/>
          <c:order val="19"/>
          <c:tx>
            <c:strRef>
              <c:f>'All Prm_Ddctbl_Wages by State'!$A$32:$B$32</c:f>
              <c:strCache>
                <c:ptCount val="2"/>
                <c:pt idx="0">
                  <c:v>Average Family Premium</c:v>
                </c:pt>
                <c:pt idx="1">
                  <c:v>Iowa</c:v>
                </c:pt>
              </c:strCache>
            </c:strRef>
          </c:tx>
          <c:spPr>
            <a:solidFill>
              <a:schemeClr val="accent5">
                <a:lumMod val="80000"/>
                <a:lumOff val="2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State'!$C$32:$H$32</c:f>
            </c:numRef>
          </c:val>
          <c:extLst>
            <c:ext xmlns:c16="http://schemas.microsoft.com/office/drawing/2014/chart" uri="{C3380CC4-5D6E-409C-BE32-E72D297353CC}">
              <c16:uniqueId val="{00000012-CDBE-40FA-9193-F787FBFF1511}"/>
            </c:ext>
          </c:extLst>
        </c:ser>
        <c:ser>
          <c:idx val="17"/>
          <c:order val="20"/>
          <c:tx>
            <c:strRef>
              <c:f>'All Prm_Ddctbl_Wages by State'!$A$33:$B$33</c:f>
              <c:strCache>
                <c:ptCount val="2"/>
                <c:pt idx="0">
                  <c:v>Average Family Premium</c:v>
                </c:pt>
                <c:pt idx="1">
                  <c:v>Kansas</c:v>
                </c:pt>
              </c:strCache>
            </c:strRef>
          </c:tx>
          <c:spPr>
            <a:solidFill>
              <a:schemeClr val="accent6">
                <a:lumMod val="80000"/>
                <a:lumOff val="2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State'!$C$33:$H$33</c:f>
            </c:numRef>
          </c:val>
          <c:extLst>
            <c:ext xmlns:c16="http://schemas.microsoft.com/office/drawing/2014/chart" uri="{C3380CC4-5D6E-409C-BE32-E72D297353CC}">
              <c16:uniqueId val="{00000013-CDBE-40FA-9193-F787FBFF1511}"/>
            </c:ext>
          </c:extLst>
        </c:ser>
        <c:ser>
          <c:idx val="18"/>
          <c:order val="21"/>
          <c:tx>
            <c:strRef>
              <c:f>'All Prm_Ddctbl_Wages by State'!$A$34:$B$34</c:f>
              <c:strCache>
                <c:ptCount val="2"/>
                <c:pt idx="0">
                  <c:v>Average Family Premium</c:v>
                </c:pt>
                <c:pt idx="1">
                  <c:v>Kentucky</c:v>
                </c:pt>
              </c:strCache>
            </c:strRef>
          </c:tx>
          <c:spPr>
            <a:solidFill>
              <a:schemeClr val="accent1">
                <a:lumMod val="8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State'!$C$34:$H$34</c:f>
            </c:numRef>
          </c:val>
          <c:extLst>
            <c:ext xmlns:c16="http://schemas.microsoft.com/office/drawing/2014/chart" uri="{C3380CC4-5D6E-409C-BE32-E72D297353CC}">
              <c16:uniqueId val="{00000014-CDBE-40FA-9193-F787FBFF1511}"/>
            </c:ext>
          </c:extLst>
        </c:ser>
        <c:ser>
          <c:idx val="19"/>
          <c:order val="22"/>
          <c:tx>
            <c:strRef>
              <c:f>'All Prm_Ddctbl_Wages by State'!$A$35:$B$35</c:f>
              <c:strCache>
                <c:ptCount val="2"/>
                <c:pt idx="0">
                  <c:v>Average Family Premium</c:v>
                </c:pt>
                <c:pt idx="1">
                  <c:v>Louisiana</c:v>
                </c:pt>
              </c:strCache>
            </c:strRef>
          </c:tx>
          <c:spPr>
            <a:solidFill>
              <a:schemeClr val="accent2">
                <a:lumMod val="8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State'!$C$35:$H$35</c:f>
            </c:numRef>
          </c:val>
          <c:extLst>
            <c:ext xmlns:c16="http://schemas.microsoft.com/office/drawing/2014/chart" uri="{C3380CC4-5D6E-409C-BE32-E72D297353CC}">
              <c16:uniqueId val="{00000015-CDBE-40FA-9193-F787FBFF1511}"/>
            </c:ext>
          </c:extLst>
        </c:ser>
        <c:ser>
          <c:idx val="20"/>
          <c:order val="23"/>
          <c:tx>
            <c:strRef>
              <c:f>'All Prm_Ddctbl_Wages by State'!$A$36:$B$36</c:f>
              <c:strCache>
                <c:ptCount val="2"/>
                <c:pt idx="0">
                  <c:v>Average Family Premium</c:v>
                </c:pt>
                <c:pt idx="1">
                  <c:v>Maine</c:v>
                </c:pt>
              </c:strCache>
            </c:strRef>
          </c:tx>
          <c:spPr>
            <a:solidFill>
              <a:schemeClr val="accent3">
                <a:lumMod val="8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State'!$C$36:$H$36</c:f>
            </c:numRef>
          </c:val>
          <c:extLst>
            <c:ext xmlns:c16="http://schemas.microsoft.com/office/drawing/2014/chart" uri="{C3380CC4-5D6E-409C-BE32-E72D297353CC}">
              <c16:uniqueId val="{00000016-CDBE-40FA-9193-F787FBFF1511}"/>
            </c:ext>
          </c:extLst>
        </c:ser>
        <c:ser>
          <c:idx val="21"/>
          <c:order val="24"/>
          <c:tx>
            <c:strRef>
              <c:f>'All Prm_Ddctbl_Wages by State'!$A$37:$B$37</c:f>
              <c:strCache>
                <c:ptCount val="2"/>
                <c:pt idx="0">
                  <c:v>Average Family Premium</c:v>
                </c:pt>
                <c:pt idx="1">
                  <c:v>Maryland</c:v>
                </c:pt>
              </c:strCache>
            </c:strRef>
          </c:tx>
          <c:spPr>
            <a:solidFill>
              <a:schemeClr val="accent4">
                <a:lumMod val="8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State'!$C$37:$H$37</c:f>
            </c:numRef>
          </c:val>
          <c:extLst>
            <c:ext xmlns:c16="http://schemas.microsoft.com/office/drawing/2014/chart" uri="{C3380CC4-5D6E-409C-BE32-E72D297353CC}">
              <c16:uniqueId val="{00000017-CDBE-40FA-9193-F787FBFF1511}"/>
            </c:ext>
          </c:extLst>
        </c:ser>
        <c:ser>
          <c:idx val="22"/>
          <c:order val="25"/>
          <c:tx>
            <c:strRef>
              <c:f>'All Prm_Ddctbl_Wages by State'!$A$38:$B$38</c:f>
              <c:strCache>
                <c:ptCount val="2"/>
                <c:pt idx="0">
                  <c:v>Average Family Premium</c:v>
                </c:pt>
                <c:pt idx="1">
                  <c:v>Massachusetts</c:v>
                </c:pt>
              </c:strCache>
            </c:strRef>
          </c:tx>
          <c:spPr>
            <a:solidFill>
              <a:schemeClr val="accent5">
                <a:lumMod val="8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State'!$C$38:$H$38</c:f>
            </c:numRef>
          </c:val>
          <c:extLst>
            <c:ext xmlns:c16="http://schemas.microsoft.com/office/drawing/2014/chart" uri="{C3380CC4-5D6E-409C-BE32-E72D297353CC}">
              <c16:uniqueId val="{00000018-CDBE-40FA-9193-F787FBFF1511}"/>
            </c:ext>
          </c:extLst>
        </c:ser>
        <c:ser>
          <c:idx val="23"/>
          <c:order val="26"/>
          <c:tx>
            <c:strRef>
              <c:f>'All Prm_Ddctbl_Wages by State'!$A$39:$B$39</c:f>
              <c:strCache>
                <c:ptCount val="2"/>
                <c:pt idx="0">
                  <c:v>Average Family Premium</c:v>
                </c:pt>
                <c:pt idx="1">
                  <c:v>Michigan</c:v>
                </c:pt>
              </c:strCache>
            </c:strRef>
          </c:tx>
          <c:spPr>
            <a:solidFill>
              <a:schemeClr val="accent6">
                <a:lumMod val="8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State'!$C$39:$H$39</c:f>
            </c:numRef>
          </c:val>
          <c:extLst>
            <c:ext xmlns:c16="http://schemas.microsoft.com/office/drawing/2014/chart" uri="{C3380CC4-5D6E-409C-BE32-E72D297353CC}">
              <c16:uniqueId val="{00000019-CDBE-40FA-9193-F787FBFF1511}"/>
            </c:ext>
          </c:extLst>
        </c:ser>
        <c:ser>
          <c:idx val="24"/>
          <c:order val="27"/>
          <c:tx>
            <c:strRef>
              <c:f>'All Prm_Ddctbl_Wages by State'!$A$40:$B$40</c:f>
              <c:strCache>
                <c:ptCount val="2"/>
                <c:pt idx="0">
                  <c:v>Average Family Premium</c:v>
                </c:pt>
                <c:pt idx="1">
                  <c:v>Minnesota</c:v>
                </c:pt>
              </c:strCache>
            </c:strRef>
          </c:tx>
          <c:spPr>
            <a:solidFill>
              <a:schemeClr val="accent1">
                <a:lumMod val="60000"/>
                <a:lumOff val="4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State'!$C$40:$H$40</c:f>
            </c:numRef>
          </c:val>
          <c:extLst>
            <c:ext xmlns:c16="http://schemas.microsoft.com/office/drawing/2014/chart" uri="{C3380CC4-5D6E-409C-BE32-E72D297353CC}">
              <c16:uniqueId val="{0000001A-CDBE-40FA-9193-F787FBFF1511}"/>
            </c:ext>
          </c:extLst>
        </c:ser>
        <c:ser>
          <c:idx val="25"/>
          <c:order val="28"/>
          <c:tx>
            <c:strRef>
              <c:f>'All Prm_Ddctbl_Wages by State'!$A$41:$B$41</c:f>
              <c:strCache>
                <c:ptCount val="2"/>
                <c:pt idx="0">
                  <c:v>Average Family Premium</c:v>
                </c:pt>
                <c:pt idx="1">
                  <c:v>Mississippi</c:v>
                </c:pt>
              </c:strCache>
            </c:strRef>
          </c:tx>
          <c:spPr>
            <a:solidFill>
              <a:schemeClr val="accent2">
                <a:lumMod val="60000"/>
                <a:lumOff val="4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State'!$C$41:$H$41</c:f>
            </c:numRef>
          </c:val>
          <c:extLst>
            <c:ext xmlns:c16="http://schemas.microsoft.com/office/drawing/2014/chart" uri="{C3380CC4-5D6E-409C-BE32-E72D297353CC}">
              <c16:uniqueId val="{0000001B-CDBE-40FA-9193-F787FBFF1511}"/>
            </c:ext>
          </c:extLst>
        </c:ser>
        <c:ser>
          <c:idx val="26"/>
          <c:order val="29"/>
          <c:tx>
            <c:strRef>
              <c:f>'All Prm_Ddctbl_Wages by State'!$A$42:$B$42</c:f>
              <c:strCache>
                <c:ptCount val="2"/>
                <c:pt idx="0">
                  <c:v>Average Family Premium</c:v>
                </c:pt>
                <c:pt idx="1">
                  <c:v>Missouri</c:v>
                </c:pt>
              </c:strCache>
            </c:strRef>
          </c:tx>
          <c:spPr>
            <a:solidFill>
              <a:schemeClr val="accent3">
                <a:lumMod val="60000"/>
                <a:lumOff val="4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State'!$C$42:$H$42</c:f>
            </c:numRef>
          </c:val>
          <c:extLst>
            <c:ext xmlns:c16="http://schemas.microsoft.com/office/drawing/2014/chart" uri="{C3380CC4-5D6E-409C-BE32-E72D297353CC}">
              <c16:uniqueId val="{0000001C-CDBE-40FA-9193-F787FBFF1511}"/>
            </c:ext>
          </c:extLst>
        </c:ser>
        <c:ser>
          <c:idx val="27"/>
          <c:order val="30"/>
          <c:tx>
            <c:strRef>
              <c:f>'All Prm_Ddctbl_Wages by State'!$A$43:$B$43</c:f>
              <c:strCache>
                <c:ptCount val="2"/>
                <c:pt idx="0">
                  <c:v>Average Family Premium</c:v>
                </c:pt>
                <c:pt idx="1">
                  <c:v>Montana</c:v>
                </c:pt>
              </c:strCache>
            </c:strRef>
          </c:tx>
          <c:spPr>
            <a:solidFill>
              <a:schemeClr val="accent4">
                <a:lumMod val="60000"/>
                <a:lumOff val="4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State'!$C$43:$H$43</c:f>
            </c:numRef>
          </c:val>
          <c:extLst>
            <c:ext xmlns:c16="http://schemas.microsoft.com/office/drawing/2014/chart" uri="{C3380CC4-5D6E-409C-BE32-E72D297353CC}">
              <c16:uniqueId val="{0000001D-CDBE-40FA-9193-F787FBFF1511}"/>
            </c:ext>
          </c:extLst>
        </c:ser>
        <c:ser>
          <c:idx val="28"/>
          <c:order val="31"/>
          <c:tx>
            <c:strRef>
              <c:f>'All Prm_Ddctbl_Wages by State'!$A$44:$B$44</c:f>
              <c:strCache>
                <c:ptCount val="2"/>
                <c:pt idx="0">
                  <c:v>Average Family Premium</c:v>
                </c:pt>
                <c:pt idx="1">
                  <c:v>Nebraska</c:v>
                </c:pt>
              </c:strCache>
            </c:strRef>
          </c:tx>
          <c:spPr>
            <a:solidFill>
              <a:schemeClr val="accent5">
                <a:lumMod val="60000"/>
                <a:lumOff val="4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State'!$C$44:$H$44</c:f>
            </c:numRef>
          </c:val>
          <c:extLst>
            <c:ext xmlns:c16="http://schemas.microsoft.com/office/drawing/2014/chart" uri="{C3380CC4-5D6E-409C-BE32-E72D297353CC}">
              <c16:uniqueId val="{0000001E-CDBE-40FA-9193-F787FBFF1511}"/>
            </c:ext>
          </c:extLst>
        </c:ser>
        <c:ser>
          <c:idx val="29"/>
          <c:order val="32"/>
          <c:tx>
            <c:strRef>
              <c:f>'All Prm_Ddctbl_Wages by State'!$A$45:$B$45</c:f>
              <c:strCache>
                <c:ptCount val="2"/>
                <c:pt idx="0">
                  <c:v>Average Family Premium</c:v>
                </c:pt>
                <c:pt idx="1">
                  <c:v>Nevada</c:v>
                </c:pt>
              </c:strCache>
            </c:strRef>
          </c:tx>
          <c:spPr>
            <a:solidFill>
              <a:schemeClr val="accent6">
                <a:lumMod val="60000"/>
                <a:lumOff val="4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State'!$C$45:$H$45</c:f>
            </c:numRef>
          </c:val>
          <c:extLst>
            <c:ext xmlns:c16="http://schemas.microsoft.com/office/drawing/2014/chart" uri="{C3380CC4-5D6E-409C-BE32-E72D297353CC}">
              <c16:uniqueId val="{0000001F-CDBE-40FA-9193-F787FBFF1511}"/>
            </c:ext>
          </c:extLst>
        </c:ser>
        <c:ser>
          <c:idx val="30"/>
          <c:order val="33"/>
          <c:tx>
            <c:strRef>
              <c:f>'All Prm_Ddctbl_Wages by State'!$A$46:$B$46</c:f>
              <c:strCache>
                <c:ptCount val="2"/>
                <c:pt idx="0">
                  <c:v>Average Family Premium</c:v>
                </c:pt>
                <c:pt idx="1">
                  <c:v>New Hampshire</c:v>
                </c:pt>
              </c:strCache>
            </c:strRef>
          </c:tx>
          <c:spPr>
            <a:solidFill>
              <a:schemeClr val="accent1">
                <a:lumMod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State'!$C$46:$H$46</c:f>
            </c:numRef>
          </c:val>
          <c:extLst>
            <c:ext xmlns:c16="http://schemas.microsoft.com/office/drawing/2014/chart" uri="{C3380CC4-5D6E-409C-BE32-E72D297353CC}">
              <c16:uniqueId val="{00000020-CDBE-40FA-9193-F787FBFF1511}"/>
            </c:ext>
          </c:extLst>
        </c:ser>
        <c:ser>
          <c:idx val="31"/>
          <c:order val="34"/>
          <c:tx>
            <c:strRef>
              <c:f>'All Prm_Ddctbl_Wages by State'!$A$47:$B$47</c:f>
              <c:strCache>
                <c:ptCount val="2"/>
                <c:pt idx="0">
                  <c:v>Average Family Premium</c:v>
                </c:pt>
                <c:pt idx="1">
                  <c:v>New Jersey</c:v>
                </c:pt>
              </c:strCache>
            </c:strRef>
          </c:tx>
          <c:spPr>
            <a:solidFill>
              <a:schemeClr val="accent2">
                <a:lumMod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State'!$C$47:$H$47</c:f>
            </c:numRef>
          </c:val>
          <c:extLst>
            <c:ext xmlns:c16="http://schemas.microsoft.com/office/drawing/2014/chart" uri="{C3380CC4-5D6E-409C-BE32-E72D297353CC}">
              <c16:uniqueId val="{00000021-CDBE-40FA-9193-F787FBFF1511}"/>
            </c:ext>
          </c:extLst>
        </c:ser>
        <c:ser>
          <c:idx val="32"/>
          <c:order val="35"/>
          <c:tx>
            <c:strRef>
              <c:f>'All Prm_Ddctbl_Wages by State'!$A$48:$B$48</c:f>
              <c:strCache>
                <c:ptCount val="2"/>
                <c:pt idx="0">
                  <c:v>Average Family Premium</c:v>
                </c:pt>
                <c:pt idx="1">
                  <c:v>New Mexico</c:v>
                </c:pt>
              </c:strCache>
            </c:strRef>
          </c:tx>
          <c:spPr>
            <a:solidFill>
              <a:schemeClr val="accent3">
                <a:lumMod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State'!$C$48:$H$48</c:f>
            </c:numRef>
          </c:val>
          <c:extLst>
            <c:ext xmlns:c16="http://schemas.microsoft.com/office/drawing/2014/chart" uri="{C3380CC4-5D6E-409C-BE32-E72D297353CC}">
              <c16:uniqueId val="{00000022-CDBE-40FA-9193-F787FBFF1511}"/>
            </c:ext>
          </c:extLst>
        </c:ser>
        <c:ser>
          <c:idx val="33"/>
          <c:order val="36"/>
          <c:tx>
            <c:strRef>
              <c:f>'All Prm_Ddctbl_Wages by State'!$A$49:$B$49</c:f>
              <c:strCache>
                <c:ptCount val="2"/>
                <c:pt idx="0">
                  <c:v>Average Family Premium</c:v>
                </c:pt>
                <c:pt idx="1">
                  <c:v>New York</c:v>
                </c:pt>
              </c:strCache>
            </c:strRef>
          </c:tx>
          <c:spPr>
            <a:solidFill>
              <a:schemeClr val="accent4">
                <a:lumMod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State'!$C$49:$H$49</c:f>
            </c:numRef>
          </c:val>
          <c:extLst>
            <c:ext xmlns:c16="http://schemas.microsoft.com/office/drawing/2014/chart" uri="{C3380CC4-5D6E-409C-BE32-E72D297353CC}">
              <c16:uniqueId val="{00000023-CDBE-40FA-9193-F787FBFF1511}"/>
            </c:ext>
          </c:extLst>
        </c:ser>
        <c:ser>
          <c:idx val="34"/>
          <c:order val="37"/>
          <c:tx>
            <c:strRef>
              <c:f>'All Prm_Ddctbl_Wages by State'!$A$50:$B$50</c:f>
              <c:strCache>
                <c:ptCount val="2"/>
                <c:pt idx="0">
                  <c:v>Average Family Premium</c:v>
                </c:pt>
                <c:pt idx="1">
                  <c:v>North Carolina</c:v>
                </c:pt>
              </c:strCache>
            </c:strRef>
          </c:tx>
          <c:spPr>
            <a:solidFill>
              <a:schemeClr val="accent5">
                <a:lumMod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State'!$C$50:$H$50</c:f>
            </c:numRef>
          </c:val>
          <c:extLst>
            <c:ext xmlns:c16="http://schemas.microsoft.com/office/drawing/2014/chart" uri="{C3380CC4-5D6E-409C-BE32-E72D297353CC}">
              <c16:uniqueId val="{00000024-CDBE-40FA-9193-F787FBFF1511}"/>
            </c:ext>
          </c:extLst>
        </c:ser>
        <c:ser>
          <c:idx val="35"/>
          <c:order val="38"/>
          <c:tx>
            <c:strRef>
              <c:f>'All Prm_Ddctbl_Wages by State'!$A$51:$B$51</c:f>
              <c:strCache>
                <c:ptCount val="2"/>
                <c:pt idx="0">
                  <c:v>Average Family Premium</c:v>
                </c:pt>
                <c:pt idx="1">
                  <c:v>North Dakota</c:v>
                </c:pt>
              </c:strCache>
            </c:strRef>
          </c:tx>
          <c:spPr>
            <a:solidFill>
              <a:schemeClr val="accent6">
                <a:lumMod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State'!$C$51:$H$51</c:f>
            </c:numRef>
          </c:val>
          <c:extLst>
            <c:ext xmlns:c16="http://schemas.microsoft.com/office/drawing/2014/chart" uri="{C3380CC4-5D6E-409C-BE32-E72D297353CC}">
              <c16:uniqueId val="{00000025-CDBE-40FA-9193-F787FBFF1511}"/>
            </c:ext>
          </c:extLst>
        </c:ser>
        <c:ser>
          <c:idx val="36"/>
          <c:order val="39"/>
          <c:tx>
            <c:strRef>
              <c:f>'All Prm_Ddctbl_Wages by State'!$A$52:$B$52</c:f>
              <c:strCache>
                <c:ptCount val="2"/>
                <c:pt idx="0">
                  <c:v>Average Family Premium</c:v>
                </c:pt>
                <c:pt idx="1">
                  <c:v>Ohio</c:v>
                </c:pt>
              </c:strCache>
            </c:strRef>
          </c:tx>
          <c:spPr>
            <a:solidFill>
              <a:schemeClr val="accent1">
                <a:lumMod val="70000"/>
                <a:lumOff val="3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State'!$C$52:$H$52</c:f>
            </c:numRef>
          </c:val>
          <c:extLst>
            <c:ext xmlns:c16="http://schemas.microsoft.com/office/drawing/2014/chart" uri="{C3380CC4-5D6E-409C-BE32-E72D297353CC}">
              <c16:uniqueId val="{00000026-CDBE-40FA-9193-F787FBFF1511}"/>
            </c:ext>
          </c:extLst>
        </c:ser>
        <c:ser>
          <c:idx val="37"/>
          <c:order val="40"/>
          <c:tx>
            <c:strRef>
              <c:f>'All Prm_Ddctbl_Wages by State'!$A$53:$B$53</c:f>
              <c:strCache>
                <c:ptCount val="2"/>
                <c:pt idx="0">
                  <c:v>Average Family Premium</c:v>
                </c:pt>
                <c:pt idx="1">
                  <c:v>Oklahoma</c:v>
                </c:pt>
              </c:strCache>
            </c:strRef>
          </c:tx>
          <c:spPr>
            <a:solidFill>
              <a:schemeClr val="accent2">
                <a:lumMod val="70000"/>
                <a:lumOff val="3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State'!$C$53:$H$53</c:f>
            </c:numRef>
          </c:val>
          <c:extLst>
            <c:ext xmlns:c16="http://schemas.microsoft.com/office/drawing/2014/chart" uri="{C3380CC4-5D6E-409C-BE32-E72D297353CC}">
              <c16:uniqueId val="{00000027-CDBE-40FA-9193-F787FBFF1511}"/>
            </c:ext>
          </c:extLst>
        </c:ser>
        <c:ser>
          <c:idx val="38"/>
          <c:order val="41"/>
          <c:tx>
            <c:strRef>
              <c:f>'All Prm_Ddctbl_Wages by State'!$A$54:$B$54</c:f>
              <c:strCache>
                <c:ptCount val="2"/>
                <c:pt idx="0">
                  <c:v>Average Family Premium</c:v>
                </c:pt>
                <c:pt idx="1">
                  <c:v>Oregon</c:v>
                </c:pt>
              </c:strCache>
            </c:strRef>
          </c:tx>
          <c:spPr>
            <a:solidFill>
              <a:schemeClr val="accent3">
                <a:lumMod val="70000"/>
                <a:lumOff val="3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State'!$C$54:$H$54</c:f>
            </c:numRef>
          </c:val>
          <c:extLst>
            <c:ext xmlns:c16="http://schemas.microsoft.com/office/drawing/2014/chart" uri="{C3380CC4-5D6E-409C-BE32-E72D297353CC}">
              <c16:uniqueId val="{00000028-CDBE-40FA-9193-F787FBFF1511}"/>
            </c:ext>
          </c:extLst>
        </c:ser>
        <c:ser>
          <c:idx val="39"/>
          <c:order val="42"/>
          <c:tx>
            <c:strRef>
              <c:f>'All Prm_Ddctbl_Wages by State'!$A$55:$B$55</c:f>
              <c:strCache>
                <c:ptCount val="2"/>
                <c:pt idx="0">
                  <c:v>Average Family Premium</c:v>
                </c:pt>
                <c:pt idx="1">
                  <c:v>Pennsylvania</c:v>
                </c:pt>
              </c:strCache>
            </c:strRef>
          </c:tx>
          <c:spPr>
            <a:solidFill>
              <a:schemeClr val="accent4">
                <a:lumMod val="70000"/>
                <a:lumOff val="3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State'!$C$55:$H$55</c:f>
            </c:numRef>
          </c:val>
          <c:extLst>
            <c:ext xmlns:c16="http://schemas.microsoft.com/office/drawing/2014/chart" uri="{C3380CC4-5D6E-409C-BE32-E72D297353CC}">
              <c16:uniqueId val="{00000029-CDBE-40FA-9193-F787FBFF1511}"/>
            </c:ext>
          </c:extLst>
        </c:ser>
        <c:ser>
          <c:idx val="40"/>
          <c:order val="43"/>
          <c:tx>
            <c:strRef>
              <c:f>'All Prm_Ddctbl_Wages by State'!$A$56:$B$56</c:f>
              <c:strCache>
                <c:ptCount val="2"/>
                <c:pt idx="0">
                  <c:v>Average Family Premium</c:v>
                </c:pt>
                <c:pt idx="1">
                  <c:v>Rhode Island</c:v>
                </c:pt>
              </c:strCache>
            </c:strRef>
          </c:tx>
          <c:spPr>
            <a:solidFill>
              <a:schemeClr val="accent5">
                <a:lumMod val="70000"/>
                <a:lumOff val="3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State'!$C$56:$H$56</c:f>
            </c:numRef>
          </c:val>
          <c:extLst>
            <c:ext xmlns:c16="http://schemas.microsoft.com/office/drawing/2014/chart" uri="{C3380CC4-5D6E-409C-BE32-E72D297353CC}">
              <c16:uniqueId val="{0000002A-CDBE-40FA-9193-F787FBFF1511}"/>
            </c:ext>
          </c:extLst>
        </c:ser>
        <c:ser>
          <c:idx val="41"/>
          <c:order val="44"/>
          <c:tx>
            <c:strRef>
              <c:f>'All Prm_Ddctbl_Wages by State'!$A$57:$B$57</c:f>
              <c:strCache>
                <c:ptCount val="2"/>
                <c:pt idx="0">
                  <c:v>Average Family Premium</c:v>
                </c:pt>
                <c:pt idx="1">
                  <c:v>South Carolina</c:v>
                </c:pt>
              </c:strCache>
            </c:strRef>
          </c:tx>
          <c:spPr>
            <a:solidFill>
              <a:schemeClr val="accent6">
                <a:lumMod val="70000"/>
                <a:lumOff val="3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State'!$C$57:$H$57</c:f>
            </c:numRef>
          </c:val>
          <c:extLst>
            <c:ext xmlns:c16="http://schemas.microsoft.com/office/drawing/2014/chart" uri="{C3380CC4-5D6E-409C-BE32-E72D297353CC}">
              <c16:uniqueId val="{0000002B-CDBE-40FA-9193-F787FBFF1511}"/>
            </c:ext>
          </c:extLst>
        </c:ser>
        <c:ser>
          <c:idx val="42"/>
          <c:order val="45"/>
          <c:tx>
            <c:strRef>
              <c:f>'All Prm_Ddctbl_Wages by State'!$A$58:$B$58</c:f>
              <c:strCache>
                <c:ptCount val="2"/>
                <c:pt idx="0">
                  <c:v>Average Family Premium</c:v>
                </c:pt>
                <c:pt idx="1">
                  <c:v>South Dakota</c:v>
                </c:pt>
              </c:strCache>
            </c:strRef>
          </c:tx>
          <c:spPr>
            <a:solidFill>
              <a:schemeClr val="accent1">
                <a:lumMod val="7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State'!$C$58:$H$58</c:f>
            </c:numRef>
          </c:val>
          <c:extLst>
            <c:ext xmlns:c16="http://schemas.microsoft.com/office/drawing/2014/chart" uri="{C3380CC4-5D6E-409C-BE32-E72D297353CC}">
              <c16:uniqueId val="{0000002C-CDBE-40FA-9193-F787FBFF1511}"/>
            </c:ext>
          </c:extLst>
        </c:ser>
        <c:ser>
          <c:idx val="43"/>
          <c:order val="46"/>
          <c:tx>
            <c:strRef>
              <c:f>'All Prm_Ddctbl_Wages by State'!$A$59:$B$59</c:f>
              <c:strCache>
                <c:ptCount val="2"/>
                <c:pt idx="0">
                  <c:v>Average Family Premium</c:v>
                </c:pt>
                <c:pt idx="1">
                  <c:v>Tennessee</c:v>
                </c:pt>
              </c:strCache>
            </c:strRef>
          </c:tx>
          <c:spPr>
            <a:solidFill>
              <a:schemeClr val="accent2">
                <a:lumMod val="7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State'!$C$59:$H$59</c:f>
            </c:numRef>
          </c:val>
          <c:extLst>
            <c:ext xmlns:c16="http://schemas.microsoft.com/office/drawing/2014/chart" uri="{C3380CC4-5D6E-409C-BE32-E72D297353CC}">
              <c16:uniqueId val="{0000002D-CDBE-40FA-9193-F787FBFF1511}"/>
            </c:ext>
          </c:extLst>
        </c:ser>
        <c:ser>
          <c:idx val="44"/>
          <c:order val="47"/>
          <c:tx>
            <c:strRef>
              <c:f>'All Prm_Ddctbl_Wages by State'!$A$60:$B$60</c:f>
              <c:strCache>
                <c:ptCount val="2"/>
                <c:pt idx="0">
                  <c:v>Average Family Premium</c:v>
                </c:pt>
                <c:pt idx="1">
                  <c:v>Texas</c:v>
                </c:pt>
              </c:strCache>
            </c:strRef>
          </c:tx>
          <c:spPr>
            <a:solidFill>
              <a:schemeClr val="accent3">
                <a:lumMod val="7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State'!$C$60:$H$60</c:f>
            </c:numRef>
          </c:val>
          <c:extLst>
            <c:ext xmlns:c16="http://schemas.microsoft.com/office/drawing/2014/chart" uri="{C3380CC4-5D6E-409C-BE32-E72D297353CC}">
              <c16:uniqueId val="{0000002E-CDBE-40FA-9193-F787FBFF1511}"/>
            </c:ext>
          </c:extLst>
        </c:ser>
        <c:ser>
          <c:idx val="45"/>
          <c:order val="48"/>
          <c:tx>
            <c:strRef>
              <c:f>'All Prm_Ddctbl_Wages by State'!$A$61:$B$61</c:f>
              <c:strCache>
                <c:ptCount val="2"/>
                <c:pt idx="0">
                  <c:v>Average Family Premium</c:v>
                </c:pt>
                <c:pt idx="1">
                  <c:v>Utah</c:v>
                </c:pt>
              </c:strCache>
            </c:strRef>
          </c:tx>
          <c:spPr>
            <a:solidFill>
              <a:schemeClr val="accent4">
                <a:lumMod val="7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State'!$C$61:$H$61</c:f>
            </c:numRef>
          </c:val>
          <c:extLst>
            <c:ext xmlns:c16="http://schemas.microsoft.com/office/drawing/2014/chart" uri="{C3380CC4-5D6E-409C-BE32-E72D297353CC}">
              <c16:uniqueId val="{0000002F-CDBE-40FA-9193-F787FBFF1511}"/>
            </c:ext>
          </c:extLst>
        </c:ser>
        <c:ser>
          <c:idx val="46"/>
          <c:order val="49"/>
          <c:tx>
            <c:strRef>
              <c:f>'All Prm_Ddctbl_Wages by State'!$A$62:$B$62</c:f>
              <c:strCache>
                <c:ptCount val="2"/>
                <c:pt idx="0">
                  <c:v>Average Family Premium</c:v>
                </c:pt>
                <c:pt idx="1">
                  <c:v>Vermont</c:v>
                </c:pt>
              </c:strCache>
            </c:strRef>
          </c:tx>
          <c:spPr>
            <a:solidFill>
              <a:schemeClr val="accent5">
                <a:lumMod val="7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State'!$C$62:$H$62</c:f>
            </c:numRef>
          </c:val>
          <c:extLst>
            <c:ext xmlns:c16="http://schemas.microsoft.com/office/drawing/2014/chart" uri="{C3380CC4-5D6E-409C-BE32-E72D297353CC}">
              <c16:uniqueId val="{00000030-CDBE-40FA-9193-F787FBFF1511}"/>
            </c:ext>
          </c:extLst>
        </c:ser>
        <c:ser>
          <c:idx val="47"/>
          <c:order val="50"/>
          <c:tx>
            <c:strRef>
              <c:f>'All Prm_Ddctbl_Wages by State'!$A$63:$B$63</c:f>
              <c:strCache>
                <c:ptCount val="2"/>
                <c:pt idx="0">
                  <c:v>Average Family Premium</c:v>
                </c:pt>
                <c:pt idx="1">
                  <c:v>Virginia</c:v>
                </c:pt>
              </c:strCache>
            </c:strRef>
          </c:tx>
          <c:spPr>
            <a:solidFill>
              <a:schemeClr val="accent6">
                <a:lumMod val="7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State'!$C$63:$H$63</c:f>
            </c:numRef>
          </c:val>
          <c:extLst>
            <c:ext xmlns:c16="http://schemas.microsoft.com/office/drawing/2014/chart" uri="{C3380CC4-5D6E-409C-BE32-E72D297353CC}">
              <c16:uniqueId val="{00000031-CDBE-40FA-9193-F787FBFF1511}"/>
            </c:ext>
          </c:extLst>
        </c:ser>
        <c:ser>
          <c:idx val="49"/>
          <c:order val="51"/>
          <c:tx>
            <c:strRef>
              <c:f>'All Prm_Ddctbl_Wages by State'!$A$65:$B$65</c:f>
              <c:strCache>
                <c:ptCount val="2"/>
                <c:pt idx="0">
                  <c:v>Average Family Premium</c:v>
                </c:pt>
                <c:pt idx="1">
                  <c:v>West Virginia</c:v>
                </c:pt>
              </c:strCache>
            </c:strRef>
          </c:tx>
          <c:spPr>
            <a:solidFill>
              <a:schemeClr val="accent2">
                <a:lumMod val="50000"/>
                <a:lumOff val="50000"/>
              </a:schemeClr>
            </a:solidFill>
            <a:ln w="25400">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State'!$C$65:$H$65</c:f>
            </c:numRef>
          </c:val>
          <c:extLst>
            <c:ext xmlns:c16="http://schemas.microsoft.com/office/drawing/2014/chart" uri="{C3380CC4-5D6E-409C-BE32-E72D297353CC}">
              <c16:uniqueId val="{00000032-CDBE-40FA-9193-F787FBFF1511}"/>
            </c:ext>
          </c:extLst>
        </c:ser>
        <c:ser>
          <c:idx val="50"/>
          <c:order val="52"/>
          <c:tx>
            <c:strRef>
              <c:f>'All Prm_Ddctbl_Wages by State'!$A$66:$B$66</c:f>
              <c:strCache>
                <c:ptCount val="2"/>
                <c:pt idx="0">
                  <c:v>Average Family Premium</c:v>
                </c:pt>
                <c:pt idx="1">
                  <c:v>Wisconsin</c:v>
                </c:pt>
              </c:strCache>
            </c:strRef>
          </c:tx>
          <c:spPr>
            <a:solidFill>
              <a:schemeClr val="accent3">
                <a:lumMod val="50000"/>
                <a:lumOff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State'!$C$66:$H$66</c:f>
            </c:numRef>
          </c:val>
          <c:extLst>
            <c:ext xmlns:c16="http://schemas.microsoft.com/office/drawing/2014/chart" uri="{C3380CC4-5D6E-409C-BE32-E72D297353CC}">
              <c16:uniqueId val="{00000033-CDBE-40FA-9193-F787FBFF1511}"/>
            </c:ext>
          </c:extLst>
        </c:ser>
        <c:ser>
          <c:idx val="51"/>
          <c:order val="53"/>
          <c:tx>
            <c:strRef>
              <c:f>'All Prm_Ddctbl_Wages by State'!$A$67:$B$67</c:f>
              <c:strCache>
                <c:ptCount val="2"/>
                <c:pt idx="0">
                  <c:v>Average Family Premium</c:v>
                </c:pt>
                <c:pt idx="1">
                  <c:v>Wyoming</c:v>
                </c:pt>
              </c:strCache>
            </c:strRef>
          </c:tx>
          <c:spPr>
            <a:solidFill>
              <a:schemeClr val="accent4">
                <a:lumMod val="50000"/>
                <a:lumOff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State'!$C$67:$H$67</c:f>
            </c:numRef>
          </c:val>
          <c:extLst>
            <c:ext xmlns:c16="http://schemas.microsoft.com/office/drawing/2014/chart" uri="{C3380CC4-5D6E-409C-BE32-E72D297353CC}">
              <c16:uniqueId val="{00000034-CDBE-40FA-9193-F787FBFF1511}"/>
            </c:ext>
          </c:extLst>
        </c:ser>
        <c:ser>
          <c:idx val="52"/>
          <c:order val="54"/>
          <c:tx>
            <c:strRef>
              <c:f>'All Prm_Ddctbl_Wages by State'!$A$68:$B$68</c:f>
              <c:strCache>
                <c:ptCount val="2"/>
                <c:pt idx="0">
                  <c:v>Average Family Deductible</c:v>
                </c:pt>
                <c:pt idx="1">
                  <c:v>United States</c:v>
                </c:pt>
              </c:strCache>
            </c:strRef>
          </c:tx>
          <c:spPr>
            <a:solidFill>
              <a:schemeClr val="accent5">
                <a:lumMod val="50000"/>
                <a:lumOff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State'!$C$68:$H$68</c:f>
            </c:numRef>
          </c:val>
          <c:extLst>
            <c:ext xmlns:c16="http://schemas.microsoft.com/office/drawing/2014/chart" uri="{C3380CC4-5D6E-409C-BE32-E72D297353CC}">
              <c16:uniqueId val="{00000035-CDBE-40FA-9193-F787FBFF1511}"/>
            </c:ext>
          </c:extLst>
        </c:ser>
        <c:ser>
          <c:idx val="53"/>
          <c:order val="55"/>
          <c:tx>
            <c:strRef>
              <c:f>'All Prm_Ddctbl_Wages by State'!$A$69:$B$69</c:f>
              <c:strCache>
                <c:ptCount val="2"/>
                <c:pt idx="0">
                  <c:v>Average Family Deductible</c:v>
                </c:pt>
                <c:pt idx="1">
                  <c:v>Alabama</c:v>
                </c:pt>
              </c:strCache>
            </c:strRef>
          </c:tx>
          <c:spPr>
            <a:solidFill>
              <a:schemeClr val="accent6">
                <a:lumMod val="50000"/>
                <a:lumOff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State'!$C$69:$H$69</c:f>
            </c:numRef>
          </c:val>
          <c:extLst>
            <c:ext xmlns:c16="http://schemas.microsoft.com/office/drawing/2014/chart" uri="{C3380CC4-5D6E-409C-BE32-E72D297353CC}">
              <c16:uniqueId val="{00000036-CDBE-40FA-9193-F787FBFF1511}"/>
            </c:ext>
          </c:extLst>
        </c:ser>
        <c:ser>
          <c:idx val="54"/>
          <c:order val="56"/>
          <c:tx>
            <c:strRef>
              <c:f>'All Prm_Ddctbl_Wages by State'!$A$70:$B$70</c:f>
              <c:strCache>
                <c:ptCount val="2"/>
                <c:pt idx="0">
                  <c:v>Average Family Deductible</c:v>
                </c:pt>
                <c:pt idx="1">
                  <c:v>Alaska</c:v>
                </c:pt>
              </c:strCache>
            </c:strRef>
          </c:tx>
          <c:spPr>
            <a:solidFill>
              <a:schemeClr val="accent1"/>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State'!$C$70:$H$70</c:f>
            </c:numRef>
          </c:val>
          <c:extLst>
            <c:ext xmlns:c16="http://schemas.microsoft.com/office/drawing/2014/chart" uri="{C3380CC4-5D6E-409C-BE32-E72D297353CC}">
              <c16:uniqueId val="{00000037-CDBE-40FA-9193-F787FBFF1511}"/>
            </c:ext>
          </c:extLst>
        </c:ser>
        <c:ser>
          <c:idx val="55"/>
          <c:order val="57"/>
          <c:tx>
            <c:strRef>
              <c:f>'All Prm_Ddctbl_Wages by State'!$A$71:$B$71</c:f>
              <c:strCache>
                <c:ptCount val="2"/>
                <c:pt idx="0">
                  <c:v>Average Family Deductible</c:v>
                </c:pt>
                <c:pt idx="1">
                  <c:v>Arizona</c:v>
                </c:pt>
              </c:strCache>
            </c:strRef>
          </c:tx>
          <c:spPr>
            <a:solidFill>
              <a:schemeClr val="accent2"/>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State'!$C$71:$H$71</c:f>
            </c:numRef>
          </c:val>
          <c:extLst>
            <c:ext xmlns:c16="http://schemas.microsoft.com/office/drawing/2014/chart" uri="{C3380CC4-5D6E-409C-BE32-E72D297353CC}">
              <c16:uniqueId val="{00000038-CDBE-40FA-9193-F787FBFF1511}"/>
            </c:ext>
          </c:extLst>
        </c:ser>
        <c:ser>
          <c:idx val="56"/>
          <c:order val="58"/>
          <c:tx>
            <c:strRef>
              <c:f>'All Prm_Ddctbl_Wages by State'!$A$72:$B$72</c:f>
              <c:strCache>
                <c:ptCount val="2"/>
                <c:pt idx="0">
                  <c:v>Average Family Deductible</c:v>
                </c:pt>
                <c:pt idx="1">
                  <c:v>Arkansas</c:v>
                </c:pt>
              </c:strCache>
            </c:strRef>
          </c:tx>
          <c:spPr>
            <a:solidFill>
              <a:schemeClr val="accent3"/>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State'!$C$72:$H$72</c:f>
            </c:numRef>
          </c:val>
          <c:extLst>
            <c:ext xmlns:c16="http://schemas.microsoft.com/office/drawing/2014/chart" uri="{C3380CC4-5D6E-409C-BE32-E72D297353CC}">
              <c16:uniqueId val="{00000039-CDBE-40FA-9193-F787FBFF1511}"/>
            </c:ext>
          </c:extLst>
        </c:ser>
        <c:ser>
          <c:idx val="57"/>
          <c:order val="59"/>
          <c:tx>
            <c:strRef>
              <c:f>'All Prm_Ddctbl_Wages by State'!$A$73:$B$73</c:f>
              <c:strCache>
                <c:ptCount val="2"/>
                <c:pt idx="0">
                  <c:v>Average Family Deductible</c:v>
                </c:pt>
                <c:pt idx="1">
                  <c:v>California</c:v>
                </c:pt>
              </c:strCache>
            </c:strRef>
          </c:tx>
          <c:spPr>
            <a:solidFill>
              <a:schemeClr val="accent4"/>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State'!$C$73:$H$73</c:f>
            </c:numRef>
          </c:val>
          <c:extLst>
            <c:ext xmlns:c16="http://schemas.microsoft.com/office/drawing/2014/chart" uri="{C3380CC4-5D6E-409C-BE32-E72D297353CC}">
              <c16:uniqueId val="{0000003A-CDBE-40FA-9193-F787FBFF1511}"/>
            </c:ext>
          </c:extLst>
        </c:ser>
        <c:ser>
          <c:idx val="58"/>
          <c:order val="60"/>
          <c:tx>
            <c:strRef>
              <c:f>'All Prm_Ddctbl_Wages by State'!$A$74:$B$74</c:f>
              <c:strCache>
                <c:ptCount val="2"/>
                <c:pt idx="0">
                  <c:v>Average Family Deductible</c:v>
                </c:pt>
                <c:pt idx="1">
                  <c:v>Colorado</c:v>
                </c:pt>
              </c:strCache>
            </c:strRef>
          </c:tx>
          <c:spPr>
            <a:solidFill>
              <a:schemeClr val="accent5"/>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State'!$C$74:$H$74</c:f>
            </c:numRef>
          </c:val>
          <c:extLst>
            <c:ext xmlns:c16="http://schemas.microsoft.com/office/drawing/2014/chart" uri="{C3380CC4-5D6E-409C-BE32-E72D297353CC}">
              <c16:uniqueId val="{0000003B-CDBE-40FA-9193-F787FBFF1511}"/>
            </c:ext>
          </c:extLst>
        </c:ser>
        <c:ser>
          <c:idx val="59"/>
          <c:order val="61"/>
          <c:tx>
            <c:strRef>
              <c:f>'All Prm_Ddctbl_Wages by State'!$A$75:$B$75</c:f>
              <c:strCache>
                <c:ptCount val="2"/>
                <c:pt idx="0">
                  <c:v>Average Family Deductible</c:v>
                </c:pt>
                <c:pt idx="1">
                  <c:v>Connecticut</c:v>
                </c:pt>
              </c:strCache>
            </c:strRef>
          </c:tx>
          <c:spPr>
            <a:solidFill>
              <a:schemeClr val="accent6"/>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State'!$C$75:$H$75</c:f>
            </c:numRef>
          </c:val>
          <c:extLst>
            <c:ext xmlns:c16="http://schemas.microsoft.com/office/drawing/2014/chart" uri="{C3380CC4-5D6E-409C-BE32-E72D297353CC}">
              <c16:uniqueId val="{0000003C-CDBE-40FA-9193-F787FBFF1511}"/>
            </c:ext>
          </c:extLst>
        </c:ser>
        <c:ser>
          <c:idx val="60"/>
          <c:order val="62"/>
          <c:tx>
            <c:strRef>
              <c:f>'All Prm_Ddctbl_Wages by State'!$A$76:$B$76</c:f>
              <c:strCache>
                <c:ptCount val="2"/>
                <c:pt idx="0">
                  <c:v>Average Family Deductible</c:v>
                </c:pt>
                <c:pt idx="1">
                  <c:v>Delaware</c:v>
                </c:pt>
              </c:strCache>
            </c:strRef>
          </c:tx>
          <c:spPr>
            <a:solidFill>
              <a:schemeClr val="accent1">
                <a:lumMod val="6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State'!$C$76:$H$76</c:f>
            </c:numRef>
          </c:val>
          <c:extLst>
            <c:ext xmlns:c16="http://schemas.microsoft.com/office/drawing/2014/chart" uri="{C3380CC4-5D6E-409C-BE32-E72D297353CC}">
              <c16:uniqueId val="{0000003D-CDBE-40FA-9193-F787FBFF1511}"/>
            </c:ext>
          </c:extLst>
        </c:ser>
        <c:ser>
          <c:idx val="61"/>
          <c:order val="63"/>
          <c:tx>
            <c:strRef>
              <c:f>'All Prm_Ddctbl_Wages by State'!$A$77:$B$77</c:f>
              <c:strCache>
                <c:ptCount val="2"/>
                <c:pt idx="0">
                  <c:v>Average Family Deductible</c:v>
                </c:pt>
                <c:pt idx="1">
                  <c:v>District of Columbia</c:v>
                </c:pt>
              </c:strCache>
            </c:strRef>
          </c:tx>
          <c:spPr>
            <a:solidFill>
              <a:schemeClr val="accent2">
                <a:lumMod val="6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State'!$C$77:$H$77</c:f>
            </c:numRef>
          </c:val>
          <c:extLst>
            <c:ext xmlns:c16="http://schemas.microsoft.com/office/drawing/2014/chart" uri="{C3380CC4-5D6E-409C-BE32-E72D297353CC}">
              <c16:uniqueId val="{0000003E-CDBE-40FA-9193-F787FBFF1511}"/>
            </c:ext>
          </c:extLst>
        </c:ser>
        <c:ser>
          <c:idx val="62"/>
          <c:order val="64"/>
          <c:tx>
            <c:strRef>
              <c:f>'All Prm_Ddctbl_Wages by State'!$A$78:$B$78</c:f>
              <c:strCache>
                <c:ptCount val="2"/>
                <c:pt idx="0">
                  <c:v>Average Family Deductible</c:v>
                </c:pt>
                <c:pt idx="1">
                  <c:v>Florida</c:v>
                </c:pt>
              </c:strCache>
            </c:strRef>
          </c:tx>
          <c:spPr>
            <a:solidFill>
              <a:schemeClr val="accent3">
                <a:lumMod val="6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State'!$C$78:$H$78</c:f>
            </c:numRef>
          </c:val>
          <c:extLst>
            <c:ext xmlns:c16="http://schemas.microsoft.com/office/drawing/2014/chart" uri="{C3380CC4-5D6E-409C-BE32-E72D297353CC}">
              <c16:uniqueId val="{0000003F-CDBE-40FA-9193-F787FBFF1511}"/>
            </c:ext>
          </c:extLst>
        </c:ser>
        <c:ser>
          <c:idx val="63"/>
          <c:order val="65"/>
          <c:tx>
            <c:strRef>
              <c:f>'All Prm_Ddctbl_Wages by State'!$A$79:$B$79</c:f>
              <c:strCache>
                <c:ptCount val="2"/>
                <c:pt idx="0">
                  <c:v>Average Family Deductible</c:v>
                </c:pt>
                <c:pt idx="1">
                  <c:v>Georgia</c:v>
                </c:pt>
              </c:strCache>
            </c:strRef>
          </c:tx>
          <c:spPr>
            <a:solidFill>
              <a:schemeClr val="accent4">
                <a:lumMod val="6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State'!$C$79:$H$79</c:f>
            </c:numRef>
          </c:val>
          <c:extLst>
            <c:ext xmlns:c16="http://schemas.microsoft.com/office/drawing/2014/chart" uri="{C3380CC4-5D6E-409C-BE32-E72D297353CC}">
              <c16:uniqueId val="{00000040-CDBE-40FA-9193-F787FBFF1511}"/>
            </c:ext>
          </c:extLst>
        </c:ser>
        <c:ser>
          <c:idx val="64"/>
          <c:order val="66"/>
          <c:tx>
            <c:strRef>
              <c:f>'All Prm_Ddctbl_Wages by State'!$A$80:$B$80</c:f>
              <c:strCache>
                <c:ptCount val="2"/>
                <c:pt idx="0">
                  <c:v>Average Family Deductible</c:v>
                </c:pt>
                <c:pt idx="1">
                  <c:v>Hawaii</c:v>
                </c:pt>
              </c:strCache>
            </c:strRef>
          </c:tx>
          <c:spPr>
            <a:solidFill>
              <a:schemeClr val="accent5">
                <a:lumMod val="6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State'!$C$80:$H$80</c:f>
            </c:numRef>
          </c:val>
          <c:extLst>
            <c:ext xmlns:c16="http://schemas.microsoft.com/office/drawing/2014/chart" uri="{C3380CC4-5D6E-409C-BE32-E72D297353CC}">
              <c16:uniqueId val="{00000041-CDBE-40FA-9193-F787FBFF1511}"/>
            </c:ext>
          </c:extLst>
        </c:ser>
        <c:ser>
          <c:idx val="65"/>
          <c:order val="67"/>
          <c:tx>
            <c:strRef>
              <c:f>'All Prm_Ddctbl_Wages by State'!$A$81:$B$81</c:f>
              <c:strCache>
                <c:ptCount val="2"/>
                <c:pt idx="0">
                  <c:v>Average Family Deductible</c:v>
                </c:pt>
                <c:pt idx="1">
                  <c:v>Idaho</c:v>
                </c:pt>
              </c:strCache>
            </c:strRef>
          </c:tx>
          <c:spPr>
            <a:solidFill>
              <a:schemeClr val="accent6">
                <a:lumMod val="6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State'!$C$81:$H$81</c:f>
            </c:numRef>
          </c:val>
          <c:extLst>
            <c:ext xmlns:c16="http://schemas.microsoft.com/office/drawing/2014/chart" uri="{C3380CC4-5D6E-409C-BE32-E72D297353CC}">
              <c16:uniqueId val="{00000042-CDBE-40FA-9193-F787FBFF1511}"/>
            </c:ext>
          </c:extLst>
        </c:ser>
        <c:ser>
          <c:idx val="66"/>
          <c:order val="68"/>
          <c:tx>
            <c:strRef>
              <c:f>'All Prm_Ddctbl_Wages by State'!$A$82:$B$82</c:f>
              <c:strCache>
                <c:ptCount val="2"/>
                <c:pt idx="0">
                  <c:v>Average Family Deductible</c:v>
                </c:pt>
                <c:pt idx="1">
                  <c:v>Illinois</c:v>
                </c:pt>
              </c:strCache>
            </c:strRef>
          </c:tx>
          <c:spPr>
            <a:solidFill>
              <a:schemeClr val="accent1">
                <a:lumMod val="80000"/>
                <a:lumOff val="2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State'!$C$82:$H$82</c:f>
            </c:numRef>
          </c:val>
          <c:extLst>
            <c:ext xmlns:c16="http://schemas.microsoft.com/office/drawing/2014/chart" uri="{C3380CC4-5D6E-409C-BE32-E72D297353CC}">
              <c16:uniqueId val="{00000043-CDBE-40FA-9193-F787FBFF1511}"/>
            </c:ext>
          </c:extLst>
        </c:ser>
        <c:ser>
          <c:idx val="67"/>
          <c:order val="69"/>
          <c:tx>
            <c:strRef>
              <c:f>'All Prm_Ddctbl_Wages by State'!$A$83:$B$83</c:f>
              <c:strCache>
                <c:ptCount val="2"/>
                <c:pt idx="0">
                  <c:v>Average Family Deductible</c:v>
                </c:pt>
                <c:pt idx="1">
                  <c:v>Indiana</c:v>
                </c:pt>
              </c:strCache>
            </c:strRef>
          </c:tx>
          <c:spPr>
            <a:solidFill>
              <a:schemeClr val="accent2">
                <a:lumMod val="80000"/>
                <a:lumOff val="2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State'!$C$83:$H$83</c:f>
            </c:numRef>
          </c:val>
          <c:extLst>
            <c:ext xmlns:c16="http://schemas.microsoft.com/office/drawing/2014/chart" uri="{C3380CC4-5D6E-409C-BE32-E72D297353CC}">
              <c16:uniqueId val="{00000044-CDBE-40FA-9193-F787FBFF1511}"/>
            </c:ext>
          </c:extLst>
        </c:ser>
        <c:ser>
          <c:idx val="68"/>
          <c:order val="70"/>
          <c:tx>
            <c:strRef>
              <c:f>'All Prm_Ddctbl_Wages by State'!$A$84:$B$84</c:f>
              <c:strCache>
                <c:ptCount val="2"/>
                <c:pt idx="0">
                  <c:v>Average Family Deductible</c:v>
                </c:pt>
                <c:pt idx="1">
                  <c:v>Iowa</c:v>
                </c:pt>
              </c:strCache>
            </c:strRef>
          </c:tx>
          <c:spPr>
            <a:solidFill>
              <a:schemeClr val="accent3">
                <a:lumMod val="80000"/>
                <a:lumOff val="2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State'!$C$84:$H$84</c:f>
            </c:numRef>
          </c:val>
          <c:extLst>
            <c:ext xmlns:c16="http://schemas.microsoft.com/office/drawing/2014/chart" uri="{C3380CC4-5D6E-409C-BE32-E72D297353CC}">
              <c16:uniqueId val="{00000045-CDBE-40FA-9193-F787FBFF1511}"/>
            </c:ext>
          </c:extLst>
        </c:ser>
        <c:ser>
          <c:idx val="69"/>
          <c:order val="71"/>
          <c:tx>
            <c:strRef>
              <c:f>'All Prm_Ddctbl_Wages by State'!$A$85:$B$85</c:f>
              <c:strCache>
                <c:ptCount val="2"/>
                <c:pt idx="0">
                  <c:v>Average Family Deductible</c:v>
                </c:pt>
                <c:pt idx="1">
                  <c:v>Kansas</c:v>
                </c:pt>
              </c:strCache>
            </c:strRef>
          </c:tx>
          <c:spPr>
            <a:solidFill>
              <a:schemeClr val="accent4">
                <a:lumMod val="80000"/>
                <a:lumOff val="2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State'!$C$85:$H$85</c:f>
            </c:numRef>
          </c:val>
          <c:extLst>
            <c:ext xmlns:c16="http://schemas.microsoft.com/office/drawing/2014/chart" uri="{C3380CC4-5D6E-409C-BE32-E72D297353CC}">
              <c16:uniqueId val="{00000046-CDBE-40FA-9193-F787FBFF1511}"/>
            </c:ext>
          </c:extLst>
        </c:ser>
        <c:ser>
          <c:idx val="70"/>
          <c:order val="72"/>
          <c:tx>
            <c:strRef>
              <c:f>'All Prm_Ddctbl_Wages by State'!$A$86:$B$86</c:f>
              <c:strCache>
                <c:ptCount val="2"/>
                <c:pt idx="0">
                  <c:v>Average Family Deductible</c:v>
                </c:pt>
                <c:pt idx="1">
                  <c:v>Kentucky</c:v>
                </c:pt>
              </c:strCache>
            </c:strRef>
          </c:tx>
          <c:spPr>
            <a:solidFill>
              <a:schemeClr val="accent5">
                <a:lumMod val="80000"/>
                <a:lumOff val="2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State'!$C$86:$H$86</c:f>
            </c:numRef>
          </c:val>
          <c:extLst>
            <c:ext xmlns:c16="http://schemas.microsoft.com/office/drawing/2014/chart" uri="{C3380CC4-5D6E-409C-BE32-E72D297353CC}">
              <c16:uniqueId val="{00000047-CDBE-40FA-9193-F787FBFF1511}"/>
            </c:ext>
          </c:extLst>
        </c:ser>
        <c:ser>
          <c:idx val="71"/>
          <c:order val="73"/>
          <c:tx>
            <c:strRef>
              <c:f>'All Prm_Ddctbl_Wages by State'!$A$87:$B$87</c:f>
              <c:strCache>
                <c:ptCount val="2"/>
                <c:pt idx="0">
                  <c:v>Average Family Deductible</c:v>
                </c:pt>
                <c:pt idx="1">
                  <c:v>Louisiana</c:v>
                </c:pt>
              </c:strCache>
            </c:strRef>
          </c:tx>
          <c:spPr>
            <a:solidFill>
              <a:schemeClr val="accent6">
                <a:lumMod val="80000"/>
                <a:lumOff val="2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State'!$C$87:$H$87</c:f>
            </c:numRef>
          </c:val>
          <c:extLst>
            <c:ext xmlns:c16="http://schemas.microsoft.com/office/drawing/2014/chart" uri="{C3380CC4-5D6E-409C-BE32-E72D297353CC}">
              <c16:uniqueId val="{00000048-CDBE-40FA-9193-F787FBFF1511}"/>
            </c:ext>
          </c:extLst>
        </c:ser>
        <c:ser>
          <c:idx val="72"/>
          <c:order val="74"/>
          <c:tx>
            <c:strRef>
              <c:f>'All Prm_Ddctbl_Wages by State'!$A$88:$B$88</c:f>
              <c:strCache>
                <c:ptCount val="2"/>
                <c:pt idx="0">
                  <c:v>Average Family Deductible</c:v>
                </c:pt>
                <c:pt idx="1">
                  <c:v>Maine</c:v>
                </c:pt>
              </c:strCache>
            </c:strRef>
          </c:tx>
          <c:spPr>
            <a:solidFill>
              <a:schemeClr val="accent1">
                <a:lumMod val="8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State'!$C$88:$H$88</c:f>
            </c:numRef>
          </c:val>
          <c:extLst>
            <c:ext xmlns:c16="http://schemas.microsoft.com/office/drawing/2014/chart" uri="{C3380CC4-5D6E-409C-BE32-E72D297353CC}">
              <c16:uniqueId val="{00000049-CDBE-40FA-9193-F787FBFF1511}"/>
            </c:ext>
          </c:extLst>
        </c:ser>
        <c:ser>
          <c:idx val="73"/>
          <c:order val="75"/>
          <c:tx>
            <c:strRef>
              <c:f>'All Prm_Ddctbl_Wages by State'!$A$89:$B$89</c:f>
              <c:strCache>
                <c:ptCount val="2"/>
                <c:pt idx="0">
                  <c:v>Average Family Deductible</c:v>
                </c:pt>
                <c:pt idx="1">
                  <c:v>Maryland</c:v>
                </c:pt>
              </c:strCache>
            </c:strRef>
          </c:tx>
          <c:spPr>
            <a:solidFill>
              <a:schemeClr val="accent2">
                <a:lumMod val="8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State'!$C$89:$H$89</c:f>
            </c:numRef>
          </c:val>
          <c:extLst>
            <c:ext xmlns:c16="http://schemas.microsoft.com/office/drawing/2014/chart" uri="{C3380CC4-5D6E-409C-BE32-E72D297353CC}">
              <c16:uniqueId val="{0000004A-CDBE-40FA-9193-F787FBFF1511}"/>
            </c:ext>
          </c:extLst>
        </c:ser>
        <c:ser>
          <c:idx val="74"/>
          <c:order val="76"/>
          <c:tx>
            <c:strRef>
              <c:f>'All Prm_Ddctbl_Wages by State'!$A$90:$B$90</c:f>
              <c:strCache>
                <c:ptCount val="2"/>
                <c:pt idx="0">
                  <c:v>Average Family Deductible</c:v>
                </c:pt>
                <c:pt idx="1">
                  <c:v>Massachusetts</c:v>
                </c:pt>
              </c:strCache>
            </c:strRef>
          </c:tx>
          <c:spPr>
            <a:solidFill>
              <a:schemeClr val="accent3">
                <a:lumMod val="8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State'!$C$90:$H$90</c:f>
            </c:numRef>
          </c:val>
          <c:extLst>
            <c:ext xmlns:c16="http://schemas.microsoft.com/office/drawing/2014/chart" uri="{C3380CC4-5D6E-409C-BE32-E72D297353CC}">
              <c16:uniqueId val="{0000004B-CDBE-40FA-9193-F787FBFF1511}"/>
            </c:ext>
          </c:extLst>
        </c:ser>
        <c:ser>
          <c:idx val="75"/>
          <c:order val="77"/>
          <c:tx>
            <c:strRef>
              <c:f>'All Prm_Ddctbl_Wages by State'!$A$91:$B$91</c:f>
              <c:strCache>
                <c:ptCount val="2"/>
                <c:pt idx="0">
                  <c:v>Average Family Deductible</c:v>
                </c:pt>
                <c:pt idx="1">
                  <c:v>Michigan</c:v>
                </c:pt>
              </c:strCache>
            </c:strRef>
          </c:tx>
          <c:spPr>
            <a:solidFill>
              <a:schemeClr val="accent4">
                <a:lumMod val="8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State'!$C$91:$H$91</c:f>
            </c:numRef>
          </c:val>
          <c:extLst>
            <c:ext xmlns:c16="http://schemas.microsoft.com/office/drawing/2014/chart" uri="{C3380CC4-5D6E-409C-BE32-E72D297353CC}">
              <c16:uniqueId val="{0000004C-CDBE-40FA-9193-F787FBFF1511}"/>
            </c:ext>
          </c:extLst>
        </c:ser>
        <c:ser>
          <c:idx val="76"/>
          <c:order val="78"/>
          <c:tx>
            <c:strRef>
              <c:f>'All Prm_Ddctbl_Wages by State'!$A$92:$B$92</c:f>
              <c:strCache>
                <c:ptCount val="2"/>
                <c:pt idx="0">
                  <c:v>Average Family Deductible</c:v>
                </c:pt>
                <c:pt idx="1">
                  <c:v>Minnesota</c:v>
                </c:pt>
              </c:strCache>
            </c:strRef>
          </c:tx>
          <c:spPr>
            <a:solidFill>
              <a:schemeClr val="accent5">
                <a:lumMod val="8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State'!$C$92:$H$92</c:f>
            </c:numRef>
          </c:val>
          <c:extLst>
            <c:ext xmlns:c16="http://schemas.microsoft.com/office/drawing/2014/chart" uri="{C3380CC4-5D6E-409C-BE32-E72D297353CC}">
              <c16:uniqueId val="{0000004D-CDBE-40FA-9193-F787FBFF1511}"/>
            </c:ext>
          </c:extLst>
        </c:ser>
        <c:ser>
          <c:idx val="77"/>
          <c:order val="79"/>
          <c:tx>
            <c:strRef>
              <c:f>'All Prm_Ddctbl_Wages by State'!$A$93:$B$93</c:f>
              <c:strCache>
                <c:ptCount val="2"/>
                <c:pt idx="0">
                  <c:v>Average Family Deductible</c:v>
                </c:pt>
                <c:pt idx="1">
                  <c:v>Mississippi</c:v>
                </c:pt>
              </c:strCache>
            </c:strRef>
          </c:tx>
          <c:spPr>
            <a:solidFill>
              <a:schemeClr val="accent6">
                <a:lumMod val="8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State'!$C$93:$H$93</c:f>
            </c:numRef>
          </c:val>
          <c:extLst>
            <c:ext xmlns:c16="http://schemas.microsoft.com/office/drawing/2014/chart" uri="{C3380CC4-5D6E-409C-BE32-E72D297353CC}">
              <c16:uniqueId val="{0000004E-CDBE-40FA-9193-F787FBFF1511}"/>
            </c:ext>
          </c:extLst>
        </c:ser>
        <c:ser>
          <c:idx val="78"/>
          <c:order val="80"/>
          <c:tx>
            <c:strRef>
              <c:f>'All Prm_Ddctbl_Wages by State'!$A$94:$B$94</c:f>
              <c:strCache>
                <c:ptCount val="2"/>
                <c:pt idx="0">
                  <c:v>Average Family Deductible</c:v>
                </c:pt>
                <c:pt idx="1">
                  <c:v>Missouri</c:v>
                </c:pt>
              </c:strCache>
            </c:strRef>
          </c:tx>
          <c:spPr>
            <a:solidFill>
              <a:schemeClr val="accent1">
                <a:lumMod val="60000"/>
                <a:lumOff val="4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State'!$C$94:$H$94</c:f>
            </c:numRef>
          </c:val>
          <c:extLst>
            <c:ext xmlns:c16="http://schemas.microsoft.com/office/drawing/2014/chart" uri="{C3380CC4-5D6E-409C-BE32-E72D297353CC}">
              <c16:uniqueId val="{0000004F-CDBE-40FA-9193-F787FBFF1511}"/>
            </c:ext>
          </c:extLst>
        </c:ser>
        <c:ser>
          <c:idx val="79"/>
          <c:order val="81"/>
          <c:tx>
            <c:strRef>
              <c:f>'All Prm_Ddctbl_Wages by State'!$A$95:$B$95</c:f>
              <c:strCache>
                <c:ptCount val="2"/>
                <c:pt idx="0">
                  <c:v>Average Family Deductible</c:v>
                </c:pt>
                <c:pt idx="1">
                  <c:v>Montana</c:v>
                </c:pt>
              </c:strCache>
            </c:strRef>
          </c:tx>
          <c:spPr>
            <a:solidFill>
              <a:schemeClr val="accent2">
                <a:lumMod val="60000"/>
                <a:lumOff val="4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State'!$C$95:$H$95</c:f>
            </c:numRef>
          </c:val>
          <c:extLst>
            <c:ext xmlns:c16="http://schemas.microsoft.com/office/drawing/2014/chart" uri="{C3380CC4-5D6E-409C-BE32-E72D297353CC}">
              <c16:uniqueId val="{00000050-CDBE-40FA-9193-F787FBFF1511}"/>
            </c:ext>
          </c:extLst>
        </c:ser>
        <c:ser>
          <c:idx val="80"/>
          <c:order val="82"/>
          <c:tx>
            <c:strRef>
              <c:f>'All Prm_Ddctbl_Wages by State'!$A$96:$B$96</c:f>
              <c:strCache>
                <c:ptCount val="2"/>
                <c:pt idx="0">
                  <c:v>Average Family Deductible</c:v>
                </c:pt>
                <c:pt idx="1">
                  <c:v>Nebraska</c:v>
                </c:pt>
              </c:strCache>
            </c:strRef>
          </c:tx>
          <c:spPr>
            <a:solidFill>
              <a:schemeClr val="accent3">
                <a:lumMod val="60000"/>
                <a:lumOff val="4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State'!$C$96:$H$96</c:f>
            </c:numRef>
          </c:val>
          <c:extLst>
            <c:ext xmlns:c16="http://schemas.microsoft.com/office/drawing/2014/chart" uri="{C3380CC4-5D6E-409C-BE32-E72D297353CC}">
              <c16:uniqueId val="{00000051-CDBE-40FA-9193-F787FBFF1511}"/>
            </c:ext>
          </c:extLst>
        </c:ser>
        <c:ser>
          <c:idx val="81"/>
          <c:order val="83"/>
          <c:tx>
            <c:strRef>
              <c:f>'All Prm_Ddctbl_Wages by State'!$A$97:$B$97</c:f>
              <c:strCache>
                <c:ptCount val="2"/>
                <c:pt idx="0">
                  <c:v>Average Family Deductible</c:v>
                </c:pt>
                <c:pt idx="1">
                  <c:v>Nevada</c:v>
                </c:pt>
              </c:strCache>
            </c:strRef>
          </c:tx>
          <c:spPr>
            <a:solidFill>
              <a:schemeClr val="accent4">
                <a:lumMod val="60000"/>
                <a:lumOff val="4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State'!$C$97:$H$97</c:f>
            </c:numRef>
          </c:val>
          <c:extLst>
            <c:ext xmlns:c16="http://schemas.microsoft.com/office/drawing/2014/chart" uri="{C3380CC4-5D6E-409C-BE32-E72D297353CC}">
              <c16:uniqueId val="{00000052-CDBE-40FA-9193-F787FBFF1511}"/>
            </c:ext>
          </c:extLst>
        </c:ser>
        <c:ser>
          <c:idx val="82"/>
          <c:order val="84"/>
          <c:tx>
            <c:strRef>
              <c:f>'All Prm_Ddctbl_Wages by State'!$A$98:$B$98</c:f>
              <c:strCache>
                <c:ptCount val="2"/>
                <c:pt idx="0">
                  <c:v>Average Family Deductible</c:v>
                </c:pt>
                <c:pt idx="1">
                  <c:v>New Hampshire</c:v>
                </c:pt>
              </c:strCache>
            </c:strRef>
          </c:tx>
          <c:spPr>
            <a:solidFill>
              <a:schemeClr val="accent5">
                <a:lumMod val="60000"/>
                <a:lumOff val="4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State'!$C$98:$H$98</c:f>
            </c:numRef>
          </c:val>
          <c:extLst>
            <c:ext xmlns:c16="http://schemas.microsoft.com/office/drawing/2014/chart" uri="{C3380CC4-5D6E-409C-BE32-E72D297353CC}">
              <c16:uniqueId val="{00000053-CDBE-40FA-9193-F787FBFF1511}"/>
            </c:ext>
          </c:extLst>
        </c:ser>
        <c:ser>
          <c:idx val="83"/>
          <c:order val="85"/>
          <c:tx>
            <c:strRef>
              <c:f>'All Prm_Ddctbl_Wages by State'!$A$99:$B$99</c:f>
              <c:strCache>
                <c:ptCount val="2"/>
                <c:pt idx="0">
                  <c:v>Average Family Deductible</c:v>
                </c:pt>
                <c:pt idx="1">
                  <c:v>New Jersey</c:v>
                </c:pt>
              </c:strCache>
            </c:strRef>
          </c:tx>
          <c:spPr>
            <a:solidFill>
              <a:schemeClr val="accent6">
                <a:lumMod val="60000"/>
                <a:lumOff val="4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State'!$C$99:$H$99</c:f>
            </c:numRef>
          </c:val>
          <c:extLst>
            <c:ext xmlns:c16="http://schemas.microsoft.com/office/drawing/2014/chart" uri="{C3380CC4-5D6E-409C-BE32-E72D297353CC}">
              <c16:uniqueId val="{00000054-CDBE-40FA-9193-F787FBFF1511}"/>
            </c:ext>
          </c:extLst>
        </c:ser>
        <c:ser>
          <c:idx val="84"/>
          <c:order val="86"/>
          <c:tx>
            <c:strRef>
              <c:f>'All Prm_Ddctbl_Wages by State'!$A$100:$B$100</c:f>
              <c:strCache>
                <c:ptCount val="2"/>
                <c:pt idx="0">
                  <c:v>Average Family Deductible</c:v>
                </c:pt>
                <c:pt idx="1">
                  <c:v>New Mexico</c:v>
                </c:pt>
              </c:strCache>
            </c:strRef>
          </c:tx>
          <c:spPr>
            <a:solidFill>
              <a:schemeClr val="accent1">
                <a:lumMod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State'!$C$100:$H$100</c:f>
            </c:numRef>
          </c:val>
          <c:extLst>
            <c:ext xmlns:c16="http://schemas.microsoft.com/office/drawing/2014/chart" uri="{C3380CC4-5D6E-409C-BE32-E72D297353CC}">
              <c16:uniqueId val="{00000055-CDBE-40FA-9193-F787FBFF1511}"/>
            </c:ext>
          </c:extLst>
        </c:ser>
        <c:ser>
          <c:idx val="85"/>
          <c:order val="87"/>
          <c:tx>
            <c:strRef>
              <c:f>'All Prm_Ddctbl_Wages by State'!$A$101:$B$101</c:f>
              <c:strCache>
                <c:ptCount val="2"/>
                <c:pt idx="0">
                  <c:v>Average Family Deductible</c:v>
                </c:pt>
                <c:pt idx="1">
                  <c:v>New York</c:v>
                </c:pt>
              </c:strCache>
            </c:strRef>
          </c:tx>
          <c:spPr>
            <a:solidFill>
              <a:schemeClr val="accent2">
                <a:lumMod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State'!$C$101:$H$101</c:f>
            </c:numRef>
          </c:val>
          <c:extLst>
            <c:ext xmlns:c16="http://schemas.microsoft.com/office/drawing/2014/chart" uri="{C3380CC4-5D6E-409C-BE32-E72D297353CC}">
              <c16:uniqueId val="{00000056-CDBE-40FA-9193-F787FBFF1511}"/>
            </c:ext>
          </c:extLst>
        </c:ser>
        <c:ser>
          <c:idx val="86"/>
          <c:order val="88"/>
          <c:tx>
            <c:strRef>
              <c:f>'All Prm_Ddctbl_Wages by State'!$A$102:$B$102</c:f>
              <c:strCache>
                <c:ptCount val="2"/>
                <c:pt idx="0">
                  <c:v>Average Family Deductible</c:v>
                </c:pt>
                <c:pt idx="1">
                  <c:v>North Carolina</c:v>
                </c:pt>
              </c:strCache>
            </c:strRef>
          </c:tx>
          <c:spPr>
            <a:solidFill>
              <a:schemeClr val="accent3">
                <a:lumMod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State'!$C$102:$H$102</c:f>
            </c:numRef>
          </c:val>
          <c:extLst>
            <c:ext xmlns:c16="http://schemas.microsoft.com/office/drawing/2014/chart" uri="{C3380CC4-5D6E-409C-BE32-E72D297353CC}">
              <c16:uniqueId val="{00000057-CDBE-40FA-9193-F787FBFF1511}"/>
            </c:ext>
          </c:extLst>
        </c:ser>
        <c:ser>
          <c:idx val="87"/>
          <c:order val="89"/>
          <c:tx>
            <c:strRef>
              <c:f>'All Prm_Ddctbl_Wages by State'!$A$103:$B$103</c:f>
              <c:strCache>
                <c:ptCount val="2"/>
                <c:pt idx="0">
                  <c:v>Average Family Deductible</c:v>
                </c:pt>
                <c:pt idx="1">
                  <c:v>North Dakota</c:v>
                </c:pt>
              </c:strCache>
            </c:strRef>
          </c:tx>
          <c:spPr>
            <a:solidFill>
              <a:schemeClr val="accent4">
                <a:lumMod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State'!$C$103:$H$103</c:f>
            </c:numRef>
          </c:val>
          <c:extLst>
            <c:ext xmlns:c16="http://schemas.microsoft.com/office/drawing/2014/chart" uri="{C3380CC4-5D6E-409C-BE32-E72D297353CC}">
              <c16:uniqueId val="{00000058-CDBE-40FA-9193-F787FBFF1511}"/>
            </c:ext>
          </c:extLst>
        </c:ser>
        <c:ser>
          <c:idx val="88"/>
          <c:order val="90"/>
          <c:tx>
            <c:strRef>
              <c:f>'All Prm_Ddctbl_Wages by State'!$A$104:$B$104</c:f>
              <c:strCache>
                <c:ptCount val="2"/>
                <c:pt idx="0">
                  <c:v>Average Family Deductible</c:v>
                </c:pt>
                <c:pt idx="1">
                  <c:v>Ohio</c:v>
                </c:pt>
              </c:strCache>
            </c:strRef>
          </c:tx>
          <c:spPr>
            <a:solidFill>
              <a:schemeClr val="accent5">
                <a:lumMod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State'!$C$104:$H$104</c:f>
            </c:numRef>
          </c:val>
          <c:extLst>
            <c:ext xmlns:c16="http://schemas.microsoft.com/office/drawing/2014/chart" uri="{C3380CC4-5D6E-409C-BE32-E72D297353CC}">
              <c16:uniqueId val="{00000059-CDBE-40FA-9193-F787FBFF1511}"/>
            </c:ext>
          </c:extLst>
        </c:ser>
        <c:ser>
          <c:idx val="89"/>
          <c:order val="91"/>
          <c:tx>
            <c:strRef>
              <c:f>'All Prm_Ddctbl_Wages by State'!$A$105:$B$105</c:f>
              <c:strCache>
                <c:ptCount val="2"/>
                <c:pt idx="0">
                  <c:v>Average Family Deductible</c:v>
                </c:pt>
                <c:pt idx="1">
                  <c:v>Oklahoma</c:v>
                </c:pt>
              </c:strCache>
            </c:strRef>
          </c:tx>
          <c:spPr>
            <a:solidFill>
              <a:schemeClr val="accent6">
                <a:lumMod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State'!$C$105:$H$105</c:f>
            </c:numRef>
          </c:val>
          <c:extLst>
            <c:ext xmlns:c16="http://schemas.microsoft.com/office/drawing/2014/chart" uri="{C3380CC4-5D6E-409C-BE32-E72D297353CC}">
              <c16:uniqueId val="{0000005A-CDBE-40FA-9193-F787FBFF1511}"/>
            </c:ext>
          </c:extLst>
        </c:ser>
        <c:ser>
          <c:idx val="90"/>
          <c:order val="92"/>
          <c:tx>
            <c:strRef>
              <c:f>'All Prm_Ddctbl_Wages by State'!$A$106:$B$106</c:f>
              <c:strCache>
                <c:ptCount val="2"/>
                <c:pt idx="0">
                  <c:v>Average Family Deductible</c:v>
                </c:pt>
                <c:pt idx="1">
                  <c:v>Oregon</c:v>
                </c:pt>
              </c:strCache>
            </c:strRef>
          </c:tx>
          <c:spPr>
            <a:solidFill>
              <a:schemeClr val="accent1">
                <a:lumMod val="70000"/>
                <a:lumOff val="3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State'!$C$106:$H$106</c:f>
            </c:numRef>
          </c:val>
          <c:extLst>
            <c:ext xmlns:c16="http://schemas.microsoft.com/office/drawing/2014/chart" uri="{C3380CC4-5D6E-409C-BE32-E72D297353CC}">
              <c16:uniqueId val="{0000005B-CDBE-40FA-9193-F787FBFF1511}"/>
            </c:ext>
          </c:extLst>
        </c:ser>
        <c:ser>
          <c:idx val="91"/>
          <c:order val="93"/>
          <c:tx>
            <c:strRef>
              <c:f>'All Prm_Ddctbl_Wages by State'!$A$107:$B$107</c:f>
              <c:strCache>
                <c:ptCount val="2"/>
                <c:pt idx="0">
                  <c:v>Average Family Deductible</c:v>
                </c:pt>
                <c:pt idx="1">
                  <c:v>Pennsylvania</c:v>
                </c:pt>
              </c:strCache>
            </c:strRef>
          </c:tx>
          <c:spPr>
            <a:solidFill>
              <a:schemeClr val="accent2">
                <a:lumMod val="70000"/>
                <a:lumOff val="3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State'!$C$107:$H$107</c:f>
            </c:numRef>
          </c:val>
          <c:extLst>
            <c:ext xmlns:c16="http://schemas.microsoft.com/office/drawing/2014/chart" uri="{C3380CC4-5D6E-409C-BE32-E72D297353CC}">
              <c16:uniqueId val="{0000005C-CDBE-40FA-9193-F787FBFF1511}"/>
            </c:ext>
          </c:extLst>
        </c:ser>
        <c:ser>
          <c:idx val="92"/>
          <c:order val="94"/>
          <c:tx>
            <c:strRef>
              <c:f>'All Prm_Ddctbl_Wages by State'!$A$108:$B$108</c:f>
              <c:strCache>
                <c:ptCount val="2"/>
                <c:pt idx="0">
                  <c:v>Average Family Deductible</c:v>
                </c:pt>
                <c:pt idx="1">
                  <c:v>Rhode Island</c:v>
                </c:pt>
              </c:strCache>
            </c:strRef>
          </c:tx>
          <c:spPr>
            <a:solidFill>
              <a:schemeClr val="accent3">
                <a:lumMod val="70000"/>
                <a:lumOff val="3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State'!$C$108:$H$108</c:f>
            </c:numRef>
          </c:val>
          <c:extLst>
            <c:ext xmlns:c16="http://schemas.microsoft.com/office/drawing/2014/chart" uri="{C3380CC4-5D6E-409C-BE32-E72D297353CC}">
              <c16:uniqueId val="{0000005D-CDBE-40FA-9193-F787FBFF1511}"/>
            </c:ext>
          </c:extLst>
        </c:ser>
        <c:ser>
          <c:idx val="93"/>
          <c:order val="95"/>
          <c:tx>
            <c:strRef>
              <c:f>'All Prm_Ddctbl_Wages by State'!$A$109:$B$109</c:f>
              <c:strCache>
                <c:ptCount val="2"/>
                <c:pt idx="0">
                  <c:v>Average Family Deductible</c:v>
                </c:pt>
                <c:pt idx="1">
                  <c:v>South Carolina</c:v>
                </c:pt>
              </c:strCache>
            </c:strRef>
          </c:tx>
          <c:spPr>
            <a:solidFill>
              <a:schemeClr val="accent4">
                <a:lumMod val="70000"/>
                <a:lumOff val="3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State'!$C$109:$H$109</c:f>
            </c:numRef>
          </c:val>
          <c:extLst>
            <c:ext xmlns:c16="http://schemas.microsoft.com/office/drawing/2014/chart" uri="{C3380CC4-5D6E-409C-BE32-E72D297353CC}">
              <c16:uniqueId val="{0000005E-CDBE-40FA-9193-F787FBFF1511}"/>
            </c:ext>
          </c:extLst>
        </c:ser>
        <c:ser>
          <c:idx val="94"/>
          <c:order val="96"/>
          <c:tx>
            <c:strRef>
              <c:f>'All Prm_Ddctbl_Wages by State'!$A$110:$B$110</c:f>
              <c:strCache>
                <c:ptCount val="2"/>
                <c:pt idx="0">
                  <c:v>Average Family Deductible</c:v>
                </c:pt>
                <c:pt idx="1">
                  <c:v>South Dakota</c:v>
                </c:pt>
              </c:strCache>
            </c:strRef>
          </c:tx>
          <c:spPr>
            <a:solidFill>
              <a:schemeClr val="accent5">
                <a:lumMod val="70000"/>
                <a:lumOff val="3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State'!$C$110:$H$110</c:f>
            </c:numRef>
          </c:val>
          <c:extLst>
            <c:ext xmlns:c16="http://schemas.microsoft.com/office/drawing/2014/chart" uri="{C3380CC4-5D6E-409C-BE32-E72D297353CC}">
              <c16:uniqueId val="{0000005F-CDBE-40FA-9193-F787FBFF1511}"/>
            </c:ext>
          </c:extLst>
        </c:ser>
        <c:ser>
          <c:idx val="95"/>
          <c:order val="97"/>
          <c:tx>
            <c:strRef>
              <c:f>'All Prm_Ddctbl_Wages by State'!$A$111:$B$111</c:f>
              <c:strCache>
                <c:ptCount val="2"/>
                <c:pt idx="0">
                  <c:v>Average Family Deductible</c:v>
                </c:pt>
                <c:pt idx="1">
                  <c:v>Tennessee</c:v>
                </c:pt>
              </c:strCache>
            </c:strRef>
          </c:tx>
          <c:spPr>
            <a:solidFill>
              <a:schemeClr val="accent6">
                <a:lumMod val="70000"/>
                <a:lumOff val="3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State'!$C$111:$H$111</c:f>
            </c:numRef>
          </c:val>
          <c:extLst>
            <c:ext xmlns:c16="http://schemas.microsoft.com/office/drawing/2014/chart" uri="{C3380CC4-5D6E-409C-BE32-E72D297353CC}">
              <c16:uniqueId val="{00000060-CDBE-40FA-9193-F787FBFF1511}"/>
            </c:ext>
          </c:extLst>
        </c:ser>
        <c:ser>
          <c:idx val="96"/>
          <c:order val="98"/>
          <c:tx>
            <c:strRef>
              <c:f>'All Prm_Ddctbl_Wages by State'!$A$112:$B$112</c:f>
              <c:strCache>
                <c:ptCount val="2"/>
                <c:pt idx="0">
                  <c:v>Average Family Deductible</c:v>
                </c:pt>
                <c:pt idx="1">
                  <c:v>Texas</c:v>
                </c:pt>
              </c:strCache>
            </c:strRef>
          </c:tx>
          <c:spPr>
            <a:solidFill>
              <a:schemeClr val="accent1">
                <a:lumMod val="7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State'!$C$112:$H$112</c:f>
            </c:numRef>
          </c:val>
          <c:extLst>
            <c:ext xmlns:c16="http://schemas.microsoft.com/office/drawing/2014/chart" uri="{C3380CC4-5D6E-409C-BE32-E72D297353CC}">
              <c16:uniqueId val="{00000061-CDBE-40FA-9193-F787FBFF1511}"/>
            </c:ext>
          </c:extLst>
        </c:ser>
        <c:ser>
          <c:idx val="97"/>
          <c:order val="99"/>
          <c:tx>
            <c:strRef>
              <c:f>'All Prm_Ddctbl_Wages by State'!$A$113:$B$113</c:f>
              <c:strCache>
                <c:ptCount val="2"/>
                <c:pt idx="0">
                  <c:v>Average Family Deductible</c:v>
                </c:pt>
                <c:pt idx="1">
                  <c:v>Utah</c:v>
                </c:pt>
              </c:strCache>
            </c:strRef>
          </c:tx>
          <c:spPr>
            <a:solidFill>
              <a:schemeClr val="accent2">
                <a:lumMod val="7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State'!$C$113:$H$113</c:f>
            </c:numRef>
          </c:val>
          <c:extLst>
            <c:ext xmlns:c16="http://schemas.microsoft.com/office/drawing/2014/chart" uri="{C3380CC4-5D6E-409C-BE32-E72D297353CC}">
              <c16:uniqueId val="{00000062-CDBE-40FA-9193-F787FBFF1511}"/>
            </c:ext>
          </c:extLst>
        </c:ser>
        <c:ser>
          <c:idx val="98"/>
          <c:order val="100"/>
          <c:tx>
            <c:strRef>
              <c:f>'All Prm_Ddctbl_Wages by State'!$A$114:$B$114</c:f>
              <c:strCache>
                <c:ptCount val="2"/>
                <c:pt idx="0">
                  <c:v>Average Family Deductible</c:v>
                </c:pt>
                <c:pt idx="1">
                  <c:v>Vermont</c:v>
                </c:pt>
              </c:strCache>
            </c:strRef>
          </c:tx>
          <c:spPr>
            <a:solidFill>
              <a:schemeClr val="accent3">
                <a:lumMod val="7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State'!$C$114:$H$114</c:f>
            </c:numRef>
          </c:val>
          <c:extLst>
            <c:ext xmlns:c16="http://schemas.microsoft.com/office/drawing/2014/chart" uri="{C3380CC4-5D6E-409C-BE32-E72D297353CC}">
              <c16:uniqueId val="{00000063-CDBE-40FA-9193-F787FBFF1511}"/>
            </c:ext>
          </c:extLst>
        </c:ser>
        <c:ser>
          <c:idx val="99"/>
          <c:order val="101"/>
          <c:tx>
            <c:strRef>
              <c:f>'All Prm_Ddctbl_Wages by State'!$A$115:$B$115</c:f>
              <c:strCache>
                <c:ptCount val="2"/>
                <c:pt idx="0">
                  <c:v>Average Family Deductible</c:v>
                </c:pt>
                <c:pt idx="1">
                  <c:v>Virginia</c:v>
                </c:pt>
              </c:strCache>
            </c:strRef>
          </c:tx>
          <c:spPr>
            <a:solidFill>
              <a:schemeClr val="accent4">
                <a:lumMod val="7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State'!$C$115:$H$115</c:f>
            </c:numRef>
          </c:val>
          <c:extLst>
            <c:ext xmlns:c16="http://schemas.microsoft.com/office/drawing/2014/chart" uri="{C3380CC4-5D6E-409C-BE32-E72D297353CC}">
              <c16:uniqueId val="{00000064-CDBE-40FA-9193-F787FBFF1511}"/>
            </c:ext>
          </c:extLst>
        </c:ser>
        <c:ser>
          <c:idx val="101"/>
          <c:order val="102"/>
          <c:tx>
            <c:strRef>
              <c:f>'All Prm_Ddctbl_Wages by State'!$A$117:$B$117</c:f>
              <c:strCache>
                <c:ptCount val="2"/>
                <c:pt idx="0">
                  <c:v>Average Family Deductible</c:v>
                </c:pt>
                <c:pt idx="1">
                  <c:v>West Virginia</c:v>
                </c:pt>
              </c:strCache>
            </c:strRef>
          </c:tx>
          <c:spPr>
            <a:solidFill>
              <a:schemeClr val="accent6">
                <a:lumMod val="7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State'!$C$117:$H$117</c:f>
            </c:numRef>
          </c:val>
          <c:extLst>
            <c:ext xmlns:c16="http://schemas.microsoft.com/office/drawing/2014/chart" uri="{C3380CC4-5D6E-409C-BE32-E72D297353CC}">
              <c16:uniqueId val="{00000065-CDBE-40FA-9193-F787FBFF1511}"/>
            </c:ext>
          </c:extLst>
        </c:ser>
        <c:ser>
          <c:idx val="102"/>
          <c:order val="103"/>
          <c:tx>
            <c:strRef>
              <c:f>'All Prm_Ddctbl_Wages by State'!$A$118:$B$118</c:f>
              <c:strCache>
                <c:ptCount val="2"/>
                <c:pt idx="0">
                  <c:v>Average Family Deductible</c:v>
                </c:pt>
                <c:pt idx="1">
                  <c:v>Wisconsin</c:v>
                </c:pt>
              </c:strCache>
            </c:strRef>
          </c:tx>
          <c:spPr>
            <a:solidFill>
              <a:schemeClr val="accent1">
                <a:lumMod val="50000"/>
                <a:lumOff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State'!$C$118:$H$118</c:f>
            </c:numRef>
          </c:val>
          <c:extLst>
            <c:ext xmlns:c16="http://schemas.microsoft.com/office/drawing/2014/chart" uri="{C3380CC4-5D6E-409C-BE32-E72D297353CC}">
              <c16:uniqueId val="{00000066-CDBE-40FA-9193-F787FBFF1511}"/>
            </c:ext>
          </c:extLst>
        </c:ser>
        <c:ser>
          <c:idx val="103"/>
          <c:order val="104"/>
          <c:tx>
            <c:strRef>
              <c:f>'All Prm_Ddctbl_Wages by State'!$A$119:$B$119</c:f>
              <c:strCache>
                <c:ptCount val="2"/>
                <c:pt idx="0">
                  <c:v>Average Family Deductible</c:v>
                </c:pt>
                <c:pt idx="1">
                  <c:v>Wyoming</c:v>
                </c:pt>
              </c:strCache>
            </c:strRef>
          </c:tx>
          <c:spPr>
            <a:solidFill>
              <a:schemeClr val="accent2">
                <a:lumMod val="50000"/>
                <a:lumOff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State'!$C$119:$H$119</c:f>
            </c:numRef>
          </c:val>
          <c:extLst>
            <c:ext xmlns:c16="http://schemas.microsoft.com/office/drawing/2014/chart" uri="{C3380CC4-5D6E-409C-BE32-E72D297353CC}">
              <c16:uniqueId val="{00000067-CDBE-40FA-9193-F787FBFF1511}"/>
            </c:ext>
          </c:extLst>
        </c:ser>
        <c:ser>
          <c:idx val="104"/>
          <c:order val="105"/>
          <c:tx>
            <c:strRef>
              <c:f>'All Prm_Ddctbl_Wages by State'!$A$120:$B$120</c:f>
              <c:strCache>
                <c:ptCount val="2"/>
                <c:pt idx="0">
                  <c:v>Average Wage</c:v>
                </c:pt>
                <c:pt idx="1">
                  <c:v>Alabama</c:v>
                </c:pt>
              </c:strCache>
            </c:strRef>
          </c:tx>
          <c:spPr>
            <a:solidFill>
              <a:schemeClr val="accent3">
                <a:lumMod val="50000"/>
                <a:lumOff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State'!$C$120:$H$120</c:f>
            </c:numRef>
          </c:val>
          <c:extLst>
            <c:ext xmlns:c16="http://schemas.microsoft.com/office/drawing/2014/chart" uri="{C3380CC4-5D6E-409C-BE32-E72D297353CC}">
              <c16:uniqueId val="{00000068-CDBE-40FA-9193-F787FBFF1511}"/>
            </c:ext>
          </c:extLst>
        </c:ser>
        <c:ser>
          <c:idx val="105"/>
          <c:order val="106"/>
          <c:tx>
            <c:strRef>
              <c:f>'All Prm_Ddctbl_Wages by State'!$A$121:$B$121</c:f>
              <c:strCache>
                <c:ptCount val="2"/>
                <c:pt idx="0">
                  <c:v>Average Wage</c:v>
                </c:pt>
                <c:pt idx="1">
                  <c:v>Alaska</c:v>
                </c:pt>
              </c:strCache>
            </c:strRef>
          </c:tx>
          <c:spPr>
            <a:solidFill>
              <a:schemeClr val="accent4">
                <a:lumMod val="50000"/>
                <a:lumOff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State'!$C$121:$H$121</c:f>
            </c:numRef>
          </c:val>
          <c:extLst>
            <c:ext xmlns:c16="http://schemas.microsoft.com/office/drawing/2014/chart" uri="{C3380CC4-5D6E-409C-BE32-E72D297353CC}">
              <c16:uniqueId val="{00000069-CDBE-40FA-9193-F787FBFF1511}"/>
            </c:ext>
          </c:extLst>
        </c:ser>
        <c:ser>
          <c:idx val="106"/>
          <c:order val="107"/>
          <c:tx>
            <c:strRef>
              <c:f>'All Prm_Ddctbl_Wages by State'!$A$122:$B$122</c:f>
              <c:strCache>
                <c:ptCount val="2"/>
                <c:pt idx="0">
                  <c:v>Average Wage</c:v>
                </c:pt>
                <c:pt idx="1">
                  <c:v>Arizona</c:v>
                </c:pt>
              </c:strCache>
            </c:strRef>
          </c:tx>
          <c:spPr>
            <a:solidFill>
              <a:schemeClr val="accent5">
                <a:lumMod val="50000"/>
                <a:lumOff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State'!$C$122:$H$122</c:f>
            </c:numRef>
          </c:val>
          <c:extLst>
            <c:ext xmlns:c16="http://schemas.microsoft.com/office/drawing/2014/chart" uri="{C3380CC4-5D6E-409C-BE32-E72D297353CC}">
              <c16:uniqueId val="{0000006A-CDBE-40FA-9193-F787FBFF1511}"/>
            </c:ext>
          </c:extLst>
        </c:ser>
        <c:ser>
          <c:idx val="107"/>
          <c:order val="108"/>
          <c:tx>
            <c:strRef>
              <c:f>'All Prm_Ddctbl_Wages by State'!$A$123:$B$123</c:f>
              <c:strCache>
                <c:ptCount val="2"/>
                <c:pt idx="0">
                  <c:v>Average Wage</c:v>
                </c:pt>
                <c:pt idx="1">
                  <c:v>Arkansas</c:v>
                </c:pt>
              </c:strCache>
            </c:strRef>
          </c:tx>
          <c:spPr>
            <a:solidFill>
              <a:schemeClr val="accent6">
                <a:lumMod val="50000"/>
                <a:lumOff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State'!$C$123:$H$123</c:f>
            </c:numRef>
          </c:val>
          <c:extLst>
            <c:ext xmlns:c16="http://schemas.microsoft.com/office/drawing/2014/chart" uri="{C3380CC4-5D6E-409C-BE32-E72D297353CC}">
              <c16:uniqueId val="{0000006B-CDBE-40FA-9193-F787FBFF1511}"/>
            </c:ext>
          </c:extLst>
        </c:ser>
        <c:ser>
          <c:idx val="108"/>
          <c:order val="109"/>
          <c:tx>
            <c:strRef>
              <c:f>'All Prm_Ddctbl_Wages by State'!$A$124:$B$124</c:f>
              <c:strCache>
                <c:ptCount val="2"/>
                <c:pt idx="0">
                  <c:v>Average Wage</c:v>
                </c:pt>
                <c:pt idx="1">
                  <c:v>California</c:v>
                </c:pt>
              </c:strCache>
            </c:strRef>
          </c:tx>
          <c:spPr>
            <a:solidFill>
              <a:schemeClr val="accent1"/>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State'!$C$124:$H$124</c:f>
            </c:numRef>
          </c:val>
          <c:extLst>
            <c:ext xmlns:c16="http://schemas.microsoft.com/office/drawing/2014/chart" uri="{C3380CC4-5D6E-409C-BE32-E72D297353CC}">
              <c16:uniqueId val="{0000006C-CDBE-40FA-9193-F787FBFF1511}"/>
            </c:ext>
          </c:extLst>
        </c:ser>
        <c:ser>
          <c:idx val="109"/>
          <c:order val="110"/>
          <c:tx>
            <c:strRef>
              <c:f>'All Prm_Ddctbl_Wages by State'!$A$125:$B$125</c:f>
              <c:strCache>
                <c:ptCount val="2"/>
                <c:pt idx="0">
                  <c:v>Average Wage</c:v>
                </c:pt>
                <c:pt idx="1">
                  <c:v>Colorado</c:v>
                </c:pt>
              </c:strCache>
            </c:strRef>
          </c:tx>
          <c:spPr>
            <a:solidFill>
              <a:schemeClr val="accent2"/>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State'!$C$125:$H$125</c:f>
            </c:numRef>
          </c:val>
          <c:extLst>
            <c:ext xmlns:c16="http://schemas.microsoft.com/office/drawing/2014/chart" uri="{C3380CC4-5D6E-409C-BE32-E72D297353CC}">
              <c16:uniqueId val="{0000006D-CDBE-40FA-9193-F787FBFF1511}"/>
            </c:ext>
          </c:extLst>
        </c:ser>
        <c:ser>
          <c:idx val="110"/>
          <c:order val="111"/>
          <c:tx>
            <c:strRef>
              <c:f>'All Prm_Ddctbl_Wages by State'!$A$126:$B$126</c:f>
              <c:strCache>
                <c:ptCount val="2"/>
                <c:pt idx="0">
                  <c:v>Average Wage</c:v>
                </c:pt>
                <c:pt idx="1">
                  <c:v>Connecticut</c:v>
                </c:pt>
              </c:strCache>
            </c:strRef>
          </c:tx>
          <c:spPr>
            <a:solidFill>
              <a:schemeClr val="accent3"/>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State'!$C$126:$H$126</c:f>
            </c:numRef>
          </c:val>
          <c:extLst>
            <c:ext xmlns:c16="http://schemas.microsoft.com/office/drawing/2014/chart" uri="{C3380CC4-5D6E-409C-BE32-E72D297353CC}">
              <c16:uniqueId val="{0000006E-CDBE-40FA-9193-F787FBFF1511}"/>
            </c:ext>
          </c:extLst>
        </c:ser>
        <c:ser>
          <c:idx val="111"/>
          <c:order val="112"/>
          <c:tx>
            <c:strRef>
              <c:f>'All Prm_Ddctbl_Wages by State'!$A$127:$B$127</c:f>
              <c:strCache>
                <c:ptCount val="2"/>
                <c:pt idx="0">
                  <c:v>Average Wage</c:v>
                </c:pt>
                <c:pt idx="1">
                  <c:v>Delaware</c:v>
                </c:pt>
              </c:strCache>
            </c:strRef>
          </c:tx>
          <c:spPr>
            <a:solidFill>
              <a:schemeClr val="accent4"/>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State'!$C$127:$H$127</c:f>
            </c:numRef>
          </c:val>
          <c:extLst>
            <c:ext xmlns:c16="http://schemas.microsoft.com/office/drawing/2014/chart" uri="{C3380CC4-5D6E-409C-BE32-E72D297353CC}">
              <c16:uniqueId val="{0000006F-CDBE-40FA-9193-F787FBFF1511}"/>
            </c:ext>
          </c:extLst>
        </c:ser>
        <c:ser>
          <c:idx val="112"/>
          <c:order val="113"/>
          <c:tx>
            <c:strRef>
              <c:f>'All Prm_Ddctbl_Wages by State'!$A$128:$B$128</c:f>
              <c:strCache>
                <c:ptCount val="2"/>
                <c:pt idx="0">
                  <c:v>Average Wage</c:v>
                </c:pt>
                <c:pt idx="1">
                  <c:v>District of Columbia</c:v>
                </c:pt>
              </c:strCache>
            </c:strRef>
          </c:tx>
          <c:spPr>
            <a:solidFill>
              <a:schemeClr val="accent5"/>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State'!$C$128:$H$128</c:f>
            </c:numRef>
          </c:val>
          <c:extLst>
            <c:ext xmlns:c16="http://schemas.microsoft.com/office/drawing/2014/chart" uri="{C3380CC4-5D6E-409C-BE32-E72D297353CC}">
              <c16:uniqueId val="{00000070-CDBE-40FA-9193-F787FBFF1511}"/>
            </c:ext>
          </c:extLst>
        </c:ser>
        <c:ser>
          <c:idx val="113"/>
          <c:order val="114"/>
          <c:tx>
            <c:strRef>
              <c:f>'All Prm_Ddctbl_Wages by State'!$A$129:$B$129</c:f>
              <c:strCache>
                <c:ptCount val="2"/>
                <c:pt idx="0">
                  <c:v>Average Wage</c:v>
                </c:pt>
                <c:pt idx="1">
                  <c:v>Florida</c:v>
                </c:pt>
              </c:strCache>
            </c:strRef>
          </c:tx>
          <c:spPr>
            <a:solidFill>
              <a:schemeClr val="accent6"/>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State'!$C$129:$H$129</c:f>
            </c:numRef>
          </c:val>
          <c:extLst>
            <c:ext xmlns:c16="http://schemas.microsoft.com/office/drawing/2014/chart" uri="{C3380CC4-5D6E-409C-BE32-E72D297353CC}">
              <c16:uniqueId val="{00000071-CDBE-40FA-9193-F787FBFF1511}"/>
            </c:ext>
          </c:extLst>
        </c:ser>
        <c:ser>
          <c:idx val="114"/>
          <c:order val="115"/>
          <c:tx>
            <c:strRef>
              <c:f>'All Prm_Ddctbl_Wages by State'!$A$130:$B$130</c:f>
              <c:strCache>
                <c:ptCount val="2"/>
                <c:pt idx="0">
                  <c:v>Average Wage</c:v>
                </c:pt>
                <c:pt idx="1">
                  <c:v>Georgia</c:v>
                </c:pt>
              </c:strCache>
            </c:strRef>
          </c:tx>
          <c:spPr>
            <a:solidFill>
              <a:schemeClr val="accent1">
                <a:lumMod val="6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State'!$C$130:$H$130</c:f>
            </c:numRef>
          </c:val>
          <c:extLst>
            <c:ext xmlns:c16="http://schemas.microsoft.com/office/drawing/2014/chart" uri="{C3380CC4-5D6E-409C-BE32-E72D297353CC}">
              <c16:uniqueId val="{00000072-CDBE-40FA-9193-F787FBFF1511}"/>
            </c:ext>
          </c:extLst>
        </c:ser>
        <c:ser>
          <c:idx val="115"/>
          <c:order val="116"/>
          <c:tx>
            <c:strRef>
              <c:f>'All Prm_Ddctbl_Wages by State'!$A$131:$B$131</c:f>
              <c:strCache>
                <c:ptCount val="2"/>
                <c:pt idx="0">
                  <c:v>Average Wage</c:v>
                </c:pt>
                <c:pt idx="1">
                  <c:v>Hawaii</c:v>
                </c:pt>
              </c:strCache>
            </c:strRef>
          </c:tx>
          <c:spPr>
            <a:solidFill>
              <a:schemeClr val="accent2">
                <a:lumMod val="6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State'!$C$131:$H$131</c:f>
            </c:numRef>
          </c:val>
          <c:extLst>
            <c:ext xmlns:c16="http://schemas.microsoft.com/office/drawing/2014/chart" uri="{C3380CC4-5D6E-409C-BE32-E72D297353CC}">
              <c16:uniqueId val="{00000073-CDBE-40FA-9193-F787FBFF1511}"/>
            </c:ext>
          </c:extLst>
        </c:ser>
        <c:ser>
          <c:idx val="116"/>
          <c:order val="117"/>
          <c:tx>
            <c:strRef>
              <c:f>'All Prm_Ddctbl_Wages by State'!$A$132:$B$132</c:f>
              <c:strCache>
                <c:ptCount val="2"/>
                <c:pt idx="0">
                  <c:v>Average Wage</c:v>
                </c:pt>
                <c:pt idx="1">
                  <c:v>Idaho</c:v>
                </c:pt>
              </c:strCache>
            </c:strRef>
          </c:tx>
          <c:spPr>
            <a:solidFill>
              <a:schemeClr val="accent3">
                <a:lumMod val="6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State'!$C$132:$H$132</c:f>
            </c:numRef>
          </c:val>
          <c:extLst>
            <c:ext xmlns:c16="http://schemas.microsoft.com/office/drawing/2014/chart" uri="{C3380CC4-5D6E-409C-BE32-E72D297353CC}">
              <c16:uniqueId val="{00000074-CDBE-40FA-9193-F787FBFF1511}"/>
            </c:ext>
          </c:extLst>
        </c:ser>
        <c:ser>
          <c:idx val="117"/>
          <c:order val="118"/>
          <c:tx>
            <c:strRef>
              <c:f>'All Prm_Ddctbl_Wages by State'!$A$133:$B$133</c:f>
              <c:strCache>
                <c:ptCount val="2"/>
                <c:pt idx="0">
                  <c:v>Average Wage</c:v>
                </c:pt>
                <c:pt idx="1">
                  <c:v>Illinois</c:v>
                </c:pt>
              </c:strCache>
            </c:strRef>
          </c:tx>
          <c:spPr>
            <a:solidFill>
              <a:schemeClr val="accent4">
                <a:lumMod val="6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State'!$C$133:$H$133</c:f>
            </c:numRef>
          </c:val>
          <c:extLst>
            <c:ext xmlns:c16="http://schemas.microsoft.com/office/drawing/2014/chart" uri="{C3380CC4-5D6E-409C-BE32-E72D297353CC}">
              <c16:uniqueId val="{00000075-CDBE-40FA-9193-F787FBFF1511}"/>
            </c:ext>
          </c:extLst>
        </c:ser>
        <c:ser>
          <c:idx val="118"/>
          <c:order val="119"/>
          <c:tx>
            <c:strRef>
              <c:f>'All Prm_Ddctbl_Wages by State'!$A$134:$B$134</c:f>
              <c:strCache>
                <c:ptCount val="2"/>
                <c:pt idx="0">
                  <c:v>Average Wage</c:v>
                </c:pt>
                <c:pt idx="1">
                  <c:v>Indiana</c:v>
                </c:pt>
              </c:strCache>
            </c:strRef>
          </c:tx>
          <c:spPr>
            <a:solidFill>
              <a:schemeClr val="accent5">
                <a:lumMod val="6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State'!$C$134:$H$134</c:f>
            </c:numRef>
          </c:val>
          <c:extLst>
            <c:ext xmlns:c16="http://schemas.microsoft.com/office/drawing/2014/chart" uri="{C3380CC4-5D6E-409C-BE32-E72D297353CC}">
              <c16:uniqueId val="{00000076-CDBE-40FA-9193-F787FBFF1511}"/>
            </c:ext>
          </c:extLst>
        </c:ser>
        <c:ser>
          <c:idx val="119"/>
          <c:order val="120"/>
          <c:tx>
            <c:strRef>
              <c:f>'All Prm_Ddctbl_Wages by State'!$A$135:$B$135</c:f>
              <c:strCache>
                <c:ptCount val="2"/>
                <c:pt idx="0">
                  <c:v>Average Wage</c:v>
                </c:pt>
                <c:pt idx="1">
                  <c:v>Iowa</c:v>
                </c:pt>
              </c:strCache>
            </c:strRef>
          </c:tx>
          <c:spPr>
            <a:solidFill>
              <a:schemeClr val="accent6">
                <a:lumMod val="6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State'!$C$135:$H$135</c:f>
            </c:numRef>
          </c:val>
          <c:extLst>
            <c:ext xmlns:c16="http://schemas.microsoft.com/office/drawing/2014/chart" uri="{C3380CC4-5D6E-409C-BE32-E72D297353CC}">
              <c16:uniqueId val="{00000077-CDBE-40FA-9193-F787FBFF1511}"/>
            </c:ext>
          </c:extLst>
        </c:ser>
        <c:ser>
          <c:idx val="120"/>
          <c:order val="121"/>
          <c:tx>
            <c:strRef>
              <c:f>'All Prm_Ddctbl_Wages by State'!$A$136:$B$136</c:f>
              <c:strCache>
                <c:ptCount val="2"/>
                <c:pt idx="0">
                  <c:v>Average Wage</c:v>
                </c:pt>
                <c:pt idx="1">
                  <c:v>Kansas</c:v>
                </c:pt>
              </c:strCache>
            </c:strRef>
          </c:tx>
          <c:spPr>
            <a:solidFill>
              <a:schemeClr val="accent1">
                <a:lumMod val="80000"/>
                <a:lumOff val="2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State'!$C$136:$H$136</c:f>
            </c:numRef>
          </c:val>
          <c:extLst>
            <c:ext xmlns:c16="http://schemas.microsoft.com/office/drawing/2014/chart" uri="{C3380CC4-5D6E-409C-BE32-E72D297353CC}">
              <c16:uniqueId val="{00000078-CDBE-40FA-9193-F787FBFF1511}"/>
            </c:ext>
          </c:extLst>
        </c:ser>
        <c:ser>
          <c:idx val="121"/>
          <c:order val="122"/>
          <c:tx>
            <c:strRef>
              <c:f>'All Prm_Ddctbl_Wages by State'!$A$137:$B$137</c:f>
              <c:strCache>
                <c:ptCount val="2"/>
                <c:pt idx="0">
                  <c:v>Average Wage</c:v>
                </c:pt>
                <c:pt idx="1">
                  <c:v>Kentucky</c:v>
                </c:pt>
              </c:strCache>
            </c:strRef>
          </c:tx>
          <c:spPr>
            <a:solidFill>
              <a:schemeClr val="accent2">
                <a:lumMod val="80000"/>
                <a:lumOff val="2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State'!$C$137:$H$137</c:f>
            </c:numRef>
          </c:val>
          <c:extLst>
            <c:ext xmlns:c16="http://schemas.microsoft.com/office/drawing/2014/chart" uri="{C3380CC4-5D6E-409C-BE32-E72D297353CC}">
              <c16:uniqueId val="{00000079-CDBE-40FA-9193-F787FBFF1511}"/>
            </c:ext>
          </c:extLst>
        </c:ser>
        <c:ser>
          <c:idx val="122"/>
          <c:order val="123"/>
          <c:tx>
            <c:strRef>
              <c:f>'All Prm_Ddctbl_Wages by State'!$A$138:$B$138</c:f>
              <c:strCache>
                <c:ptCount val="2"/>
                <c:pt idx="0">
                  <c:v>Average Wage</c:v>
                </c:pt>
                <c:pt idx="1">
                  <c:v>Louisiana</c:v>
                </c:pt>
              </c:strCache>
            </c:strRef>
          </c:tx>
          <c:spPr>
            <a:solidFill>
              <a:schemeClr val="accent3">
                <a:lumMod val="80000"/>
                <a:lumOff val="2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State'!$C$138:$H$138</c:f>
            </c:numRef>
          </c:val>
          <c:extLst>
            <c:ext xmlns:c16="http://schemas.microsoft.com/office/drawing/2014/chart" uri="{C3380CC4-5D6E-409C-BE32-E72D297353CC}">
              <c16:uniqueId val="{0000007A-CDBE-40FA-9193-F787FBFF1511}"/>
            </c:ext>
          </c:extLst>
        </c:ser>
        <c:ser>
          <c:idx val="123"/>
          <c:order val="124"/>
          <c:tx>
            <c:strRef>
              <c:f>'All Prm_Ddctbl_Wages by State'!$A$139:$B$139</c:f>
              <c:strCache>
                <c:ptCount val="2"/>
                <c:pt idx="0">
                  <c:v>Average Wage</c:v>
                </c:pt>
                <c:pt idx="1">
                  <c:v>Maine</c:v>
                </c:pt>
              </c:strCache>
            </c:strRef>
          </c:tx>
          <c:spPr>
            <a:solidFill>
              <a:schemeClr val="accent4">
                <a:lumMod val="80000"/>
                <a:lumOff val="2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State'!$C$139:$H$139</c:f>
            </c:numRef>
          </c:val>
          <c:extLst>
            <c:ext xmlns:c16="http://schemas.microsoft.com/office/drawing/2014/chart" uri="{C3380CC4-5D6E-409C-BE32-E72D297353CC}">
              <c16:uniqueId val="{0000007B-CDBE-40FA-9193-F787FBFF1511}"/>
            </c:ext>
          </c:extLst>
        </c:ser>
        <c:ser>
          <c:idx val="124"/>
          <c:order val="125"/>
          <c:tx>
            <c:strRef>
              <c:f>'All Prm_Ddctbl_Wages by State'!$A$140:$B$140</c:f>
              <c:strCache>
                <c:ptCount val="2"/>
                <c:pt idx="0">
                  <c:v>Average Wage</c:v>
                </c:pt>
                <c:pt idx="1">
                  <c:v>Maryland</c:v>
                </c:pt>
              </c:strCache>
            </c:strRef>
          </c:tx>
          <c:spPr>
            <a:solidFill>
              <a:schemeClr val="accent5">
                <a:lumMod val="80000"/>
                <a:lumOff val="2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State'!$C$140:$H$140</c:f>
            </c:numRef>
          </c:val>
          <c:extLst>
            <c:ext xmlns:c16="http://schemas.microsoft.com/office/drawing/2014/chart" uri="{C3380CC4-5D6E-409C-BE32-E72D297353CC}">
              <c16:uniqueId val="{0000007C-CDBE-40FA-9193-F787FBFF1511}"/>
            </c:ext>
          </c:extLst>
        </c:ser>
        <c:ser>
          <c:idx val="125"/>
          <c:order val="126"/>
          <c:tx>
            <c:strRef>
              <c:f>'All Prm_Ddctbl_Wages by State'!$A$141:$B$141</c:f>
              <c:strCache>
                <c:ptCount val="2"/>
                <c:pt idx="0">
                  <c:v>Average Wage</c:v>
                </c:pt>
                <c:pt idx="1">
                  <c:v>Massachusetts</c:v>
                </c:pt>
              </c:strCache>
            </c:strRef>
          </c:tx>
          <c:spPr>
            <a:solidFill>
              <a:schemeClr val="accent6">
                <a:lumMod val="80000"/>
                <a:lumOff val="2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State'!$C$141:$H$141</c:f>
            </c:numRef>
          </c:val>
          <c:extLst>
            <c:ext xmlns:c16="http://schemas.microsoft.com/office/drawing/2014/chart" uri="{C3380CC4-5D6E-409C-BE32-E72D297353CC}">
              <c16:uniqueId val="{0000007D-CDBE-40FA-9193-F787FBFF1511}"/>
            </c:ext>
          </c:extLst>
        </c:ser>
        <c:ser>
          <c:idx val="126"/>
          <c:order val="127"/>
          <c:tx>
            <c:strRef>
              <c:f>'All Prm_Ddctbl_Wages by State'!$A$142:$B$142</c:f>
              <c:strCache>
                <c:ptCount val="2"/>
                <c:pt idx="0">
                  <c:v>Average Wage</c:v>
                </c:pt>
                <c:pt idx="1">
                  <c:v>Michigan</c:v>
                </c:pt>
              </c:strCache>
            </c:strRef>
          </c:tx>
          <c:spPr>
            <a:solidFill>
              <a:schemeClr val="accent1">
                <a:lumMod val="8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State'!$C$142:$H$142</c:f>
            </c:numRef>
          </c:val>
          <c:extLst>
            <c:ext xmlns:c16="http://schemas.microsoft.com/office/drawing/2014/chart" uri="{C3380CC4-5D6E-409C-BE32-E72D297353CC}">
              <c16:uniqueId val="{0000007E-CDBE-40FA-9193-F787FBFF1511}"/>
            </c:ext>
          </c:extLst>
        </c:ser>
        <c:ser>
          <c:idx val="127"/>
          <c:order val="128"/>
          <c:tx>
            <c:strRef>
              <c:f>'All Prm_Ddctbl_Wages by State'!$A$143:$B$143</c:f>
              <c:strCache>
                <c:ptCount val="2"/>
                <c:pt idx="0">
                  <c:v>Average Wage</c:v>
                </c:pt>
                <c:pt idx="1">
                  <c:v>Minnesota</c:v>
                </c:pt>
              </c:strCache>
            </c:strRef>
          </c:tx>
          <c:spPr>
            <a:solidFill>
              <a:schemeClr val="accent2">
                <a:lumMod val="8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State'!$C$143:$H$143</c:f>
            </c:numRef>
          </c:val>
          <c:extLst>
            <c:ext xmlns:c16="http://schemas.microsoft.com/office/drawing/2014/chart" uri="{C3380CC4-5D6E-409C-BE32-E72D297353CC}">
              <c16:uniqueId val="{0000007F-CDBE-40FA-9193-F787FBFF1511}"/>
            </c:ext>
          </c:extLst>
        </c:ser>
        <c:ser>
          <c:idx val="128"/>
          <c:order val="129"/>
          <c:tx>
            <c:strRef>
              <c:f>'All Prm_Ddctbl_Wages by State'!$A$144:$B$144</c:f>
              <c:strCache>
                <c:ptCount val="2"/>
                <c:pt idx="0">
                  <c:v>Average Wage</c:v>
                </c:pt>
                <c:pt idx="1">
                  <c:v>Mississippi</c:v>
                </c:pt>
              </c:strCache>
            </c:strRef>
          </c:tx>
          <c:spPr>
            <a:solidFill>
              <a:schemeClr val="accent3">
                <a:lumMod val="8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State'!$C$144:$H$144</c:f>
            </c:numRef>
          </c:val>
          <c:extLst>
            <c:ext xmlns:c16="http://schemas.microsoft.com/office/drawing/2014/chart" uri="{C3380CC4-5D6E-409C-BE32-E72D297353CC}">
              <c16:uniqueId val="{00000080-CDBE-40FA-9193-F787FBFF1511}"/>
            </c:ext>
          </c:extLst>
        </c:ser>
        <c:ser>
          <c:idx val="129"/>
          <c:order val="130"/>
          <c:tx>
            <c:strRef>
              <c:f>'All Prm_Ddctbl_Wages by State'!$A$145:$B$145</c:f>
              <c:strCache>
                <c:ptCount val="2"/>
                <c:pt idx="0">
                  <c:v>Average Wage</c:v>
                </c:pt>
                <c:pt idx="1">
                  <c:v>Missouri</c:v>
                </c:pt>
              </c:strCache>
            </c:strRef>
          </c:tx>
          <c:spPr>
            <a:solidFill>
              <a:schemeClr val="accent4">
                <a:lumMod val="8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State'!$C$145:$H$145</c:f>
            </c:numRef>
          </c:val>
          <c:extLst>
            <c:ext xmlns:c16="http://schemas.microsoft.com/office/drawing/2014/chart" uri="{C3380CC4-5D6E-409C-BE32-E72D297353CC}">
              <c16:uniqueId val="{00000081-CDBE-40FA-9193-F787FBFF1511}"/>
            </c:ext>
          </c:extLst>
        </c:ser>
        <c:ser>
          <c:idx val="130"/>
          <c:order val="131"/>
          <c:tx>
            <c:strRef>
              <c:f>'All Prm_Ddctbl_Wages by State'!$A$146:$B$146</c:f>
              <c:strCache>
                <c:ptCount val="2"/>
                <c:pt idx="0">
                  <c:v>Average Wage</c:v>
                </c:pt>
                <c:pt idx="1">
                  <c:v>Montana</c:v>
                </c:pt>
              </c:strCache>
            </c:strRef>
          </c:tx>
          <c:spPr>
            <a:solidFill>
              <a:schemeClr val="accent5">
                <a:lumMod val="8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State'!$C$146:$H$146</c:f>
            </c:numRef>
          </c:val>
          <c:extLst>
            <c:ext xmlns:c16="http://schemas.microsoft.com/office/drawing/2014/chart" uri="{C3380CC4-5D6E-409C-BE32-E72D297353CC}">
              <c16:uniqueId val="{00000082-CDBE-40FA-9193-F787FBFF1511}"/>
            </c:ext>
          </c:extLst>
        </c:ser>
        <c:ser>
          <c:idx val="131"/>
          <c:order val="132"/>
          <c:tx>
            <c:strRef>
              <c:f>'All Prm_Ddctbl_Wages by State'!$A$147:$B$147</c:f>
              <c:strCache>
                <c:ptCount val="2"/>
                <c:pt idx="0">
                  <c:v>Average Wage</c:v>
                </c:pt>
                <c:pt idx="1">
                  <c:v>Nebraska</c:v>
                </c:pt>
              </c:strCache>
            </c:strRef>
          </c:tx>
          <c:spPr>
            <a:solidFill>
              <a:schemeClr val="accent6">
                <a:lumMod val="8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State'!$C$147:$H$147</c:f>
            </c:numRef>
          </c:val>
          <c:extLst>
            <c:ext xmlns:c16="http://schemas.microsoft.com/office/drawing/2014/chart" uri="{C3380CC4-5D6E-409C-BE32-E72D297353CC}">
              <c16:uniqueId val="{00000083-CDBE-40FA-9193-F787FBFF1511}"/>
            </c:ext>
          </c:extLst>
        </c:ser>
        <c:ser>
          <c:idx val="132"/>
          <c:order val="133"/>
          <c:tx>
            <c:strRef>
              <c:f>'All Prm_Ddctbl_Wages by State'!$A$148:$B$148</c:f>
              <c:strCache>
                <c:ptCount val="2"/>
                <c:pt idx="0">
                  <c:v>Average Wage</c:v>
                </c:pt>
                <c:pt idx="1">
                  <c:v>Nevada</c:v>
                </c:pt>
              </c:strCache>
            </c:strRef>
          </c:tx>
          <c:spPr>
            <a:solidFill>
              <a:schemeClr val="accent1">
                <a:lumMod val="60000"/>
                <a:lumOff val="4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State'!$C$148:$H$148</c:f>
            </c:numRef>
          </c:val>
          <c:extLst>
            <c:ext xmlns:c16="http://schemas.microsoft.com/office/drawing/2014/chart" uri="{C3380CC4-5D6E-409C-BE32-E72D297353CC}">
              <c16:uniqueId val="{00000084-CDBE-40FA-9193-F787FBFF1511}"/>
            </c:ext>
          </c:extLst>
        </c:ser>
        <c:ser>
          <c:idx val="133"/>
          <c:order val="134"/>
          <c:tx>
            <c:strRef>
              <c:f>'All Prm_Ddctbl_Wages by State'!$A$149:$B$149</c:f>
              <c:strCache>
                <c:ptCount val="2"/>
                <c:pt idx="0">
                  <c:v>Average Wage</c:v>
                </c:pt>
                <c:pt idx="1">
                  <c:v>New Hampshire</c:v>
                </c:pt>
              </c:strCache>
            </c:strRef>
          </c:tx>
          <c:spPr>
            <a:solidFill>
              <a:schemeClr val="accent2">
                <a:lumMod val="60000"/>
                <a:lumOff val="4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State'!$C$149:$H$149</c:f>
            </c:numRef>
          </c:val>
          <c:extLst>
            <c:ext xmlns:c16="http://schemas.microsoft.com/office/drawing/2014/chart" uri="{C3380CC4-5D6E-409C-BE32-E72D297353CC}">
              <c16:uniqueId val="{00000085-CDBE-40FA-9193-F787FBFF1511}"/>
            </c:ext>
          </c:extLst>
        </c:ser>
        <c:ser>
          <c:idx val="134"/>
          <c:order val="135"/>
          <c:tx>
            <c:strRef>
              <c:f>'All Prm_Ddctbl_Wages by State'!$A$150:$B$150</c:f>
              <c:strCache>
                <c:ptCount val="2"/>
                <c:pt idx="0">
                  <c:v>Average Wage</c:v>
                </c:pt>
                <c:pt idx="1">
                  <c:v>New Jersey</c:v>
                </c:pt>
              </c:strCache>
            </c:strRef>
          </c:tx>
          <c:spPr>
            <a:solidFill>
              <a:schemeClr val="accent3">
                <a:lumMod val="60000"/>
                <a:lumOff val="4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State'!$C$150:$H$150</c:f>
            </c:numRef>
          </c:val>
          <c:extLst>
            <c:ext xmlns:c16="http://schemas.microsoft.com/office/drawing/2014/chart" uri="{C3380CC4-5D6E-409C-BE32-E72D297353CC}">
              <c16:uniqueId val="{00000086-CDBE-40FA-9193-F787FBFF1511}"/>
            </c:ext>
          </c:extLst>
        </c:ser>
        <c:ser>
          <c:idx val="135"/>
          <c:order val="136"/>
          <c:tx>
            <c:strRef>
              <c:f>'All Prm_Ddctbl_Wages by State'!$A$151:$B$151</c:f>
              <c:strCache>
                <c:ptCount val="2"/>
                <c:pt idx="0">
                  <c:v>Average Wage</c:v>
                </c:pt>
                <c:pt idx="1">
                  <c:v>New Mexico</c:v>
                </c:pt>
              </c:strCache>
            </c:strRef>
          </c:tx>
          <c:spPr>
            <a:solidFill>
              <a:schemeClr val="accent4">
                <a:lumMod val="60000"/>
                <a:lumOff val="4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State'!$C$151:$H$151</c:f>
            </c:numRef>
          </c:val>
          <c:extLst>
            <c:ext xmlns:c16="http://schemas.microsoft.com/office/drawing/2014/chart" uri="{C3380CC4-5D6E-409C-BE32-E72D297353CC}">
              <c16:uniqueId val="{00000087-CDBE-40FA-9193-F787FBFF1511}"/>
            </c:ext>
          </c:extLst>
        </c:ser>
        <c:ser>
          <c:idx val="136"/>
          <c:order val="137"/>
          <c:tx>
            <c:strRef>
              <c:f>'All Prm_Ddctbl_Wages by State'!$A$152:$B$152</c:f>
              <c:strCache>
                <c:ptCount val="2"/>
                <c:pt idx="0">
                  <c:v>Average Wage</c:v>
                </c:pt>
                <c:pt idx="1">
                  <c:v>New York</c:v>
                </c:pt>
              </c:strCache>
            </c:strRef>
          </c:tx>
          <c:spPr>
            <a:solidFill>
              <a:schemeClr val="accent5">
                <a:lumMod val="60000"/>
                <a:lumOff val="4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State'!$C$152:$H$152</c:f>
            </c:numRef>
          </c:val>
          <c:extLst>
            <c:ext xmlns:c16="http://schemas.microsoft.com/office/drawing/2014/chart" uri="{C3380CC4-5D6E-409C-BE32-E72D297353CC}">
              <c16:uniqueId val="{00000088-CDBE-40FA-9193-F787FBFF1511}"/>
            </c:ext>
          </c:extLst>
        </c:ser>
        <c:ser>
          <c:idx val="137"/>
          <c:order val="138"/>
          <c:tx>
            <c:strRef>
              <c:f>'All Prm_Ddctbl_Wages by State'!$A$153:$B$153</c:f>
              <c:strCache>
                <c:ptCount val="2"/>
                <c:pt idx="0">
                  <c:v>Average Wage</c:v>
                </c:pt>
                <c:pt idx="1">
                  <c:v>North Carolina</c:v>
                </c:pt>
              </c:strCache>
            </c:strRef>
          </c:tx>
          <c:spPr>
            <a:solidFill>
              <a:schemeClr val="accent6">
                <a:lumMod val="60000"/>
                <a:lumOff val="4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State'!$C$153:$H$153</c:f>
            </c:numRef>
          </c:val>
          <c:extLst>
            <c:ext xmlns:c16="http://schemas.microsoft.com/office/drawing/2014/chart" uri="{C3380CC4-5D6E-409C-BE32-E72D297353CC}">
              <c16:uniqueId val="{00000089-CDBE-40FA-9193-F787FBFF1511}"/>
            </c:ext>
          </c:extLst>
        </c:ser>
        <c:ser>
          <c:idx val="138"/>
          <c:order val="139"/>
          <c:tx>
            <c:strRef>
              <c:f>'All Prm_Ddctbl_Wages by State'!$A$154:$B$154</c:f>
              <c:strCache>
                <c:ptCount val="2"/>
                <c:pt idx="0">
                  <c:v>Average Wage</c:v>
                </c:pt>
                <c:pt idx="1">
                  <c:v>North Dakota</c:v>
                </c:pt>
              </c:strCache>
            </c:strRef>
          </c:tx>
          <c:spPr>
            <a:solidFill>
              <a:schemeClr val="accent1">
                <a:lumMod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State'!$C$154:$H$154</c:f>
            </c:numRef>
          </c:val>
          <c:extLst>
            <c:ext xmlns:c16="http://schemas.microsoft.com/office/drawing/2014/chart" uri="{C3380CC4-5D6E-409C-BE32-E72D297353CC}">
              <c16:uniqueId val="{0000008A-CDBE-40FA-9193-F787FBFF1511}"/>
            </c:ext>
          </c:extLst>
        </c:ser>
        <c:ser>
          <c:idx val="139"/>
          <c:order val="140"/>
          <c:tx>
            <c:strRef>
              <c:f>'All Prm_Ddctbl_Wages by State'!$A$155:$B$155</c:f>
              <c:strCache>
                <c:ptCount val="2"/>
                <c:pt idx="0">
                  <c:v>Average Wage</c:v>
                </c:pt>
                <c:pt idx="1">
                  <c:v>Ohio</c:v>
                </c:pt>
              </c:strCache>
            </c:strRef>
          </c:tx>
          <c:spPr>
            <a:solidFill>
              <a:schemeClr val="accent2">
                <a:lumMod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State'!$C$155:$H$155</c:f>
            </c:numRef>
          </c:val>
          <c:extLst>
            <c:ext xmlns:c16="http://schemas.microsoft.com/office/drawing/2014/chart" uri="{C3380CC4-5D6E-409C-BE32-E72D297353CC}">
              <c16:uniqueId val="{0000008B-CDBE-40FA-9193-F787FBFF1511}"/>
            </c:ext>
          </c:extLst>
        </c:ser>
        <c:ser>
          <c:idx val="140"/>
          <c:order val="141"/>
          <c:tx>
            <c:strRef>
              <c:f>'All Prm_Ddctbl_Wages by State'!$A$156:$B$156</c:f>
              <c:strCache>
                <c:ptCount val="2"/>
                <c:pt idx="0">
                  <c:v>Average Wage</c:v>
                </c:pt>
                <c:pt idx="1">
                  <c:v>Oklahoma</c:v>
                </c:pt>
              </c:strCache>
            </c:strRef>
          </c:tx>
          <c:spPr>
            <a:solidFill>
              <a:schemeClr val="accent3">
                <a:lumMod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State'!$C$156:$H$156</c:f>
            </c:numRef>
          </c:val>
          <c:extLst>
            <c:ext xmlns:c16="http://schemas.microsoft.com/office/drawing/2014/chart" uri="{C3380CC4-5D6E-409C-BE32-E72D297353CC}">
              <c16:uniqueId val="{0000008C-CDBE-40FA-9193-F787FBFF1511}"/>
            </c:ext>
          </c:extLst>
        </c:ser>
        <c:ser>
          <c:idx val="141"/>
          <c:order val="142"/>
          <c:tx>
            <c:strRef>
              <c:f>'All Prm_Ddctbl_Wages by State'!$A$157:$B$157</c:f>
              <c:strCache>
                <c:ptCount val="2"/>
                <c:pt idx="0">
                  <c:v>Average Wage</c:v>
                </c:pt>
                <c:pt idx="1">
                  <c:v>Oregon</c:v>
                </c:pt>
              </c:strCache>
            </c:strRef>
          </c:tx>
          <c:spPr>
            <a:solidFill>
              <a:schemeClr val="accent4">
                <a:lumMod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State'!$C$157:$H$157</c:f>
            </c:numRef>
          </c:val>
          <c:extLst>
            <c:ext xmlns:c16="http://schemas.microsoft.com/office/drawing/2014/chart" uri="{C3380CC4-5D6E-409C-BE32-E72D297353CC}">
              <c16:uniqueId val="{0000008D-CDBE-40FA-9193-F787FBFF1511}"/>
            </c:ext>
          </c:extLst>
        </c:ser>
        <c:ser>
          <c:idx val="142"/>
          <c:order val="143"/>
          <c:tx>
            <c:strRef>
              <c:f>'All Prm_Ddctbl_Wages by State'!$A$158:$B$158</c:f>
              <c:strCache>
                <c:ptCount val="2"/>
                <c:pt idx="0">
                  <c:v>Average Wage</c:v>
                </c:pt>
                <c:pt idx="1">
                  <c:v>Pennsylvania</c:v>
                </c:pt>
              </c:strCache>
            </c:strRef>
          </c:tx>
          <c:spPr>
            <a:solidFill>
              <a:schemeClr val="accent5">
                <a:lumMod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State'!$C$158:$H$158</c:f>
            </c:numRef>
          </c:val>
          <c:extLst>
            <c:ext xmlns:c16="http://schemas.microsoft.com/office/drawing/2014/chart" uri="{C3380CC4-5D6E-409C-BE32-E72D297353CC}">
              <c16:uniqueId val="{0000008E-CDBE-40FA-9193-F787FBFF1511}"/>
            </c:ext>
          </c:extLst>
        </c:ser>
        <c:ser>
          <c:idx val="143"/>
          <c:order val="144"/>
          <c:tx>
            <c:strRef>
              <c:f>'All Prm_Ddctbl_Wages by State'!$A$159:$B$159</c:f>
              <c:strCache>
                <c:ptCount val="2"/>
                <c:pt idx="0">
                  <c:v>Average Wage</c:v>
                </c:pt>
                <c:pt idx="1">
                  <c:v>Rhode Island</c:v>
                </c:pt>
              </c:strCache>
            </c:strRef>
          </c:tx>
          <c:spPr>
            <a:solidFill>
              <a:schemeClr val="accent6">
                <a:lumMod val="5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State'!$C$159:$H$159</c:f>
            </c:numRef>
          </c:val>
          <c:extLst>
            <c:ext xmlns:c16="http://schemas.microsoft.com/office/drawing/2014/chart" uri="{C3380CC4-5D6E-409C-BE32-E72D297353CC}">
              <c16:uniqueId val="{0000008F-CDBE-40FA-9193-F787FBFF1511}"/>
            </c:ext>
          </c:extLst>
        </c:ser>
        <c:ser>
          <c:idx val="144"/>
          <c:order val="145"/>
          <c:tx>
            <c:strRef>
              <c:f>'All Prm_Ddctbl_Wages by State'!$A$160:$B$160</c:f>
              <c:strCache>
                <c:ptCount val="2"/>
                <c:pt idx="0">
                  <c:v>Average Wage</c:v>
                </c:pt>
                <c:pt idx="1">
                  <c:v>South Carolina</c:v>
                </c:pt>
              </c:strCache>
            </c:strRef>
          </c:tx>
          <c:spPr>
            <a:solidFill>
              <a:schemeClr val="accent1">
                <a:lumMod val="70000"/>
                <a:lumOff val="3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State'!$C$160:$H$160</c:f>
            </c:numRef>
          </c:val>
          <c:extLst>
            <c:ext xmlns:c16="http://schemas.microsoft.com/office/drawing/2014/chart" uri="{C3380CC4-5D6E-409C-BE32-E72D297353CC}">
              <c16:uniqueId val="{00000090-CDBE-40FA-9193-F787FBFF1511}"/>
            </c:ext>
          </c:extLst>
        </c:ser>
        <c:ser>
          <c:idx val="145"/>
          <c:order val="146"/>
          <c:tx>
            <c:strRef>
              <c:f>'All Prm_Ddctbl_Wages by State'!$A$161:$B$161</c:f>
              <c:strCache>
                <c:ptCount val="2"/>
                <c:pt idx="0">
                  <c:v>Average Wage</c:v>
                </c:pt>
                <c:pt idx="1">
                  <c:v>South Dakota</c:v>
                </c:pt>
              </c:strCache>
            </c:strRef>
          </c:tx>
          <c:spPr>
            <a:solidFill>
              <a:schemeClr val="accent2">
                <a:lumMod val="70000"/>
                <a:lumOff val="3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State'!$C$161:$H$161</c:f>
            </c:numRef>
          </c:val>
          <c:extLst>
            <c:ext xmlns:c16="http://schemas.microsoft.com/office/drawing/2014/chart" uri="{C3380CC4-5D6E-409C-BE32-E72D297353CC}">
              <c16:uniqueId val="{00000091-CDBE-40FA-9193-F787FBFF1511}"/>
            </c:ext>
          </c:extLst>
        </c:ser>
        <c:ser>
          <c:idx val="146"/>
          <c:order val="147"/>
          <c:tx>
            <c:strRef>
              <c:f>'All Prm_Ddctbl_Wages by State'!$A$162:$B$162</c:f>
              <c:strCache>
                <c:ptCount val="2"/>
                <c:pt idx="0">
                  <c:v>Average Wage</c:v>
                </c:pt>
                <c:pt idx="1">
                  <c:v>Tennessee</c:v>
                </c:pt>
              </c:strCache>
            </c:strRef>
          </c:tx>
          <c:spPr>
            <a:solidFill>
              <a:schemeClr val="accent3">
                <a:lumMod val="70000"/>
                <a:lumOff val="3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State'!$C$162:$H$162</c:f>
            </c:numRef>
          </c:val>
          <c:extLst>
            <c:ext xmlns:c16="http://schemas.microsoft.com/office/drawing/2014/chart" uri="{C3380CC4-5D6E-409C-BE32-E72D297353CC}">
              <c16:uniqueId val="{00000092-CDBE-40FA-9193-F787FBFF1511}"/>
            </c:ext>
          </c:extLst>
        </c:ser>
        <c:ser>
          <c:idx val="147"/>
          <c:order val="148"/>
          <c:tx>
            <c:strRef>
              <c:f>'All Prm_Ddctbl_Wages by State'!$A$163:$B$163</c:f>
              <c:strCache>
                <c:ptCount val="2"/>
                <c:pt idx="0">
                  <c:v>Average Wage</c:v>
                </c:pt>
                <c:pt idx="1">
                  <c:v>Texas</c:v>
                </c:pt>
              </c:strCache>
            </c:strRef>
          </c:tx>
          <c:spPr>
            <a:solidFill>
              <a:schemeClr val="accent4">
                <a:lumMod val="70000"/>
                <a:lumOff val="3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State'!$C$163:$H$163</c:f>
            </c:numRef>
          </c:val>
          <c:extLst>
            <c:ext xmlns:c16="http://schemas.microsoft.com/office/drawing/2014/chart" uri="{C3380CC4-5D6E-409C-BE32-E72D297353CC}">
              <c16:uniqueId val="{00000093-CDBE-40FA-9193-F787FBFF1511}"/>
            </c:ext>
          </c:extLst>
        </c:ser>
        <c:ser>
          <c:idx val="148"/>
          <c:order val="149"/>
          <c:tx>
            <c:strRef>
              <c:f>'All Prm_Ddctbl_Wages by State'!$A$164:$B$164</c:f>
              <c:strCache>
                <c:ptCount val="2"/>
                <c:pt idx="0">
                  <c:v>Average Wage</c:v>
                </c:pt>
                <c:pt idx="1">
                  <c:v>Utah</c:v>
                </c:pt>
              </c:strCache>
            </c:strRef>
          </c:tx>
          <c:spPr>
            <a:solidFill>
              <a:schemeClr val="accent5">
                <a:lumMod val="70000"/>
                <a:lumOff val="3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State'!$C$164:$H$164</c:f>
            </c:numRef>
          </c:val>
          <c:extLst>
            <c:ext xmlns:c16="http://schemas.microsoft.com/office/drawing/2014/chart" uri="{C3380CC4-5D6E-409C-BE32-E72D297353CC}">
              <c16:uniqueId val="{00000094-CDBE-40FA-9193-F787FBFF1511}"/>
            </c:ext>
          </c:extLst>
        </c:ser>
        <c:ser>
          <c:idx val="149"/>
          <c:order val="150"/>
          <c:tx>
            <c:strRef>
              <c:f>'All Prm_Ddctbl_Wages by State'!$A$165:$B$165</c:f>
              <c:strCache>
                <c:ptCount val="2"/>
                <c:pt idx="0">
                  <c:v>Average Wage</c:v>
                </c:pt>
                <c:pt idx="1">
                  <c:v>Vermont</c:v>
                </c:pt>
              </c:strCache>
            </c:strRef>
          </c:tx>
          <c:spPr>
            <a:solidFill>
              <a:schemeClr val="accent6">
                <a:lumMod val="70000"/>
                <a:lumOff val="3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State'!$C$165:$H$165</c:f>
            </c:numRef>
          </c:val>
          <c:extLst>
            <c:ext xmlns:c16="http://schemas.microsoft.com/office/drawing/2014/chart" uri="{C3380CC4-5D6E-409C-BE32-E72D297353CC}">
              <c16:uniqueId val="{00000095-CDBE-40FA-9193-F787FBFF1511}"/>
            </c:ext>
          </c:extLst>
        </c:ser>
        <c:ser>
          <c:idx val="150"/>
          <c:order val="151"/>
          <c:tx>
            <c:strRef>
              <c:f>'All Prm_Ddctbl_Wages by State'!$A$166:$B$166</c:f>
              <c:strCache>
                <c:ptCount val="2"/>
                <c:pt idx="0">
                  <c:v>Average Wage</c:v>
                </c:pt>
                <c:pt idx="1">
                  <c:v>Virginia</c:v>
                </c:pt>
              </c:strCache>
            </c:strRef>
          </c:tx>
          <c:spPr>
            <a:solidFill>
              <a:schemeClr val="accent1">
                <a:lumMod val="70000"/>
              </a:schemeClr>
            </a:solidFill>
            <a:ln>
              <a:noFill/>
            </a:ln>
            <a:effectLst/>
          </c:spPr>
          <c:cat>
            <c:numRef>
              <c:f>'All Prm_Ddctbl_Wages by State'!$C$15:$H$15</c:f>
              <c:numCache>
                <c:formatCode>General</c:formatCode>
                <c:ptCount val="6"/>
                <c:pt idx="0">
                  <c:v>2011</c:v>
                </c:pt>
                <c:pt idx="1">
                  <c:v>2013</c:v>
                </c:pt>
                <c:pt idx="2">
                  <c:v>2015</c:v>
                </c:pt>
                <c:pt idx="3">
                  <c:v>2017</c:v>
                </c:pt>
                <c:pt idx="4">
                  <c:v>2019</c:v>
                </c:pt>
                <c:pt idx="5">
                  <c:v>2021</c:v>
                </c:pt>
              </c:numCache>
            </c:numRef>
          </c:cat>
          <c:val>
            <c:numRef>
              <c:f>'All Prm_Ddctbl_Wages by State'!$C$166:$H$166</c:f>
            </c:numRef>
          </c:val>
          <c:extLst>
            <c:ext xmlns:c16="http://schemas.microsoft.com/office/drawing/2014/chart" uri="{C3380CC4-5D6E-409C-BE32-E72D297353CC}">
              <c16:uniqueId val="{00000096-CDBE-40FA-9193-F787FBFF1511}"/>
            </c:ext>
          </c:extLst>
        </c:ser>
        <c:dLbls>
          <c:showLegendKey val="0"/>
          <c:showVal val="0"/>
          <c:showCatName val="0"/>
          <c:showSerName val="0"/>
          <c:showPercent val="0"/>
          <c:showBubbleSize val="0"/>
        </c:dLbls>
        <c:axId val="285319599"/>
        <c:axId val="285322511"/>
        <c:extLst>
          <c:ext xmlns:c15="http://schemas.microsoft.com/office/drawing/2012/chart" uri="{02D57815-91ED-43cb-92C2-25804820EDAC}">
            <c15:filteredAreaSeries>
              <c15:ser>
                <c:idx val="100"/>
                <c:order val="2"/>
                <c:tx>
                  <c:strRef>
                    <c:extLst>
                      <c:ext uri="{02D57815-91ED-43cb-92C2-25804820EDAC}">
                        <c15:formulaRef>
                          <c15:sqref>'All Prm_Ddctbl_Wages by State'!$A$116:$B$116</c15:sqref>
                        </c15:formulaRef>
                      </c:ext>
                    </c:extLst>
                    <c:strCache>
                      <c:ptCount val="2"/>
                      <c:pt idx="0">
                        <c:v>Average Family Deductible</c:v>
                      </c:pt>
                      <c:pt idx="1">
                        <c:v>Washington</c:v>
                      </c:pt>
                    </c:strCache>
                  </c:strRef>
                </c:tx>
                <c:spPr>
                  <a:solidFill>
                    <a:schemeClr val="accent5">
                      <a:lumMod val="70000"/>
                    </a:schemeClr>
                  </a:solidFill>
                  <a:ln w="25400">
                    <a:noFill/>
                  </a:ln>
                  <a:effectLst/>
                </c:spPr>
                <c:cat>
                  <c:numRef>
                    <c:extLst>
                      <c:ext uri="{02D57815-91ED-43cb-92C2-25804820EDAC}">
                        <c15:formulaRef>
                          <c15:sqref>'All Prm_Ddctbl_Wages by State'!$C$15:$H$15</c15:sqref>
                        </c15:formulaRef>
                      </c:ext>
                    </c:extLst>
                    <c:numCache>
                      <c:formatCode>General</c:formatCode>
                      <c:ptCount val="6"/>
                      <c:pt idx="0">
                        <c:v>2011</c:v>
                      </c:pt>
                      <c:pt idx="1">
                        <c:v>2013</c:v>
                      </c:pt>
                      <c:pt idx="2">
                        <c:v>2015</c:v>
                      </c:pt>
                      <c:pt idx="3">
                        <c:v>2017</c:v>
                      </c:pt>
                      <c:pt idx="4">
                        <c:v>2019</c:v>
                      </c:pt>
                      <c:pt idx="5">
                        <c:v>2021</c:v>
                      </c:pt>
                    </c:numCache>
                  </c:numRef>
                </c:cat>
                <c:val>
                  <c:numRef>
                    <c:extLst>
                      <c:ext uri="{02D57815-91ED-43cb-92C2-25804820EDAC}">
                        <c15:formulaRef>
                          <c15:sqref>'All Prm_Ddctbl_Wages by State'!$C$116:$H$116</c15:sqref>
                        </c15:formulaRef>
                      </c:ext>
                    </c:extLst>
                    <c:numCache>
                      <c:formatCode>_("$"* #,##0_);_("$"* \(#,##0\);_("$"* "-"??_);_(@_)</c:formatCode>
                      <c:ptCount val="6"/>
                      <c:pt idx="0">
                        <c:v>2021</c:v>
                      </c:pt>
                      <c:pt idx="1">
                        <c:v>2571</c:v>
                      </c:pt>
                      <c:pt idx="2">
                        <c:v>2751</c:v>
                      </c:pt>
                      <c:pt idx="3">
                        <c:v>2920</c:v>
                      </c:pt>
                      <c:pt idx="4">
                        <c:v>3435</c:v>
                      </c:pt>
                      <c:pt idx="5">
                        <c:v>3502</c:v>
                      </c:pt>
                    </c:numCache>
                  </c:numRef>
                </c:val>
                <c:extLst>
                  <c:ext xmlns:c16="http://schemas.microsoft.com/office/drawing/2014/chart" uri="{C3380CC4-5D6E-409C-BE32-E72D297353CC}">
                    <c16:uniqueId val="{00000097-CDBE-40FA-9193-F787FBFF1511}"/>
                  </c:ext>
                </c:extLst>
              </c15:ser>
            </c15:filteredAreaSeries>
            <c15:filteredAreaSeries>
              <c15:ser>
                <c:idx val="151"/>
                <c:order val="152"/>
                <c:tx>
                  <c:strRef>
                    <c:extLst xmlns:c15="http://schemas.microsoft.com/office/drawing/2012/chart">
                      <c:ext xmlns:c15="http://schemas.microsoft.com/office/drawing/2012/chart" uri="{02D57815-91ED-43cb-92C2-25804820EDAC}">
                        <c15:formulaRef>
                          <c15:sqref>'All Prm_Ddctbl_Wages by State'!$A$167:$B$167</c15:sqref>
                        </c15:formulaRef>
                      </c:ext>
                    </c:extLst>
                    <c:strCache>
                      <c:ptCount val="2"/>
                      <c:pt idx="0">
                        <c:v>Average Wage</c:v>
                      </c:pt>
                      <c:pt idx="1">
                        <c:v>Washington</c:v>
                      </c:pt>
                    </c:strCache>
                  </c:strRef>
                </c:tx>
                <c:spPr>
                  <a:solidFill>
                    <a:schemeClr val="accent2">
                      <a:lumMod val="70000"/>
                    </a:schemeClr>
                  </a:solidFill>
                  <a:ln>
                    <a:noFill/>
                  </a:ln>
                  <a:effectLst/>
                </c:spPr>
                <c:cat>
                  <c:numRef>
                    <c:extLst xmlns:c15="http://schemas.microsoft.com/office/drawing/2012/chart">
                      <c:ext xmlns:c15="http://schemas.microsoft.com/office/drawing/2012/chart" uri="{02D57815-91ED-43cb-92C2-25804820EDAC}">
                        <c15:formulaRef>
                          <c15:sqref>'All Prm_Ddctbl_Wages by State'!$C$15:$H$15</c15:sqref>
                        </c15:formulaRef>
                      </c:ext>
                    </c:extLst>
                    <c:numCache>
                      <c:formatCode>General</c:formatCode>
                      <c:ptCount val="6"/>
                      <c:pt idx="0">
                        <c:v>2011</c:v>
                      </c:pt>
                      <c:pt idx="1">
                        <c:v>2013</c:v>
                      </c:pt>
                      <c:pt idx="2">
                        <c:v>2015</c:v>
                      </c:pt>
                      <c:pt idx="3">
                        <c:v>2017</c:v>
                      </c:pt>
                      <c:pt idx="4">
                        <c:v>2019</c:v>
                      </c:pt>
                      <c:pt idx="5">
                        <c:v>2021</c:v>
                      </c:pt>
                    </c:numCache>
                  </c:numRef>
                </c:cat>
                <c:val>
                  <c:numRef>
                    <c:extLst xmlns:c15="http://schemas.microsoft.com/office/drawing/2012/chart">
                      <c:ext xmlns:c15="http://schemas.microsoft.com/office/drawing/2012/chart" uri="{02D57815-91ED-43cb-92C2-25804820EDAC}">
                        <c15:formulaRef>
                          <c15:sqref>'All Prm_Ddctbl_Wages by State'!$C$167:$H$167</c15:sqref>
                        </c15:formulaRef>
                      </c:ext>
                    </c:extLst>
                    <c:numCache>
                      <c:formatCode>_("$"* #,##0_);_("$"* \(#,##0\);_("$"* "-"??_);_(@_)</c:formatCode>
                      <c:ptCount val="6"/>
                      <c:pt idx="0">
                        <c:v>50280</c:v>
                      </c:pt>
                      <c:pt idx="1">
                        <c:v>52090</c:v>
                      </c:pt>
                      <c:pt idx="2">
                        <c:v>54010</c:v>
                      </c:pt>
                      <c:pt idx="3">
                        <c:v>57480</c:v>
                      </c:pt>
                      <c:pt idx="4">
                        <c:v>62020</c:v>
                      </c:pt>
                      <c:pt idx="5">
                        <c:v>68740</c:v>
                      </c:pt>
                    </c:numCache>
                  </c:numRef>
                </c:val>
                <c:extLst xmlns:c15="http://schemas.microsoft.com/office/drawing/2012/chart">
                  <c:ext xmlns:c16="http://schemas.microsoft.com/office/drawing/2014/chart" uri="{C3380CC4-5D6E-409C-BE32-E72D297353CC}">
                    <c16:uniqueId val="{00000098-CDBE-40FA-9193-F787FBFF1511}"/>
                  </c:ext>
                </c:extLst>
              </c15:ser>
            </c15:filteredAreaSeries>
          </c:ext>
        </c:extLst>
      </c:areaChart>
      <c:catAx>
        <c:axId val="2853195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285322511"/>
        <c:crosses val="autoZero"/>
        <c:auto val="1"/>
        <c:lblAlgn val="ctr"/>
        <c:lblOffset val="100"/>
        <c:noMultiLvlLbl val="0"/>
      </c:catAx>
      <c:valAx>
        <c:axId val="285322511"/>
        <c:scaling>
          <c:orientation val="minMax"/>
          <c:max val="30000"/>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285319599"/>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0.42308</cdr:x>
      <cdr:y>0.11696</cdr:y>
    </cdr:from>
    <cdr:to>
      <cdr:x>0.5</cdr:x>
      <cdr:y>0.19325</cdr:y>
    </cdr:to>
    <cdr:sp macro="" textlink="">
      <cdr:nvSpPr>
        <cdr:cNvPr id="2" name="TextBox 13">
          <a:extLst xmlns:a="http://schemas.openxmlformats.org/drawingml/2006/main">
            <a:ext uri="{FF2B5EF4-FFF2-40B4-BE49-F238E27FC236}">
              <a16:creationId xmlns:a16="http://schemas.microsoft.com/office/drawing/2014/main" id="{AEBDD79B-0C47-1765-F463-E7ECB051AF37}"/>
            </a:ext>
          </a:extLst>
        </cdr:cNvPr>
        <cdr:cNvSpPr txBox="1"/>
      </cdr:nvSpPr>
      <cdr:spPr>
        <a:xfrm xmlns:a="http://schemas.openxmlformats.org/drawingml/2006/main">
          <a:off x="3215443" y="401029"/>
          <a:ext cx="584617" cy="2616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100" b="1" dirty="0">
              <a:latin typeface="+mn-lt"/>
            </a:rPr>
            <a:t>35.9%</a:t>
          </a:r>
        </a:p>
      </cdr:txBody>
    </cdr:sp>
  </cdr:relSizeAnchor>
  <cdr:relSizeAnchor xmlns:cdr="http://schemas.openxmlformats.org/drawingml/2006/chartDrawing">
    <cdr:from>
      <cdr:x>0.5719</cdr:x>
      <cdr:y>0.06312</cdr:y>
    </cdr:from>
    <cdr:to>
      <cdr:x>0.64882</cdr:x>
      <cdr:y>0.13942</cdr:y>
    </cdr:to>
    <cdr:sp macro="" textlink="">
      <cdr:nvSpPr>
        <cdr:cNvPr id="3" name="TextBox 13">
          <a:extLst xmlns:a="http://schemas.openxmlformats.org/drawingml/2006/main">
            <a:ext uri="{FF2B5EF4-FFF2-40B4-BE49-F238E27FC236}">
              <a16:creationId xmlns:a16="http://schemas.microsoft.com/office/drawing/2014/main" id="{AEBDD79B-0C47-1765-F463-E7ECB051AF37}"/>
            </a:ext>
          </a:extLst>
        </cdr:cNvPr>
        <cdr:cNvSpPr txBox="1"/>
      </cdr:nvSpPr>
      <cdr:spPr>
        <a:xfrm xmlns:a="http://schemas.openxmlformats.org/drawingml/2006/main">
          <a:off x="4346525" y="216432"/>
          <a:ext cx="584617" cy="2616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100" b="1" dirty="0">
              <a:latin typeface="+mn-lt"/>
            </a:rPr>
            <a:t>39.0%</a:t>
          </a:r>
        </a:p>
      </cdr:txBody>
    </cdr:sp>
  </cdr:relSizeAnchor>
  <cdr:relSizeAnchor xmlns:cdr="http://schemas.openxmlformats.org/drawingml/2006/chartDrawing">
    <cdr:from>
      <cdr:x>0.7223</cdr:x>
      <cdr:y>0.07938</cdr:y>
    </cdr:from>
    <cdr:to>
      <cdr:x>0.79922</cdr:x>
      <cdr:y>0.15568</cdr:y>
    </cdr:to>
    <cdr:sp macro="" textlink="">
      <cdr:nvSpPr>
        <cdr:cNvPr id="4" name="TextBox 13">
          <a:extLst xmlns:a="http://schemas.openxmlformats.org/drawingml/2006/main">
            <a:ext uri="{FF2B5EF4-FFF2-40B4-BE49-F238E27FC236}">
              <a16:creationId xmlns:a16="http://schemas.microsoft.com/office/drawing/2014/main" id="{AEBDD79B-0C47-1765-F463-E7ECB051AF37}"/>
            </a:ext>
          </a:extLst>
        </cdr:cNvPr>
        <cdr:cNvSpPr txBox="1"/>
      </cdr:nvSpPr>
      <cdr:spPr>
        <a:xfrm xmlns:a="http://schemas.openxmlformats.org/drawingml/2006/main">
          <a:off x="5489574" y="272193"/>
          <a:ext cx="584617" cy="2616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100" b="1" dirty="0">
              <a:latin typeface="+mn-lt"/>
            </a:rPr>
            <a:t>37.8%</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ABBC11-0F4C-429F-B941-74384EC84C66}" type="datetimeFigureOut">
              <a:rPr lang="en-US" smtClean="0"/>
              <a:t>10/31/2023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F3DDB4-391A-411F-9107-EEBD0150AE74}" type="slidenum">
              <a:rPr lang="en-US" smtClean="0"/>
              <a:t>‹#›</a:t>
            </a:fld>
            <a:endParaRPr lang="en-US"/>
          </a:p>
        </p:txBody>
      </p:sp>
    </p:spTree>
    <p:extLst>
      <p:ext uri="{BB962C8B-B14F-4D97-AF65-F5344CB8AC3E}">
        <p14:creationId xmlns:p14="http://schemas.microsoft.com/office/powerpoint/2010/main" val="2887552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3F3DDB4-391A-411F-9107-EEBD0150AE74}" type="slidenum">
              <a:rPr lang="en-US" smtClean="0"/>
              <a:t>1</a:t>
            </a:fld>
            <a:endParaRPr lang="en-US"/>
          </a:p>
        </p:txBody>
      </p:sp>
    </p:spTree>
    <p:extLst>
      <p:ext uri="{BB962C8B-B14F-4D97-AF65-F5344CB8AC3E}">
        <p14:creationId xmlns:p14="http://schemas.microsoft.com/office/powerpoint/2010/main" val="28078748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i="1">
                <a:solidFill>
                  <a:srgbClr val="000000"/>
                </a:solidFill>
                <a:effectLst/>
                <a:latin typeface="Calibri" panose="020F0502020204030204" pitchFamily="34" charset="0"/>
                <a:ea typeface="Calibri" panose="020F0502020204030204" pitchFamily="34" charset="0"/>
                <a:cs typeface="Calibri" panose="020F0502020204030204" pitchFamily="34" charset="0"/>
              </a:rPr>
              <a:t>Instructions for Customization: </a:t>
            </a:r>
          </a:p>
          <a:p>
            <a:pPr marL="171450" indent="-171450">
              <a:buFont typeface="Arial" panose="020B0604020202020204" pitchFamily="34" charset="0"/>
              <a:buChar char="•"/>
            </a:pPr>
            <a:r>
              <a:rPr lang="en-US" sz="1100">
                <a:solidFill>
                  <a:schemeClr val="tx1"/>
                </a:solidFill>
                <a:effectLst/>
                <a:latin typeface="+mn-lt"/>
                <a:ea typeface="+mn-ea"/>
                <a:cs typeface="+mn-cs"/>
              </a:rPr>
              <a:t>In</a:t>
            </a:r>
            <a:r>
              <a:rPr lang="en-US" sz="1100" b="1">
                <a:solidFill>
                  <a:schemeClr val="tx1"/>
                </a:solidFill>
                <a:effectLst/>
                <a:latin typeface="+mn-lt"/>
                <a:ea typeface="+mn-ea"/>
                <a:cs typeface="+mn-cs"/>
              </a:rPr>
              <a:t> </a:t>
            </a:r>
            <a:r>
              <a:rPr lang="en-US" sz="1100">
                <a:solidFill>
                  <a:schemeClr val="tx1"/>
                </a:solidFill>
                <a:effectLst/>
                <a:latin typeface="+mn-lt"/>
                <a:ea typeface="+mn-ea"/>
                <a:cs typeface="+mn-cs"/>
              </a:rPr>
              <a:t>the “</a:t>
            </a:r>
            <a:r>
              <a:rPr lang="en-US" sz="1100" b="1">
                <a:solidFill>
                  <a:schemeClr val="tx1"/>
                </a:solidFill>
                <a:effectLst/>
                <a:latin typeface="+mn-lt"/>
                <a:ea typeface="+mn-ea"/>
                <a:cs typeface="+mn-cs"/>
              </a:rPr>
              <a:t>Slide 16 – Visual</a:t>
            </a:r>
            <a:r>
              <a:rPr lang="en-US" sz="1100">
                <a:solidFill>
                  <a:schemeClr val="tx1"/>
                </a:solidFill>
                <a:effectLst/>
                <a:latin typeface="+mn-lt"/>
                <a:ea typeface="+mn-ea"/>
                <a:cs typeface="+mn-cs"/>
              </a:rPr>
              <a:t>” tab of the Databook, Manatt has used CMS data to generate a line graph of per capita personal health care spending (in dollars) from 2000 – 2020, in five-year increments, for the US, Washington, and selected peer states.</a:t>
            </a:r>
            <a:r>
              <a:rPr lang="en-US" sz="1100"/>
              <a:t> </a:t>
            </a:r>
            <a:endParaRPr lang="en-US" sz="1000" b="0" i="0">
              <a:solidFill>
                <a:schemeClr val="tx1"/>
              </a:solidFill>
              <a:effectLst/>
              <a:latin typeface="+mn-lt"/>
              <a:ea typeface="+mn-ea"/>
              <a:cs typeface="+mn-cs"/>
            </a:endParaRPr>
          </a:p>
          <a:p>
            <a:pPr marL="171450" indent="-171450" rtl="0" eaLnBrk="1" latinLnBrk="0" hangingPunct="1">
              <a:buFont typeface="Arial" panose="020B0604020202020204" pitchFamily="34" charset="0"/>
              <a:buChar char="•"/>
            </a:pPr>
            <a:r>
              <a:rPr lang="en-US" sz="1100">
                <a:solidFill>
                  <a:schemeClr val="tx1"/>
                </a:solidFill>
                <a:effectLst/>
                <a:latin typeface="+mn-lt"/>
                <a:ea typeface="+mn-ea"/>
                <a:cs typeface="+mn-cs"/>
              </a:rPr>
              <a:t>To customize this slide for your state, access the “</a:t>
            </a:r>
            <a:r>
              <a:rPr lang="en-US" sz="1100" b="1">
                <a:solidFill>
                  <a:schemeClr val="tx1"/>
                </a:solidFill>
                <a:effectLst/>
                <a:latin typeface="+mn-lt"/>
                <a:ea typeface="+mn-ea"/>
                <a:cs typeface="+mn-cs"/>
              </a:rPr>
              <a:t>Slide 16 – </a:t>
            </a:r>
            <a:r>
              <a:rPr lang="en-US" sz="1100" b="1"/>
              <a:t>Visual</a:t>
            </a:r>
            <a:r>
              <a:rPr lang="en-US" sz="1100">
                <a:solidFill>
                  <a:schemeClr val="tx1"/>
                </a:solidFill>
                <a:effectLst/>
                <a:latin typeface="+mn-lt"/>
                <a:ea typeface="+mn-ea"/>
                <a:cs typeface="+mn-cs"/>
              </a:rPr>
              <a:t>” tab in the accompanying Databook and select the filter option on the righthand side of the displayed line graph. Uncheck all filters and select the state or region for desired display on the line chart.</a:t>
            </a:r>
            <a:endParaRPr lang="en-US" sz="1200">
              <a:effectLst/>
            </a:endParaRPr>
          </a:p>
          <a:p>
            <a:pPr marL="171450" indent="-171450" rtl="0" eaLnBrk="1" fontAlgn="auto" latinLnBrk="0" hangingPunct="1">
              <a:buFont typeface="Arial" panose="020B0604020202020204" pitchFamily="34" charset="0"/>
              <a:buChar char="•"/>
            </a:pPr>
            <a:r>
              <a:rPr lang="en-US" sz="1000" b="0" i="0">
                <a:solidFill>
                  <a:schemeClr val="tx1"/>
                </a:solidFill>
                <a:effectLst/>
                <a:latin typeface="+mn-lt"/>
                <a:ea typeface="+mn-ea"/>
                <a:cs typeface="+mn-cs"/>
              </a:rPr>
              <a:t>In the </a:t>
            </a:r>
            <a:r>
              <a:rPr lang="en-US" sz="1000" b="1" i="0">
                <a:solidFill>
                  <a:schemeClr val="tx1"/>
                </a:solidFill>
                <a:effectLst/>
                <a:latin typeface="+mn-lt"/>
                <a:ea typeface="+mn-ea"/>
                <a:cs typeface="+mn-cs"/>
              </a:rPr>
              <a:t>“Slide 16 – Visual” </a:t>
            </a:r>
            <a:r>
              <a:rPr lang="en-US" sz="1000" b="0" i="0">
                <a:solidFill>
                  <a:schemeClr val="tx1"/>
                </a:solidFill>
                <a:effectLst/>
                <a:latin typeface="+mn-lt"/>
                <a:ea typeface="+mn-ea"/>
                <a:cs typeface="+mn-cs"/>
              </a:rPr>
              <a:t>tab, select the trendline, then select the data point for the 2020 per capita spending point only on that trendline. </a:t>
            </a:r>
            <a:r>
              <a:rPr lang="en-US" sz="1100">
                <a:solidFill>
                  <a:schemeClr val="tx1"/>
                </a:solidFill>
                <a:effectLst/>
                <a:latin typeface="+mn-lt"/>
                <a:ea typeface="+mn-ea"/>
                <a:cs typeface="+mn-cs"/>
              </a:rPr>
              <a:t>Right click on that data point, and a dropdown will appear. Find the "Add Data Label" option in the dropdown, and hover your mouse over the arrow on the right of the “Add Data Label” option. </a:t>
            </a:r>
            <a:r>
              <a:rPr lang="en-US" sz="1100" baseline="0">
                <a:solidFill>
                  <a:schemeClr val="tx1"/>
                </a:solidFill>
                <a:effectLst/>
                <a:latin typeface="+mn-lt"/>
                <a:ea typeface="+mn-ea"/>
                <a:cs typeface="+mn-cs"/>
              </a:rPr>
              <a:t>Two options will appear – “Add Data Label” and "Add Data Callout"</a:t>
            </a:r>
            <a:r>
              <a:rPr lang="en-US" sz="1100">
                <a:solidFill>
                  <a:schemeClr val="tx1"/>
                </a:solidFill>
                <a:effectLst/>
                <a:latin typeface="+mn-lt"/>
                <a:ea typeface="+mn-ea"/>
                <a:cs typeface="+mn-cs"/>
              </a:rPr>
              <a:t>. Select “Add Data Callout”. Note: if that option</a:t>
            </a:r>
            <a:r>
              <a:rPr lang="en-US" sz="1100" baseline="0">
                <a:solidFill>
                  <a:schemeClr val="tx1"/>
                </a:solidFill>
                <a:effectLst/>
                <a:latin typeface="+mn-lt"/>
                <a:ea typeface="+mn-ea"/>
                <a:cs typeface="+mn-cs"/>
              </a:rPr>
              <a:t> is not working, instead, select the 2020 per capita spending point on the desired trendline, right click that data point, and add a standard data label. Then, click the data label that is generated, and in the top righthand side of the Toolbar on the Excel screen, select "Shape Format." Under Shape Format, select "Edit Shape" and select the callout shape. Create data labels for each of the trendlines in the chart. </a:t>
            </a:r>
          </a:p>
          <a:p>
            <a:pPr marL="171450" indent="-171450" rtl="0" eaLnBrk="1" fontAlgn="auto" latinLnBrk="0" hangingPunct="1">
              <a:buFont typeface="Arial" panose="020B0604020202020204" pitchFamily="34" charset="0"/>
              <a:buChar char="•"/>
            </a:pPr>
            <a:r>
              <a:rPr lang="en-US" sz="1100" b="0" i="0">
                <a:solidFill>
                  <a:schemeClr val="tx1"/>
                </a:solidFill>
                <a:effectLst/>
                <a:latin typeface="+mn-lt"/>
                <a:ea typeface="+mn-ea"/>
                <a:cs typeface="+mn-cs"/>
              </a:rPr>
              <a:t>For each data callout, populate the state and dollar value </a:t>
            </a:r>
            <a:r>
              <a:rPr lang="en-US" sz="1100">
                <a:solidFill>
                  <a:schemeClr val="tx1"/>
                </a:solidFill>
                <a:effectLst/>
                <a:latin typeface="+mn-lt"/>
                <a:ea typeface="+mn-ea"/>
                <a:cs typeface="+mn-cs"/>
              </a:rPr>
              <a:t>by right clicking the data callout, selecting “Format Data Label”,</a:t>
            </a:r>
            <a:r>
              <a:rPr lang="en-US" sz="1100" b="0" i="0">
                <a:solidFill>
                  <a:schemeClr val="tx1"/>
                </a:solidFill>
                <a:effectLst/>
                <a:latin typeface="+mn-lt"/>
                <a:ea typeface="+mn-ea"/>
                <a:cs typeface="+mn-cs"/>
              </a:rPr>
              <a:t> and check S</a:t>
            </a:r>
            <a:r>
              <a:rPr lang="en-US" sz="1100">
                <a:solidFill>
                  <a:schemeClr val="tx1"/>
                </a:solidFill>
                <a:effectLst/>
                <a:latin typeface="+mn-lt"/>
                <a:ea typeface="+mn-ea"/>
                <a:cs typeface="+mn-cs"/>
              </a:rPr>
              <a:t>eries (the state, region, or US selected) and check Value (will display health care spending in dollars). </a:t>
            </a:r>
          </a:p>
          <a:p>
            <a:pPr marL="171450" indent="-171450" rtl="0" eaLnBrk="1" fontAlgn="auto" latinLnBrk="0" hangingPunct="1">
              <a:buFont typeface="Arial" panose="020B0604020202020204" pitchFamily="34" charset="0"/>
              <a:buChar char="•"/>
            </a:pPr>
            <a:r>
              <a:rPr lang="en-US" sz="1100">
                <a:solidFill>
                  <a:schemeClr val="tx1"/>
                </a:solidFill>
                <a:effectLst/>
                <a:latin typeface="+mn-lt"/>
                <a:ea typeface="+mn-ea"/>
                <a:cs typeface="+mn-cs"/>
              </a:rPr>
              <a:t>Once a customized chart has been generated, copy and paste this chart into the corresponding slide, replacing the sample graphic. Adjust the sizing of the chart as appropriate and adjust the colors of the trend lines in PowerPoint to emphasize your state (for example, Washington State is highlighted in yellow, while peer states are colored in various shades of blue). Then, update all of the yellow text in the takeaway/narrative callout to reflect the findings of the trend lines that are generated from your selection.</a:t>
            </a:r>
            <a:endParaRPr lang="en-US" sz="1200">
              <a:effectLst/>
            </a:endParaRPr>
          </a:p>
        </p:txBody>
      </p:sp>
      <p:sp>
        <p:nvSpPr>
          <p:cNvPr id="4" name="Slide Number Placeholder 3"/>
          <p:cNvSpPr>
            <a:spLocks noGrp="1"/>
          </p:cNvSpPr>
          <p:nvPr>
            <p:ph type="sldNum" sz="quarter" idx="5"/>
          </p:nvPr>
        </p:nvSpPr>
        <p:spPr/>
        <p:txBody>
          <a:bodyPr/>
          <a:lstStyle/>
          <a:p>
            <a:fld id="{C3F3DDB4-391A-411F-9107-EEBD0150AE74}" type="slidenum">
              <a:rPr lang="en-US" smtClean="0"/>
              <a:t>16</a:t>
            </a:fld>
            <a:endParaRPr lang="en-US"/>
          </a:p>
        </p:txBody>
      </p:sp>
    </p:spTree>
    <p:extLst>
      <p:ext uri="{BB962C8B-B14F-4D97-AF65-F5344CB8AC3E}">
        <p14:creationId xmlns:p14="http://schemas.microsoft.com/office/powerpoint/2010/main" val="1905753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i="1">
                <a:solidFill>
                  <a:srgbClr val="000000"/>
                </a:solidFill>
                <a:effectLst/>
                <a:latin typeface="Calibri" panose="020F0502020204030204" pitchFamily="34" charset="0"/>
                <a:ea typeface="Calibri" panose="020F0502020204030204" pitchFamily="34" charset="0"/>
                <a:cs typeface="Calibri" panose="020F0502020204030204" pitchFamily="34" charset="0"/>
              </a:rPr>
              <a:t>Instructions for Customization: </a:t>
            </a:r>
          </a:p>
          <a:p>
            <a:pPr marL="171450" indent="-171450">
              <a:buFont typeface="Arial" panose="020B0604020202020204" pitchFamily="34" charset="0"/>
              <a:buChar char="•"/>
            </a:pPr>
            <a:r>
              <a:rPr lang="en-US" sz="1800">
                <a:solidFill>
                  <a:srgbClr val="000000"/>
                </a:solidFill>
                <a:effectLst/>
                <a:latin typeface="Calibri" panose="020F0502020204030204" pitchFamily="34" charset="0"/>
                <a:ea typeface="Calibri" panose="020F0502020204030204" pitchFamily="34" charset="0"/>
                <a:cs typeface="Calibri" panose="020F0502020204030204" pitchFamily="34" charset="0"/>
              </a:rPr>
              <a:t>In</a:t>
            </a:r>
            <a:r>
              <a:rPr lang="en-US" sz="1800" b="1">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800">
                <a:solidFill>
                  <a:srgbClr val="000000"/>
                </a:solidFill>
                <a:effectLst/>
                <a:latin typeface="Calibri" panose="020F0502020204030204" pitchFamily="34" charset="0"/>
                <a:ea typeface="Calibri" panose="020F0502020204030204" pitchFamily="34" charset="0"/>
                <a:cs typeface="Calibri" panose="020F0502020204030204" pitchFamily="34" charset="0"/>
              </a:rPr>
              <a:t>the </a:t>
            </a:r>
            <a:r>
              <a:rPr lang="en-US" sz="1800" b="1">
                <a:solidFill>
                  <a:srgbClr val="000000"/>
                </a:solidFill>
                <a:effectLst/>
                <a:latin typeface="Calibri" panose="020F0502020204030204" pitchFamily="34" charset="0"/>
                <a:ea typeface="Calibri" panose="020F0502020204030204" pitchFamily="34" charset="0"/>
                <a:cs typeface="Calibri" panose="020F0502020204030204" pitchFamily="34" charset="0"/>
              </a:rPr>
              <a:t>“Slide 17 – Visual” </a:t>
            </a:r>
            <a:r>
              <a:rPr lang="en-US" sz="1800">
                <a:solidFill>
                  <a:srgbClr val="000000"/>
                </a:solidFill>
                <a:effectLst/>
                <a:latin typeface="Calibri" panose="020F0502020204030204" pitchFamily="34" charset="0"/>
                <a:ea typeface="Calibri" panose="020F0502020204030204" pitchFamily="34" charset="0"/>
                <a:cs typeface="Calibri" panose="020F0502020204030204" pitchFamily="34" charset="0"/>
              </a:rPr>
              <a:t>tab of the Databook, Manatt has used CMS data to generate a pie chart visualizing per capita personal health care spending by category for 2020 in Washington.</a:t>
            </a:r>
          </a:p>
          <a:p>
            <a:pPr marL="171450" indent="-171450">
              <a:buFont typeface="Arial" panose="020B0604020202020204" pitchFamily="34" charset="0"/>
              <a:buChar char="•"/>
            </a:pPr>
            <a:r>
              <a:rPr lang="en-US" sz="1800">
                <a:solidFill>
                  <a:srgbClr val="000000"/>
                </a:solidFill>
                <a:effectLst/>
                <a:latin typeface="Calibri"/>
                <a:ea typeface="Calibri"/>
                <a:cs typeface="Calibri"/>
              </a:rPr>
              <a:t>To customize this slide for your state, access the </a:t>
            </a:r>
            <a:r>
              <a:rPr lang="en-US" sz="1800" b="1">
                <a:solidFill>
                  <a:srgbClr val="000000"/>
                </a:solidFill>
                <a:effectLst/>
                <a:latin typeface="Calibri"/>
                <a:ea typeface="Calibri"/>
                <a:cs typeface="Calibri"/>
              </a:rPr>
              <a:t>“Slide 17 – Visual” </a:t>
            </a:r>
            <a:r>
              <a:rPr lang="en-US" sz="1800" b="0">
                <a:solidFill>
                  <a:srgbClr val="000000"/>
                </a:solidFill>
                <a:effectLst/>
                <a:latin typeface="Calibri"/>
                <a:ea typeface="Calibri"/>
                <a:cs typeface="Calibri"/>
              </a:rPr>
              <a:t>tab of the Databook and </a:t>
            </a:r>
            <a:r>
              <a:rPr lang="en-US" sz="1800">
                <a:solidFill>
                  <a:srgbClr val="000000"/>
                </a:solidFill>
                <a:effectLst/>
                <a:latin typeface="Calibri"/>
                <a:ea typeface="Calibri"/>
                <a:cs typeface="Calibri"/>
              </a:rPr>
              <a:t>select the ‘Chart Filters’ on right-hand side of the chart. Using the ‘Select Data’ link in the bottom right-hand corner, select ‘Series 1’ and ‘Edit’. Navigate back to the </a:t>
            </a:r>
            <a:r>
              <a:rPr lang="en-US" sz="1800" b="1">
                <a:solidFill>
                  <a:srgbClr val="000000"/>
                </a:solidFill>
                <a:effectLst/>
                <a:latin typeface="Calibri"/>
                <a:ea typeface="Calibri"/>
                <a:cs typeface="Calibri"/>
              </a:rPr>
              <a:t>“Slide 17 – Data” </a:t>
            </a:r>
            <a:r>
              <a:rPr lang="en-US" sz="1800" b="0">
                <a:solidFill>
                  <a:srgbClr val="000000"/>
                </a:solidFill>
                <a:effectLst/>
                <a:latin typeface="Calibri"/>
                <a:ea typeface="Calibri"/>
                <a:cs typeface="Calibri"/>
              </a:rPr>
              <a:t>tab. Delete any text in the ‘Series Name’ box and rename the series ‘Series 1’. Next, delete the text in the ‘Series Values’ box and then select the cells in column D (Y2020 (% of Total)) that correspond to the ‘Dental Services’ through ‘Other personal Healthcare Spending’ rows for your state. For example, if you are creating a chart for Alaska, then you will select Cell D6 through Cell D10. Select the ‘Ok’ button, and Excel will return you to the </a:t>
            </a:r>
            <a:r>
              <a:rPr lang="en-US" sz="1800" b="1">
                <a:solidFill>
                  <a:srgbClr val="000000"/>
                </a:solidFill>
                <a:effectLst/>
                <a:latin typeface="Calibri"/>
                <a:ea typeface="Calibri"/>
                <a:cs typeface="Calibri"/>
              </a:rPr>
              <a:t>“Slide 17 – Visual” </a:t>
            </a:r>
            <a:r>
              <a:rPr lang="en-US" sz="1800" b="0">
                <a:solidFill>
                  <a:srgbClr val="000000"/>
                </a:solidFill>
                <a:effectLst/>
                <a:latin typeface="Calibri"/>
                <a:ea typeface="Calibri"/>
                <a:cs typeface="Calibri"/>
              </a:rPr>
              <a:t>tab. Next, select the ‘Edit’ button in the ‘Horizontal (Category) Axis Labels’ box and Excel will automatically return you to the </a:t>
            </a:r>
            <a:r>
              <a:rPr lang="en-US" sz="1800" b="1">
                <a:solidFill>
                  <a:srgbClr val="000000"/>
                </a:solidFill>
                <a:effectLst/>
                <a:latin typeface="Calibri"/>
                <a:ea typeface="Calibri"/>
                <a:cs typeface="Calibri"/>
              </a:rPr>
              <a:t>“Slide 17 – Data” </a:t>
            </a:r>
            <a:r>
              <a:rPr lang="en-US" sz="1800" b="0">
                <a:solidFill>
                  <a:srgbClr val="000000"/>
                </a:solidFill>
                <a:effectLst/>
                <a:latin typeface="Calibri"/>
                <a:ea typeface="Calibri"/>
                <a:cs typeface="Calibri"/>
              </a:rPr>
              <a:t>tab. Delete the text in the ‘Axis label range’ box and then select the cells in Column B (Item) and C (Y2020(n)) that correspond to the ‘Dental Services’ through ‘Other personal Healthcare Spending’ rows for your state. For example, if you are creating a chart for Alaska then you will select cell B6 through Cell C10. Select the ‘Ok’ button and Excel will automatically return you to the </a:t>
            </a:r>
            <a:r>
              <a:rPr lang="en-US" sz="1800" b="1">
                <a:solidFill>
                  <a:srgbClr val="000000"/>
                </a:solidFill>
                <a:effectLst/>
                <a:latin typeface="Calibri"/>
                <a:ea typeface="Calibri"/>
                <a:cs typeface="Calibri"/>
              </a:rPr>
              <a:t>“Slide 17 – Visual” </a:t>
            </a:r>
            <a:r>
              <a:rPr lang="en-US" sz="1800" b="0">
                <a:solidFill>
                  <a:srgbClr val="000000"/>
                </a:solidFill>
                <a:effectLst/>
                <a:latin typeface="Calibri"/>
                <a:ea typeface="Calibri"/>
                <a:cs typeface="Calibri"/>
              </a:rPr>
              <a:t>tab. Select the ‘Ok’ button again.</a:t>
            </a:r>
          </a:p>
          <a:p>
            <a:pPr marL="171450" indent="-171450">
              <a:buFont typeface="Arial" panose="020B0604020202020204" pitchFamily="34" charset="0"/>
              <a:buChar char="•"/>
            </a:pPr>
            <a:r>
              <a:rPr lang="en-US" sz="1800" b="0">
                <a:solidFill>
                  <a:srgbClr val="000000"/>
                </a:solidFill>
                <a:effectLst/>
                <a:latin typeface="Calibri" panose="020F0502020204030204" pitchFamily="34" charset="0"/>
                <a:ea typeface="Calibri" panose="020F0502020204030204" pitchFamily="34" charset="0"/>
                <a:cs typeface="Calibri" panose="020F0502020204030204" pitchFamily="34" charset="0"/>
              </a:rPr>
              <a:t>Next, a</a:t>
            </a:r>
            <a:r>
              <a:rPr lang="en-US" sz="3200">
                <a:solidFill>
                  <a:srgbClr val="000000"/>
                </a:solidFill>
                <a:effectLst/>
                <a:latin typeface="Calibri" panose="020F0502020204030204" pitchFamily="34" charset="0"/>
                <a:ea typeface="Calibri" panose="020F0502020204030204" pitchFamily="34" charset="0"/>
                <a:cs typeface="Calibri" panose="020F0502020204030204" pitchFamily="34" charset="0"/>
              </a:rPr>
              <a:t>dd data labels to the chart. Select the ‘Chart Elements’ on the right hand-side of the chart the select the arrow next to ‘Data Labels’ and select ‘More Options’. Next, select ‘Label Options’ in the ‘Format Data Labels’ pane on the right-hand side of the screen and ensure that both the ‘Category name’ and ‘Value’ boxes are selected.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200">
                <a:solidFill>
                  <a:srgbClr val="000000"/>
                </a:solidFill>
                <a:effectLst/>
                <a:latin typeface="Calibri" panose="020F0502020204030204" pitchFamily="34" charset="0"/>
                <a:ea typeface="Calibri" panose="020F0502020204030204" pitchFamily="34" charset="0"/>
                <a:cs typeface="Calibri" panose="020F0502020204030204" pitchFamily="34" charset="0"/>
              </a:rPr>
              <a:t>Once a customized chart has been generated, copy and paste the chart into the slide, replacing the sample graphic. Adjust the sizing of the chart as appropriate, and adjust the colors and formatting of the chart and its data labels as needed. For example, in the sample graphic, the label for “Hospital Care” is colored to match the segment and the font size is slightly larger for emphasis. Then, update all the yellow text in the banner and takeaway callout box to reflect the findings of the pie chart that are generated from your selection.</a:t>
            </a:r>
            <a:endParaRPr lang="en-US" sz="320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3F3DDB4-391A-411F-9107-EEBD0150AE74}" type="slidenum">
              <a:rPr lang="en-US" smtClean="0"/>
              <a:t>17</a:t>
            </a:fld>
            <a:endParaRPr lang="en-US"/>
          </a:p>
        </p:txBody>
      </p:sp>
    </p:spTree>
    <p:extLst>
      <p:ext uri="{BB962C8B-B14F-4D97-AF65-F5344CB8AC3E}">
        <p14:creationId xmlns:p14="http://schemas.microsoft.com/office/powerpoint/2010/main" val="16596399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1" i="1" dirty="0">
                <a:solidFill>
                  <a:srgbClr val="000000"/>
                </a:solidFill>
                <a:effectLst/>
                <a:latin typeface="Calibri"/>
                <a:ea typeface="Calibri" panose="020F0502020204030204" pitchFamily="34" charset="0"/>
                <a:cs typeface="Calibri"/>
              </a:rPr>
              <a:t>Instructions for Customization:</a:t>
            </a:r>
            <a:r>
              <a:rPr lang="en-US" sz="900" b="1" i="1" dirty="0">
                <a:solidFill>
                  <a:srgbClr val="000000"/>
                </a:solidFill>
                <a:latin typeface="Calibri"/>
                <a:ea typeface="Calibri" panose="020F0502020204030204" pitchFamily="34" charset="0"/>
                <a:cs typeface="Calibri"/>
              </a:rPr>
              <a:t> </a:t>
            </a:r>
            <a:endParaRPr lang="en-US" sz="9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900" dirty="0">
                <a:solidFill>
                  <a:srgbClr val="000000"/>
                </a:solidFill>
                <a:effectLst/>
                <a:latin typeface="Calibri"/>
                <a:ea typeface="Calibri" panose="020F0502020204030204" pitchFamily="34" charset="0"/>
                <a:cs typeface="Calibri"/>
              </a:rPr>
              <a:t>In</a:t>
            </a:r>
            <a:r>
              <a:rPr lang="en-US" sz="900" b="1" dirty="0">
                <a:solidFill>
                  <a:srgbClr val="000000"/>
                </a:solidFill>
                <a:effectLst/>
                <a:latin typeface="Calibri"/>
                <a:ea typeface="Calibri" panose="020F0502020204030204" pitchFamily="34" charset="0"/>
                <a:cs typeface="Calibri"/>
              </a:rPr>
              <a:t> </a:t>
            </a:r>
            <a:r>
              <a:rPr lang="en-US" sz="900" dirty="0">
                <a:solidFill>
                  <a:srgbClr val="000000"/>
                </a:solidFill>
                <a:effectLst/>
                <a:latin typeface="Calibri"/>
                <a:ea typeface="Calibri" panose="020F0502020204030204" pitchFamily="34" charset="0"/>
                <a:cs typeface="Calibri"/>
              </a:rPr>
              <a:t>the “</a:t>
            </a:r>
            <a:r>
              <a:rPr lang="en-US" sz="900" b="1" dirty="0">
                <a:solidFill>
                  <a:srgbClr val="000000"/>
                </a:solidFill>
                <a:effectLst/>
                <a:latin typeface="Calibri"/>
                <a:ea typeface="Calibri" panose="020F0502020204030204" pitchFamily="34" charset="0"/>
                <a:cs typeface="Calibri"/>
              </a:rPr>
              <a:t>Slide 18 – Visual</a:t>
            </a:r>
            <a:r>
              <a:rPr lang="en-US" sz="900" dirty="0">
                <a:solidFill>
                  <a:srgbClr val="000000"/>
                </a:solidFill>
                <a:effectLst/>
                <a:latin typeface="Calibri"/>
                <a:ea typeface="Calibri" panose="020F0502020204030204" pitchFamily="34" charset="0"/>
                <a:cs typeface="Calibri"/>
              </a:rPr>
              <a:t>” tab of the Databook, Manatt has used CMS data to generate a series of bar charts visualizing cumulative growth in per capita personal health care spending by health service category from 2000 – 2020, in five-year increments, for Washington state.</a:t>
            </a:r>
          </a:p>
          <a:p>
            <a:pPr marL="171450" indent="-171450">
              <a:buFont typeface="Arial" panose="020B0604020202020204" pitchFamily="34" charset="0"/>
              <a:buChar char="•"/>
            </a:pPr>
            <a:r>
              <a:rPr lang="en-US" sz="900" dirty="0">
                <a:solidFill>
                  <a:srgbClr val="000000"/>
                </a:solidFill>
              </a:rPr>
              <a:t>To customize this slide for your state, access the </a:t>
            </a:r>
            <a:r>
              <a:rPr lang="en-US" sz="900" b="1" dirty="0">
                <a:solidFill>
                  <a:srgbClr val="000000"/>
                </a:solidFill>
              </a:rPr>
              <a:t>“Slide 18 – Visual” </a:t>
            </a:r>
            <a:r>
              <a:rPr lang="en-US" sz="900" dirty="0">
                <a:solidFill>
                  <a:srgbClr val="000000"/>
                </a:solidFill>
              </a:rPr>
              <a:t>tab of the Databook and select the ‘Chart Filters’ on the right-hand side of the chart. Click the ‘Select Data’ link in the bottom right-hand corner, select ‘2005’ and ‘Edit’. Delete the text in the ‘Series Values’ box and then navigate to the </a:t>
            </a:r>
            <a:r>
              <a:rPr lang="en-US" sz="900" b="1" dirty="0">
                <a:solidFill>
                  <a:srgbClr val="000000"/>
                </a:solidFill>
              </a:rPr>
              <a:t>“Slide 18 – Data” </a:t>
            </a:r>
            <a:r>
              <a:rPr lang="en-US" sz="900" dirty="0">
                <a:solidFill>
                  <a:srgbClr val="000000"/>
                </a:solidFill>
              </a:rPr>
              <a:t>tab. Next, select the cells in Column H (Y2005 (% from Y2000)) that correspond to your state. For example, if you are creating a chart for Alaska, you would select Cell H11 through Cell H16. Select the ‘Ok’ button, and Excel will return you to the </a:t>
            </a:r>
            <a:r>
              <a:rPr lang="en-US" sz="900" b="1" dirty="0">
                <a:solidFill>
                  <a:srgbClr val="000000"/>
                </a:solidFill>
              </a:rPr>
              <a:t>“Slide 18 – Visual” </a:t>
            </a:r>
            <a:r>
              <a:rPr lang="en-US" sz="900" dirty="0">
                <a:solidFill>
                  <a:srgbClr val="000000"/>
                </a:solidFill>
              </a:rPr>
              <a:t>tab. Then repeat these steps to edit the ‘2010’, ‘2015’, and ‘2020’ series by selecting the relevant cells from the </a:t>
            </a:r>
            <a:r>
              <a:rPr lang="en-US" sz="900" b="1" dirty="0">
                <a:solidFill>
                  <a:srgbClr val="000000"/>
                </a:solidFill>
              </a:rPr>
              <a:t>“Slide 18 – Data” </a:t>
            </a:r>
            <a:r>
              <a:rPr lang="en-US" sz="900" dirty="0">
                <a:solidFill>
                  <a:srgbClr val="000000"/>
                </a:solidFill>
              </a:rPr>
              <a:t>tab - for 2010, use Column K (Y2010 (% from Y2000)), for 2015 use Column N (Y2015 (% from Y2000)), and for 2020 use Column Q (Y2020 (% from Y2000)).</a:t>
            </a:r>
            <a:endParaRPr lang="en-US"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US" sz="1000" dirty="0">
                <a:solidFill>
                  <a:srgbClr val="000000"/>
                </a:solidFill>
              </a:rPr>
              <a:t>Then navigate back to the </a:t>
            </a:r>
            <a:r>
              <a:rPr lang="en-US" sz="1000" b="1" dirty="0">
                <a:solidFill>
                  <a:srgbClr val="000000"/>
                </a:solidFill>
              </a:rPr>
              <a:t>“Slide 18 – Visual” </a:t>
            </a:r>
            <a:r>
              <a:rPr lang="en-US" sz="1000" b="0" dirty="0">
                <a:solidFill>
                  <a:srgbClr val="000000"/>
                </a:solidFill>
              </a:rPr>
              <a:t>tab </a:t>
            </a:r>
            <a:r>
              <a:rPr lang="en-US" sz="1000" dirty="0">
                <a:solidFill>
                  <a:srgbClr val="000000"/>
                </a:solidFill>
              </a:rPr>
              <a:t>to add data labels to the chart. Select the ‘Chart Elements’ on the right hand-side of the chart then check the ‘Data Labels’ box. This will populate the cumulative spending growth for each year. For clarity, </a:t>
            </a:r>
            <a:r>
              <a:rPr lang="en-US" sz="1000" dirty="0">
                <a:solidFill>
                  <a:srgbClr val="000000"/>
                </a:solidFill>
                <a:effectLst/>
                <a:latin typeface="Calibri"/>
                <a:ea typeface="Calibri" panose="020F0502020204030204" pitchFamily="34" charset="0"/>
                <a:cs typeface="Calibri"/>
              </a:rPr>
              <a:t>Manatt recommends limiting labels for cumulative spending growth to the most recently available data year (2020). To remove the other data labels, right click the label and click ‘Delete’.</a:t>
            </a:r>
          </a:p>
          <a:p>
            <a:pPr marL="171450" indent="-171450">
              <a:buFont typeface="Arial,Sans-Serif" panose="020B0604020202020204" pitchFamily="34" charset="0"/>
              <a:buChar char="•"/>
            </a:pPr>
            <a:r>
              <a:rPr lang="en-US" sz="1000" dirty="0">
                <a:solidFill>
                  <a:srgbClr val="000000"/>
                </a:solidFill>
              </a:rPr>
              <a:t>Once a customized chart has been generated, copy and paste the chart into the slide, replacing the sample graphic. Adjust the sizing of the chart as appropriate, and adjust the colors and formatting of the chart and its data labels as needed. Manatt recommends emphasizing the label for the service category with the largest cumulative growth. For example, in the sample graphic, the label for Hospital Care is a larger, yellow font to emphasize that it is the biggest spending driver for the state of Washington. Finally, update all the yellow text in the banner and takeaway callout box to reflect the findings that are generated from your selection.</a:t>
            </a:r>
          </a:p>
          <a:p>
            <a:pPr marL="171450" marR="0" lvl="0" indent="-171450" algn="l" defTabSz="914400" rtl="0" eaLnBrk="1" fontAlgn="auto" latinLnBrk="0" hangingPunct="1">
              <a:lnSpc>
                <a:spcPct val="100000"/>
              </a:lnSpc>
              <a:spcBef>
                <a:spcPts val="0"/>
              </a:spcBef>
              <a:spcAft>
                <a:spcPts val="0"/>
              </a:spcAft>
              <a:buClrTx/>
              <a:buSzTx/>
              <a:buFont typeface="Arial,Sans-Serif" panose="020B0604020202020204" pitchFamily="34" charset="0"/>
              <a:buChar char="•"/>
              <a:tabLst/>
              <a:defRPr/>
            </a:pPr>
            <a:r>
              <a:rPr lang="en-US" sz="1000" dirty="0">
                <a:solidFill>
                  <a:srgbClr val="000000"/>
                </a:solidFill>
              </a:rPr>
              <a:t>Please note that </a:t>
            </a:r>
            <a:r>
              <a:rPr lang="en-US" sz="1000" b="1" dirty="0">
                <a:solidFill>
                  <a:srgbClr val="000000"/>
                </a:solidFill>
              </a:rPr>
              <a:t>"Slide 18 – Data"</a:t>
            </a:r>
            <a:r>
              <a:rPr lang="en-US" sz="1000" dirty="0">
                <a:solidFill>
                  <a:srgbClr val="000000"/>
                </a:solidFill>
              </a:rPr>
              <a:t> has hidden Columns A &amp; B to ensure the categories in the data visual are sorted appropriately. In addition, </a:t>
            </a:r>
            <a:r>
              <a:rPr lang="en-US" sz="1000" b="1" dirty="0">
                <a:solidFill>
                  <a:srgbClr val="000000"/>
                </a:solidFill>
              </a:rPr>
              <a:t>"Slide 18 – Data" </a:t>
            </a:r>
            <a:r>
              <a:rPr lang="en-US" sz="1000" dirty="0">
                <a:solidFill>
                  <a:srgbClr val="000000"/>
                </a:solidFill>
              </a:rPr>
              <a:t>has hidden Columns E, G, I, J, L, M, O, P &amp; R, which contain the values by which the percentages were calculated. Unhiding these columns will impact the data displayed in the data visual, so please keep these values hidden for purposes of generating the data visual.</a:t>
            </a:r>
            <a:endParaRPr lang="en-US" sz="1000" dirty="0">
              <a:solidFill>
                <a:srgbClr val="000000"/>
              </a:solidFill>
              <a:cs typeface="Calibri"/>
            </a:endParaRPr>
          </a:p>
        </p:txBody>
      </p:sp>
      <p:sp>
        <p:nvSpPr>
          <p:cNvPr id="4" name="Slide Number Placeholder 3"/>
          <p:cNvSpPr>
            <a:spLocks noGrp="1"/>
          </p:cNvSpPr>
          <p:nvPr>
            <p:ph type="sldNum" sz="quarter" idx="5"/>
          </p:nvPr>
        </p:nvSpPr>
        <p:spPr/>
        <p:txBody>
          <a:bodyPr/>
          <a:lstStyle/>
          <a:p>
            <a:fld id="{C3F3DDB4-391A-411F-9107-EEBD0150AE74}" type="slidenum">
              <a:rPr lang="en-US" smtClean="0"/>
              <a:t>18</a:t>
            </a:fld>
            <a:endParaRPr lang="en-US"/>
          </a:p>
        </p:txBody>
      </p:sp>
    </p:spTree>
    <p:extLst>
      <p:ext uri="{BB962C8B-B14F-4D97-AF65-F5344CB8AC3E}">
        <p14:creationId xmlns:p14="http://schemas.microsoft.com/office/powerpoint/2010/main" val="7994850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a:t>Instructions for Customization</a:t>
            </a:r>
          </a:p>
          <a:p>
            <a:pPr marL="171450" indent="-171450">
              <a:buFont typeface="Arial" panose="020B0604020202020204" pitchFamily="34" charset="0"/>
              <a:buChar char="•"/>
            </a:pPr>
            <a:r>
              <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In</a:t>
            </a:r>
            <a:r>
              <a:rPr lang="en-US"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the </a:t>
            </a:r>
            <a:r>
              <a:rPr lang="en-US"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“Slide 19 – Visual” </a:t>
            </a:r>
            <a:r>
              <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tab of the Databook, Manatt has used MEPS-IC and OEWS data to generate a line graph visualizing cumulative average family premiums and wage growth from 2011– 2021, in two-year increments, for Washington state.</a:t>
            </a:r>
          </a:p>
          <a:p>
            <a:pPr marL="171450" indent="-171450">
              <a:buFont typeface="Arial" panose="020B0604020202020204" pitchFamily="34" charset="0"/>
              <a:buChar char="•"/>
            </a:pPr>
            <a:r>
              <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To customize this slide for your state, access the </a:t>
            </a:r>
            <a:r>
              <a:rPr lang="en-US" sz="1200" b="1">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“Slide 19 – Visual” </a:t>
            </a:r>
            <a:r>
              <a:rPr lang="en-US" sz="1200" b="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tab</a:t>
            </a:r>
            <a:r>
              <a:rPr lang="en-US" sz="1200" b="1">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r>
              <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in the Databook and select the ‘Chart Filters’ option on the right-hand side of the chart. Use the filter to select the state for desired display in the line chart, ensuring you select both the ‘Average Family Premium % Change’ series and ‘Average Wage % Change’ series for your state.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Once a customized chart has been generated, copy and paste the chart into the slide, replacing the sample graphic. Adjust the sizing of the chart as appropriate, and adjust the colors and formatting as needed. For example, the labels for “Average Family Premiums” and “Average Family Wages” were added manually in </a:t>
            </a:r>
            <a:r>
              <a:rPr lang="en-US" sz="140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Powerpoint</a:t>
            </a:r>
            <a:r>
              <a:rPr lang="en-U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 and match the color of the associated trend lines. Finally, update all the yellow text in the banner and takeaway callout box to reflect the findings that are generated from your selection.</a:t>
            </a:r>
          </a:p>
        </p:txBody>
      </p:sp>
      <p:sp>
        <p:nvSpPr>
          <p:cNvPr id="4" name="Slide Number Placeholder 3"/>
          <p:cNvSpPr>
            <a:spLocks noGrp="1"/>
          </p:cNvSpPr>
          <p:nvPr>
            <p:ph type="sldNum" sz="quarter" idx="5"/>
          </p:nvPr>
        </p:nvSpPr>
        <p:spPr/>
        <p:txBody>
          <a:bodyPr/>
          <a:lstStyle/>
          <a:p>
            <a:fld id="{C3F3DDB4-391A-411F-9107-EEBD0150AE74}" type="slidenum">
              <a:rPr lang="en-US" smtClean="0"/>
              <a:t>19</a:t>
            </a:fld>
            <a:endParaRPr lang="en-US"/>
          </a:p>
        </p:txBody>
      </p:sp>
    </p:spTree>
    <p:extLst>
      <p:ext uri="{BB962C8B-B14F-4D97-AF65-F5344CB8AC3E}">
        <p14:creationId xmlns:p14="http://schemas.microsoft.com/office/powerpoint/2010/main" val="10630927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a:t>Instructions for Customization</a:t>
            </a:r>
          </a:p>
          <a:p>
            <a:pPr marL="171450" indent="-171450">
              <a:buFont typeface="Arial" panose="020B0604020202020204" pitchFamily="34" charset="0"/>
              <a:buChar char="•"/>
            </a:pPr>
            <a:r>
              <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In</a:t>
            </a:r>
            <a:r>
              <a:rPr lang="en-US"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the </a:t>
            </a:r>
            <a:r>
              <a:rPr lang="en-US"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“Slide 20– Visual</a:t>
            </a:r>
            <a:r>
              <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 tab of the Databook, Manatt has used MEPS-IC and OEWS data to generate an area chart visualizing cumulative average family premiums and deductibles from 2011– 2021, in two-year increments, for Washington state.</a:t>
            </a:r>
          </a:p>
          <a:p>
            <a:pPr marL="171450" indent="-171450">
              <a:buFont typeface="Arial" panose="020B0604020202020204" pitchFamily="34" charset="0"/>
              <a:buChar char="•"/>
            </a:pPr>
            <a:r>
              <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To customize this slide for your state, access the </a:t>
            </a:r>
            <a:r>
              <a:rPr lang="en-US"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“Slide 20 – Data” </a:t>
            </a:r>
            <a:r>
              <a:rPr lang="en-US" sz="1200" b="0">
                <a:solidFill>
                  <a:srgbClr val="000000"/>
                </a:solidFill>
                <a:effectLst/>
                <a:latin typeface="Calibri" panose="020F0502020204030204" pitchFamily="34" charset="0"/>
                <a:ea typeface="Calibri" panose="020F0502020204030204" pitchFamily="34" charset="0"/>
                <a:cs typeface="Calibri" panose="020F0502020204030204" pitchFamily="34" charset="0"/>
              </a:rPr>
              <a:t>tab of the Databook and filter the ‘State’ column (column A) to your state. Make sure you select both the ‘Average Family Premium and Deductible’ and ‘Average Family Premium’ values for your state from the filter to capture both metrics in the above visual. Select ‘Ok’, </a:t>
            </a:r>
            <a:r>
              <a:rPr lang="en-US" sz="1200" b="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then navigate to the </a:t>
            </a:r>
            <a:r>
              <a:rPr lang="en-US" sz="1200" b="1">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“Slide 20 – Visual” </a:t>
            </a:r>
            <a:r>
              <a:rPr lang="en-US" sz="1200" b="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tab</a:t>
            </a:r>
            <a:r>
              <a:rPr lang="en-US" sz="1200" b="1">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r>
              <a:rPr lang="en-US" sz="1200" b="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to access the updated chart. </a:t>
            </a:r>
          </a:p>
          <a:p>
            <a:pPr marL="171450" indent="-171450">
              <a:buFont typeface="Arial" panose="020B0604020202020204" pitchFamily="34" charset="0"/>
              <a:buChar char="•"/>
            </a:pPr>
            <a:r>
              <a:rPr lang="en-US"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Once a customized chart has been generated, copy and paste the chart into the slide, replacing the sample graphic. Adjust the sizing of the chart as appropriate, and adjust the colors and formatting as needed. Manatt recommends using a pattern fill for the ‘Average Family Premium and Deductible’ field and a solid fill for the ‘Average Family Premium’ field, as well as manually adding labels for these trends to the PowerPoint slide. Finally, update all the yellow text in the banner and takeaway callout box on the slide to reflect the findings that are generated from your selection.</a:t>
            </a:r>
          </a:p>
        </p:txBody>
      </p:sp>
      <p:sp>
        <p:nvSpPr>
          <p:cNvPr id="4" name="Slide Number Placeholder 3"/>
          <p:cNvSpPr>
            <a:spLocks noGrp="1"/>
          </p:cNvSpPr>
          <p:nvPr>
            <p:ph type="sldNum" sz="quarter" idx="5"/>
          </p:nvPr>
        </p:nvSpPr>
        <p:spPr/>
        <p:txBody>
          <a:bodyPr/>
          <a:lstStyle/>
          <a:p>
            <a:fld id="{C3F3DDB4-391A-411F-9107-EEBD0150AE74}" type="slidenum">
              <a:rPr lang="en-US" smtClean="0"/>
              <a:t>20</a:t>
            </a:fld>
            <a:endParaRPr lang="en-US"/>
          </a:p>
        </p:txBody>
      </p:sp>
    </p:spTree>
    <p:extLst>
      <p:ext uri="{BB962C8B-B14F-4D97-AF65-F5344CB8AC3E}">
        <p14:creationId xmlns:p14="http://schemas.microsoft.com/office/powerpoint/2010/main" val="12165055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a:t>Instructions for Customization</a:t>
            </a:r>
            <a:endParaRPr lang="en-US" b="1" i="1">
              <a:cs typeface="Calibri"/>
            </a:endParaRPr>
          </a:p>
          <a:p>
            <a:pPr marL="171450" indent="-171450">
              <a:buFont typeface="Arial" panose="020B0604020202020204" pitchFamily="34" charset="0"/>
              <a:buChar char="•"/>
            </a:pPr>
            <a:r>
              <a:rPr lang="en-US" sz="1200">
                <a:solidFill>
                  <a:srgbClr val="000000"/>
                </a:solidFill>
                <a:effectLst/>
                <a:latin typeface="Calibri"/>
                <a:ea typeface="Calibri" panose="020F0502020204030204" pitchFamily="34" charset="0"/>
                <a:cs typeface="Calibri"/>
              </a:rPr>
              <a:t>In</a:t>
            </a:r>
            <a:r>
              <a:rPr lang="en-US" sz="1200" b="1">
                <a:solidFill>
                  <a:srgbClr val="000000"/>
                </a:solidFill>
                <a:effectLst/>
                <a:latin typeface="Calibri"/>
                <a:ea typeface="Calibri" panose="020F0502020204030204" pitchFamily="34" charset="0"/>
                <a:cs typeface="Calibri"/>
              </a:rPr>
              <a:t> </a:t>
            </a:r>
            <a:r>
              <a:rPr lang="en-US" sz="1200">
                <a:solidFill>
                  <a:srgbClr val="000000"/>
                </a:solidFill>
                <a:effectLst/>
                <a:latin typeface="Calibri"/>
                <a:ea typeface="Calibri" panose="020F0502020204030204" pitchFamily="34" charset="0"/>
                <a:cs typeface="Calibri"/>
              </a:rPr>
              <a:t>the </a:t>
            </a:r>
            <a:r>
              <a:rPr lang="en-US" sz="1200" b="1">
                <a:solidFill>
                  <a:srgbClr val="000000"/>
                </a:solidFill>
                <a:effectLst/>
                <a:latin typeface="Calibri"/>
                <a:ea typeface="Calibri" panose="020F0502020204030204" pitchFamily="34" charset="0"/>
                <a:cs typeface="Calibri"/>
              </a:rPr>
              <a:t>“Slide 21 – Visual”</a:t>
            </a:r>
            <a:r>
              <a:rPr lang="en-US" sz="1200" b="0">
                <a:solidFill>
                  <a:srgbClr val="000000"/>
                </a:solidFill>
                <a:effectLst/>
                <a:latin typeface="Calibri"/>
                <a:ea typeface="Calibri" panose="020F0502020204030204" pitchFamily="34" charset="0"/>
                <a:cs typeface="Calibri"/>
              </a:rPr>
              <a:t> tab </a:t>
            </a:r>
            <a:r>
              <a:rPr lang="en-US" sz="1200">
                <a:solidFill>
                  <a:srgbClr val="000000"/>
                </a:solidFill>
                <a:effectLst/>
                <a:latin typeface="Calibri"/>
                <a:ea typeface="Calibri" panose="020F0502020204030204" pitchFamily="34" charset="0"/>
                <a:cs typeface="Calibri"/>
              </a:rPr>
              <a:t>of the Databook, Manatt has used MEPS-IC and OEWS data to generate a bar chart visualizing average family premiums and deductibles as a percent of average wages from 2011– 2021, in two-year increments, for Washington state.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a:solidFill>
                  <a:srgbClr val="000000"/>
                </a:solidFill>
                <a:effectLst/>
                <a:latin typeface="Calibri"/>
                <a:ea typeface="Calibri" panose="020F0502020204030204" pitchFamily="34" charset="0"/>
                <a:cs typeface="Calibri"/>
              </a:rPr>
              <a:t>To customize this slide for your state, access the </a:t>
            </a:r>
            <a:r>
              <a:rPr lang="en-US" sz="1200" b="1">
                <a:solidFill>
                  <a:srgbClr val="000000"/>
                </a:solidFill>
                <a:effectLst/>
                <a:latin typeface="Calibri"/>
                <a:ea typeface="Calibri" panose="020F0502020204030204" pitchFamily="34" charset="0"/>
                <a:cs typeface="Calibri"/>
              </a:rPr>
              <a:t>“Slide 21 – Visual”</a:t>
            </a:r>
            <a:r>
              <a:rPr lang="en-US" sz="1200" b="0">
                <a:solidFill>
                  <a:srgbClr val="000000"/>
                </a:solidFill>
                <a:effectLst/>
                <a:latin typeface="Calibri"/>
                <a:ea typeface="Calibri" panose="020F0502020204030204" pitchFamily="34" charset="0"/>
                <a:cs typeface="Calibri"/>
              </a:rPr>
              <a:t> tab </a:t>
            </a:r>
            <a:r>
              <a:rPr lang="en-US" sz="1200">
                <a:solidFill>
                  <a:srgbClr val="000000"/>
                </a:solidFill>
                <a:effectLst/>
                <a:latin typeface="Calibri"/>
                <a:ea typeface="Calibri" panose="020F0502020204030204" pitchFamily="34" charset="0"/>
                <a:cs typeface="Calibri"/>
              </a:rPr>
              <a:t>in the Databook and select the ‘Chart Filters’ option to the right of the bar chart. Click ‘Select Data’ in the bottom right corner, then select the ‘Washington, Average Family Premium as a Percent of Average Wages’ Series and click the ‘Edit’ option on the left-hand side. Excel will automatically take you to the </a:t>
            </a:r>
            <a:r>
              <a:rPr lang="en-US" sz="1200" b="1">
                <a:solidFill>
                  <a:srgbClr val="000000"/>
                </a:solidFill>
                <a:effectLst/>
                <a:latin typeface="Calibri"/>
                <a:ea typeface="Calibri" panose="020F0502020204030204" pitchFamily="34" charset="0"/>
                <a:cs typeface="Calibri"/>
              </a:rPr>
              <a:t>“Slide 21 – Data”</a:t>
            </a:r>
            <a:r>
              <a:rPr lang="en-US" sz="1200" b="0">
                <a:solidFill>
                  <a:srgbClr val="000000"/>
                </a:solidFill>
                <a:effectLst/>
                <a:latin typeface="Calibri"/>
                <a:ea typeface="Calibri" panose="020F0502020204030204" pitchFamily="34" charset="0"/>
                <a:cs typeface="Calibri"/>
              </a:rPr>
              <a:t> tab.</a:t>
            </a:r>
            <a:r>
              <a:rPr lang="en-US" sz="1200">
                <a:solidFill>
                  <a:srgbClr val="000000"/>
                </a:solidFill>
                <a:effectLst/>
                <a:latin typeface="Calibri"/>
                <a:ea typeface="Calibri" panose="020F0502020204030204" pitchFamily="34" charset="0"/>
                <a:cs typeface="Calibri"/>
              </a:rPr>
              <a:t> Now, delete the text in the ‘Series Name’ box and then select the cell in Column C (Label) that corresponds to ‘Average Family Premium as a Percent of Average Wages’ for your state. Next, delete the text in the ‘Series value’ box and then select the cells in Column K (2011) through Column P (2021) that correspond to ‘Average Family Premium as a Percent of Average Wages’ for your state. Click ‘Ok’ and Excel will now return you to the </a:t>
            </a:r>
            <a:r>
              <a:rPr lang="en-US" sz="1200" b="1">
                <a:solidFill>
                  <a:srgbClr val="000000"/>
                </a:solidFill>
                <a:effectLst/>
                <a:latin typeface="Calibri"/>
                <a:ea typeface="Calibri" panose="020F0502020204030204" pitchFamily="34" charset="0"/>
                <a:cs typeface="Calibri"/>
              </a:rPr>
              <a:t>“Slide 21 – Visual”</a:t>
            </a:r>
            <a:r>
              <a:rPr lang="en-US" sz="1200" b="0">
                <a:solidFill>
                  <a:srgbClr val="000000"/>
                </a:solidFill>
                <a:effectLst/>
                <a:latin typeface="Calibri"/>
                <a:ea typeface="Calibri" panose="020F0502020204030204" pitchFamily="34" charset="0"/>
                <a:cs typeface="Calibri"/>
              </a:rPr>
              <a:t> tab. Repeat these same steps to update the data for ‘</a:t>
            </a:r>
            <a:r>
              <a:rPr lang="en-US" sz="1200">
                <a:solidFill>
                  <a:srgbClr val="000000"/>
                </a:solidFill>
                <a:effectLst/>
                <a:latin typeface="Calibri"/>
                <a:ea typeface="Calibri" panose="020F0502020204030204" pitchFamily="34" charset="0"/>
                <a:cs typeface="Calibri"/>
              </a:rPr>
              <a:t>Average Family Deductible as a Percent of Average Wages’ for your state.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a:solidFill>
                  <a:srgbClr val="000000"/>
                </a:solidFill>
                <a:effectLst/>
                <a:latin typeface="Calibri"/>
                <a:ea typeface="Calibri" panose="020F0502020204030204" pitchFamily="34" charset="0"/>
                <a:cs typeface="Calibri"/>
              </a:rPr>
              <a:t>Once a customized chart has been generated, copy and paste this chart into the corresponding slide, replacing the sample graphic. Adjust the sizing of the chart as appropriate, and adjust the colors and formatting as needed. Manually update the text box labels at the top of each bar to reflect the combined total percentage for Average Family Premiums and Average Family Deductibles in the slide. Finally, update all the yellow text in the banner and takeaway callout box on the slide to reflect the findings that are generated from your selection.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a:solidFill>
                  <a:srgbClr val="000000"/>
                </a:solidFill>
                <a:effectLst/>
                <a:latin typeface="Calibri"/>
                <a:ea typeface="Calibri" panose="020F0502020204030204" pitchFamily="34" charset="0"/>
                <a:cs typeface="Calibri"/>
              </a:rPr>
              <a:t>Please note </a:t>
            </a:r>
            <a:r>
              <a:rPr lang="en-US" sz="1400" b="1">
                <a:solidFill>
                  <a:srgbClr val="000000"/>
                </a:solidFill>
                <a:effectLst/>
                <a:latin typeface="Calibri"/>
                <a:ea typeface="Calibri" panose="020F0502020204030204" pitchFamily="34" charset="0"/>
                <a:cs typeface="Calibri"/>
              </a:rPr>
              <a:t>"Slide 21 - Data" </a:t>
            </a:r>
            <a:r>
              <a:rPr lang="en-US" sz="1400" b="0">
                <a:solidFill>
                  <a:srgbClr val="000000"/>
                </a:solidFill>
                <a:effectLst/>
                <a:latin typeface="Calibri"/>
                <a:ea typeface="Calibri" panose="020F0502020204030204" pitchFamily="34" charset="0"/>
                <a:cs typeface="Calibri"/>
              </a:rPr>
              <a:t>has hidden rows and hidden columns. Rows 108 - 159 contain average wage data for the US and each state in the dataset, which is referenced to calculate columns K - P (the values used to generate this data visual). Please keep rows 108 - 159 hidden to ensure any sorting by state name within the dataset does not disrupt the referenced values for columns K - P and the data visualization shown above. Please also note hidden column D, which is referenced only for data label purposes (can be hidden or unhidden but should not be changed). </a:t>
            </a:r>
          </a:p>
        </p:txBody>
      </p:sp>
      <p:sp>
        <p:nvSpPr>
          <p:cNvPr id="4" name="Slide Number Placeholder 3"/>
          <p:cNvSpPr>
            <a:spLocks noGrp="1"/>
          </p:cNvSpPr>
          <p:nvPr>
            <p:ph type="sldNum" sz="quarter" idx="5"/>
          </p:nvPr>
        </p:nvSpPr>
        <p:spPr/>
        <p:txBody>
          <a:bodyPr/>
          <a:lstStyle/>
          <a:p>
            <a:fld id="{C3F3DDB4-391A-411F-9107-EEBD0150AE74}" type="slidenum">
              <a:rPr lang="en-US" smtClean="0"/>
              <a:t>21</a:t>
            </a:fld>
            <a:endParaRPr lang="en-US"/>
          </a:p>
        </p:txBody>
      </p:sp>
    </p:spTree>
    <p:extLst>
      <p:ext uri="{BB962C8B-B14F-4D97-AF65-F5344CB8AC3E}">
        <p14:creationId xmlns:p14="http://schemas.microsoft.com/office/powerpoint/2010/main" val="36336405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a:t>Instructions for Customization</a:t>
            </a:r>
          </a:p>
          <a:p>
            <a:pPr marL="171450" indent="-171450">
              <a:buFont typeface="Arial" panose="020B0604020202020204" pitchFamily="34" charset="0"/>
              <a:buChar char="•"/>
            </a:pPr>
            <a:r>
              <a:rPr lang="en-US"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In</a:t>
            </a:r>
            <a:r>
              <a:rPr lang="en-US" sz="1000" b="1">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the </a:t>
            </a:r>
            <a:r>
              <a:rPr lang="en-US" sz="1000" b="1">
                <a:solidFill>
                  <a:srgbClr val="000000"/>
                </a:solidFill>
                <a:effectLst/>
                <a:latin typeface="Calibri" panose="020F0502020204030204" pitchFamily="34" charset="0"/>
                <a:ea typeface="Calibri" panose="020F0502020204030204" pitchFamily="34" charset="0"/>
                <a:cs typeface="Calibri" panose="020F0502020204030204" pitchFamily="34" charset="0"/>
              </a:rPr>
              <a:t>“Slide 22 – Visual” </a:t>
            </a:r>
            <a:r>
              <a:rPr lang="en-US"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tab of the Databook, Manatt has used BRFSS data to generate a bar chart visualizing the percentage of respondents who reported that they needed to see a doctor but could not due to cost barriers in 2021, stratified by respondent race and ethnicity, for Washington state.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To customize this slide for your state, access the </a:t>
            </a:r>
            <a:r>
              <a:rPr lang="en-US" sz="1000" b="1">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“Slide 22 – Visual” </a:t>
            </a:r>
            <a:r>
              <a:rPr lang="en-US" sz="1000" b="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tab </a:t>
            </a:r>
            <a:r>
              <a:rPr lang="en-US"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in the Databook and select ‘Chart Filters’ on right-hand side of the chart. </a:t>
            </a:r>
            <a:r>
              <a:rPr lang="en-US" sz="1200">
                <a:effectLst/>
                <a:latin typeface="Times New Roman" panose="02020603050405020304" pitchFamily="18" charset="0"/>
                <a:ea typeface="Calibri" panose="020F0502020204030204" pitchFamily="34" charset="0"/>
              </a:rPr>
              <a:t>Click ‘Select Data’ in the bottom right corner, then select the ‘Washington’ Series and click the ‘Edit’ option on the left-hand side. Excel will automatically take you to the </a:t>
            </a:r>
            <a:r>
              <a:rPr lang="en-US" sz="1200" b="1">
                <a:effectLst/>
                <a:latin typeface="Times New Roman" panose="02020603050405020304" pitchFamily="18" charset="0"/>
                <a:ea typeface="Calibri" panose="020F0502020204030204" pitchFamily="34" charset="0"/>
              </a:rPr>
              <a:t>“Slide 22 – Data”</a:t>
            </a:r>
            <a:r>
              <a:rPr lang="en-US" sz="1200">
                <a:effectLst/>
                <a:latin typeface="Times New Roman" panose="02020603050405020304" pitchFamily="18" charset="0"/>
                <a:ea typeface="Calibri" panose="020F0502020204030204" pitchFamily="34" charset="0"/>
              </a:rPr>
              <a:t> tab. Now, delete the text in the ‘Series Name’ box and then select the cell in Column A (State) that corresponds to your state. Next, delete the text in the ‘Series value’ box and then select the cells in Column B (Average) through Column I (Hispanic Ethnicity) that correspond to your state. Click ‘Ok’ and Excel will now return you to the </a:t>
            </a:r>
            <a:r>
              <a:rPr lang="en-US" sz="1200" b="1">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“Slide 22 – Visual” </a:t>
            </a:r>
            <a:r>
              <a:rPr lang="en-US" sz="1200">
                <a:effectLst/>
                <a:latin typeface="Times New Roman" panose="02020603050405020304" pitchFamily="18" charset="0"/>
                <a:ea typeface="Calibri" panose="020F0502020204030204" pitchFamily="34" charset="0"/>
              </a:rPr>
              <a:t>tab. </a:t>
            </a:r>
            <a:r>
              <a:rPr lang="en-US" sz="1000" b="0">
                <a:solidFill>
                  <a:schemeClr val="tx1"/>
                </a:solidFill>
                <a:effectLst/>
                <a:latin typeface="+mn-lt"/>
                <a:ea typeface="+mn-ea"/>
                <a:cs typeface="+mn-cs"/>
              </a:rPr>
              <a:t>Add data labels on</a:t>
            </a:r>
            <a:r>
              <a:rPr lang="en-US" sz="1000" b="0" baseline="0">
                <a:solidFill>
                  <a:schemeClr val="tx1"/>
                </a:solidFill>
                <a:effectLst/>
                <a:latin typeface="+mn-lt"/>
                <a:ea typeface="+mn-ea"/>
                <a:cs typeface="+mn-cs"/>
              </a:rPr>
              <a:t> top of each bar to reflect "Values".</a:t>
            </a:r>
            <a:endParaRPr lang="en-US" sz="10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a:solidFill>
                  <a:srgbClr val="000000"/>
                </a:solidFill>
                <a:effectLst/>
                <a:latin typeface="Calibri" panose="020F0502020204030204" pitchFamily="34" charset="0"/>
                <a:ea typeface="Calibri" panose="020F0502020204030204" pitchFamily="34" charset="0"/>
                <a:cs typeface="Calibri" panose="020F0502020204030204" pitchFamily="34" charset="0"/>
              </a:rPr>
              <a:t>Once a customized chart has been generated, copy and paste this chart into the slide, replacing the sample graphic. Adjust the sizing of the chart as appropriate, and adjust the colors and formatting as needed. For example, in the sample graphic, the “Average” bar is shaded in grey to reflect a reference point for the racial/ethnic categories that follow. Finally, update all the yellow text in the banner and takeaway callout box on the slide to reflect the findings that are generated from your selection.</a:t>
            </a:r>
          </a:p>
          <a:p>
            <a:endParaRPr lang="en-US"/>
          </a:p>
        </p:txBody>
      </p:sp>
      <p:sp>
        <p:nvSpPr>
          <p:cNvPr id="4" name="Slide Number Placeholder 3"/>
          <p:cNvSpPr>
            <a:spLocks noGrp="1"/>
          </p:cNvSpPr>
          <p:nvPr>
            <p:ph type="sldNum" sz="quarter" idx="5"/>
          </p:nvPr>
        </p:nvSpPr>
        <p:spPr/>
        <p:txBody>
          <a:bodyPr/>
          <a:lstStyle/>
          <a:p>
            <a:fld id="{C3F3DDB4-391A-411F-9107-EEBD0150AE74}" type="slidenum">
              <a:rPr lang="en-US" smtClean="0"/>
              <a:t>22</a:t>
            </a:fld>
            <a:endParaRPr lang="en-US"/>
          </a:p>
        </p:txBody>
      </p:sp>
    </p:spTree>
    <p:extLst>
      <p:ext uri="{BB962C8B-B14F-4D97-AF65-F5344CB8AC3E}">
        <p14:creationId xmlns:p14="http://schemas.microsoft.com/office/powerpoint/2010/main" val="36341157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a:t>Instructions for Customization</a:t>
            </a:r>
          </a:p>
          <a:p>
            <a:pPr marL="171450" indent="-171450">
              <a:buFont typeface="Arial" panose="020B0604020202020204" pitchFamily="34" charset="0"/>
              <a:buChar char="•"/>
            </a:pPr>
            <a:r>
              <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In</a:t>
            </a:r>
            <a:r>
              <a:rPr lang="en-US"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the </a:t>
            </a:r>
            <a:r>
              <a:rPr lang="en-US"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“Slide 23– Visual” </a:t>
            </a:r>
            <a:r>
              <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tab of the Databook, Manatt has used data from Kaiser Family Foundation (KFF) to generate a clustered bar chart showing the proportion of individuals with medical debt in collections stratified by all communities, communities of color, and majority white communities, for both Washington and the US.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To customize this slide for your state, access the </a:t>
            </a:r>
            <a:r>
              <a:rPr lang="en-US" sz="1200" b="1">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“Slide 23– Visual” </a:t>
            </a:r>
            <a:r>
              <a:rPr lang="en-US" sz="1200" b="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tab </a:t>
            </a:r>
            <a:r>
              <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in the accompanying Databook and select the ‘Chart Filters’ option to the right of the chart. Click the ‘Select Data’ link in the bottom right-hand corner, select ‘Washington’ and ‘Edit’, then Excel will automatically navigate to the </a:t>
            </a:r>
            <a:r>
              <a:rPr lang="en-US"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“Slide 23 and 24 – Data” </a:t>
            </a:r>
            <a:r>
              <a:rPr lang="en-US" sz="1200" b="0">
                <a:solidFill>
                  <a:srgbClr val="000000"/>
                </a:solidFill>
                <a:effectLst/>
                <a:latin typeface="Calibri" panose="020F0502020204030204" pitchFamily="34" charset="0"/>
                <a:ea typeface="Calibri" panose="020F0502020204030204" pitchFamily="34" charset="0"/>
                <a:cs typeface="Calibri" panose="020F0502020204030204" pitchFamily="34" charset="0"/>
              </a:rPr>
              <a:t>tab</a:t>
            </a:r>
            <a:r>
              <a:rPr lang="en-US"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2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Now, delete the text in the ‘Series Name’ box and then select the cell in Column B (</a:t>
            </a:r>
            <a:r>
              <a:rPr lang="en-US" sz="1200" err="1">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State_name</a:t>
            </a:r>
            <a:r>
              <a:rPr lang="en-US" sz="12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 that corresponds to your state. Next, delete the text in the ‘Series value’ box and then select the cells in Column D (Share with Medical Debt in Collections, Overall) through Column F (Share with Medical Debt in Collections, Majority White Communities) that correspond to your state. Click ‘Ok’ and Excel will now return you to the </a:t>
            </a:r>
            <a:r>
              <a:rPr lang="en-US" sz="1200" b="1">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“Slide 23– Visual” </a:t>
            </a:r>
            <a:r>
              <a:rPr lang="en-US" sz="1200" b="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Tab.</a:t>
            </a:r>
            <a:endParaRPr lang="en-US" sz="12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a:solidFill>
                  <a:schemeClr val="tx1"/>
                </a:solidFill>
                <a:effectLst/>
                <a:latin typeface="+mn-lt"/>
                <a:ea typeface="+mn-ea"/>
                <a:cs typeface="+mn-cs"/>
              </a:rPr>
              <a:t>Update the highlighted text in the infographic</a:t>
            </a:r>
            <a:r>
              <a:rPr lang="en-US" sz="1200" baseline="0">
                <a:solidFill>
                  <a:schemeClr val="tx1"/>
                </a:solidFill>
                <a:effectLst/>
                <a:latin typeface="+mn-lt"/>
                <a:ea typeface="+mn-ea"/>
                <a:cs typeface="+mn-cs"/>
              </a:rPr>
              <a:t> on </a:t>
            </a:r>
            <a:r>
              <a:rPr lang="en-US" sz="1200">
                <a:solidFill>
                  <a:schemeClr val="tx1"/>
                </a:solidFill>
                <a:effectLst/>
                <a:latin typeface="+mn-lt"/>
                <a:ea typeface="+mn-ea"/>
                <a:cs typeface="+mn-cs"/>
              </a:rPr>
              <a:t>this slide to highlight the most impactful trend in your state. For example, in the chart displayed</a:t>
            </a:r>
            <a:r>
              <a:rPr lang="en-US" sz="1200" baseline="0">
                <a:solidFill>
                  <a:schemeClr val="tx1"/>
                </a:solidFill>
                <a:effectLst/>
                <a:latin typeface="+mn-lt"/>
                <a:ea typeface="+mn-ea"/>
                <a:cs typeface="+mn-cs"/>
              </a:rPr>
              <a:t> on </a:t>
            </a:r>
            <a:r>
              <a:rPr lang="en-US" sz="1200" b="1" baseline="0">
                <a:solidFill>
                  <a:schemeClr val="tx1"/>
                </a:solidFill>
                <a:effectLst/>
                <a:latin typeface="+mn-lt"/>
                <a:ea typeface="+mn-ea"/>
                <a:cs typeface="+mn-cs"/>
              </a:rPr>
              <a:t>"Slide 23 -Visual" </a:t>
            </a:r>
            <a:r>
              <a:rPr lang="en-US" sz="1200" b="0" baseline="0">
                <a:solidFill>
                  <a:schemeClr val="tx1"/>
                </a:solidFill>
                <a:effectLst/>
                <a:latin typeface="+mn-lt"/>
                <a:ea typeface="+mn-ea"/>
                <a:cs typeface="+mn-cs"/>
              </a:rPr>
              <a:t>tab, </a:t>
            </a:r>
            <a:r>
              <a:rPr lang="en-US" sz="1200" baseline="0">
                <a:solidFill>
                  <a:schemeClr val="tx1"/>
                </a:solidFill>
                <a:effectLst/>
                <a:latin typeface="+mn-lt"/>
                <a:ea typeface="+mn-ea"/>
                <a:cs typeface="+mn-cs"/>
              </a:rPr>
              <a:t>the share of Washingtonians with medical debt in collections is 5%. The sample infographic therefore reflects "1 in every 20 individuals...". </a:t>
            </a:r>
            <a:r>
              <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Finally, update all the yellow text in the takeaway callout box to reflect the findings that are generated from your selection.</a:t>
            </a:r>
          </a:p>
        </p:txBody>
      </p:sp>
      <p:sp>
        <p:nvSpPr>
          <p:cNvPr id="4" name="Slide Number Placeholder 3"/>
          <p:cNvSpPr>
            <a:spLocks noGrp="1"/>
          </p:cNvSpPr>
          <p:nvPr>
            <p:ph type="sldNum" sz="quarter" idx="5"/>
          </p:nvPr>
        </p:nvSpPr>
        <p:spPr/>
        <p:txBody>
          <a:bodyPr/>
          <a:lstStyle/>
          <a:p>
            <a:fld id="{C3F3DDB4-391A-411F-9107-EEBD0150AE74}" type="slidenum">
              <a:rPr lang="en-US" smtClean="0"/>
              <a:t>23</a:t>
            </a:fld>
            <a:endParaRPr lang="en-US"/>
          </a:p>
        </p:txBody>
      </p:sp>
    </p:spTree>
    <p:extLst>
      <p:ext uri="{BB962C8B-B14F-4D97-AF65-F5344CB8AC3E}">
        <p14:creationId xmlns:p14="http://schemas.microsoft.com/office/powerpoint/2010/main" val="16114774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a:t>Instructions for Customization</a:t>
            </a:r>
          </a:p>
          <a:p>
            <a:pPr marL="171450" indent="-171450" rtl="0" eaLnBrk="1" latinLnBrk="0" hangingPunct="1">
              <a:buFont typeface="Arial" panose="020B0604020202020204" pitchFamily="34" charset="0"/>
              <a:buChar char="•"/>
            </a:pPr>
            <a:r>
              <a:rPr lang="en-US" sz="1200">
                <a:solidFill>
                  <a:schemeClr val="tx1"/>
                </a:solidFill>
                <a:effectLst/>
                <a:latin typeface="+mn-lt"/>
                <a:ea typeface="+mn-ea"/>
                <a:cs typeface="+mn-cs"/>
              </a:rPr>
              <a:t>In</a:t>
            </a:r>
            <a:r>
              <a:rPr lang="en-US" sz="1200" b="1">
                <a:solidFill>
                  <a:schemeClr val="tx1"/>
                </a:solidFill>
                <a:effectLst/>
                <a:latin typeface="+mn-lt"/>
                <a:ea typeface="+mn-ea"/>
                <a:cs typeface="+mn-cs"/>
              </a:rPr>
              <a:t> </a:t>
            </a:r>
            <a:r>
              <a:rPr lang="en-US" sz="1200">
                <a:solidFill>
                  <a:schemeClr val="tx1"/>
                </a:solidFill>
                <a:effectLst/>
                <a:latin typeface="+mn-lt"/>
                <a:ea typeface="+mn-ea"/>
                <a:cs typeface="+mn-cs"/>
              </a:rPr>
              <a:t>the </a:t>
            </a:r>
            <a:r>
              <a:rPr lang="en-US" sz="1200" b="1">
                <a:solidFill>
                  <a:schemeClr val="tx1"/>
                </a:solidFill>
                <a:effectLst/>
                <a:latin typeface="+mn-lt"/>
                <a:ea typeface="+mn-ea"/>
                <a:cs typeface="+mn-cs"/>
              </a:rPr>
              <a:t>“Slide 24 – Visual” </a:t>
            </a:r>
            <a:r>
              <a:rPr lang="en-US" sz="1200">
                <a:solidFill>
                  <a:schemeClr val="tx1"/>
                </a:solidFill>
                <a:effectLst/>
                <a:latin typeface="+mn-lt"/>
                <a:ea typeface="+mn-ea"/>
                <a:cs typeface="+mn-cs"/>
              </a:rPr>
              <a:t>tab of the Databook, Manatt has used KFF data to generate a bar chart showing the median amount of medical debt in collections in Washington in 2022, stratified by all communities, communities of color, and majority white communities. </a:t>
            </a:r>
            <a:endParaRPr lang="en-US">
              <a:effectLs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a:solidFill>
                  <a:schemeClr val="tx1"/>
                </a:solidFill>
                <a:effectLst/>
                <a:latin typeface="+mn-lt"/>
                <a:ea typeface="+mn-ea"/>
                <a:cs typeface="+mn-cs"/>
              </a:rPr>
              <a:t>To customize this slide for your state, access the </a:t>
            </a:r>
            <a:r>
              <a:rPr lang="en-US" sz="1200" b="1">
                <a:solidFill>
                  <a:schemeClr val="tx1"/>
                </a:solidFill>
                <a:effectLst/>
                <a:latin typeface="+mn-lt"/>
                <a:ea typeface="+mn-ea"/>
                <a:cs typeface="+mn-cs"/>
              </a:rPr>
              <a:t>“Slide 24– Visual” </a:t>
            </a:r>
            <a:r>
              <a:rPr lang="en-US" sz="1200" b="0">
                <a:solidFill>
                  <a:schemeClr val="tx1"/>
                </a:solidFill>
                <a:effectLst/>
                <a:latin typeface="+mn-lt"/>
                <a:ea typeface="+mn-ea"/>
                <a:cs typeface="+mn-cs"/>
              </a:rPr>
              <a:t>tab </a:t>
            </a:r>
            <a:r>
              <a:rPr lang="en-US" sz="1200">
                <a:solidFill>
                  <a:schemeClr val="tx1"/>
                </a:solidFill>
                <a:effectLst/>
                <a:latin typeface="+mn-lt"/>
                <a:ea typeface="+mn-ea"/>
                <a:cs typeface="+mn-cs"/>
              </a:rPr>
              <a:t>in the Databook and select the ‘Chart Filters’ option to the right of the chart. Click the ‘Select Data’ link in the bottom right-hand corner, then select ‘Washington’ and ‘Edit’, </a:t>
            </a:r>
            <a:r>
              <a:rPr lang="en-US" sz="1200">
                <a:solidFill>
                  <a:srgbClr val="000000"/>
                </a:solidFill>
                <a:effectLst/>
                <a:latin typeface="Calibri" panose="020F0502020204030204" pitchFamily="34" charset="0"/>
                <a:ea typeface="Calibri" panose="020F0502020204030204" pitchFamily="34" charset="0"/>
                <a:cs typeface="Calibri" panose="020F0502020204030204" pitchFamily="34" charset="0"/>
              </a:rPr>
              <a:t>then Excel will automatically navigate to the </a:t>
            </a:r>
            <a:r>
              <a:rPr lang="en-US"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“Slide 23 and 24 – Data” </a:t>
            </a:r>
            <a:r>
              <a:rPr lang="en-US" sz="1200" b="0">
                <a:solidFill>
                  <a:srgbClr val="000000"/>
                </a:solidFill>
                <a:effectLst/>
                <a:latin typeface="Calibri" panose="020F0502020204030204" pitchFamily="34" charset="0"/>
                <a:ea typeface="Calibri" panose="020F0502020204030204" pitchFamily="34" charset="0"/>
                <a:cs typeface="Calibri" panose="020F0502020204030204" pitchFamily="34" charset="0"/>
              </a:rPr>
              <a:t>tab</a:t>
            </a:r>
            <a:r>
              <a:rPr lang="en-US" sz="1200" b="1">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2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Now, delete the text in the ‘Series Name’ box and then select the cell in Column B (</a:t>
            </a:r>
            <a:r>
              <a:rPr lang="en-US" sz="1200" err="1">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State_name</a:t>
            </a:r>
            <a:r>
              <a:rPr lang="en-US" sz="12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 that corresponds to your state. Next, delete the text in the ‘Series value’ box and then select the cells in Column G (Median Medical Debt in Collections, All) through Column I (Median Medical Debt in Collections, Majority White Communities) that correspond to your state. Click ‘Ok’ and Excel will now return you to the </a:t>
            </a:r>
            <a:r>
              <a:rPr lang="en-US" sz="1200" b="1">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“Slide 23– Visual” </a:t>
            </a:r>
            <a:r>
              <a:rPr lang="en-US" sz="1200" b="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Tab.</a:t>
            </a:r>
            <a:endParaRPr lang="en-US" sz="1200" b="1">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171450" indent="-171450" rtl="0" eaLnBrk="1" fontAlgn="auto" latinLnBrk="0" hangingPunct="1">
              <a:buFont typeface="Arial" panose="020B0604020202020204" pitchFamily="34" charset="0"/>
              <a:buChar char="•"/>
            </a:pPr>
            <a:r>
              <a:rPr lang="en-US" sz="1200">
                <a:solidFill>
                  <a:schemeClr val="tx1"/>
                </a:solidFill>
                <a:effectLst/>
                <a:latin typeface="+mn-lt"/>
                <a:ea typeface="+mn-ea"/>
                <a:cs typeface="+mn-cs"/>
              </a:rPr>
              <a:t>Once a customized chart has been generated, copy and paste the chart into the slide, replacing the sample graphic. Adjust the sizing of the chart as appropriate, and adjust the colors and formatting as needed. For example,</a:t>
            </a:r>
            <a:r>
              <a:rPr lang="en-US" sz="1200" baseline="0">
                <a:solidFill>
                  <a:schemeClr val="tx1"/>
                </a:solidFill>
                <a:effectLst/>
                <a:latin typeface="+mn-lt"/>
                <a:ea typeface="+mn-ea"/>
                <a:cs typeface="+mn-cs"/>
              </a:rPr>
              <a:t> Manatt recommends adjusting the font of the categories for each of the corresponding bars to match in color or be in the same color theme for visual purposes. </a:t>
            </a:r>
            <a:r>
              <a:rPr lang="en-US" sz="1200">
                <a:solidFill>
                  <a:schemeClr val="tx1"/>
                </a:solidFill>
                <a:effectLst/>
                <a:latin typeface="+mn-lt"/>
                <a:ea typeface="+mn-ea"/>
                <a:cs typeface="+mn-cs"/>
              </a:rPr>
              <a:t>Finally, update all the yellow text in the banner and takeaway callout in the slide to reflect the findings that are generated from your selection.</a:t>
            </a:r>
            <a:endParaRPr lang="en-US">
              <a:effectLst/>
            </a:endParaRPr>
          </a:p>
        </p:txBody>
      </p:sp>
      <p:sp>
        <p:nvSpPr>
          <p:cNvPr id="4" name="Slide Number Placeholder 3"/>
          <p:cNvSpPr>
            <a:spLocks noGrp="1"/>
          </p:cNvSpPr>
          <p:nvPr>
            <p:ph type="sldNum" sz="quarter" idx="5"/>
          </p:nvPr>
        </p:nvSpPr>
        <p:spPr/>
        <p:txBody>
          <a:bodyPr/>
          <a:lstStyle/>
          <a:p>
            <a:fld id="{C3F3DDB4-391A-411F-9107-EEBD0150AE74}" type="slidenum">
              <a:rPr lang="en-US" smtClean="0"/>
              <a:t>24</a:t>
            </a:fld>
            <a:endParaRPr lang="en-US"/>
          </a:p>
        </p:txBody>
      </p:sp>
    </p:spTree>
    <p:extLst>
      <p:ext uri="{BB962C8B-B14F-4D97-AF65-F5344CB8AC3E}">
        <p14:creationId xmlns:p14="http://schemas.microsoft.com/office/powerpoint/2010/main" val="35579972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3F3DDB4-391A-411F-9107-EEBD0150AE74}" type="slidenum">
              <a:rPr lang="en-US" smtClean="0"/>
              <a:t>28</a:t>
            </a:fld>
            <a:endParaRPr lang="en-US"/>
          </a:p>
        </p:txBody>
      </p:sp>
    </p:spTree>
    <p:extLst>
      <p:ext uri="{BB962C8B-B14F-4D97-AF65-F5344CB8AC3E}">
        <p14:creationId xmlns:p14="http://schemas.microsoft.com/office/powerpoint/2010/main" val="960701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3F3DDB4-391A-411F-9107-EEBD0150AE74}" type="slidenum">
              <a:rPr lang="en-US" smtClean="0"/>
              <a:t>3</a:t>
            </a:fld>
            <a:endParaRPr lang="en-US"/>
          </a:p>
        </p:txBody>
      </p:sp>
    </p:spTree>
    <p:extLst>
      <p:ext uri="{BB962C8B-B14F-4D97-AF65-F5344CB8AC3E}">
        <p14:creationId xmlns:p14="http://schemas.microsoft.com/office/powerpoint/2010/main" val="18506103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3F3DDB4-391A-411F-9107-EEBD0150AE74}" type="slidenum">
              <a:rPr lang="en-US" smtClean="0"/>
              <a:t>29</a:t>
            </a:fld>
            <a:endParaRPr lang="en-US"/>
          </a:p>
        </p:txBody>
      </p:sp>
    </p:spTree>
    <p:extLst>
      <p:ext uri="{BB962C8B-B14F-4D97-AF65-F5344CB8AC3E}">
        <p14:creationId xmlns:p14="http://schemas.microsoft.com/office/powerpoint/2010/main" val="25980534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endParaRPr lang="en-US"/>
          </a:p>
        </p:txBody>
      </p:sp>
      <p:sp>
        <p:nvSpPr>
          <p:cNvPr id="4" name="Slide Number Placeholder 3"/>
          <p:cNvSpPr>
            <a:spLocks noGrp="1"/>
          </p:cNvSpPr>
          <p:nvPr>
            <p:ph type="sldNum" sz="quarter" idx="5"/>
          </p:nvPr>
        </p:nvSpPr>
        <p:spPr/>
        <p:txBody>
          <a:bodyPr/>
          <a:lstStyle/>
          <a:p>
            <a:fld id="{C3F3DDB4-391A-411F-9107-EEBD0150AE74}" type="slidenum">
              <a:rPr lang="en-US" smtClean="0"/>
              <a:t>31</a:t>
            </a:fld>
            <a:endParaRPr lang="en-US"/>
          </a:p>
        </p:txBody>
      </p:sp>
    </p:spTree>
    <p:extLst>
      <p:ext uri="{BB962C8B-B14F-4D97-AF65-F5344CB8AC3E}">
        <p14:creationId xmlns:p14="http://schemas.microsoft.com/office/powerpoint/2010/main" val="3946393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3F3DDB4-391A-411F-9107-EEBD0150AE74}" type="slidenum">
              <a:rPr lang="en-US" smtClean="0"/>
              <a:t>33</a:t>
            </a:fld>
            <a:endParaRPr lang="en-US"/>
          </a:p>
        </p:txBody>
      </p:sp>
    </p:spTree>
    <p:extLst>
      <p:ext uri="{BB962C8B-B14F-4D97-AF65-F5344CB8AC3E}">
        <p14:creationId xmlns:p14="http://schemas.microsoft.com/office/powerpoint/2010/main" val="308769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3F3DDB4-391A-411F-9107-EEBD0150AE74}" type="slidenum">
              <a:rPr lang="en-US" smtClean="0"/>
              <a:t>4</a:t>
            </a:fld>
            <a:endParaRPr lang="en-US"/>
          </a:p>
        </p:txBody>
      </p:sp>
    </p:spTree>
    <p:extLst>
      <p:ext uri="{BB962C8B-B14F-4D97-AF65-F5344CB8AC3E}">
        <p14:creationId xmlns:p14="http://schemas.microsoft.com/office/powerpoint/2010/main" val="2028169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3F3DDB4-391A-411F-9107-EEBD0150AE74}" type="slidenum">
              <a:rPr lang="en-US" smtClean="0"/>
              <a:t>5</a:t>
            </a:fld>
            <a:endParaRPr lang="en-US"/>
          </a:p>
        </p:txBody>
      </p:sp>
    </p:spTree>
    <p:extLst>
      <p:ext uri="{BB962C8B-B14F-4D97-AF65-F5344CB8AC3E}">
        <p14:creationId xmlns:p14="http://schemas.microsoft.com/office/powerpoint/2010/main" val="709956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C3F3DDB4-391A-411F-9107-EEBD0150AE74}" type="slidenum">
              <a:rPr lang="en-US" smtClean="0"/>
              <a:t>11</a:t>
            </a:fld>
            <a:endParaRPr lang="en-US"/>
          </a:p>
        </p:txBody>
      </p:sp>
    </p:spTree>
    <p:extLst>
      <p:ext uri="{BB962C8B-B14F-4D97-AF65-F5344CB8AC3E}">
        <p14:creationId xmlns:p14="http://schemas.microsoft.com/office/powerpoint/2010/main" val="32332974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3F3DDB4-391A-411F-9107-EEBD0150AE74}" type="slidenum">
              <a:rPr lang="en-US" smtClean="0"/>
              <a:t>12</a:t>
            </a:fld>
            <a:endParaRPr lang="en-US"/>
          </a:p>
        </p:txBody>
      </p:sp>
    </p:spTree>
    <p:extLst>
      <p:ext uri="{BB962C8B-B14F-4D97-AF65-F5344CB8AC3E}">
        <p14:creationId xmlns:p14="http://schemas.microsoft.com/office/powerpoint/2010/main" val="2187556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3F3DDB4-391A-411F-9107-EEBD0150AE74}" type="slidenum">
              <a:rPr lang="en-US" smtClean="0"/>
              <a:t>13</a:t>
            </a:fld>
            <a:endParaRPr lang="en-US"/>
          </a:p>
        </p:txBody>
      </p:sp>
    </p:spTree>
    <p:extLst>
      <p:ext uri="{BB962C8B-B14F-4D97-AF65-F5344CB8AC3E}">
        <p14:creationId xmlns:p14="http://schemas.microsoft.com/office/powerpoint/2010/main" val="31785736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i="1"/>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i="1"/>
          </a:p>
          <a:p>
            <a:endParaRPr lang="en-US"/>
          </a:p>
          <a:p>
            <a:endParaRPr lang="en-US"/>
          </a:p>
        </p:txBody>
      </p:sp>
      <p:sp>
        <p:nvSpPr>
          <p:cNvPr id="4" name="Slide Number Placeholder 3"/>
          <p:cNvSpPr>
            <a:spLocks noGrp="1"/>
          </p:cNvSpPr>
          <p:nvPr>
            <p:ph type="sldNum" sz="quarter" idx="5"/>
          </p:nvPr>
        </p:nvSpPr>
        <p:spPr/>
        <p:txBody>
          <a:bodyPr/>
          <a:lstStyle/>
          <a:p>
            <a:fld id="{C3F3DDB4-391A-411F-9107-EEBD0150AE74}" type="slidenum">
              <a:rPr lang="en-US" smtClean="0"/>
              <a:t>14</a:t>
            </a:fld>
            <a:endParaRPr lang="en-US"/>
          </a:p>
        </p:txBody>
      </p:sp>
    </p:spTree>
    <p:extLst>
      <p:ext uri="{BB962C8B-B14F-4D97-AF65-F5344CB8AC3E}">
        <p14:creationId xmlns:p14="http://schemas.microsoft.com/office/powerpoint/2010/main" val="24376158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a:t>Instructions for Customization to be added once Databook is finalized.</a:t>
            </a:r>
          </a:p>
          <a:p>
            <a:endParaRPr lang="en-US"/>
          </a:p>
        </p:txBody>
      </p:sp>
      <p:sp>
        <p:nvSpPr>
          <p:cNvPr id="4" name="Slide Number Placeholder 3"/>
          <p:cNvSpPr>
            <a:spLocks noGrp="1"/>
          </p:cNvSpPr>
          <p:nvPr>
            <p:ph type="sldNum" sz="quarter" idx="5"/>
          </p:nvPr>
        </p:nvSpPr>
        <p:spPr/>
        <p:txBody>
          <a:bodyPr/>
          <a:lstStyle/>
          <a:p>
            <a:fld id="{C3F3DDB4-391A-411F-9107-EEBD0150AE74}" type="slidenum">
              <a:rPr lang="en-US" smtClean="0"/>
              <a:t>15</a:t>
            </a:fld>
            <a:endParaRPr lang="en-US"/>
          </a:p>
        </p:txBody>
      </p:sp>
    </p:spTree>
    <p:extLst>
      <p:ext uri="{BB962C8B-B14F-4D97-AF65-F5344CB8AC3E}">
        <p14:creationId xmlns:p14="http://schemas.microsoft.com/office/powerpoint/2010/main" val="4241524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_no pictur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547E1DF-9BDB-4039-A07F-74800A71C1C5}"/>
              </a:ext>
            </a:extLst>
          </p:cNvPr>
          <p:cNvSpPr/>
          <p:nvPr userDrawn="1"/>
        </p:nvSpPr>
        <p:spPr bwMode="gray">
          <a:xfrm>
            <a:off x="0" y="4168588"/>
            <a:ext cx="12192000" cy="2689412"/>
          </a:xfrm>
          <a:prstGeom prst="rect">
            <a:avLst/>
          </a:prstGeom>
          <a:solidFill>
            <a:schemeClr val="accent6"/>
          </a:solidFill>
          <a:ln>
            <a:noFill/>
          </a:ln>
          <a:effectLst/>
        </p:spPr>
        <p:txBody>
          <a:bodyPr lIns="80682" tIns="80682" rIns="80682" bIns="80682" rtlCol="0" anchor="ctr" anchorCtr="0">
            <a:noAutofit/>
          </a:bodyPr>
          <a:lstStyle/>
          <a:p>
            <a:pPr algn="ctr" eaLnBrk="1" hangingPunct="1"/>
            <a:endParaRPr lang="en-US" sz="1412" b="1">
              <a:solidFill>
                <a:schemeClr val="bg1"/>
              </a:solidFill>
              <a:latin typeface="+mn-lt"/>
            </a:endParaRPr>
          </a:p>
        </p:txBody>
      </p:sp>
      <p:sp>
        <p:nvSpPr>
          <p:cNvPr id="11" name="Rectangle 10">
            <a:extLst>
              <a:ext uri="{FF2B5EF4-FFF2-40B4-BE49-F238E27FC236}">
                <a16:creationId xmlns:a16="http://schemas.microsoft.com/office/drawing/2014/main" id="{1177B5FE-E347-4F82-8A69-45C7B59D6F0F}"/>
              </a:ext>
            </a:extLst>
          </p:cNvPr>
          <p:cNvSpPr/>
          <p:nvPr userDrawn="1"/>
        </p:nvSpPr>
        <p:spPr bwMode="ltGray">
          <a:xfrm>
            <a:off x="0" y="4101353"/>
            <a:ext cx="12192000" cy="201706"/>
          </a:xfrm>
          <a:prstGeom prst="rect">
            <a:avLst/>
          </a:prstGeom>
          <a:solidFill>
            <a:schemeClr val="accent1"/>
          </a:solidFill>
          <a:ln>
            <a:noFill/>
          </a:ln>
          <a:effectLst/>
        </p:spPr>
        <p:txBody>
          <a:bodyPr lIns="80682" tIns="80682" rIns="80682" bIns="80682" rtlCol="0" anchor="ctr" anchorCtr="0">
            <a:noAutofit/>
          </a:bodyPr>
          <a:lstStyle/>
          <a:p>
            <a:pPr algn="ctr" eaLnBrk="1" hangingPunct="1"/>
            <a:endParaRPr lang="en-US" sz="1412" b="1">
              <a:solidFill>
                <a:schemeClr val="bg1"/>
              </a:solidFill>
              <a:latin typeface="+mn-lt"/>
            </a:endParaRPr>
          </a:p>
        </p:txBody>
      </p:sp>
      <p:sp>
        <p:nvSpPr>
          <p:cNvPr id="4" name="Title 3">
            <a:extLst>
              <a:ext uri="{FF2B5EF4-FFF2-40B4-BE49-F238E27FC236}">
                <a16:creationId xmlns:a16="http://schemas.microsoft.com/office/drawing/2014/main" id="{D9B0BA5D-2B56-4EA3-8A08-BD36132AB785}"/>
              </a:ext>
            </a:extLst>
          </p:cNvPr>
          <p:cNvSpPr>
            <a:spLocks noGrp="1"/>
          </p:cNvSpPr>
          <p:nvPr>
            <p:ph type="title"/>
          </p:nvPr>
        </p:nvSpPr>
        <p:spPr>
          <a:xfrm>
            <a:off x="621221" y="3058244"/>
            <a:ext cx="10949560" cy="742511"/>
          </a:xfrm>
        </p:spPr>
        <p:txBody>
          <a:bodyPr anchor="b" anchorCtr="0">
            <a:noAutofit/>
          </a:bodyPr>
          <a:lstStyle>
            <a:lvl1pPr>
              <a:defRPr sz="3530">
                <a:solidFill>
                  <a:schemeClr val="tx1"/>
                </a:solidFill>
              </a:defRPr>
            </a:lvl1pPr>
          </a:lstStyle>
          <a:p>
            <a:r>
              <a:rPr lang="en-US"/>
              <a:t>Click to edit Master title style</a:t>
            </a:r>
          </a:p>
        </p:txBody>
      </p:sp>
      <p:sp>
        <p:nvSpPr>
          <p:cNvPr id="5" name="Subtitle 2">
            <a:extLst>
              <a:ext uri="{FF2B5EF4-FFF2-40B4-BE49-F238E27FC236}">
                <a16:creationId xmlns:a16="http://schemas.microsoft.com/office/drawing/2014/main" id="{C0277525-C08C-4E91-8647-DB2D976DEC62}"/>
              </a:ext>
            </a:extLst>
          </p:cNvPr>
          <p:cNvSpPr>
            <a:spLocks noGrp="1"/>
          </p:cNvSpPr>
          <p:nvPr>
            <p:ph type="subTitle" idx="1" hasCustomPrompt="1"/>
          </p:nvPr>
        </p:nvSpPr>
        <p:spPr>
          <a:xfrm>
            <a:off x="621221" y="4598894"/>
            <a:ext cx="10949560" cy="1589442"/>
          </a:xfrm>
        </p:spPr>
        <p:txBody>
          <a:bodyPr>
            <a:normAutofit/>
          </a:bodyPr>
          <a:lstStyle>
            <a:lvl1pPr marL="0" indent="0" algn="l">
              <a:buNone/>
              <a:defRPr sz="2471" b="1">
                <a:solidFill>
                  <a:schemeClr val="accent2"/>
                </a:solidFill>
              </a:defRPr>
            </a:lvl1pPr>
            <a:lvl2pPr marL="0" indent="0" algn="l">
              <a:spcBef>
                <a:spcPts val="1059"/>
              </a:spcBef>
              <a:buNone/>
              <a:defRPr sz="2471"/>
            </a:lvl2pPr>
            <a:lvl3pPr marL="806867" indent="0" algn="ctr">
              <a:buNone/>
              <a:defRPr sz="1588"/>
            </a:lvl3pPr>
            <a:lvl4pPr marL="1210300" indent="0" algn="ctr">
              <a:buNone/>
              <a:defRPr sz="1412"/>
            </a:lvl4pPr>
            <a:lvl5pPr marL="1613733" indent="0" algn="ctr">
              <a:buNone/>
              <a:defRPr sz="1412"/>
            </a:lvl5pPr>
            <a:lvl6pPr marL="2017166" indent="0" algn="ctr">
              <a:buNone/>
              <a:defRPr sz="1412"/>
            </a:lvl6pPr>
            <a:lvl7pPr marL="2420600" indent="0" algn="ctr">
              <a:buNone/>
              <a:defRPr sz="1412"/>
            </a:lvl7pPr>
            <a:lvl8pPr marL="2824033" indent="0" algn="ctr">
              <a:buNone/>
              <a:defRPr sz="1412"/>
            </a:lvl8pPr>
            <a:lvl9pPr marL="3227466" indent="0" algn="ctr">
              <a:buNone/>
              <a:defRPr sz="1412"/>
            </a:lvl9pPr>
          </a:lstStyle>
          <a:p>
            <a:r>
              <a:rPr lang="en-US"/>
              <a:t>&lt;date&gt;</a:t>
            </a:r>
          </a:p>
          <a:p>
            <a:pPr lvl="1"/>
            <a:r>
              <a:rPr lang="en-US"/>
              <a:t>&lt;presenter&gt;</a:t>
            </a:r>
          </a:p>
        </p:txBody>
      </p:sp>
    </p:spTree>
    <p:extLst>
      <p:ext uri="{BB962C8B-B14F-4D97-AF65-F5344CB8AC3E}">
        <p14:creationId xmlns:p14="http://schemas.microsoft.com/office/powerpoint/2010/main" val="2543701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E5300-EABB-40F7-B105-90110BE4A769}"/>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B9D30F9F-9E9B-4AEC-A5FA-67A46D4A0296}"/>
              </a:ext>
            </a:extLst>
          </p:cNvPr>
          <p:cNvSpPr>
            <a:spLocks noGrp="1"/>
          </p:cNvSpPr>
          <p:nvPr>
            <p:ph type="body" idx="1"/>
          </p:nvPr>
        </p:nvSpPr>
        <p:spPr bwMode="ltGray">
          <a:xfrm>
            <a:off x="399825" y="1207546"/>
            <a:ext cx="3550024" cy="640136"/>
          </a:xfrm>
          <a:solidFill>
            <a:schemeClr val="accent1"/>
          </a:solidFill>
          <a:ln>
            <a:noFill/>
          </a:ln>
        </p:spPr>
        <p:txBody>
          <a:bodyPr vert="horz" wrap="square" lIns="91440" tIns="91440" rIns="91440" bIns="91440" numCol="1" anchor="ctr" anchorCtr="0" compatLnSpc="1">
            <a:prstTxWarp prst="textNoShape">
              <a:avLst/>
            </a:prstTxWarp>
            <a:noAutofit/>
          </a:bodyPr>
          <a:lstStyle>
            <a:lvl1pPr marL="151295" indent="-151295" algn="ctr">
              <a:buNone/>
              <a:defRPr lang="en-US" sz="2118" b="1" smtClean="0">
                <a:solidFill>
                  <a:schemeClr val="bg1"/>
                </a:solidFill>
              </a:defRPr>
            </a:lvl1pPr>
          </a:lstStyle>
          <a:p>
            <a:pPr marL="0" lvl="0" indent="0" algn="ctr"/>
            <a:r>
              <a:rPr lang="en-US"/>
              <a:t>Click to edit Master text styles</a:t>
            </a:r>
          </a:p>
        </p:txBody>
      </p:sp>
      <p:sp>
        <p:nvSpPr>
          <p:cNvPr id="4" name="Content Placeholder 3">
            <a:extLst>
              <a:ext uri="{FF2B5EF4-FFF2-40B4-BE49-F238E27FC236}">
                <a16:creationId xmlns:a16="http://schemas.microsoft.com/office/drawing/2014/main" id="{2C737802-9E13-4DE9-B0B0-BBCB70467C50}"/>
              </a:ext>
            </a:extLst>
          </p:cNvPr>
          <p:cNvSpPr>
            <a:spLocks noGrp="1"/>
          </p:cNvSpPr>
          <p:nvPr>
            <p:ph sz="quarter" idx="14"/>
          </p:nvPr>
        </p:nvSpPr>
        <p:spPr bwMode="ltGray">
          <a:xfrm>
            <a:off x="399825" y="1847682"/>
            <a:ext cx="3550024" cy="4200806"/>
          </a:xfrm>
          <a:solidFill>
            <a:schemeClr val="accent4"/>
          </a:solidFill>
        </p:spPr>
        <p:txBody>
          <a:bodyPr tIns="91440"/>
          <a:lstStyle>
            <a:lvl1pPr>
              <a:buClr>
                <a:schemeClr val="tx1"/>
              </a:buClr>
              <a:defRPr sz="1941"/>
            </a:lvl1pPr>
            <a:lvl2pPr>
              <a:buClr>
                <a:schemeClr val="tx1"/>
              </a:buClr>
              <a:defRPr sz="1941"/>
            </a:lvl2pPr>
            <a:lvl3pPr>
              <a:buClr>
                <a:schemeClr val="tx1"/>
              </a:buClr>
              <a:defRPr sz="1941"/>
            </a:lvl3pPr>
            <a:lvl4pPr>
              <a:buClr>
                <a:schemeClr val="tx1"/>
              </a:buClr>
              <a:defRPr sz="1941"/>
            </a:lvl4pPr>
            <a:lvl5pPr>
              <a:buClr>
                <a:schemeClr val="tx1"/>
              </a:buClr>
              <a:defRPr sz="194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4">
            <a:extLst>
              <a:ext uri="{FF2B5EF4-FFF2-40B4-BE49-F238E27FC236}">
                <a16:creationId xmlns:a16="http://schemas.microsoft.com/office/drawing/2014/main" id="{3834040E-58BD-4948-BCDD-C15899A098F8}"/>
              </a:ext>
            </a:extLst>
          </p:cNvPr>
          <p:cNvSpPr>
            <a:spLocks noGrp="1"/>
          </p:cNvSpPr>
          <p:nvPr>
            <p:ph type="body" sz="quarter" idx="3"/>
          </p:nvPr>
        </p:nvSpPr>
        <p:spPr bwMode="ltGray">
          <a:xfrm>
            <a:off x="4318970" y="1207546"/>
            <a:ext cx="3550024" cy="640136"/>
          </a:xfrm>
          <a:solidFill>
            <a:schemeClr val="accent2"/>
          </a:solidFill>
          <a:ln>
            <a:noFill/>
          </a:ln>
        </p:spPr>
        <p:txBody>
          <a:bodyPr vert="horz" wrap="square" lIns="91440" tIns="91440" rIns="91440" bIns="91440" numCol="1" anchor="ctr" anchorCtr="0" compatLnSpc="1">
            <a:prstTxWarp prst="textNoShape">
              <a:avLst/>
            </a:prstTxWarp>
            <a:noAutofit/>
          </a:bodyPr>
          <a:lstStyle>
            <a:lvl1pPr marL="151295" indent="-151295" algn="ctr">
              <a:buNone/>
              <a:defRPr lang="en-US" sz="2118" b="1" smtClean="0">
                <a:solidFill>
                  <a:schemeClr val="bg1"/>
                </a:solidFill>
              </a:defRPr>
            </a:lvl1pPr>
          </a:lstStyle>
          <a:p>
            <a:pPr marL="0" lvl="0" indent="0" algn="ctr"/>
            <a:r>
              <a:rPr lang="en-US"/>
              <a:t>Click to edit Master text styles</a:t>
            </a:r>
          </a:p>
        </p:txBody>
      </p:sp>
      <p:sp>
        <p:nvSpPr>
          <p:cNvPr id="6" name="Content Placeholder 5">
            <a:extLst>
              <a:ext uri="{FF2B5EF4-FFF2-40B4-BE49-F238E27FC236}">
                <a16:creationId xmlns:a16="http://schemas.microsoft.com/office/drawing/2014/main" id="{D7F026F4-69C6-4985-BC7B-ADB51F57E923}"/>
              </a:ext>
            </a:extLst>
          </p:cNvPr>
          <p:cNvSpPr>
            <a:spLocks noGrp="1"/>
          </p:cNvSpPr>
          <p:nvPr>
            <p:ph sz="quarter" idx="15"/>
          </p:nvPr>
        </p:nvSpPr>
        <p:spPr bwMode="ltGray">
          <a:xfrm>
            <a:off x="4318970" y="1847682"/>
            <a:ext cx="3550024" cy="4200806"/>
          </a:xfrm>
          <a:solidFill>
            <a:schemeClr val="accent5"/>
          </a:solidFill>
        </p:spPr>
        <p:txBody>
          <a:bodyPr tIns="91440"/>
          <a:lstStyle>
            <a:lvl1pPr>
              <a:buClr>
                <a:schemeClr val="tx1"/>
              </a:buClr>
              <a:defRPr sz="1941"/>
            </a:lvl1pPr>
            <a:lvl2pPr>
              <a:buClr>
                <a:schemeClr val="tx1"/>
              </a:buClr>
              <a:defRPr sz="1941"/>
            </a:lvl2pPr>
            <a:lvl3pPr>
              <a:buClr>
                <a:schemeClr val="tx1"/>
              </a:buClr>
              <a:defRPr sz="1941"/>
            </a:lvl3pPr>
            <a:lvl4pPr>
              <a:buClr>
                <a:schemeClr val="tx1"/>
              </a:buClr>
              <a:defRPr sz="1941"/>
            </a:lvl4pPr>
            <a:lvl5pPr>
              <a:buClr>
                <a:schemeClr val="tx1"/>
              </a:buClr>
              <a:defRPr sz="194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4">
            <a:extLst>
              <a:ext uri="{FF2B5EF4-FFF2-40B4-BE49-F238E27FC236}">
                <a16:creationId xmlns:a16="http://schemas.microsoft.com/office/drawing/2014/main" id="{20771680-538F-4350-AA2A-C6D2E5DC3D77}"/>
              </a:ext>
            </a:extLst>
          </p:cNvPr>
          <p:cNvSpPr>
            <a:spLocks noGrp="1"/>
          </p:cNvSpPr>
          <p:nvPr>
            <p:ph type="body" sz="quarter" idx="13"/>
          </p:nvPr>
        </p:nvSpPr>
        <p:spPr bwMode="ltGray">
          <a:xfrm>
            <a:off x="8238116" y="1207546"/>
            <a:ext cx="3550024" cy="640136"/>
          </a:xfrm>
          <a:solidFill>
            <a:schemeClr val="accent3"/>
          </a:solidFill>
          <a:ln>
            <a:noFill/>
          </a:ln>
        </p:spPr>
        <p:txBody>
          <a:bodyPr vert="horz" wrap="square" lIns="91440" tIns="91440" rIns="91440" bIns="91440" numCol="1" anchor="ctr" anchorCtr="0" compatLnSpc="1">
            <a:prstTxWarp prst="textNoShape">
              <a:avLst/>
            </a:prstTxWarp>
            <a:noAutofit/>
          </a:bodyPr>
          <a:lstStyle>
            <a:lvl1pPr marL="151295" indent="-151295" algn="ctr">
              <a:buNone/>
              <a:defRPr lang="en-US" sz="2118" b="1" smtClean="0">
                <a:solidFill>
                  <a:schemeClr val="bg1"/>
                </a:solidFill>
              </a:defRPr>
            </a:lvl1pPr>
          </a:lstStyle>
          <a:p>
            <a:pPr marL="0" lvl="0" indent="0" algn="ctr"/>
            <a:r>
              <a:rPr lang="en-US"/>
              <a:t>Click to edit Master text styles</a:t>
            </a:r>
          </a:p>
        </p:txBody>
      </p:sp>
      <p:sp>
        <p:nvSpPr>
          <p:cNvPr id="18" name="Content Placeholder 17">
            <a:extLst>
              <a:ext uri="{FF2B5EF4-FFF2-40B4-BE49-F238E27FC236}">
                <a16:creationId xmlns:a16="http://schemas.microsoft.com/office/drawing/2014/main" id="{293C0D81-2B28-4A61-B695-F1B08C272825}"/>
              </a:ext>
            </a:extLst>
          </p:cNvPr>
          <p:cNvSpPr>
            <a:spLocks noGrp="1"/>
          </p:cNvSpPr>
          <p:nvPr>
            <p:ph sz="quarter" idx="16"/>
          </p:nvPr>
        </p:nvSpPr>
        <p:spPr bwMode="ltGray">
          <a:xfrm>
            <a:off x="8238116" y="1847682"/>
            <a:ext cx="3550024" cy="4200806"/>
          </a:xfrm>
          <a:solidFill>
            <a:schemeClr val="accent6"/>
          </a:solidFill>
        </p:spPr>
        <p:txBody>
          <a:bodyPr tIns="91440"/>
          <a:lstStyle>
            <a:lvl1pPr>
              <a:buClr>
                <a:schemeClr val="tx1"/>
              </a:buClr>
              <a:defRPr sz="1941"/>
            </a:lvl1pPr>
            <a:lvl2pPr>
              <a:buClr>
                <a:schemeClr val="tx1"/>
              </a:buClr>
              <a:defRPr sz="1941"/>
            </a:lvl2pPr>
            <a:lvl3pPr>
              <a:buClr>
                <a:schemeClr val="tx1"/>
              </a:buClr>
              <a:defRPr sz="1941"/>
            </a:lvl3pPr>
            <a:lvl4pPr>
              <a:buClr>
                <a:schemeClr val="tx1"/>
              </a:buClr>
              <a:defRPr sz="1941"/>
            </a:lvl4pPr>
            <a:lvl5pPr>
              <a:buClr>
                <a:schemeClr val="tx1"/>
              </a:buClr>
              <a:defRPr sz="194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3947376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34300309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ea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CCD49D-F5FE-48E3-92B3-7DCDB812D2C0}"/>
              </a:ext>
            </a:extLst>
          </p:cNvPr>
          <p:cNvSpPr/>
          <p:nvPr userDrawn="1"/>
        </p:nvSpPr>
        <p:spPr bwMode="white">
          <a:xfrm>
            <a:off x="0" y="0"/>
            <a:ext cx="12192000" cy="1234934"/>
          </a:xfrm>
          <a:prstGeom prst="rect">
            <a:avLst/>
          </a:prstGeom>
          <a:solidFill>
            <a:schemeClr val="bg1"/>
          </a:solidFill>
          <a:ln>
            <a:noFill/>
          </a:ln>
          <a:effectLst/>
        </p:spPr>
        <p:txBody>
          <a:bodyPr lIns="161365" tIns="80682" rIns="161365" bIns="80682" rtlCol="0" anchor="ctr" anchorCtr="0">
            <a:noAutofit/>
          </a:bodyPr>
          <a:lstStyle/>
          <a:p>
            <a:pPr algn="ctr" eaLnBrk="1" hangingPunct="1">
              <a:lnSpc>
                <a:spcPct val="125000"/>
              </a:lnSpc>
            </a:pPr>
            <a:endParaRPr lang="en-US" sz="1412" b="1">
              <a:solidFill>
                <a:schemeClr val="bg1"/>
              </a:solidFill>
            </a:endParaRPr>
          </a:p>
        </p:txBody>
      </p:sp>
      <p:sp>
        <p:nvSpPr>
          <p:cNvPr id="6" name="Text Box 13">
            <a:extLst>
              <a:ext uri="{FF2B5EF4-FFF2-40B4-BE49-F238E27FC236}">
                <a16:creationId xmlns:a16="http://schemas.microsoft.com/office/drawing/2014/main" id="{0229A48D-D181-470A-AB71-DD87BD352A04}"/>
              </a:ext>
            </a:extLst>
          </p:cNvPr>
          <p:cNvSpPr txBox="1">
            <a:spLocks noChangeArrowheads="1"/>
          </p:cNvSpPr>
          <p:nvPr userDrawn="1"/>
        </p:nvSpPr>
        <p:spPr bwMode="auto">
          <a:xfrm>
            <a:off x="11388762" y="208019"/>
            <a:ext cx="403412" cy="525256"/>
          </a:xfrm>
          <a:prstGeom prst="rect">
            <a:avLst/>
          </a:prstGeom>
          <a:noFill/>
          <a:ln>
            <a:noFill/>
          </a:ln>
        </p:spPr>
        <p:txBody>
          <a:bodyPr wrap="none" lIns="0" tIns="0" rIns="0" bIns="0" anchor="ctr" anchorCtr="1"/>
          <a:lstStyle>
            <a:lvl1pPr defTabSz="719138">
              <a:defRPr sz="2000">
                <a:solidFill>
                  <a:schemeClr val="tx1"/>
                </a:solidFill>
                <a:latin typeface="Arial" charset="0"/>
              </a:defRPr>
            </a:lvl1pPr>
            <a:lvl2pPr marL="742950" indent="-285750" defTabSz="719138">
              <a:defRPr sz="2000">
                <a:solidFill>
                  <a:schemeClr val="tx1"/>
                </a:solidFill>
                <a:latin typeface="Arial" charset="0"/>
              </a:defRPr>
            </a:lvl2pPr>
            <a:lvl3pPr marL="1143000" indent="-228600" defTabSz="719138">
              <a:defRPr sz="2000">
                <a:solidFill>
                  <a:schemeClr val="tx1"/>
                </a:solidFill>
                <a:latin typeface="Arial" charset="0"/>
              </a:defRPr>
            </a:lvl3pPr>
            <a:lvl4pPr marL="1600200" indent="-228600" defTabSz="719138">
              <a:defRPr sz="2000">
                <a:solidFill>
                  <a:schemeClr val="tx1"/>
                </a:solidFill>
                <a:latin typeface="Arial" charset="0"/>
              </a:defRPr>
            </a:lvl4pPr>
            <a:lvl5pPr marL="2057400" indent="-228600" defTabSz="719138">
              <a:defRPr sz="2000">
                <a:solidFill>
                  <a:schemeClr val="tx1"/>
                </a:solidFill>
                <a:latin typeface="Arial" charset="0"/>
              </a:defRPr>
            </a:lvl5pPr>
            <a:lvl6pPr marL="2514600" indent="-228600" defTabSz="719138" fontAlgn="base">
              <a:spcBef>
                <a:spcPct val="0"/>
              </a:spcBef>
              <a:spcAft>
                <a:spcPct val="0"/>
              </a:spcAft>
              <a:defRPr sz="2000">
                <a:solidFill>
                  <a:schemeClr val="tx1"/>
                </a:solidFill>
                <a:latin typeface="Arial" charset="0"/>
              </a:defRPr>
            </a:lvl6pPr>
            <a:lvl7pPr marL="2971800" indent="-228600" defTabSz="719138" fontAlgn="base">
              <a:spcBef>
                <a:spcPct val="0"/>
              </a:spcBef>
              <a:spcAft>
                <a:spcPct val="0"/>
              </a:spcAft>
              <a:defRPr sz="2000">
                <a:solidFill>
                  <a:schemeClr val="tx1"/>
                </a:solidFill>
                <a:latin typeface="Arial" charset="0"/>
              </a:defRPr>
            </a:lvl7pPr>
            <a:lvl8pPr marL="3429000" indent="-228600" defTabSz="719138" fontAlgn="base">
              <a:spcBef>
                <a:spcPct val="0"/>
              </a:spcBef>
              <a:spcAft>
                <a:spcPct val="0"/>
              </a:spcAft>
              <a:defRPr sz="2000">
                <a:solidFill>
                  <a:schemeClr val="tx1"/>
                </a:solidFill>
                <a:latin typeface="Arial" charset="0"/>
              </a:defRPr>
            </a:lvl8pPr>
            <a:lvl9pPr marL="3886200" indent="-228600" defTabSz="719138" fontAlgn="base">
              <a:spcBef>
                <a:spcPct val="0"/>
              </a:spcBef>
              <a:spcAft>
                <a:spcPct val="0"/>
              </a:spcAft>
              <a:defRPr sz="2000">
                <a:solidFill>
                  <a:schemeClr val="tx1"/>
                </a:solidFill>
                <a:latin typeface="Arial" charset="0"/>
              </a:defRPr>
            </a:lvl9pPr>
          </a:lstStyle>
          <a:p>
            <a:pPr algn="ctr" eaLnBrk="1" hangingPunct="1">
              <a:spcBef>
                <a:spcPct val="50000"/>
              </a:spcBef>
              <a:spcAft>
                <a:spcPct val="90000"/>
              </a:spcAft>
              <a:buClr>
                <a:srgbClr val="B2B2B2"/>
              </a:buClr>
              <a:buSzPct val="80000"/>
              <a:buFont typeface="Arial" charset="0"/>
              <a:buNone/>
            </a:pPr>
            <a:fld id="{FA2ECAE0-9562-42DD-8E8B-1D0537BF23DD}" type="slidenum">
              <a:rPr lang="en-US" altLang="en-US" sz="1412">
                <a:solidFill>
                  <a:schemeClr val="accent3"/>
                </a:solidFill>
                <a:latin typeface="+mn-lt"/>
                <a:cs typeface="Times New Roman" pitchFamily="18" charset="0"/>
              </a:rPr>
              <a:pPr algn="ctr" eaLnBrk="1" hangingPunct="1">
                <a:spcBef>
                  <a:spcPct val="50000"/>
                </a:spcBef>
                <a:spcAft>
                  <a:spcPct val="90000"/>
                </a:spcAft>
                <a:buClr>
                  <a:srgbClr val="B2B2B2"/>
                </a:buClr>
                <a:buSzPct val="80000"/>
                <a:buFont typeface="Arial" charset="0"/>
                <a:buNone/>
              </a:pPr>
              <a:t>‹#›</a:t>
            </a:fld>
            <a:endParaRPr lang="en-US" altLang="en-US" sz="1412">
              <a:solidFill>
                <a:schemeClr val="accent3"/>
              </a:solidFill>
              <a:latin typeface="+mn-lt"/>
              <a:cs typeface="Times New Roman" pitchFamily="18" charset="0"/>
            </a:endParaRPr>
          </a:p>
        </p:txBody>
      </p:sp>
      <p:sp>
        <p:nvSpPr>
          <p:cNvPr id="3" name="Footer Placeholder 2">
            <a:extLst>
              <a:ext uri="{FF2B5EF4-FFF2-40B4-BE49-F238E27FC236}">
                <a16:creationId xmlns:a16="http://schemas.microsoft.com/office/drawing/2014/main" id="{AE4CD5CF-9C64-42B9-AF58-29BF327708DF}"/>
              </a:ext>
            </a:extLst>
          </p:cNvPr>
          <p:cNvSpPr>
            <a:spLocks noGrp="1"/>
          </p:cNvSpPr>
          <p:nvPr>
            <p:ph type="ftr" sz="quarter" idx="10"/>
          </p:nvPr>
        </p:nvSpPr>
        <p:spPr/>
        <p:txBody>
          <a:body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2172992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at We D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E5300-EABB-40F7-B105-90110BE4A769}"/>
              </a:ext>
            </a:extLst>
          </p:cNvPr>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hasCustomPrompt="1"/>
          </p:nvPr>
        </p:nvSpPr>
        <p:spPr bwMode="ltGray">
          <a:xfrm>
            <a:off x="399825" y="1207546"/>
            <a:ext cx="4437529" cy="637391"/>
          </a:xfrm>
          <a:solidFill>
            <a:schemeClr val="accent1"/>
          </a:solidFill>
          <a:ln>
            <a:solidFill>
              <a:schemeClr val="accent1"/>
            </a:solidFill>
          </a:ln>
        </p:spPr>
        <p:txBody>
          <a:bodyPr bIns="0" anchor="ctr" anchorCtr="0"/>
          <a:lstStyle>
            <a:lvl1pPr marL="0" indent="0" algn="ctr">
              <a:spcBef>
                <a:spcPts val="0"/>
              </a:spcBef>
              <a:buNone/>
              <a:defRPr sz="1765" b="1">
                <a:solidFill>
                  <a:schemeClr val="bg1"/>
                </a:solidFill>
              </a:defRPr>
            </a:lvl1pPr>
            <a:lvl2pPr marL="554197" indent="0">
              <a:buNone/>
              <a:defRPr sz="2424" b="1"/>
            </a:lvl2pPr>
            <a:lvl3pPr marL="1108392" indent="0">
              <a:buNone/>
              <a:defRPr sz="2182" b="1"/>
            </a:lvl3pPr>
            <a:lvl4pPr marL="1662589" indent="0">
              <a:buNone/>
              <a:defRPr sz="1940" b="1"/>
            </a:lvl4pPr>
            <a:lvl5pPr marL="2216786" indent="0">
              <a:buNone/>
              <a:defRPr sz="1940" b="1"/>
            </a:lvl5pPr>
            <a:lvl6pPr marL="2770981" indent="0">
              <a:buNone/>
              <a:defRPr sz="1940" b="1"/>
            </a:lvl6pPr>
            <a:lvl7pPr marL="3325178" indent="0">
              <a:buNone/>
              <a:defRPr sz="1940" b="1"/>
            </a:lvl7pPr>
            <a:lvl8pPr marL="3879374" indent="0">
              <a:buNone/>
              <a:defRPr sz="1940" b="1"/>
            </a:lvl8pPr>
            <a:lvl9pPr marL="4433570" indent="0">
              <a:buNone/>
              <a:defRPr sz="1940" b="1"/>
            </a:lvl9pPr>
          </a:lstStyle>
          <a:p>
            <a:pPr lvl="0"/>
            <a:r>
              <a:rPr lang="en-US"/>
              <a:t>Edit Master text styles</a:t>
            </a:r>
          </a:p>
        </p:txBody>
      </p:sp>
      <p:sp>
        <p:nvSpPr>
          <p:cNvPr id="6" name="Content Placeholder 5">
            <a:extLst>
              <a:ext uri="{FF2B5EF4-FFF2-40B4-BE49-F238E27FC236}">
                <a16:creationId xmlns:a16="http://schemas.microsoft.com/office/drawing/2014/main" id="{7943DBAE-053D-4258-A0FE-5E05FECABC2D}"/>
              </a:ext>
            </a:extLst>
          </p:cNvPr>
          <p:cNvSpPr>
            <a:spLocks noGrp="1"/>
          </p:cNvSpPr>
          <p:nvPr>
            <p:ph sz="quarter" idx="11"/>
          </p:nvPr>
        </p:nvSpPr>
        <p:spPr bwMode="ltGray">
          <a:xfrm>
            <a:off x="399825" y="1847682"/>
            <a:ext cx="4437529" cy="4200805"/>
          </a:xfrm>
          <a:ln>
            <a:solidFill>
              <a:schemeClr val="accent1"/>
            </a:solidFill>
          </a:ln>
        </p:spPr>
        <p:txBody>
          <a:bodyPr tIns="91440"/>
          <a:lstStyle>
            <a:lvl1pPr>
              <a:defRPr sz="1588"/>
            </a:lvl1pPr>
            <a:lvl2pPr>
              <a:defRPr sz="1588"/>
            </a:lvl2pPr>
            <a:lvl3pPr>
              <a:defRPr sz="1588"/>
            </a:lvl3pPr>
            <a:lvl4pPr>
              <a:defRPr sz="1588"/>
            </a:lvl4pPr>
            <a:lvl5pPr>
              <a:defRPr sz="1588"/>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7">
            <a:extLst>
              <a:ext uri="{FF2B5EF4-FFF2-40B4-BE49-F238E27FC236}">
                <a16:creationId xmlns:a16="http://schemas.microsoft.com/office/drawing/2014/main" id="{37D4495D-2ECE-45DF-8624-543229BB4152}"/>
              </a:ext>
            </a:extLst>
          </p:cNvPr>
          <p:cNvSpPr>
            <a:spLocks noGrp="1"/>
          </p:cNvSpPr>
          <p:nvPr>
            <p:ph type="pic" sz="quarter" idx="13"/>
          </p:nvPr>
        </p:nvSpPr>
        <p:spPr>
          <a:xfrm>
            <a:off x="5154706" y="1207546"/>
            <a:ext cx="1882588" cy="2657195"/>
          </a:xfrm>
        </p:spPr>
        <p:txBody>
          <a:bodyPr anchor="ctr"/>
          <a:lstStyle>
            <a:lvl1pPr marL="0" indent="0" algn="ctr">
              <a:buFontTx/>
              <a:buNone/>
              <a:defRPr/>
            </a:lvl1pPr>
          </a:lstStyle>
          <a:p>
            <a:r>
              <a:rPr lang="en-US"/>
              <a:t>Click icon to add picture</a:t>
            </a:r>
          </a:p>
        </p:txBody>
      </p:sp>
      <p:sp>
        <p:nvSpPr>
          <p:cNvPr id="5" name="Text Placeholder 4"/>
          <p:cNvSpPr>
            <a:spLocks noGrp="1"/>
          </p:cNvSpPr>
          <p:nvPr>
            <p:ph type="body" sz="quarter" idx="3" hasCustomPrompt="1"/>
          </p:nvPr>
        </p:nvSpPr>
        <p:spPr bwMode="ltGray">
          <a:xfrm>
            <a:off x="7354649" y="1207546"/>
            <a:ext cx="4321881" cy="640136"/>
          </a:xfrm>
          <a:solidFill>
            <a:schemeClr val="accent2"/>
          </a:solidFill>
          <a:ln>
            <a:solidFill>
              <a:schemeClr val="accent2"/>
            </a:solidFill>
          </a:ln>
        </p:spPr>
        <p:txBody>
          <a:bodyPr bIns="0" anchor="ctr" anchorCtr="0"/>
          <a:lstStyle>
            <a:lvl1pPr marL="0" indent="0" algn="ctr">
              <a:spcBef>
                <a:spcPts val="0"/>
              </a:spcBef>
              <a:buNone/>
              <a:defRPr sz="1765" b="1">
                <a:solidFill>
                  <a:schemeClr val="bg1"/>
                </a:solidFill>
              </a:defRPr>
            </a:lvl1pPr>
            <a:lvl2pPr marL="554197" indent="0">
              <a:buNone/>
              <a:defRPr sz="2424" b="1"/>
            </a:lvl2pPr>
            <a:lvl3pPr marL="1108392" indent="0">
              <a:buNone/>
              <a:defRPr sz="2182" b="1"/>
            </a:lvl3pPr>
            <a:lvl4pPr marL="1662589" indent="0">
              <a:buNone/>
              <a:defRPr sz="1940" b="1"/>
            </a:lvl4pPr>
            <a:lvl5pPr marL="2216786" indent="0">
              <a:buNone/>
              <a:defRPr sz="1940" b="1"/>
            </a:lvl5pPr>
            <a:lvl6pPr marL="2770981" indent="0">
              <a:buNone/>
              <a:defRPr sz="1940" b="1"/>
            </a:lvl6pPr>
            <a:lvl7pPr marL="3325178" indent="0">
              <a:buNone/>
              <a:defRPr sz="1940" b="1"/>
            </a:lvl7pPr>
            <a:lvl8pPr marL="3879374" indent="0">
              <a:buNone/>
              <a:defRPr sz="1940" b="1"/>
            </a:lvl8pPr>
            <a:lvl9pPr marL="4433570" indent="0">
              <a:buNone/>
              <a:defRPr sz="1940" b="1"/>
            </a:lvl9pPr>
          </a:lstStyle>
          <a:p>
            <a:pPr lvl="0"/>
            <a:r>
              <a:rPr lang="en-US"/>
              <a:t>Edit Master text styles</a:t>
            </a:r>
          </a:p>
        </p:txBody>
      </p:sp>
      <p:sp>
        <p:nvSpPr>
          <p:cNvPr id="9" name="Content Placeholder 8">
            <a:extLst>
              <a:ext uri="{FF2B5EF4-FFF2-40B4-BE49-F238E27FC236}">
                <a16:creationId xmlns:a16="http://schemas.microsoft.com/office/drawing/2014/main" id="{ABB50EAD-E6C6-482A-91D7-F0B0856BA885}"/>
              </a:ext>
            </a:extLst>
          </p:cNvPr>
          <p:cNvSpPr>
            <a:spLocks noGrp="1"/>
          </p:cNvSpPr>
          <p:nvPr>
            <p:ph sz="quarter" idx="12"/>
          </p:nvPr>
        </p:nvSpPr>
        <p:spPr bwMode="ltGray">
          <a:xfrm>
            <a:off x="7354647" y="1847682"/>
            <a:ext cx="4321881" cy="2017059"/>
          </a:xfrm>
          <a:ln>
            <a:solidFill>
              <a:schemeClr val="accent2"/>
            </a:solidFill>
          </a:ln>
        </p:spPr>
        <p:txBody>
          <a:bodyPr tIns="91440"/>
          <a:lstStyle>
            <a:lvl1pPr>
              <a:defRPr sz="1588"/>
            </a:lvl1pPr>
            <a:lvl2pPr>
              <a:defRPr sz="1588"/>
            </a:lvl2pPr>
            <a:lvl3pPr>
              <a:defRPr sz="1588"/>
            </a:lvl3pPr>
            <a:lvl4pPr>
              <a:defRPr sz="1588"/>
            </a:lvl4pPr>
            <a:lvl5pPr>
              <a:defRPr sz="1588"/>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4">
            <a:extLst>
              <a:ext uri="{FF2B5EF4-FFF2-40B4-BE49-F238E27FC236}">
                <a16:creationId xmlns:a16="http://schemas.microsoft.com/office/drawing/2014/main" id="{06506AF4-FCC7-40B6-92D8-FEA0F28A6207}"/>
              </a:ext>
            </a:extLst>
          </p:cNvPr>
          <p:cNvSpPr>
            <a:spLocks noGrp="1"/>
          </p:cNvSpPr>
          <p:nvPr>
            <p:ph type="body" sz="quarter" idx="14" hasCustomPrompt="1"/>
          </p:nvPr>
        </p:nvSpPr>
        <p:spPr bwMode="ltGray">
          <a:xfrm>
            <a:off x="5154707" y="4165899"/>
            <a:ext cx="6521824" cy="640136"/>
          </a:xfrm>
          <a:solidFill>
            <a:schemeClr val="accent3"/>
          </a:solidFill>
          <a:ln>
            <a:solidFill>
              <a:schemeClr val="accent3"/>
            </a:solidFill>
          </a:ln>
        </p:spPr>
        <p:txBody>
          <a:bodyPr bIns="0" anchor="ctr" anchorCtr="0"/>
          <a:lstStyle>
            <a:lvl1pPr marL="0" indent="0" algn="ctr">
              <a:spcBef>
                <a:spcPts val="0"/>
              </a:spcBef>
              <a:buNone/>
              <a:defRPr sz="1765" b="1">
                <a:solidFill>
                  <a:schemeClr val="bg1"/>
                </a:solidFill>
              </a:defRPr>
            </a:lvl1pPr>
            <a:lvl2pPr marL="554197" indent="0">
              <a:buNone/>
              <a:defRPr sz="2424" b="1"/>
            </a:lvl2pPr>
            <a:lvl3pPr marL="1108392" indent="0">
              <a:buNone/>
              <a:defRPr sz="2182" b="1"/>
            </a:lvl3pPr>
            <a:lvl4pPr marL="1662589" indent="0">
              <a:buNone/>
              <a:defRPr sz="1940" b="1"/>
            </a:lvl4pPr>
            <a:lvl5pPr marL="2216786" indent="0">
              <a:buNone/>
              <a:defRPr sz="1940" b="1"/>
            </a:lvl5pPr>
            <a:lvl6pPr marL="2770981" indent="0">
              <a:buNone/>
              <a:defRPr sz="1940" b="1"/>
            </a:lvl6pPr>
            <a:lvl7pPr marL="3325178" indent="0">
              <a:buNone/>
              <a:defRPr sz="1940" b="1"/>
            </a:lvl7pPr>
            <a:lvl8pPr marL="3879374" indent="0">
              <a:buNone/>
              <a:defRPr sz="1940" b="1"/>
            </a:lvl8pPr>
            <a:lvl9pPr marL="4433570" indent="0">
              <a:buNone/>
              <a:defRPr sz="1940" b="1"/>
            </a:lvl9pPr>
          </a:lstStyle>
          <a:p>
            <a:pPr lvl="0"/>
            <a:r>
              <a:rPr lang="en-US"/>
              <a:t>Edit Master text styles</a:t>
            </a:r>
          </a:p>
        </p:txBody>
      </p:sp>
      <p:sp>
        <p:nvSpPr>
          <p:cNvPr id="14" name="Picture Placeholder 13">
            <a:extLst>
              <a:ext uri="{FF2B5EF4-FFF2-40B4-BE49-F238E27FC236}">
                <a16:creationId xmlns:a16="http://schemas.microsoft.com/office/drawing/2014/main" id="{DA344229-5E58-4BF6-A058-2EB615BBFB29}"/>
              </a:ext>
            </a:extLst>
          </p:cNvPr>
          <p:cNvSpPr>
            <a:spLocks noGrp="1"/>
          </p:cNvSpPr>
          <p:nvPr>
            <p:ph type="pic" sz="quarter" idx="15"/>
          </p:nvPr>
        </p:nvSpPr>
        <p:spPr>
          <a:xfrm>
            <a:off x="5154706" y="4878593"/>
            <a:ext cx="1169894" cy="1169894"/>
          </a:xfrm>
          <a:prstGeom prst="rect">
            <a:avLst/>
          </a:prstGeom>
        </p:spPr>
        <p:txBody>
          <a:bodyPr/>
          <a:lstStyle>
            <a:lvl1pPr marL="0" indent="0">
              <a:buNone/>
              <a:defRPr/>
            </a:lvl1pPr>
          </a:lstStyle>
          <a:p>
            <a:r>
              <a:rPr lang="en-US"/>
              <a:t>Click icon to add picture</a:t>
            </a:r>
          </a:p>
        </p:txBody>
      </p:sp>
      <p:sp>
        <p:nvSpPr>
          <p:cNvPr id="16" name="Content Placeholder 15">
            <a:extLst>
              <a:ext uri="{FF2B5EF4-FFF2-40B4-BE49-F238E27FC236}">
                <a16:creationId xmlns:a16="http://schemas.microsoft.com/office/drawing/2014/main" id="{0DFD8B8E-2EEC-451D-8D09-8CA0004A1156}"/>
              </a:ext>
            </a:extLst>
          </p:cNvPr>
          <p:cNvSpPr>
            <a:spLocks noGrp="1"/>
          </p:cNvSpPr>
          <p:nvPr>
            <p:ph sz="quarter" idx="16"/>
          </p:nvPr>
        </p:nvSpPr>
        <p:spPr bwMode="gray">
          <a:xfrm>
            <a:off x="6364941" y="4878593"/>
            <a:ext cx="1949824" cy="1169894"/>
          </a:xfrm>
        </p:spPr>
        <p:txBody>
          <a:bodyPr tIns="91440" bIns="0"/>
          <a:lstStyle>
            <a:lvl1pPr marL="0" indent="0">
              <a:buNone/>
              <a:defRPr sz="1588" b="1"/>
            </a:lvl1pPr>
            <a:lvl2pPr marL="0" indent="0">
              <a:buNone/>
              <a:defRPr sz="1412"/>
            </a:lvl2pPr>
            <a:lvl3pPr marL="0" indent="0">
              <a:buNone/>
              <a:defRPr sz="1235"/>
            </a:lvl3pPr>
            <a:lvl4pPr marL="1204697" indent="0">
              <a:buNone/>
              <a:defRPr sz="1588"/>
            </a:lvl4pPr>
            <a:lvl5pPr>
              <a:defRPr sz="1588"/>
            </a:lvl5pPr>
          </a:lstStyle>
          <a:p>
            <a:pPr lvl="0"/>
            <a:r>
              <a:rPr lang="en-US"/>
              <a:t>Click to edit Master text styles</a:t>
            </a:r>
          </a:p>
          <a:p>
            <a:pPr lvl="1"/>
            <a:r>
              <a:rPr lang="en-US"/>
              <a:t>Second level</a:t>
            </a:r>
          </a:p>
          <a:p>
            <a:pPr lvl="2"/>
            <a:r>
              <a:rPr lang="en-US"/>
              <a:t>Third level</a:t>
            </a:r>
          </a:p>
        </p:txBody>
      </p:sp>
      <p:sp>
        <p:nvSpPr>
          <p:cNvPr id="17" name="Picture Placeholder 13">
            <a:extLst>
              <a:ext uri="{FF2B5EF4-FFF2-40B4-BE49-F238E27FC236}">
                <a16:creationId xmlns:a16="http://schemas.microsoft.com/office/drawing/2014/main" id="{BBB729BD-7102-49C2-A797-D9CA33E9D98B}"/>
              </a:ext>
            </a:extLst>
          </p:cNvPr>
          <p:cNvSpPr>
            <a:spLocks noGrp="1"/>
          </p:cNvSpPr>
          <p:nvPr>
            <p:ph type="pic" sz="quarter" idx="17"/>
          </p:nvPr>
        </p:nvSpPr>
        <p:spPr>
          <a:xfrm>
            <a:off x="8516470" y="4878593"/>
            <a:ext cx="1169894" cy="1169894"/>
          </a:xfrm>
          <a:prstGeom prst="rect">
            <a:avLst/>
          </a:prstGeom>
        </p:spPr>
        <p:txBody>
          <a:bodyPr/>
          <a:lstStyle>
            <a:lvl1pPr marL="0" indent="0">
              <a:buNone/>
              <a:defRPr/>
            </a:lvl1pPr>
          </a:lstStyle>
          <a:p>
            <a:r>
              <a:rPr lang="en-US"/>
              <a:t>Click icon to add picture</a:t>
            </a:r>
          </a:p>
        </p:txBody>
      </p:sp>
      <p:sp>
        <p:nvSpPr>
          <p:cNvPr id="18" name="Content Placeholder 15">
            <a:extLst>
              <a:ext uri="{FF2B5EF4-FFF2-40B4-BE49-F238E27FC236}">
                <a16:creationId xmlns:a16="http://schemas.microsoft.com/office/drawing/2014/main" id="{723B0D1C-414E-409D-9A92-D4CE8A0A0032}"/>
              </a:ext>
            </a:extLst>
          </p:cNvPr>
          <p:cNvSpPr>
            <a:spLocks noGrp="1"/>
          </p:cNvSpPr>
          <p:nvPr>
            <p:ph sz="quarter" idx="18"/>
          </p:nvPr>
        </p:nvSpPr>
        <p:spPr bwMode="gray">
          <a:xfrm>
            <a:off x="9726705" y="4878593"/>
            <a:ext cx="1949824" cy="1169894"/>
          </a:xfrm>
        </p:spPr>
        <p:txBody>
          <a:bodyPr tIns="91440" bIns="0"/>
          <a:lstStyle>
            <a:lvl1pPr marL="0" indent="0">
              <a:buNone/>
              <a:defRPr sz="1588" b="1"/>
            </a:lvl1pPr>
            <a:lvl2pPr marL="0" indent="0">
              <a:buNone/>
              <a:defRPr sz="1412"/>
            </a:lvl2pPr>
            <a:lvl3pPr marL="0" indent="0">
              <a:buNone/>
              <a:defRPr sz="1235"/>
            </a:lvl3pPr>
            <a:lvl4pPr marL="1204697" indent="0">
              <a:buNone/>
              <a:defRPr sz="1588"/>
            </a:lvl4pPr>
            <a:lvl5pPr>
              <a:defRPr sz="1588"/>
            </a:lvl5pPr>
          </a:lstStyle>
          <a:p>
            <a:pPr lvl="0"/>
            <a:r>
              <a:rPr lang="en-US"/>
              <a:t>Click to edit Master text styles</a:t>
            </a:r>
          </a:p>
          <a:p>
            <a:pPr lvl="1"/>
            <a:r>
              <a:rPr lang="en-US"/>
              <a:t>Second level</a:t>
            </a:r>
          </a:p>
          <a:p>
            <a:pPr lvl="2"/>
            <a:r>
              <a:rPr lang="en-US"/>
              <a:t>Third level</a:t>
            </a:r>
          </a:p>
        </p:txBody>
      </p:sp>
      <p:sp>
        <p:nvSpPr>
          <p:cNvPr id="7" name="Footer Placeholder 6"/>
          <p:cNvSpPr>
            <a:spLocks noGrp="1"/>
          </p:cNvSpPr>
          <p:nvPr>
            <p:ph type="ftr" sz="quarter" idx="10"/>
          </p:nvPr>
        </p:nvSpPr>
        <p:spPr/>
        <p:txBody>
          <a:bodyPr/>
          <a:lstStyle>
            <a:lvl1pPr>
              <a:defRPr/>
            </a:lvl1p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1362619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verview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638D1-0F98-4F28-BD00-DE91E2444215}"/>
              </a:ext>
            </a:extLst>
          </p:cNvPr>
          <p:cNvSpPr>
            <a:spLocks noGrp="1"/>
          </p:cNvSpPr>
          <p:nvPr>
            <p:ph type="title"/>
          </p:nvPr>
        </p:nvSpPr>
        <p:spPr/>
        <p:txBody>
          <a:bodyPr/>
          <a:lstStyle/>
          <a:p>
            <a:r>
              <a:rPr lang="en-US"/>
              <a:t>Click to edit Master title style</a:t>
            </a:r>
          </a:p>
        </p:txBody>
      </p:sp>
      <p:sp>
        <p:nvSpPr>
          <p:cNvPr id="5" name="Picture Placeholder 9">
            <a:extLst>
              <a:ext uri="{FF2B5EF4-FFF2-40B4-BE49-F238E27FC236}">
                <a16:creationId xmlns:a16="http://schemas.microsoft.com/office/drawing/2014/main" id="{ED3A38E0-CFD9-4B45-971D-DE06187B9E87}"/>
              </a:ext>
            </a:extLst>
          </p:cNvPr>
          <p:cNvSpPr>
            <a:spLocks noGrp="1"/>
          </p:cNvSpPr>
          <p:nvPr>
            <p:ph type="pic" sz="quarter" idx="12"/>
          </p:nvPr>
        </p:nvSpPr>
        <p:spPr>
          <a:xfrm>
            <a:off x="399826" y="1207546"/>
            <a:ext cx="6615953" cy="2259106"/>
          </a:xfrm>
          <a:noFill/>
        </p:spPr>
        <p:txBody>
          <a:bodyPr anchor="ctr"/>
          <a:lstStyle>
            <a:lvl1pPr marL="0" indent="0" algn="ctr">
              <a:buNone/>
              <a:defRPr/>
            </a:lvl1pPr>
          </a:lstStyle>
          <a:p>
            <a:r>
              <a:rPr lang="en-US"/>
              <a:t>Click icon to add picture</a:t>
            </a:r>
          </a:p>
        </p:txBody>
      </p:sp>
      <p:sp>
        <p:nvSpPr>
          <p:cNvPr id="6" name="Content Placeholder 12">
            <a:extLst>
              <a:ext uri="{FF2B5EF4-FFF2-40B4-BE49-F238E27FC236}">
                <a16:creationId xmlns:a16="http://schemas.microsoft.com/office/drawing/2014/main" id="{E8F0EDD7-4429-4FBA-9C81-FCFE76B08555}"/>
              </a:ext>
            </a:extLst>
          </p:cNvPr>
          <p:cNvSpPr>
            <a:spLocks noGrp="1"/>
          </p:cNvSpPr>
          <p:nvPr>
            <p:ph sz="quarter" idx="13"/>
          </p:nvPr>
        </p:nvSpPr>
        <p:spPr bwMode="ltGray">
          <a:xfrm>
            <a:off x="399826" y="3697941"/>
            <a:ext cx="6615953" cy="2350546"/>
          </a:xfrm>
          <a:solidFill>
            <a:schemeClr val="accent1"/>
          </a:solidFill>
        </p:spPr>
        <p:txBody>
          <a:bodyPr lIns="182880" tIns="91440" rIns="182880" bIns="91440"/>
          <a:lstStyle>
            <a:lvl1pPr marL="0" indent="0">
              <a:buNone/>
              <a:defRPr lang="en-US" sz="2118" b="1" baseline="0" dirty="0" smtClean="0">
                <a:solidFill>
                  <a:schemeClr val="bg1"/>
                </a:solidFill>
                <a:latin typeface="+mn-lt"/>
                <a:ea typeface="+mn-ea"/>
                <a:cs typeface="+mn-cs"/>
              </a:defRPr>
            </a:lvl1pPr>
            <a:lvl2pPr marL="0" indent="0">
              <a:spcBef>
                <a:spcPts val="529"/>
              </a:spcBef>
              <a:buNone/>
              <a:defRPr lang="en-US" sz="1941" dirty="0" smtClean="0">
                <a:solidFill>
                  <a:schemeClr val="bg1"/>
                </a:solidFill>
                <a:latin typeface="+mn-lt"/>
              </a:defRPr>
            </a:lvl2pPr>
            <a:lvl3pPr marL="662584" indent="-302575">
              <a:defRPr lang="en-US" sz="1941" dirty="0" smtClean="0">
                <a:solidFill>
                  <a:schemeClr val="tx1"/>
                </a:solidFill>
                <a:latin typeface="+mn-lt"/>
              </a:defRPr>
            </a:lvl3pPr>
            <a:lvl4pPr marL="958198" indent="0">
              <a:buNone/>
              <a:defRPr sz="1941"/>
            </a:lvl4pPr>
            <a:lvl5pPr>
              <a:defRPr sz="1941"/>
            </a:lvl5pPr>
          </a:lstStyle>
          <a:p>
            <a:pPr marL="0" lvl="0" indent="0" algn="l" defTabSz="899361" rtl="0" eaLnBrk="1" fontAlgn="base" hangingPunct="1">
              <a:spcBef>
                <a:spcPts val="1059"/>
              </a:spcBef>
              <a:spcAft>
                <a:spcPts val="0"/>
              </a:spcAft>
              <a:buClr>
                <a:schemeClr val="tx1"/>
              </a:buClr>
              <a:buFont typeface="Wingdings" pitchFamily="2" charset="2"/>
              <a:buNone/>
            </a:pPr>
            <a:r>
              <a:rPr lang="en-US"/>
              <a:t>Click to edit Master text styles</a:t>
            </a:r>
          </a:p>
          <a:p>
            <a:pPr marL="0" lvl="1" indent="0" algn="l" defTabSz="899361" rtl="0" eaLnBrk="1" fontAlgn="base" hangingPunct="1">
              <a:spcBef>
                <a:spcPts val="1059"/>
              </a:spcBef>
              <a:spcAft>
                <a:spcPts val="0"/>
              </a:spcAft>
              <a:buClr>
                <a:schemeClr val="tx1"/>
              </a:buClr>
              <a:buFont typeface="Wingdings" pitchFamily="2" charset="2"/>
              <a:buNone/>
            </a:pPr>
            <a:r>
              <a:rPr lang="en-US"/>
              <a:t>Second level</a:t>
            </a:r>
          </a:p>
        </p:txBody>
      </p:sp>
      <p:sp>
        <p:nvSpPr>
          <p:cNvPr id="4" name="Content Placeholder 4">
            <a:extLst>
              <a:ext uri="{FF2B5EF4-FFF2-40B4-BE49-F238E27FC236}">
                <a16:creationId xmlns:a16="http://schemas.microsoft.com/office/drawing/2014/main" id="{4F711279-8E5F-42B3-9D98-07E7DF6BE76B}"/>
              </a:ext>
            </a:extLst>
          </p:cNvPr>
          <p:cNvSpPr>
            <a:spLocks noGrp="1"/>
          </p:cNvSpPr>
          <p:nvPr>
            <p:ph sz="quarter" idx="11"/>
          </p:nvPr>
        </p:nvSpPr>
        <p:spPr bwMode="ltGray">
          <a:xfrm>
            <a:off x="7233621" y="1207546"/>
            <a:ext cx="4558553" cy="4840941"/>
          </a:xfrm>
          <a:solidFill>
            <a:schemeClr val="bg1"/>
          </a:solidFill>
        </p:spPr>
        <p:txBody>
          <a:bodyPr lIns="182880" tIns="91440" rIns="182880" bIns="91440"/>
          <a:lstStyle>
            <a:lvl1pPr marL="0" indent="0">
              <a:buNone/>
              <a:defRPr sz="2118" b="1"/>
            </a:lvl1pPr>
            <a:lvl2pPr marL="403433" indent="-261952">
              <a:spcBef>
                <a:spcPts val="1059"/>
              </a:spcBef>
              <a:buClr>
                <a:schemeClr val="accent1"/>
              </a:buClr>
              <a:buFont typeface="Wingdings" panose="05000000000000000000" pitchFamily="2" charset="2"/>
              <a:buChar char="§"/>
              <a:defRPr sz="1941"/>
            </a:lvl2pPr>
            <a:lvl3pPr marL="806867" indent="-249344">
              <a:spcBef>
                <a:spcPts val="529"/>
              </a:spcBef>
              <a:buClr>
                <a:schemeClr val="accent2"/>
              </a:buClr>
              <a:buFont typeface="Calibri" panose="020F0502020204030204" pitchFamily="34" charset="0"/>
              <a:buChar char="—"/>
              <a:defRPr sz="1941"/>
            </a:lvl3pPr>
            <a:lvl4pPr>
              <a:defRPr sz="1941"/>
            </a:lvl4pPr>
            <a:lvl5pPr>
              <a:defRPr sz="1941"/>
            </a:lvl5pPr>
          </a:lstStyle>
          <a:p>
            <a:pPr lvl="0"/>
            <a:r>
              <a:rPr lang="en-US"/>
              <a:t>Click to edit Master text styles</a:t>
            </a:r>
          </a:p>
          <a:p>
            <a:pPr lvl="1"/>
            <a:r>
              <a:rPr lang="en-US"/>
              <a:t>Second level</a:t>
            </a:r>
          </a:p>
          <a:p>
            <a:pPr lvl="2"/>
            <a:r>
              <a:rPr lang="en-US"/>
              <a:t>Third level</a:t>
            </a:r>
          </a:p>
        </p:txBody>
      </p:sp>
      <p:sp>
        <p:nvSpPr>
          <p:cNvPr id="3" name="Footer Placeholder 2">
            <a:extLst>
              <a:ext uri="{FF2B5EF4-FFF2-40B4-BE49-F238E27FC236}">
                <a16:creationId xmlns:a16="http://schemas.microsoft.com/office/drawing/2014/main" id="{987B55BE-3053-4769-9B4C-88ED69B9DCA7}"/>
              </a:ext>
            </a:extLst>
          </p:cNvPr>
          <p:cNvSpPr>
            <a:spLocks noGrp="1"/>
          </p:cNvSpPr>
          <p:nvPr>
            <p:ph type="ftr" sz="quarter" idx="10"/>
          </p:nvPr>
        </p:nvSpPr>
        <p:spPr/>
        <p:txBody>
          <a:body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35085145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verview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D11D1-B8AB-49C8-B044-DEB860534800}"/>
              </a:ext>
            </a:extLst>
          </p:cNvPr>
          <p:cNvSpPr>
            <a:spLocks noGrp="1"/>
          </p:cNvSpPr>
          <p:nvPr>
            <p:ph type="title"/>
          </p:nvPr>
        </p:nvSpPr>
        <p:spPr/>
        <p:txBody>
          <a:bodyPr/>
          <a:lstStyle/>
          <a:p>
            <a:r>
              <a:rPr lang="en-US"/>
              <a:t>Click to edit Master title style</a:t>
            </a:r>
          </a:p>
        </p:txBody>
      </p:sp>
      <p:sp>
        <p:nvSpPr>
          <p:cNvPr id="4" name="Content Placeholder 12">
            <a:extLst>
              <a:ext uri="{FF2B5EF4-FFF2-40B4-BE49-F238E27FC236}">
                <a16:creationId xmlns:a16="http://schemas.microsoft.com/office/drawing/2014/main" id="{749DEEA1-037B-46C2-8126-B6D0C29209A7}"/>
              </a:ext>
            </a:extLst>
          </p:cNvPr>
          <p:cNvSpPr>
            <a:spLocks noGrp="1"/>
          </p:cNvSpPr>
          <p:nvPr>
            <p:ph sz="quarter" idx="13"/>
          </p:nvPr>
        </p:nvSpPr>
        <p:spPr bwMode="ltGray">
          <a:xfrm>
            <a:off x="399825" y="1207546"/>
            <a:ext cx="7826188" cy="2420471"/>
          </a:xfrm>
          <a:solidFill>
            <a:schemeClr val="accent1"/>
          </a:solidFill>
        </p:spPr>
        <p:txBody>
          <a:bodyPr lIns="182880" tIns="91440" rIns="182880" bIns="91440"/>
          <a:lstStyle>
            <a:lvl1pPr marL="0" indent="0">
              <a:buNone/>
              <a:defRPr lang="en-US" sz="2118" b="1" baseline="0" dirty="0" smtClean="0">
                <a:solidFill>
                  <a:schemeClr val="bg1"/>
                </a:solidFill>
                <a:latin typeface="+mn-lt"/>
                <a:ea typeface="+mn-ea"/>
                <a:cs typeface="+mn-cs"/>
              </a:defRPr>
            </a:lvl1pPr>
            <a:lvl2pPr marL="0" indent="0">
              <a:spcBef>
                <a:spcPts val="529"/>
              </a:spcBef>
              <a:buNone/>
              <a:defRPr lang="en-US" sz="1765" dirty="0" smtClean="0">
                <a:solidFill>
                  <a:schemeClr val="bg1"/>
                </a:solidFill>
                <a:latin typeface="+mn-lt"/>
              </a:defRPr>
            </a:lvl2pPr>
            <a:lvl3pPr marL="662584" indent="-302575">
              <a:defRPr lang="en-US" sz="1941" dirty="0" smtClean="0">
                <a:solidFill>
                  <a:schemeClr val="tx1"/>
                </a:solidFill>
                <a:latin typeface="+mn-lt"/>
              </a:defRPr>
            </a:lvl3pPr>
            <a:lvl4pPr marL="958198" indent="0">
              <a:buNone/>
              <a:defRPr sz="1941"/>
            </a:lvl4pPr>
            <a:lvl5pPr>
              <a:defRPr sz="1941"/>
            </a:lvl5pPr>
          </a:lstStyle>
          <a:p>
            <a:pPr marL="0" lvl="0" indent="0" algn="l" defTabSz="899361" rtl="0" eaLnBrk="1" fontAlgn="base" hangingPunct="1">
              <a:spcBef>
                <a:spcPts val="1059"/>
              </a:spcBef>
              <a:spcAft>
                <a:spcPts val="0"/>
              </a:spcAft>
              <a:buClr>
                <a:schemeClr val="tx1"/>
              </a:buClr>
              <a:buFont typeface="Wingdings" pitchFamily="2" charset="2"/>
              <a:buNone/>
            </a:pPr>
            <a:r>
              <a:rPr lang="en-US"/>
              <a:t>Click to edit Master text styles</a:t>
            </a:r>
          </a:p>
          <a:p>
            <a:pPr marL="0" lvl="1" indent="0" algn="l" defTabSz="899361" rtl="0" eaLnBrk="1" fontAlgn="base" hangingPunct="1">
              <a:spcBef>
                <a:spcPts val="1059"/>
              </a:spcBef>
              <a:spcAft>
                <a:spcPts val="0"/>
              </a:spcAft>
              <a:buClr>
                <a:schemeClr val="tx1"/>
              </a:buClr>
              <a:buFont typeface="Wingdings" pitchFamily="2" charset="2"/>
              <a:buNone/>
            </a:pPr>
            <a:r>
              <a:rPr lang="en-US"/>
              <a:t>Second level</a:t>
            </a:r>
          </a:p>
        </p:txBody>
      </p:sp>
      <p:sp>
        <p:nvSpPr>
          <p:cNvPr id="5" name="Content Placeholder 4">
            <a:extLst>
              <a:ext uri="{FF2B5EF4-FFF2-40B4-BE49-F238E27FC236}">
                <a16:creationId xmlns:a16="http://schemas.microsoft.com/office/drawing/2014/main" id="{8DD7A66D-2EAA-4CA7-BCA5-933E3AC44D5C}"/>
              </a:ext>
            </a:extLst>
          </p:cNvPr>
          <p:cNvSpPr>
            <a:spLocks noGrp="1"/>
          </p:cNvSpPr>
          <p:nvPr>
            <p:ph sz="quarter" idx="11"/>
          </p:nvPr>
        </p:nvSpPr>
        <p:spPr bwMode="gray">
          <a:xfrm>
            <a:off x="399823" y="3858102"/>
            <a:ext cx="7826188" cy="444957"/>
          </a:xfrm>
          <a:solidFill>
            <a:schemeClr val="accent5"/>
          </a:solidFill>
        </p:spPr>
        <p:txBody>
          <a:bodyPr lIns="182880" tIns="91440" rIns="182880" bIns="91440"/>
          <a:lstStyle>
            <a:lvl1pPr marL="0" indent="0">
              <a:buNone/>
              <a:defRPr sz="2118" b="1"/>
            </a:lvl1pPr>
            <a:lvl2pPr marL="261952" indent="-261952">
              <a:spcBef>
                <a:spcPts val="1059"/>
              </a:spcBef>
              <a:buFont typeface="Wingdings" panose="05000000000000000000" pitchFamily="2" charset="2"/>
              <a:buChar char="§"/>
              <a:defRPr sz="1941"/>
            </a:lvl2pPr>
            <a:lvl3pPr marL="609353" indent="-249344">
              <a:spcBef>
                <a:spcPts val="529"/>
              </a:spcBef>
              <a:buFont typeface="Calibri" panose="020F0502020204030204" pitchFamily="34" charset="0"/>
              <a:buChar char="—"/>
              <a:defRPr sz="1941"/>
            </a:lvl3pPr>
            <a:lvl4pPr>
              <a:defRPr sz="1941"/>
            </a:lvl4pPr>
            <a:lvl5pPr>
              <a:defRPr sz="1941"/>
            </a:lvl5pPr>
          </a:lstStyle>
          <a:p>
            <a:pPr lvl="0"/>
            <a:r>
              <a:rPr lang="en-US"/>
              <a:t>Click to edit Master text styles</a:t>
            </a:r>
          </a:p>
        </p:txBody>
      </p:sp>
      <p:sp>
        <p:nvSpPr>
          <p:cNvPr id="7" name="Content Placeholder 4">
            <a:extLst>
              <a:ext uri="{FF2B5EF4-FFF2-40B4-BE49-F238E27FC236}">
                <a16:creationId xmlns:a16="http://schemas.microsoft.com/office/drawing/2014/main" id="{B2148383-EFD9-45D3-B240-105C468C44BD}"/>
              </a:ext>
            </a:extLst>
          </p:cNvPr>
          <p:cNvSpPr>
            <a:spLocks noGrp="1"/>
          </p:cNvSpPr>
          <p:nvPr>
            <p:ph sz="quarter" idx="15" hasCustomPrompt="1"/>
          </p:nvPr>
        </p:nvSpPr>
        <p:spPr bwMode="gray">
          <a:xfrm>
            <a:off x="399823" y="4303059"/>
            <a:ext cx="7826188" cy="1745428"/>
          </a:xfrm>
          <a:solidFill>
            <a:schemeClr val="accent5"/>
          </a:solidFill>
        </p:spPr>
        <p:txBody>
          <a:bodyPr lIns="182880" tIns="91440" rIns="182880" bIns="91440" numCol="2" spcCol="182880"/>
          <a:lstStyle>
            <a:lvl1pPr marL="453862" indent="-302575">
              <a:buClr>
                <a:schemeClr val="tx1"/>
              </a:buClr>
              <a:buFont typeface="Wingdings" panose="05000000000000000000" pitchFamily="2" charset="2"/>
              <a:buChar char="§"/>
              <a:defRPr sz="1765" b="0"/>
            </a:lvl1pPr>
            <a:lvl2pPr marL="857296" indent="-261952">
              <a:spcBef>
                <a:spcPts val="529"/>
              </a:spcBef>
              <a:buClrTx/>
              <a:buFont typeface="Calibri" panose="020F0502020204030204" pitchFamily="34" charset="0"/>
              <a:buChar char="–"/>
              <a:defRPr sz="1765"/>
            </a:lvl2pPr>
            <a:lvl3pPr marL="806867" indent="-249344">
              <a:spcBef>
                <a:spcPts val="529"/>
              </a:spcBef>
              <a:buFont typeface="Calibri" panose="020F0502020204030204" pitchFamily="34" charset="0"/>
              <a:buChar char="—"/>
              <a:defRPr sz="1765"/>
            </a:lvl3pPr>
            <a:lvl4pPr>
              <a:defRPr sz="1941"/>
            </a:lvl4pPr>
            <a:lvl5pPr>
              <a:defRPr sz="1941"/>
            </a:lvl5pPr>
          </a:lstStyle>
          <a:p>
            <a:pPr lvl="0"/>
            <a:r>
              <a:rPr lang="en-US"/>
              <a:t>Second level</a:t>
            </a:r>
          </a:p>
          <a:p>
            <a:pPr lvl="1"/>
            <a:r>
              <a:rPr lang="en-US"/>
              <a:t>Third level</a:t>
            </a:r>
          </a:p>
        </p:txBody>
      </p:sp>
      <p:sp>
        <p:nvSpPr>
          <p:cNvPr id="6" name="Picture Placeholder 9">
            <a:extLst>
              <a:ext uri="{FF2B5EF4-FFF2-40B4-BE49-F238E27FC236}">
                <a16:creationId xmlns:a16="http://schemas.microsoft.com/office/drawing/2014/main" id="{5AABE914-95F3-437E-8BEA-D47648F5D878}"/>
              </a:ext>
            </a:extLst>
          </p:cNvPr>
          <p:cNvSpPr>
            <a:spLocks noGrp="1"/>
          </p:cNvSpPr>
          <p:nvPr>
            <p:ph type="pic" sz="quarter" idx="12"/>
          </p:nvPr>
        </p:nvSpPr>
        <p:spPr>
          <a:xfrm>
            <a:off x="8403515" y="1207546"/>
            <a:ext cx="3388659" cy="4840941"/>
          </a:xfrm>
          <a:noFill/>
        </p:spPr>
        <p:txBody>
          <a:bodyPr anchor="ctr"/>
          <a:lstStyle>
            <a:lvl1pPr marL="0" indent="0" algn="ctr">
              <a:buNone/>
              <a:defRPr/>
            </a:lvl1pPr>
          </a:lstStyle>
          <a:p>
            <a:r>
              <a:rPr lang="en-US"/>
              <a:t>Click icon to add picture</a:t>
            </a:r>
          </a:p>
        </p:txBody>
      </p:sp>
      <p:sp>
        <p:nvSpPr>
          <p:cNvPr id="3" name="Footer Placeholder 2">
            <a:extLst>
              <a:ext uri="{FF2B5EF4-FFF2-40B4-BE49-F238E27FC236}">
                <a16:creationId xmlns:a16="http://schemas.microsoft.com/office/drawing/2014/main" id="{65632F11-FDF6-4AB7-B5A6-D5B5E85C7664}"/>
              </a:ext>
            </a:extLst>
          </p:cNvPr>
          <p:cNvSpPr>
            <a:spLocks noGrp="1"/>
          </p:cNvSpPr>
          <p:nvPr>
            <p:ph type="ftr" sz="quarter" idx="10"/>
          </p:nvPr>
        </p:nvSpPr>
        <p:spPr/>
        <p:txBody>
          <a:body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32244111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ull Bi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E4229-4852-464B-817A-DC05D7616EC4}"/>
              </a:ext>
            </a:extLst>
          </p:cNvPr>
          <p:cNvSpPr>
            <a:spLocks noGrp="1"/>
          </p:cNvSpPr>
          <p:nvPr>
            <p:ph type="title"/>
          </p:nvPr>
        </p:nvSpPr>
        <p:spPr/>
        <p:txBody>
          <a:bodyPr/>
          <a:lstStyle/>
          <a:p>
            <a:r>
              <a:rPr lang="en-US"/>
              <a:t>Click to edit Master title style</a:t>
            </a:r>
          </a:p>
        </p:txBody>
      </p:sp>
      <p:sp>
        <p:nvSpPr>
          <p:cNvPr id="10" name="Picture Placeholder 21">
            <a:extLst>
              <a:ext uri="{FF2B5EF4-FFF2-40B4-BE49-F238E27FC236}">
                <a16:creationId xmlns:a16="http://schemas.microsoft.com/office/drawing/2014/main" id="{308EDE5B-A42C-40BF-BAAD-E36301EC9B4F}"/>
              </a:ext>
            </a:extLst>
          </p:cNvPr>
          <p:cNvSpPr>
            <a:spLocks noGrp="1"/>
          </p:cNvSpPr>
          <p:nvPr>
            <p:ph type="pic" sz="quarter" idx="14"/>
          </p:nvPr>
        </p:nvSpPr>
        <p:spPr>
          <a:xfrm>
            <a:off x="399826" y="1207546"/>
            <a:ext cx="1775012" cy="1775012"/>
          </a:xfrm>
          <a:prstGeom prst="rect">
            <a:avLst/>
          </a:prstGeom>
        </p:spPr>
        <p:txBody>
          <a:bodyPr/>
          <a:lstStyle>
            <a:lvl1pPr marL="0" indent="0">
              <a:buNone/>
              <a:defRPr/>
            </a:lvl1pPr>
          </a:lstStyle>
          <a:p>
            <a:r>
              <a:rPr lang="en-US"/>
              <a:t>Click icon to add picture</a:t>
            </a:r>
          </a:p>
        </p:txBody>
      </p:sp>
      <p:sp>
        <p:nvSpPr>
          <p:cNvPr id="11" name="Content Placeholder 18">
            <a:extLst>
              <a:ext uri="{FF2B5EF4-FFF2-40B4-BE49-F238E27FC236}">
                <a16:creationId xmlns:a16="http://schemas.microsoft.com/office/drawing/2014/main" id="{482083BD-B86D-44EE-BE4F-CB5A1B131B66}"/>
              </a:ext>
            </a:extLst>
          </p:cNvPr>
          <p:cNvSpPr>
            <a:spLocks noGrp="1"/>
          </p:cNvSpPr>
          <p:nvPr>
            <p:ph sz="quarter" idx="21"/>
          </p:nvPr>
        </p:nvSpPr>
        <p:spPr bwMode="gray">
          <a:xfrm>
            <a:off x="2178870" y="1207546"/>
            <a:ext cx="3792071" cy="1775012"/>
          </a:xfrm>
        </p:spPr>
        <p:txBody>
          <a:bodyPr lIns="201168" tIns="137160" rIns="45720" bIns="45720"/>
          <a:lstStyle>
            <a:lvl1pPr marL="0" indent="0">
              <a:spcAft>
                <a:spcPts val="0"/>
              </a:spcAft>
              <a:buNone/>
              <a:defRPr sz="1941" b="1" baseline="0">
                <a:solidFill>
                  <a:schemeClr val="accent2"/>
                </a:solidFill>
                <a:latin typeface="+mn-lt"/>
              </a:defRPr>
            </a:lvl1pPr>
            <a:lvl2pPr marL="0" indent="0">
              <a:spcAft>
                <a:spcPts val="0"/>
              </a:spcAft>
              <a:buNone/>
              <a:defRPr sz="1765" b="1" baseline="0">
                <a:solidFill>
                  <a:schemeClr val="tx1"/>
                </a:solidFill>
                <a:latin typeface="+mn-lt"/>
              </a:defRPr>
            </a:lvl2pPr>
            <a:lvl3pPr marL="0" indent="0">
              <a:spcBef>
                <a:spcPts val="529"/>
              </a:spcBef>
              <a:spcAft>
                <a:spcPts val="0"/>
              </a:spcAft>
              <a:buNone/>
              <a:defRPr sz="1765" baseline="0">
                <a:latin typeface="+mn-lt"/>
              </a:defRPr>
            </a:lvl3pPr>
          </a:lstStyle>
          <a:p>
            <a:pPr lvl="0"/>
            <a:r>
              <a:rPr lang="en-US"/>
              <a:t>Click to edit Master text styles</a:t>
            </a:r>
          </a:p>
          <a:p>
            <a:pPr lvl="1"/>
            <a:r>
              <a:rPr lang="en-US"/>
              <a:t>Second level</a:t>
            </a:r>
          </a:p>
          <a:p>
            <a:pPr lvl="2"/>
            <a:r>
              <a:rPr lang="en-US"/>
              <a:t>Third level</a:t>
            </a:r>
          </a:p>
        </p:txBody>
      </p:sp>
      <p:sp>
        <p:nvSpPr>
          <p:cNvPr id="4" name="Rectangle 24">
            <a:extLst>
              <a:ext uri="{FF2B5EF4-FFF2-40B4-BE49-F238E27FC236}">
                <a16:creationId xmlns:a16="http://schemas.microsoft.com/office/drawing/2014/main" id="{727FEECD-F2A5-4272-B531-A932E57941AC}"/>
              </a:ext>
            </a:extLst>
          </p:cNvPr>
          <p:cNvSpPr>
            <a:spLocks noChangeArrowheads="1"/>
          </p:cNvSpPr>
          <p:nvPr userDrawn="1"/>
        </p:nvSpPr>
        <p:spPr bwMode="ltGray">
          <a:xfrm>
            <a:off x="6063727" y="1207546"/>
            <a:ext cx="5728447" cy="1775012"/>
          </a:xfrm>
          <a:prstGeom prst="rect">
            <a:avLst/>
          </a:prstGeom>
          <a:solidFill>
            <a:schemeClr val="accent2"/>
          </a:solidFill>
          <a:ln>
            <a:noFill/>
          </a:ln>
        </p:spPr>
        <p:txBody>
          <a:bodyPr lIns="121024" tIns="121024" rIns="121024" bIns="121024"/>
          <a:lstStyle>
            <a:lvl1pPr marL="111125" indent="-111125" defTabSz="1017588" eaLnBrk="0" hangingPunct="0">
              <a:lnSpc>
                <a:spcPts val="2200"/>
              </a:lnSpc>
              <a:spcAft>
                <a:spcPct val="50000"/>
              </a:spcAft>
              <a:buClr>
                <a:schemeClr val="tx2"/>
              </a:buClr>
              <a:buFont typeface="Wingdings" pitchFamily="2" charset="2"/>
              <a:defRPr sz="2000" b="1">
                <a:solidFill>
                  <a:srgbClr val="00A5E0"/>
                </a:solidFill>
                <a:latin typeface="Arial" charset="0"/>
                <a:ea typeface="ヒラギノ角ゴ Pro W3" charset="-128"/>
              </a:defRPr>
            </a:lvl1pPr>
            <a:lvl2pPr marL="742950" indent="-285750" defTabSz="1017588" eaLnBrk="0" hangingPunct="0">
              <a:spcAft>
                <a:spcPct val="50000"/>
              </a:spcAft>
              <a:buClr>
                <a:srgbClr val="215C6E"/>
              </a:buClr>
              <a:buFont typeface="Arial" charset="0"/>
              <a:buChar char="–"/>
              <a:defRPr sz="1600">
                <a:solidFill>
                  <a:schemeClr val="tx1"/>
                </a:solidFill>
                <a:latin typeface="Arial" charset="0"/>
                <a:ea typeface="ヒラギノ角ゴ Pro W3" charset="-128"/>
              </a:defRPr>
            </a:lvl2pPr>
            <a:lvl3pPr marL="1143000" indent="-228600" defTabSz="1017588" eaLnBrk="0" hangingPunct="0">
              <a:spcAft>
                <a:spcPts val="963"/>
              </a:spcAft>
              <a:buClr>
                <a:schemeClr val="tx2"/>
              </a:buClr>
              <a:buFont typeface="Wingdings" pitchFamily="2" charset="2"/>
              <a:buChar char="§"/>
              <a:defRPr sz="1600">
                <a:solidFill>
                  <a:schemeClr val="tx1"/>
                </a:solidFill>
                <a:latin typeface="Arial" charset="0"/>
                <a:ea typeface="MS PGothic" pitchFamily="34" charset="-128"/>
              </a:defRPr>
            </a:lvl3pPr>
            <a:lvl4pPr marL="1600200" indent="-228600" defTabSz="1017588" eaLnBrk="0" hangingPunct="0">
              <a:spcAft>
                <a:spcPct val="50000"/>
              </a:spcAft>
              <a:buClr>
                <a:srgbClr val="F2B623"/>
              </a:buClr>
              <a:buFont typeface="Wingdings" pitchFamily="2" charset="2"/>
              <a:buChar char="§"/>
              <a:defRPr sz="1600">
                <a:solidFill>
                  <a:schemeClr val="tx1"/>
                </a:solidFill>
                <a:latin typeface="Arial" charset="0"/>
                <a:ea typeface="MS PGothic" pitchFamily="34" charset="-128"/>
              </a:defRPr>
            </a:lvl4pPr>
            <a:lvl5pPr marL="2057400" indent="-228600" defTabSz="1017588" eaLnBrk="0" hangingPunct="0">
              <a:spcAft>
                <a:spcPct val="50000"/>
              </a:spcAft>
              <a:buClr>
                <a:schemeClr val="tx2"/>
              </a:buClr>
              <a:buFont typeface="Arial" charset="0"/>
              <a:buChar char="▪"/>
              <a:defRPr sz="1600">
                <a:solidFill>
                  <a:schemeClr val="tx1"/>
                </a:solidFill>
                <a:latin typeface="Arial" charset="0"/>
                <a:ea typeface="ヒラギノ角ゴ Pro W3" charset="-128"/>
              </a:defRPr>
            </a:lvl5pPr>
            <a:lvl6pPr marL="2514600" indent="-228600" defTabSz="1017588" eaLnBrk="0" fontAlgn="base" hangingPunct="0">
              <a:spcBef>
                <a:spcPct val="0"/>
              </a:spcBef>
              <a:spcAft>
                <a:spcPct val="50000"/>
              </a:spcAft>
              <a:buClr>
                <a:schemeClr val="tx2"/>
              </a:buClr>
              <a:buFont typeface="Arial" charset="0"/>
              <a:buChar char="▪"/>
              <a:defRPr sz="1600">
                <a:solidFill>
                  <a:schemeClr val="tx1"/>
                </a:solidFill>
                <a:latin typeface="Arial" charset="0"/>
                <a:ea typeface="ヒラギノ角ゴ Pro W3" charset="-128"/>
              </a:defRPr>
            </a:lvl6pPr>
            <a:lvl7pPr marL="2971800" indent="-228600" defTabSz="1017588" eaLnBrk="0" fontAlgn="base" hangingPunct="0">
              <a:spcBef>
                <a:spcPct val="0"/>
              </a:spcBef>
              <a:spcAft>
                <a:spcPct val="50000"/>
              </a:spcAft>
              <a:buClr>
                <a:schemeClr val="tx2"/>
              </a:buClr>
              <a:buFont typeface="Arial" charset="0"/>
              <a:buChar char="▪"/>
              <a:defRPr sz="1600">
                <a:solidFill>
                  <a:schemeClr val="tx1"/>
                </a:solidFill>
                <a:latin typeface="Arial" charset="0"/>
                <a:ea typeface="ヒラギノ角ゴ Pro W3" charset="-128"/>
              </a:defRPr>
            </a:lvl7pPr>
            <a:lvl8pPr marL="3429000" indent="-228600" defTabSz="1017588" eaLnBrk="0" fontAlgn="base" hangingPunct="0">
              <a:spcBef>
                <a:spcPct val="0"/>
              </a:spcBef>
              <a:spcAft>
                <a:spcPct val="50000"/>
              </a:spcAft>
              <a:buClr>
                <a:schemeClr val="tx2"/>
              </a:buClr>
              <a:buFont typeface="Arial" charset="0"/>
              <a:buChar char="▪"/>
              <a:defRPr sz="1600">
                <a:solidFill>
                  <a:schemeClr val="tx1"/>
                </a:solidFill>
                <a:latin typeface="Arial" charset="0"/>
                <a:ea typeface="ヒラギノ角ゴ Pro W3" charset="-128"/>
              </a:defRPr>
            </a:lvl8pPr>
            <a:lvl9pPr marL="3886200" indent="-228600" defTabSz="1017588" eaLnBrk="0" fontAlgn="base" hangingPunct="0">
              <a:spcBef>
                <a:spcPct val="0"/>
              </a:spcBef>
              <a:spcAft>
                <a:spcPct val="50000"/>
              </a:spcAft>
              <a:buClr>
                <a:schemeClr val="tx2"/>
              </a:buClr>
              <a:buFont typeface="Arial" charset="0"/>
              <a:buChar char="▪"/>
              <a:defRPr sz="1600">
                <a:solidFill>
                  <a:schemeClr val="tx1"/>
                </a:solidFill>
                <a:latin typeface="Arial" charset="0"/>
                <a:ea typeface="ヒラギノ角ゴ Pro W3" charset="-128"/>
              </a:defRPr>
            </a:lvl9pPr>
          </a:lstStyle>
          <a:p>
            <a:pPr eaLnBrk="1" hangingPunct="1">
              <a:lnSpc>
                <a:spcPct val="100000"/>
              </a:lnSpc>
              <a:spcBef>
                <a:spcPts val="0"/>
              </a:spcBef>
              <a:spcAft>
                <a:spcPts val="0"/>
              </a:spcAft>
              <a:buClr>
                <a:schemeClr val="bg1"/>
              </a:buClr>
              <a:buFontTx/>
              <a:buNone/>
            </a:pPr>
            <a:r>
              <a:rPr lang="en-US" altLang="en-US" sz="1765" baseline="0">
                <a:solidFill>
                  <a:schemeClr val="bg1"/>
                </a:solidFill>
                <a:latin typeface="+mn-lt"/>
                <a:ea typeface="MS PGothic" pitchFamily="34" charset="-128"/>
              </a:rPr>
              <a:t>Education</a:t>
            </a:r>
          </a:p>
        </p:txBody>
      </p:sp>
      <p:sp>
        <p:nvSpPr>
          <p:cNvPr id="9" name="Content Placeholder 14">
            <a:extLst>
              <a:ext uri="{FF2B5EF4-FFF2-40B4-BE49-F238E27FC236}">
                <a16:creationId xmlns:a16="http://schemas.microsoft.com/office/drawing/2014/main" id="{7D6C6898-B273-4240-A590-E0FD5AAC908F}"/>
              </a:ext>
            </a:extLst>
          </p:cNvPr>
          <p:cNvSpPr>
            <a:spLocks noGrp="1"/>
          </p:cNvSpPr>
          <p:nvPr>
            <p:ph sz="quarter" idx="12" hasCustomPrompt="1"/>
          </p:nvPr>
        </p:nvSpPr>
        <p:spPr bwMode="ltGray">
          <a:xfrm>
            <a:off x="6063727" y="1657884"/>
            <a:ext cx="5728447" cy="1324674"/>
          </a:xfrm>
          <a:noFill/>
        </p:spPr>
        <p:txBody>
          <a:bodyPr lIns="274320" bIns="137160"/>
          <a:lstStyle>
            <a:lvl1pPr marL="154089" indent="-154089">
              <a:lnSpc>
                <a:spcPct val="100000"/>
              </a:lnSpc>
              <a:spcBef>
                <a:spcPts val="529"/>
              </a:spcBef>
              <a:spcAft>
                <a:spcPts val="0"/>
              </a:spcAft>
              <a:buClr>
                <a:schemeClr val="bg1"/>
              </a:buClr>
              <a:defRPr sz="1412" b="1" baseline="0">
                <a:solidFill>
                  <a:schemeClr val="bg1"/>
                </a:solidFill>
              </a:defRPr>
            </a:lvl1pPr>
          </a:lstStyle>
          <a:p>
            <a:pPr lvl="0"/>
            <a:r>
              <a:rPr lang="en-US"/>
              <a:t>Click to edit Master text styles</a:t>
            </a:r>
          </a:p>
        </p:txBody>
      </p:sp>
      <p:sp>
        <p:nvSpPr>
          <p:cNvPr id="12" name="Rectangle 11">
            <a:extLst>
              <a:ext uri="{FF2B5EF4-FFF2-40B4-BE49-F238E27FC236}">
                <a16:creationId xmlns:a16="http://schemas.microsoft.com/office/drawing/2014/main" id="{9D62FCF4-D717-4AE6-BFC5-AA2A7A5ADA25}"/>
              </a:ext>
            </a:extLst>
          </p:cNvPr>
          <p:cNvSpPr/>
          <p:nvPr userDrawn="1"/>
        </p:nvSpPr>
        <p:spPr bwMode="ltGray">
          <a:xfrm>
            <a:off x="399826" y="3225961"/>
            <a:ext cx="11392348" cy="346934"/>
          </a:xfrm>
          <a:prstGeom prst="rect">
            <a:avLst/>
          </a:prstGeom>
          <a:solidFill>
            <a:schemeClr val="accent1"/>
          </a:solidFill>
          <a:ln>
            <a:noFill/>
          </a:ln>
          <a:effectLst/>
        </p:spPr>
        <p:txBody>
          <a:bodyPr lIns="121024" tIns="0" rIns="121024" bIns="0" rtlCol="0" anchor="ctr" anchorCtr="0">
            <a:noAutofit/>
          </a:bodyPr>
          <a:lstStyle/>
          <a:p>
            <a:pPr algn="l" eaLnBrk="1" hangingPunct="1">
              <a:lnSpc>
                <a:spcPts val="1941"/>
              </a:lnSpc>
            </a:pPr>
            <a:r>
              <a:rPr lang="en-US" sz="1765" b="1">
                <a:solidFill>
                  <a:schemeClr val="bg1"/>
                </a:solidFill>
                <a:latin typeface="+mn-lt"/>
              </a:rPr>
              <a:t>About</a:t>
            </a:r>
          </a:p>
        </p:txBody>
      </p:sp>
      <p:sp>
        <p:nvSpPr>
          <p:cNvPr id="8" name="Content Placeholder 10">
            <a:extLst>
              <a:ext uri="{FF2B5EF4-FFF2-40B4-BE49-F238E27FC236}">
                <a16:creationId xmlns:a16="http://schemas.microsoft.com/office/drawing/2014/main" id="{1B409EAD-6130-463B-AF05-5D5CF251D3EE}"/>
              </a:ext>
            </a:extLst>
          </p:cNvPr>
          <p:cNvSpPr>
            <a:spLocks noGrp="1"/>
          </p:cNvSpPr>
          <p:nvPr>
            <p:ph sz="quarter" idx="11"/>
          </p:nvPr>
        </p:nvSpPr>
        <p:spPr>
          <a:xfrm>
            <a:off x="399826" y="3630706"/>
            <a:ext cx="11392348" cy="2420471"/>
          </a:xfrm>
        </p:spPr>
        <p:txBody>
          <a:bodyPr lIns="137160" tIns="0" rIns="137160" bIns="0" numCol="2" spcCol="274320"/>
          <a:lstStyle>
            <a:lvl1pPr marL="0" indent="0">
              <a:lnSpc>
                <a:spcPct val="100000"/>
              </a:lnSpc>
              <a:spcBef>
                <a:spcPts val="1059"/>
              </a:spcBef>
              <a:spcAft>
                <a:spcPts val="0"/>
              </a:spcAft>
              <a:buNone/>
              <a:defRPr sz="1412"/>
            </a:lvl1pPr>
            <a:lvl2pPr marL="246543" indent="-159692">
              <a:lnSpc>
                <a:spcPct val="100000"/>
              </a:lnSpc>
              <a:spcBef>
                <a:spcPts val="529"/>
              </a:spcBef>
              <a:spcAft>
                <a:spcPts val="0"/>
              </a:spcAft>
              <a:buClr>
                <a:schemeClr val="accent1"/>
              </a:buClr>
              <a:buFont typeface="Wingdings" panose="05000000000000000000" pitchFamily="2" charset="2"/>
              <a:buChar char="§"/>
              <a:defRPr sz="1412" baseline="0"/>
            </a:lvl2pPr>
          </a:lstStyle>
          <a:p>
            <a:pPr lvl="0"/>
            <a:r>
              <a:rPr lang="en-US"/>
              <a:t>Click to edit Master text styles</a:t>
            </a:r>
          </a:p>
          <a:p>
            <a:pPr lvl="1"/>
            <a:r>
              <a:rPr lang="en-US"/>
              <a:t>Second level</a:t>
            </a:r>
          </a:p>
        </p:txBody>
      </p:sp>
      <p:sp>
        <p:nvSpPr>
          <p:cNvPr id="3" name="Footer Placeholder 2">
            <a:extLst>
              <a:ext uri="{FF2B5EF4-FFF2-40B4-BE49-F238E27FC236}">
                <a16:creationId xmlns:a16="http://schemas.microsoft.com/office/drawing/2014/main" id="{AAF12D15-6E35-4E18-B2AC-906E0AE4494D}"/>
              </a:ext>
            </a:extLst>
          </p:cNvPr>
          <p:cNvSpPr>
            <a:spLocks noGrp="1"/>
          </p:cNvSpPr>
          <p:nvPr>
            <p:ph type="ftr" sz="quarter" idx="10"/>
          </p:nvPr>
        </p:nvSpPr>
        <p:spPr/>
        <p:txBody>
          <a:body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21726002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Bi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CC230-6D18-4C91-AFD4-F185FEDBC0A0}"/>
              </a:ext>
            </a:extLst>
          </p:cNvPr>
          <p:cNvSpPr>
            <a:spLocks noGrp="1"/>
          </p:cNvSpPr>
          <p:nvPr>
            <p:ph type="title"/>
          </p:nvPr>
        </p:nvSpPr>
        <p:spPr/>
        <p:txBody>
          <a:bodyPr/>
          <a:lstStyle/>
          <a:p>
            <a:r>
              <a:rPr lang="en-US"/>
              <a:t>Click to edit Master title style</a:t>
            </a:r>
          </a:p>
        </p:txBody>
      </p:sp>
      <p:sp>
        <p:nvSpPr>
          <p:cNvPr id="6" name="Picture Placeholder 21">
            <a:extLst>
              <a:ext uri="{FF2B5EF4-FFF2-40B4-BE49-F238E27FC236}">
                <a16:creationId xmlns:a16="http://schemas.microsoft.com/office/drawing/2014/main" id="{DCC3CE8B-B18D-4AAB-98CA-1B44DF47F1B3}"/>
              </a:ext>
            </a:extLst>
          </p:cNvPr>
          <p:cNvSpPr>
            <a:spLocks noGrp="1"/>
          </p:cNvSpPr>
          <p:nvPr>
            <p:ph type="pic" sz="quarter" idx="14"/>
          </p:nvPr>
        </p:nvSpPr>
        <p:spPr>
          <a:xfrm>
            <a:off x="399826" y="1210235"/>
            <a:ext cx="1775012" cy="1775012"/>
          </a:xfrm>
          <a:prstGeom prst="rect">
            <a:avLst/>
          </a:prstGeom>
        </p:spPr>
        <p:txBody>
          <a:bodyPr/>
          <a:lstStyle>
            <a:lvl1pPr marL="0" indent="0">
              <a:buNone/>
              <a:defRPr>
                <a:latin typeface="+mn-lt"/>
              </a:defRPr>
            </a:lvl1pPr>
          </a:lstStyle>
          <a:p>
            <a:r>
              <a:rPr lang="en-US"/>
              <a:t>Click icon to add picture</a:t>
            </a:r>
          </a:p>
        </p:txBody>
      </p:sp>
      <p:sp>
        <p:nvSpPr>
          <p:cNvPr id="7" name="Content Placeholder 18">
            <a:extLst>
              <a:ext uri="{FF2B5EF4-FFF2-40B4-BE49-F238E27FC236}">
                <a16:creationId xmlns:a16="http://schemas.microsoft.com/office/drawing/2014/main" id="{5FDEB04C-9BEF-42F3-B22F-2EAD3857055B}"/>
              </a:ext>
            </a:extLst>
          </p:cNvPr>
          <p:cNvSpPr>
            <a:spLocks noGrp="1"/>
          </p:cNvSpPr>
          <p:nvPr>
            <p:ph sz="quarter" idx="21"/>
          </p:nvPr>
        </p:nvSpPr>
        <p:spPr bwMode="gray">
          <a:xfrm>
            <a:off x="2183234" y="1210236"/>
            <a:ext cx="3787708" cy="1772209"/>
          </a:xfrm>
        </p:spPr>
        <p:txBody>
          <a:bodyPr lIns="201168" tIns="137160" rIns="45720" bIns="45720"/>
          <a:lstStyle>
            <a:lvl1pPr marL="0" indent="0">
              <a:spcAft>
                <a:spcPts val="0"/>
              </a:spcAft>
              <a:buNone/>
              <a:defRPr sz="1941" b="1" baseline="0">
                <a:solidFill>
                  <a:schemeClr val="accent2"/>
                </a:solidFill>
                <a:latin typeface="+mn-lt"/>
              </a:defRPr>
            </a:lvl1pPr>
            <a:lvl2pPr marL="0" indent="0">
              <a:spcAft>
                <a:spcPts val="0"/>
              </a:spcAft>
              <a:buNone/>
              <a:defRPr sz="1765" b="1" baseline="0">
                <a:solidFill>
                  <a:schemeClr val="tx1"/>
                </a:solidFill>
                <a:latin typeface="+mn-lt"/>
              </a:defRPr>
            </a:lvl2pPr>
            <a:lvl3pPr marL="0" indent="0">
              <a:spcBef>
                <a:spcPts val="529"/>
              </a:spcBef>
              <a:spcAft>
                <a:spcPts val="0"/>
              </a:spcAft>
              <a:buNone/>
              <a:defRPr sz="1765" baseline="0">
                <a:latin typeface="+mn-lt"/>
              </a:defRPr>
            </a:lvl3pPr>
          </a:lstStyle>
          <a:p>
            <a:pPr lvl="0"/>
            <a:r>
              <a:rPr lang="en-US"/>
              <a:t>Click to edit Master text styles</a:t>
            </a:r>
          </a:p>
          <a:p>
            <a:pPr lvl="1"/>
            <a:r>
              <a:rPr lang="en-US"/>
              <a:t>Second level</a:t>
            </a:r>
          </a:p>
          <a:p>
            <a:pPr lvl="2"/>
            <a:r>
              <a:rPr lang="en-US"/>
              <a:t>Third level</a:t>
            </a:r>
          </a:p>
        </p:txBody>
      </p:sp>
      <p:sp>
        <p:nvSpPr>
          <p:cNvPr id="12" name="Rectangle 11">
            <a:extLst>
              <a:ext uri="{FF2B5EF4-FFF2-40B4-BE49-F238E27FC236}">
                <a16:creationId xmlns:a16="http://schemas.microsoft.com/office/drawing/2014/main" id="{857F3C0D-1D62-4855-A103-542EE59AA20B}"/>
              </a:ext>
            </a:extLst>
          </p:cNvPr>
          <p:cNvSpPr/>
          <p:nvPr userDrawn="1"/>
        </p:nvSpPr>
        <p:spPr bwMode="ltGray">
          <a:xfrm>
            <a:off x="399826" y="3225961"/>
            <a:ext cx="5567082" cy="346934"/>
          </a:xfrm>
          <a:prstGeom prst="rect">
            <a:avLst/>
          </a:prstGeom>
          <a:solidFill>
            <a:schemeClr val="accent1"/>
          </a:solidFill>
          <a:ln>
            <a:noFill/>
          </a:ln>
          <a:effectLst/>
        </p:spPr>
        <p:txBody>
          <a:bodyPr lIns="121024" tIns="0" rIns="121024" bIns="0" rtlCol="0" anchor="ctr" anchorCtr="0">
            <a:noAutofit/>
          </a:bodyPr>
          <a:lstStyle/>
          <a:p>
            <a:pPr algn="l" eaLnBrk="1" hangingPunct="1">
              <a:lnSpc>
                <a:spcPts val="1941"/>
              </a:lnSpc>
            </a:pPr>
            <a:r>
              <a:rPr lang="en-US" sz="1765" b="1">
                <a:solidFill>
                  <a:schemeClr val="bg1"/>
                </a:solidFill>
                <a:latin typeface="+mn-lt"/>
              </a:rPr>
              <a:t>About</a:t>
            </a:r>
          </a:p>
        </p:txBody>
      </p:sp>
      <p:sp>
        <p:nvSpPr>
          <p:cNvPr id="14" name="Content Placeholder 10">
            <a:extLst>
              <a:ext uri="{FF2B5EF4-FFF2-40B4-BE49-F238E27FC236}">
                <a16:creationId xmlns:a16="http://schemas.microsoft.com/office/drawing/2014/main" id="{C2AF2E45-F660-4FAC-B036-8D717DC0AED2}"/>
              </a:ext>
            </a:extLst>
          </p:cNvPr>
          <p:cNvSpPr>
            <a:spLocks noGrp="1"/>
          </p:cNvSpPr>
          <p:nvPr>
            <p:ph sz="quarter" idx="11"/>
          </p:nvPr>
        </p:nvSpPr>
        <p:spPr>
          <a:xfrm>
            <a:off x="399826" y="3630706"/>
            <a:ext cx="5567082" cy="2420471"/>
          </a:xfrm>
        </p:spPr>
        <p:txBody>
          <a:bodyPr lIns="137160" tIns="0" rIns="137160" bIns="0" numCol="2" spcCol="274320"/>
          <a:lstStyle>
            <a:lvl1pPr marL="0" indent="0">
              <a:lnSpc>
                <a:spcPct val="100000"/>
              </a:lnSpc>
              <a:spcBef>
                <a:spcPts val="1059"/>
              </a:spcBef>
              <a:spcAft>
                <a:spcPts val="0"/>
              </a:spcAft>
              <a:buNone/>
              <a:defRPr sz="1412"/>
            </a:lvl1pPr>
            <a:lvl2pPr marL="246543" indent="-159692">
              <a:lnSpc>
                <a:spcPct val="100000"/>
              </a:lnSpc>
              <a:spcBef>
                <a:spcPts val="529"/>
              </a:spcBef>
              <a:spcAft>
                <a:spcPts val="0"/>
              </a:spcAft>
              <a:buClr>
                <a:schemeClr val="accent1"/>
              </a:buClr>
              <a:buFont typeface="Wingdings" panose="05000000000000000000" pitchFamily="2" charset="2"/>
              <a:buChar char="§"/>
              <a:defRPr sz="1412" baseline="0"/>
            </a:lvl2pPr>
          </a:lstStyle>
          <a:p>
            <a:pPr lvl="0"/>
            <a:r>
              <a:rPr lang="en-US"/>
              <a:t>Click to edit Master text styles</a:t>
            </a:r>
          </a:p>
          <a:p>
            <a:pPr lvl="1"/>
            <a:r>
              <a:rPr lang="en-US"/>
              <a:t>Second level</a:t>
            </a:r>
          </a:p>
        </p:txBody>
      </p:sp>
      <p:sp>
        <p:nvSpPr>
          <p:cNvPr id="10" name="Picture Placeholder 21">
            <a:extLst>
              <a:ext uri="{FF2B5EF4-FFF2-40B4-BE49-F238E27FC236}">
                <a16:creationId xmlns:a16="http://schemas.microsoft.com/office/drawing/2014/main" id="{934DC906-D9EB-49B6-BC63-B90E8C7C74AE}"/>
              </a:ext>
            </a:extLst>
          </p:cNvPr>
          <p:cNvSpPr>
            <a:spLocks noGrp="1"/>
          </p:cNvSpPr>
          <p:nvPr>
            <p:ph type="pic" sz="quarter" idx="23"/>
          </p:nvPr>
        </p:nvSpPr>
        <p:spPr>
          <a:xfrm>
            <a:off x="6225092" y="1210235"/>
            <a:ext cx="1775012" cy="1775012"/>
          </a:xfrm>
          <a:prstGeom prst="rect">
            <a:avLst/>
          </a:prstGeom>
        </p:spPr>
        <p:txBody>
          <a:bodyPr/>
          <a:lstStyle>
            <a:lvl1pPr marL="0" indent="0">
              <a:buNone/>
              <a:defRPr>
                <a:latin typeface="+mn-lt"/>
              </a:defRPr>
            </a:lvl1pPr>
          </a:lstStyle>
          <a:p>
            <a:r>
              <a:rPr lang="en-US"/>
              <a:t>Click icon to add picture</a:t>
            </a:r>
          </a:p>
        </p:txBody>
      </p:sp>
      <p:sp>
        <p:nvSpPr>
          <p:cNvPr id="11" name="Content Placeholder 18">
            <a:extLst>
              <a:ext uri="{FF2B5EF4-FFF2-40B4-BE49-F238E27FC236}">
                <a16:creationId xmlns:a16="http://schemas.microsoft.com/office/drawing/2014/main" id="{123A82A4-06D6-4852-95A1-88060C2408B5}"/>
              </a:ext>
            </a:extLst>
          </p:cNvPr>
          <p:cNvSpPr>
            <a:spLocks noGrp="1"/>
          </p:cNvSpPr>
          <p:nvPr>
            <p:ph sz="quarter" idx="24"/>
          </p:nvPr>
        </p:nvSpPr>
        <p:spPr bwMode="gray">
          <a:xfrm>
            <a:off x="8000103" y="1210236"/>
            <a:ext cx="3792071" cy="1772209"/>
          </a:xfrm>
        </p:spPr>
        <p:txBody>
          <a:bodyPr lIns="201168" tIns="137160" rIns="45720" bIns="45720"/>
          <a:lstStyle>
            <a:lvl1pPr marL="0" indent="0">
              <a:spcAft>
                <a:spcPts val="0"/>
              </a:spcAft>
              <a:buNone/>
              <a:defRPr sz="1941" b="1" baseline="0">
                <a:solidFill>
                  <a:schemeClr val="accent2"/>
                </a:solidFill>
                <a:latin typeface="+mn-lt"/>
              </a:defRPr>
            </a:lvl1pPr>
            <a:lvl2pPr marL="0" indent="0">
              <a:spcAft>
                <a:spcPts val="529"/>
              </a:spcAft>
              <a:buNone/>
              <a:defRPr lang="en-US" sz="1765" b="1" baseline="0" dirty="0">
                <a:solidFill>
                  <a:schemeClr val="tx1"/>
                </a:solidFill>
                <a:latin typeface="+mn-lt"/>
              </a:defRPr>
            </a:lvl2pPr>
            <a:lvl3pPr marL="0" indent="0">
              <a:spcAft>
                <a:spcPts val="529"/>
              </a:spcAft>
              <a:buNone/>
              <a:defRPr lang="en-US" sz="1765" baseline="0" dirty="0">
                <a:solidFill>
                  <a:schemeClr val="tx1"/>
                </a:solidFill>
                <a:latin typeface="+mn-lt"/>
              </a:defRPr>
            </a:lvl3pPr>
          </a:lstStyle>
          <a:p>
            <a:pPr lvl="0"/>
            <a:r>
              <a:rPr lang="en-US"/>
              <a:t>Click to edit Master text styles</a:t>
            </a:r>
          </a:p>
          <a:p>
            <a:pPr lvl="1"/>
            <a:r>
              <a:rPr lang="en-US"/>
              <a:t>Second level</a:t>
            </a:r>
          </a:p>
          <a:p>
            <a:pPr lvl="2"/>
            <a:r>
              <a:rPr lang="en-US"/>
              <a:t>Third level</a:t>
            </a:r>
          </a:p>
        </p:txBody>
      </p:sp>
      <p:sp>
        <p:nvSpPr>
          <p:cNvPr id="13" name="Rectangle 12">
            <a:extLst>
              <a:ext uri="{FF2B5EF4-FFF2-40B4-BE49-F238E27FC236}">
                <a16:creationId xmlns:a16="http://schemas.microsoft.com/office/drawing/2014/main" id="{D84ECF36-CBEF-490C-AC43-6FABB712AE65}"/>
              </a:ext>
            </a:extLst>
          </p:cNvPr>
          <p:cNvSpPr/>
          <p:nvPr userDrawn="1"/>
        </p:nvSpPr>
        <p:spPr bwMode="ltGray">
          <a:xfrm>
            <a:off x="6225092" y="3225961"/>
            <a:ext cx="5567082" cy="346934"/>
          </a:xfrm>
          <a:prstGeom prst="rect">
            <a:avLst/>
          </a:prstGeom>
          <a:solidFill>
            <a:schemeClr val="accent1"/>
          </a:solidFill>
          <a:ln>
            <a:noFill/>
          </a:ln>
          <a:effectLst/>
        </p:spPr>
        <p:txBody>
          <a:bodyPr lIns="121024" tIns="0" rIns="121024" bIns="0" rtlCol="0" anchor="ctr" anchorCtr="0">
            <a:noAutofit/>
          </a:bodyPr>
          <a:lstStyle/>
          <a:p>
            <a:pPr algn="l" eaLnBrk="1" hangingPunct="1">
              <a:lnSpc>
                <a:spcPts val="1941"/>
              </a:lnSpc>
            </a:pPr>
            <a:r>
              <a:rPr lang="en-US" sz="1765" b="1">
                <a:solidFill>
                  <a:schemeClr val="bg1"/>
                </a:solidFill>
                <a:latin typeface="+mn-lt"/>
              </a:rPr>
              <a:t>About</a:t>
            </a:r>
          </a:p>
        </p:txBody>
      </p:sp>
      <p:sp>
        <p:nvSpPr>
          <p:cNvPr id="15" name="Content Placeholder 10">
            <a:extLst>
              <a:ext uri="{FF2B5EF4-FFF2-40B4-BE49-F238E27FC236}">
                <a16:creationId xmlns:a16="http://schemas.microsoft.com/office/drawing/2014/main" id="{745E0224-15EF-4893-9386-CBD10EF6A25E}"/>
              </a:ext>
            </a:extLst>
          </p:cNvPr>
          <p:cNvSpPr>
            <a:spLocks noGrp="1"/>
          </p:cNvSpPr>
          <p:nvPr>
            <p:ph sz="quarter" idx="25"/>
          </p:nvPr>
        </p:nvSpPr>
        <p:spPr>
          <a:xfrm>
            <a:off x="6225092" y="3630706"/>
            <a:ext cx="5567082" cy="2420471"/>
          </a:xfrm>
        </p:spPr>
        <p:txBody>
          <a:bodyPr lIns="137160" tIns="0" rIns="137160" bIns="0" numCol="2" spcCol="274320"/>
          <a:lstStyle>
            <a:lvl1pPr marL="0" indent="0">
              <a:lnSpc>
                <a:spcPct val="100000"/>
              </a:lnSpc>
              <a:spcBef>
                <a:spcPts val="1059"/>
              </a:spcBef>
              <a:spcAft>
                <a:spcPts val="0"/>
              </a:spcAft>
              <a:buNone/>
              <a:defRPr sz="1412"/>
            </a:lvl1pPr>
            <a:lvl2pPr marL="246543" indent="-159692">
              <a:lnSpc>
                <a:spcPct val="100000"/>
              </a:lnSpc>
              <a:spcBef>
                <a:spcPts val="529"/>
              </a:spcBef>
              <a:spcAft>
                <a:spcPts val="0"/>
              </a:spcAft>
              <a:buClr>
                <a:schemeClr val="accent1"/>
              </a:buClr>
              <a:buFont typeface="Wingdings" panose="05000000000000000000" pitchFamily="2" charset="2"/>
              <a:buChar char="§"/>
              <a:defRPr sz="1412" baseline="0"/>
            </a:lvl2pPr>
          </a:lstStyle>
          <a:p>
            <a:pPr lvl="0"/>
            <a:r>
              <a:rPr lang="en-US"/>
              <a:t>Click to edit Master text styles</a:t>
            </a:r>
          </a:p>
          <a:p>
            <a:pPr lvl="1"/>
            <a:r>
              <a:rPr lang="en-US"/>
              <a:t>Second level</a:t>
            </a:r>
          </a:p>
        </p:txBody>
      </p:sp>
      <p:sp>
        <p:nvSpPr>
          <p:cNvPr id="3" name="Footer Placeholder 2">
            <a:extLst>
              <a:ext uri="{FF2B5EF4-FFF2-40B4-BE49-F238E27FC236}">
                <a16:creationId xmlns:a16="http://schemas.microsoft.com/office/drawing/2014/main" id="{F188F56A-F396-4728-A977-11ADB0011DBD}"/>
              </a:ext>
            </a:extLst>
          </p:cNvPr>
          <p:cNvSpPr>
            <a:spLocks noGrp="1"/>
          </p:cNvSpPr>
          <p:nvPr>
            <p:ph type="ftr" sz="quarter" idx="10"/>
          </p:nvPr>
        </p:nvSpPr>
        <p:spPr/>
        <p:txBody>
          <a:body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13750817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Author">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22" name="Picture Placeholder 21"/>
          <p:cNvSpPr>
            <a:spLocks noGrp="1"/>
          </p:cNvSpPr>
          <p:nvPr>
            <p:ph type="pic" sz="quarter" idx="14"/>
          </p:nvPr>
        </p:nvSpPr>
        <p:spPr>
          <a:xfrm>
            <a:off x="3267977" y="1949822"/>
            <a:ext cx="2823882" cy="2823882"/>
          </a:xfrm>
          <a:prstGeom prst="rect">
            <a:avLst/>
          </a:prstGeom>
        </p:spPr>
        <p:txBody>
          <a:bodyPr/>
          <a:lstStyle>
            <a:lvl1pPr marL="0" indent="0">
              <a:buNone/>
              <a:defRPr/>
            </a:lvl1pPr>
          </a:lstStyle>
          <a:p>
            <a:r>
              <a:rPr lang="en-US"/>
              <a:t>Click icon to add picture</a:t>
            </a:r>
          </a:p>
        </p:txBody>
      </p:sp>
      <p:sp>
        <p:nvSpPr>
          <p:cNvPr id="13" name="Content Placeholder 18"/>
          <p:cNvSpPr>
            <a:spLocks noGrp="1"/>
          </p:cNvSpPr>
          <p:nvPr>
            <p:ph sz="quarter" idx="21" hasCustomPrompt="1"/>
          </p:nvPr>
        </p:nvSpPr>
        <p:spPr bwMode="gray">
          <a:xfrm>
            <a:off x="6100142" y="1949824"/>
            <a:ext cx="4500622" cy="2823882"/>
          </a:xfrm>
        </p:spPr>
        <p:txBody>
          <a:bodyPr lIns="274320" tIns="137160" rIns="45720" bIns="137160" anchor="ctr" anchorCtr="0"/>
          <a:lstStyle>
            <a:lvl1pPr marL="0" indent="0">
              <a:spcAft>
                <a:spcPts val="0"/>
              </a:spcAft>
              <a:buNone/>
              <a:defRPr sz="2471" b="1" baseline="0">
                <a:solidFill>
                  <a:schemeClr val="accent2"/>
                </a:solidFill>
                <a:latin typeface="+mn-lt"/>
              </a:defRPr>
            </a:lvl1pPr>
            <a:lvl2pPr marL="0" indent="0">
              <a:spcAft>
                <a:spcPts val="1059"/>
              </a:spcAft>
              <a:buNone/>
              <a:defRPr sz="2294" b="1" baseline="0">
                <a:solidFill>
                  <a:schemeClr val="tx1"/>
                </a:solidFill>
                <a:latin typeface="+mn-lt"/>
              </a:defRPr>
            </a:lvl2pPr>
            <a:lvl3pPr marL="0" indent="0">
              <a:spcAft>
                <a:spcPts val="529"/>
              </a:spcAft>
              <a:buNone/>
              <a:defRPr sz="2118" baseline="0">
                <a:latin typeface="+mn-lt"/>
              </a:defRPr>
            </a:lvl3pPr>
          </a:lstStyle>
          <a:p>
            <a:pPr lvl="0"/>
            <a:r>
              <a:rPr lang="en-US"/>
              <a:t>Click to edit Master text styles</a:t>
            </a:r>
          </a:p>
          <a:p>
            <a:pPr lvl="1"/>
            <a:r>
              <a:rPr lang="en-US"/>
              <a:t>Second level</a:t>
            </a:r>
          </a:p>
          <a:p>
            <a:pPr lvl="2"/>
            <a:r>
              <a:rPr lang="en-US"/>
              <a:t>Third level</a:t>
            </a:r>
          </a:p>
        </p:txBody>
      </p:sp>
      <p:sp>
        <p:nvSpPr>
          <p:cNvPr id="2" name="Footer Placeholder 1">
            <a:extLst>
              <a:ext uri="{FF2B5EF4-FFF2-40B4-BE49-F238E27FC236}">
                <a16:creationId xmlns:a16="http://schemas.microsoft.com/office/drawing/2014/main" id="{6A94D964-E4D6-4C7C-99E9-3D7A3C3B2455}"/>
              </a:ext>
            </a:extLst>
          </p:cNvPr>
          <p:cNvSpPr>
            <a:spLocks noGrp="1"/>
          </p:cNvSpPr>
          <p:nvPr>
            <p:ph type="ftr" sz="quarter" idx="22"/>
          </p:nvPr>
        </p:nvSpPr>
        <p:spPr/>
        <p:txBody>
          <a:body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26652684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Author">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22" name="Picture Placeholder 21"/>
          <p:cNvSpPr>
            <a:spLocks noGrp="1"/>
          </p:cNvSpPr>
          <p:nvPr>
            <p:ph type="pic" sz="quarter" idx="14"/>
          </p:nvPr>
        </p:nvSpPr>
        <p:spPr>
          <a:xfrm>
            <a:off x="2309090" y="1277470"/>
            <a:ext cx="2420471" cy="2420471"/>
          </a:xfrm>
          <a:prstGeom prst="rect">
            <a:avLst/>
          </a:prstGeom>
        </p:spPr>
        <p:txBody>
          <a:bodyPr/>
          <a:lstStyle>
            <a:lvl1pPr marL="0" indent="0">
              <a:buNone/>
              <a:defRPr/>
            </a:lvl1pPr>
          </a:lstStyle>
          <a:p>
            <a:r>
              <a:rPr lang="en-US"/>
              <a:t>Click icon to add picture</a:t>
            </a:r>
          </a:p>
        </p:txBody>
      </p:sp>
      <p:sp>
        <p:nvSpPr>
          <p:cNvPr id="13" name="Content Placeholder 18"/>
          <p:cNvSpPr>
            <a:spLocks noGrp="1"/>
          </p:cNvSpPr>
          <p:nvPr>
            <p:ph sz="quarter" idx="21"/>
          </p:nvPr>
        </p:nvSpPr>
        <p:spPr bwMode="gray">
          <a:xfrm>
            <a:off x="2309091" y="3697942"/>
            <a:ext cx="3509818" cy="2218764"/>
          </a:xfrm>
        </p:spPr>
        <p:txBody>
          <a:bodyPr lIns="45720" tIns="182880" rIns="45720" bIns="45720" anchor="t" anchorCtr="0"/>
          <a:lstStyle>
            <a:lvl1pPr marL="0" indent="0">
              <a:spcAft>
                <a:spcPts val="0"/>
              </a:spcAft>
              <a:buNone/>
              <a:defRPr sz="1941" b="1" baseline="0">
                <a:solidFill>
                  <a:schemeClr val="accent2"/>
                </a:solidFill>
                <a:latin typeface="+mn-lt"/>
              </a:defRPr>
            </a:lvl1pPr>
            <a:lvl2pPr marL="0" indent="0">
              <a:spcAft>
                <a:spcPts val="1059"/>
              </a:spcAft>
              <a:buNone/>
              <a:defRPr sz="1765" b="1" baseline="0">
                <a:solidFill>
                  <a:schemeClr val="tx1"/>
                </a:solidFill>
                <a:latin typeface="+mn-lt"/>
              </a:defRPr>
            </a:lvl2pPr>
            <a:lvl3pPr marL="0" indent="0">
              <a:spcAft>
                <a:spcPts val="529"/>
              </a:spcAft>
              <a:buNone/>
              <a:defRPr sz="1588" baseline="0">
                <a:latin typeface="+mn-lt"/>
              </a:defRPr>
            </a:lvl3pPr>
          </a:lstStyle>
          <a:p>
            <a:pPr lvl="0"/>
            <a:r>
              <a:rPr lang="en-US"/>
              <a:t>Click to edit Master text styles</a:t>
            </a:r>
          </a:p>
          <a:p>
            <a:pPr lvl="1"/>
            <a:r>
              <a:rPr lang="en-US"/>
              <a:t>Second level</a:t>
            </a:r>
          </a:p>
          <a:p>
            <a:pPr lvl="2"/>
            <a:r>
              <a:rPr lang="en-US"/>
              <a:t>Third level</a:t>
            </a:r>
          </a:p>
        </p:txBody>
      </p:sp>
      <p:sp>
        <p:nvSpPr>
          <p:cNvPr id="8" name="Picture Placeholder 21"/>
          <p:cNvSpPr>
            <a:spLocks noGrp="1"/>
          </p:cNvSpPr>
          <p:nvPr>
            <p:ph type="pic" sz="quarter" idx="22"/>
          </p:nvPr>
        </p:nvSpPr>
        <p:spPr>
          <a:xfrm>
            <a:off x="7112000" y="1277470"/>
            <a:ext cx="2420471" cy="2420471"/>
          </a:xfrm>
          <a:prstGeom prst="rect">
            <a:avLst/>
          </a:prstGeom>
        </p:spPr>
        <p:txBody>
          <a:bodyPr/>
          <a:lstStyle>
            <a:lvl1pPr marL="0" indent="0">
              <a:buNone/>
              <a:defRPr/>
            </a:lvl1pPr>
          </a:lstStyle>
          <a:p>
            <a:r>
              <a:rPr lang="en-US"/>
              <a:t>Click icon to add picture</a:t>
            </a:r>
          </a:p>
        </p:txBody>
      </p:sp>
      <p:sp>
        <p:nvSpPr>
          <p:cNvPr id="9" name="Content Placeholder 18"/>
          <p:cNvSpPr>
            <a:spLocks noGrp="1"/>
          </p:cNvSpPr>
          <p:nvPr>
            <p:ph sz="quarter" idx="23"/>
          </p:nvPr>
        </p:nvSpPr>
        <p:spPr bwMode="gray">
          <a:xfrm>
            <a:off x="7112000" y="3697942"/>
            <a:ext cx="3509818" cy="2218764"/>
          </a:xfrm>
        </p:spPr>
        <p:txBody>
          <a:bodyPr lIns="45720" tIns="182880" rIns="45720" bIns="45720" anchor="t" anchorCtr="0"/>
          <a:lstStyle>
            <a:lvl1pPr marL="0" indent="0">
              <a:spcAft>
                <a:spcPts val="0"/>
              </a:spcAft>
              <a:buNone/>
              <a:defRPr sz="1941" b="1" baseline="0">
                <a:solidFill>
                  <a:schemeClr val="accent2"/>
                </a:solidFill>
                <a:latin typeface="+mn-lt"/>
              </a:defRPr>
            </a:lvl1pPr>
            <a:lvl2pPr marL="0" indent="0">
              <a:spcAft>
                <a:spcPts val="1059"/>
              </a:spcAft>
              <a:buNone/>
              <a:defRPr sz="1765" b="1" baseline="0">
                <a:solidFill>
                  <a:schemeClr val="tx1"/>
                </a:solidFill>
                <a:latin typeface="+mn-lt"/>
              </a:defRPr>
            </a:lvl2pPr>
            <a:lvl3pPr marL="0" indent="0">
              <a:spcAft>
                <a:spcPts val="529"/>
              </a:spcAft>
              <a:buNone/>
              <a:defRPr sz="1588" baseline="0">
                <a:latin typeface="+mn-lt"/>
              </a:defRPr>
            </a:lvl3pPr>
          </a:lstStyle>
          <a:p>
            <a:pPr lvl="0"/>
            <a:r>
              <a:rPr lang="en-US"/>
              <a:t>Click to edit Master text styles</a:t>
            </a:r>
          </a:p>
          <a:p>
            <a:pPr lvl="1"/>
            <a:r>
              <a:rPr lang="en-US"/>
              <a:t>Second level</a:t>
            </a:r>
          </a:p>
          <a:p>
            <a:pPr lvl="2"/>
            <a:r>
              <a:rPr lang="en-US"/>
              <a:t>Third level</a:t>
            </a:r>
          </a:p>
        </p:txBody>
      </p:sp>
      <p:sp>
        <p:nvSpPr>
          <p:cNvPr id="2" name="Footer Placeholder 1">
            <a:extLst>
              <a:ext uri="{FF2B5EF4-FFF2-40B4-BE49-F238E27FC236}">
                <a16:creationId xmlns:a16="http://schemas.microsoft.com/office/drawing/2014/main" id="{E852F8D9-B7CA-4E99-BCE5-0D9B725EDB28}"/>
              </a:ext>
            </a:extLst>
          </p:cNvPr>
          <p:cNvSpPr>
            <a:spLocks noGrp="1"/>
          </p:cNvSpPr>
          <p:nvPr>
            <p:ph type="ftr" sz="quarter" idx="24"/>
          </p:nvPr>
        </p:nvSpPr>
        <p:spPr/>
        <p:txBody>
          <a:body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3588152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3DE6D-696B-4B6E-9584-AE0C94B90476}"/>
              </a:ext>
            </a:extLst>
          </p:cNvPr>
          <p:cNvSpPr>
            <a:spLocks noGrp="1"/>
          </p:cNvSpPr>
          <p:nvPr>
            <p:ph type="title"/>
          </p:nvPr>
        </p:nvSpPr>
        <p:spPr/>
        <p:txBody>
          <a:bodyPr/>
          <a:lstStyle/>
          <a:p>
            <a:r>
              <a:rPr lang="en-US"/>
              <a:t>Click to edit Master title style</a:t>
            </a:r>
          </a:p>
        </p:txBody>
      </p:sp>
      <p:sp>
        <p:nvSpPr>
          <p:cNvPr id="4" name="Rectangle 3">
            <a:extLst>
              <a:ext uri="{FF2B5EF4-FFF2-40B4-BE49-F238E27FC236}">
                <a16:creationId xmlns:a16="http://schemas.microsoft.com/office/drawing/2014/main" id="{B9A8E18F-1967-4573-8465-ABA546D1F5AB}"/>
              </a:ext>
            </a:extLst>
          </p:cNvPr>
          <p:cNvSpPr/>
          <p:nvPr userDrawn="1"/>
        </p:nvSpPr>
        <p:spPr bwMode="invGray">
          <a:xfrm>
            <a:off x="403412" y="1207546"/>
            <a:ext cx="1255677" cy="4840941"/>
          </a:xfrm>
          <a:prstGeom prst="rect">
            <a:avLst/>
          </a:prstGeom>
          <a:solidFill>
            <a:schemeClr val="accent1"/>
          </a:solidFill>
          <a:ln>
            <a:noFill/>
          </a:ln>
          <a:effectLst/>
        </p:spPr>
        <p:txBody>
          <a:bodyPr lIns="80682" tIns="80682" rIns="80682" bIns="80682" rtlCol="0" anchor="ctr" anchorCtr="0">
            <a:noAutofit/>
          </a:bodyPr>
          <a:lstStyle/>
          <a:p>
            <a:pPr algn="ctr" eaLnBrk="1" hangingPunct="1"/>
            <a:endParaRPr lang="en-US" sz="1412" b="1">
              <a:solidFill>
                <a:srgbClr val="FFFFFF"/>
              </a:solidFill>
              <a:latin typeface="Calibri"/>
            </a:endParaRPr>
          </a:p>
        </p:txBody>
      </p:sp>
      <p:sp>
        <p:nvSpPr>
          <p:cNvPr id="5" name="Text Placeholder 4">
            <a:extLst>
              <a:ext uri="{FF2B5EF4-FFF2-40B4-BE49-F238E27FC236}">
                <a16:creationId xmlns:a16="http://schemas.microsoft.com/office/drawing/2014/main" id="{C6A5E6A8-1BFE-4D45-B011-4FB9F6D8F7DA}"/>
              </a:ext>
            </a:extLst>
          </p:cNvPr>
          <p:cNvSpPr>
            <a:spLocks noGrp="1"/>
          </p:cNvSpPr>
          <p:nvPr>
            <p:ph type="body" sz="quarter" idx="11"/>
          </p:nvPr>
        </p:nvSpPr>
        <p:spPr>
          <a:xfrm>
            <a:off x="1180202" y="1207546"/>
            <a:ext cx="10611972" cy="4840941"/>
          </a:xfrm>
        </p:spPr>
        <p:txBody>
          <a:bodyPr anchor="ctr" anchorCtr="0">
            <a:normAutofit/>
          </a:bodyPr>
          <a:lstStyle>
            <a:lvl1pPr marL="554747" indent="-554747">
              <a:spcBef>
                <a:spcPts val="2118"/>
              </a:spcBef>
              <a:spcAft>
                <a:spcPts val="0"/>
              </a:spcAft>
              <a:buClr>
                <a:schemeClr val="bg1"/>
              </a:buClr>
              <a:buFont typeface="Wingdings" panose="05000000000000000000" pitchFamily="2" charset="2"/>
              <a:buChar char="n"/>
              <a:defRPr sz="2471" b="1" baseline="0">
                <a:solidFill>
                  <a:schemeClr val="accent1"/>
                </a:solidFill>
              </a:defRPr>
            </a:lvl1pPr>
            <a:lvl2pPr marL="958199" indent="-261964">
              <a:spcBef>
                <a:spcPts val="529"/>
              </a:spcBef>
              <a:spcAft>
                <a:spcPts val="0"/>
              </a:spcAft>
              <a:buClrTx/>
              <a:buFont typeface="Calibri" panose="020F0502020204030204" pitchFamily="34" charset="0"/>
              <a:buChar char="–"/>
              <a:defRPr sz="2294" b="0" baseline="0">
                <a:solidFill>
                  <a:schemeClr val="tx1"/>
                </a:solidFill>
              </a:defRPr>
            </a:lvl2pPr>
          </a:lstStyle>
          <a:p>
            <a:pPr lvl="0"/>
            <a:r>
              <a:rPr lang="en-US"/>
              <a:t>Click to edit Master text styles</a:t>
            </a:r>
          </a:p>
          <a:p>
            <a:pPr lvl="1"/>
            <a:r>
              <a:rPr lang="en-US"/>
              <a:t>Second level</a:t>
            </a:r>
          </a:p>
        </p:txBody>
      </p:sp>
      <p:sp>
        <p:nvSpPr>
          <p:cNvPr id="3" name="Footer Placeholder 2">
            <a:extLst>
              <a:ext uri="{FF2B5EF4-FFF2-40B4-BE49-F238E27FC236}">
                <a16:creationId xmlns:a16="http://schemas.microsoft.com/office/drawing/2014/main" id="{DDB75F41-B6D0-421F-8CC0-C98DD90066D5}"/>
              </a:ext>
            </a:extLst>
          </p:cNvPr>
          <p:cNvSpPr>
            <a:spLocks noGrp="1"/>
          </p:cNvSpPr>
          <p:nvPr>
            <p:ph type="ftr" sz="quarter" idx="10"/>
          </p:nvPr>
        </p:nvSpPr>
        <p:spPr/>
        <p:txBody>
          <a:body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31405524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Author">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22" name="Picture Placeholder 21"/>
          <p:cNvSpPr>
            <a:spLocks noGrp="1"/>
          </p:cNvSpPr>
          <p:nvPr>
            <p:ph type="pic" sz="quarter" idx="14"/>
          </p:nvPr>
        </p:nvSpPr>
        <p:spPr>
          <a:xfrm>
            <a:off x="399826" y="1277470"/>
            <a:ext cx="2420471" cy="2420471"/>
          </a:xfrm>
          <a:prstGeom prst="rect">
            <a:avLst/>
          </a:prstGeom>
        </p:spPr>
        <p:txBody>
          <a:bodyPr/>
          <a:lstStyle>
            <a:lvl1pPr marL="0" indent="0">
              <a:buNone/>
              <a:defRPr/>
            </a:lvl1pPr>
          </a:lstStyle>
          <a:p>
            <a:r>
              <a:rPr lang="en-US"/>
              <a:t>Click icon to add picture</a:t>
            </a:r>
          </a:p>
        </p:txBody>
      </p:sp>
      <p:sp>
        <p:nvSpPr>
          <p:cNvPr id="13" name="Content Placeholder 18"/>
          <p:cNvSpPr>
            <a:spLocks noGrp="1"/>
          </p:cNvSpPr>
          <p:nvPr>
            <p:ph sz="quarter" idx="21"/>
          </p:nvPr>
        </p:nvSpPr>
        <p:spPr bwMode="gray">
          <a:xfrm>
            <a:off x="399826" y="3697942"/>
            <a:ext cx="3509818" cy="2218764"/>
          </a:xfrm>
        </p:spPr>
        <p:txBody>
          <a:bodyPr lIns="45720" tIns="182880" rIns="45720" bIns="45720" anchor="t" anchorCtr="0"/>
          <a:lstStyle>
            <a:lvl1pPr marL="0" indent="0">
              <a:spcAft>
                <a:spcPts val="0"/>
              </a:spcAft>
              <a:buNone/>
              <a:defRPr sz="1941" b="1" baseline="0">
                <a:solidFill>
                  <a:schemeClr val="accent2"/>
                </a:solidFill>
                <a:latin typeface="+mn-lt"/>
              </a:defRPr>
            </a:lvl1pPr>
            <a:lvl2pPr marL="0" indent="0">
              <a:spcAft>
                <a:spcPts val="1059"/>
              </a:spcAft>
              <a:buNone/>
              <a:defRPr sz="1765" b="1" baseline="0">
                <a:solidFill>
                  <a:schemeClr val="tx1"/>
                </a:solidFill>
                <a:latin typeface="+mn-lt"/>
              </a:defRPr>
            </a:lvl2pPr>
            <a:lvl3pPr marL="0" indent="0">
              <a:spcAft>
                <a:spcPts val="529"/>
              </a:spcAft>
              <a:buNone/>
              <a:defRPr sz="1588" baseline="0">
                <a:latin typeface="+mn-lt"/>
              </a:defRPr>
            </a:lvl3pPr>
          </a:lstStyle>
          <a:p>
            <a:pPr lvl="0"/>
            <a:r>
              <a:rPr lang="en-US"/>
              <a:t>Click to edit Master text styles</a:t>
            </a:r>
          </a:p>
          <a:p>
            <a:pPr lvl="1"/>
            <a:r>
              <a:rPr lang="en-US"/>
              <a:t>Second level</a:t>
            </a:r>
          </a:p>
          <a:p>
            <a:pPr lvl="2"/>
            <a:r>
              <a:rPr lang="en-US"/>
              <a:t>Third level</a:t>
            </a:r>
          </a:p>
        </p:txBody>
      </p:sp>
      <p:sp>
        <p:nvSpPr>
          <p:cNvPr id="8" name="Picture Placeholder 21"/>
          <p:cNvSpPr>
            <a:spLocks noGrp="1"/>
          </p:cNvSpPr>
          <p:nvPr>
            <p:ph type="pic" sz="quarter" idx="22"/>
          </p:nvPr>
        </p:nvSpPr>
        <p:spPr>
          <a:xfrm>
            <a:off x="4341091" y="1277470"/>
            <a:ext cx="2420471" cy="2420471"/>
          </a:xfrm>
          <a:prstGeom prst="rect">
            <a:avLst/>
          </a:prstGeom>
        </p:spPr>
        <p:txBody>
          <a:bodyPr/>
          <a:lstStyle>
            <a:lvl1pPr marL="0" indent="0">
              <a:buNone/>
              <a:defRPr/>
            </a:lvl1pPr>
          </a:lstStyle>
          <a:p>
            <a:r>
              <a:rPr lang="en-US"/>
              <a:t>Click icon to add picture</a:t>
            </a:r>
          </a:p>
        </p:txBody>
      </p:sp>
      <p:sp>
        <p:nvSpPr>
          <p:cNvPr id="9" name="Content Placeholder 18"/>
          <p:cNvSpPr>
            <a:spLocks noGrp="1"/>
          </p:cNvSpPr>
          <p:nvPr>
            <p:ph sz="quarter" idx="23"/>
          </p:nvPr>
        </p:nvSpPr>
        <p:spPr bwMode="gray">
          <a:xfrm>
            <a:off x="4341091" y="3697942"/>
            <a:ext cx="3509818" cy="2218764"/>
          </a:xfrm>
        </p:spPr>
        <p:txBody>
          <a:bodyPr lIns="45720" tIns="182880" rIns="45720" bIns="45720" anchor="t" anchorCtr="0"/>
          <a:lstStyle>
            <a:lvl1pPr marL="0" indent="0">
              <a:spcAft>
                <a:spcPts val="0"/>
              </a:spcAft>
              <a:buNone/>
              <a:defRPr sz="1941" b="1" baseline="0">
                <a:solidFill>
                  <a:schemeClr val="accent2"/>
                </a:solidFill>
                <a:latin typeface="+mn-lt"/>
              </a:defRPr>
            </a:lvl1pPr>
            <a:lvl2pPr marL="0" indent="0">
              <a:spcAft>
                <a:spcPts val="1059"/>
              </a:spcAft>
              <a:buNone/>
              <a:defRPr sz="1765" b="1" baseline="0">
                <a:solidFill>
                  <a:schemeClr val="tx1"/>
                </a:solidFill>
                <a:latin typeface="+mn-lt"/>
              </a:defRPr>
            </a:lvl2pPr>
            <a:lvl3pPr marL="0" indent="0">
              <a:spcAft>
                <a:spcPts val="529"/>
              </a:spcAft>
              <a:buNone/>
              <a:defRPr sz="1588" baseline="0">
                <a:latin typeface="+mn-lt"/>
              </a:defRPr>
            </a:lvl3pPr>
          </a:lstStyle>
          <a:p>
            <a:pPr lvl="0"/>
            <a:r>
              <a:rPr lang="en-US"/>
              <a:t>Click to edit Master text styles</a:t>
            </a:r>
          </a:p>
          <a:p>
            <a:pPr lvl="1"/>
            <a:r>
              <a:rPr lang="en-US"/>
              <a:t>Second level</a:t>
            </a:r>
          </a:p>
          <a:p>
            <a:pPr lvl="2"/>
            <a:r>
              <a:rPr lang="en-US"/>
              <a:t>Third level</a:t>
            </a:r>
          </a:p>
        </p:txBody>
      </p:sp>
      <p:sp>
        <p:nvSpPr>
          <p:cNvPr id="10" name="Picture Placeholder 21"/>
          <p:cNvSpPr>
            <a:spLocks noGrp="1"/>
          </p:cNvSpPr>
          <p:nvPr>
            <p:ph type="pic" sz="quarter" idx="24"/>
          </p:nvPr>
        </p:nvSpPr>
        <p:spPr>
          <a:xfrm>
            <a:off x="8282356" y="1277470"/>
            <a:ext cx="2420471" cy="2420471"/>
          </a:xfrm>
          <a:prstGeom prst="rect">
            <a:avLst/>
          </a:prstGeom>
        </p:spPr>
        <p:txBody>
          <a:bodyPr/>
          <a:lstStyle>
            <a:lvl1pPr marL="0" indent="0">
              <a:buNone/>
              <a:defRPr/>
            </a:lvl1pPr>
          </a:lstStyle>
          <a:p>
            <a:r>
              <a:rPr lang="en-US"/>
              <a:t>Click icon to add picture</a:t>
            </a:r>
          </a:p>
        </p:txBody>
      </p:sp>
      <p:sp>
        <p:nvSpPr>
          <p:cNvPr id="11" name="Content Placeholder 18"/>
          <p:cNvSpPr>
            <a:spLocks noGrp="1"/>
          </p:cNvSpPr>
          <p:nvPr>
            <p:ph sz="quarter" idx="25"/>
          </p:nvPr>
        </p:nvSpPr>
        <p:spPr bwMode="gray">
          <a:xfrm>
            <a:off x="8282356" y="3697942"/>
            <a:ext cx="3509818" cy="2218764"/>
          </a:xfrm>
        </p:spPr>
        <p:txBody>
          <a:bodyPr lIns="45720" tIns="182880" rIns="45720" bIns="45720" anchor="t" anchorCtr="0"/>
          <a:lstStyle>
            <a:lvl1pPr marL="0" indent="0">
              <a:spcAft>
                <a:spcPts val="0"/>
              </a:spcAft>
              <a:buNone/>
              <a:defRPr sz="1941" b="1" baseline="0">
                <a:solidFill>
                  <a:schemeClr val="accent2"/>
                </a:solidFill>
                <a:latin typeface="+mn-lt"/>
              </a:defRPr>
            </a:lvl1pPr>
            <a:lvl2pPr marL="0" indent="0">
              <a:spcAft>
                <a:spcPts val="1059"/>
              </a:spcAft>
              <a:buNone/>
              <a:defRPr sz="1765" b="1" baseline="0">
                <a:solidFill>
                  <a:schemeClr val="tx1"/>
                </a:solidFill>
                <a:latin typeface="+mn-lt"/>
              </a:defRPr>
            </a:lvl2pPr>
            <a:lvl3pPr marL="0" indent="0">
              <a:spcAft>
                <a:spcPts val="529"/>
              </a:spcAft>
              <a:buNone/>
              <a:defRPr sz="1588" baseline="0">
                <a:latin typeface="+mn-lt"/>
              </a:defRPr>
            </a:lvl3pPr>
          </a:lstStyle>
          <a:p>
            <a:pPr lvl="0"/>
            <a:r>
              <a:rPr lang="en-US"/>
              <a:t>Click to edit Master text styles</a:t>
            </a:r>
          </a:p>
          <a:p>
            <a:pPr lvl="1"/>
            <a:r>
              <a:rPr lang="en-US"/>
              <a:t>Second level</a:t>
            </a:r>
          </a:p>
          <a:p>
            <a:pPr lvl="2"/>
            <a:r>
              <a:rPr lang="en-US"/>
              <a:t>Third level</a:t>
            </a:r>
          </a:p>
        </p:txBody>
      </p:sp>
      <p:sp>
        <p:nvSpPr>
          <p:cNvPr id="2" name="Footer Placeholder 1">
            <a:extLst>
              <a:ext uri="{FF2B5EF4-FFF2-40B4-BE49-F238E27FC236}">
                <a16:creationId xmlns:a16="http://schemas.microsoft.com/office/drawing/2014/main" id="{5450CCDD-1142-458E-87BF-37E4C24715D1}"/>
              </a:ext>
            </a:extLst>
          </p:cNvPr>
          <p:cNvSpPr>
            <a:spLocks noGrp="1"/>
          </p:cNvSpPr>
          <p:nvPr>
            <p:ph type="ftr" sz="quarter" idx="26"/>
          </p:nvPr>
        </p:nvSpPr>
        <p:spPr/>
        <p:txBody>
          <a:body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34817131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Author">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22" name="Picture Placeholder 21"/>
          <p:cNvSpPr>
            <a:spLocks noGrp="1"/>
          </p:cNvSpPr>
          <p:nvPr>
            <p:ph type="pic" sz="quarter" idx="14"/>
          </p:nvPr>
        </p:nvSpPr>
        <p:spPr>
          <a:xfrm>
            <a:off x="399826" y="1277471"/>
            <a:ext cx="2259106" cy="2259106"/>
          </a:xfrm>
          <a:prstGeom prst="rect">
            <a:avLst/>
          </a:prstGeom>
        </p:spPr>
        <p:txBody>
          <a:bodyPr/>
          <a:lstStyle>
            <a:lvl1pPr marL="0" indent="0">
              <a:buNone/>
              <a:defRPr/>
            </a:lvl1pPr>
          </a:lstStyle>
          <a:p>
            <a:r>
              <a:rPr lang="en-US"/>
              <a:t>Click icon to add picture</a:t>
            </a:r>
          </a:p>
        </p:txBody>
      </p:sp>
      <p:sp>
        <p:nvSpPr>
          <p:cNvPr id="13" name="Content Placeholder 18"/>
          <p:cNvSpPr>
            <a:spLocks noGrp="1"/>
          </p:cNvSpPr>
          <p:nvPr>
            <p:ph sz="quarter" idx="21"/>
          </p:nvPr>
        </p:nvSpPr>
        <p:spPr bwMode="gray">
          <a:xfrm>
            <a:off x="399826" y="3536576"/>
            <a:ext cx="2538511" cy="2391655"/>
          </a:xfrm>
        </p:spPr>
        <p:txBody>
          <a:bodyPr lIns="45720" tIns="182880" rIns="45720" bIns="45720" anchor="t" anchorCtr="0"/>
          <a:lstStyle>
            <a:lvl1pPr marL="0" indent="0">
              <a:spcAft>
                <a:spcPts val="0"/>
              </a:spcAft>
              <a:buNone/>
              <a:defRPr sz="1766" b="1" baseline="0">
                <a:solidFill>
                  <a:schemeClr val="accent2"/>
                </a:solidFill>
                <a:latin typeface="+mn-lt"/>
              </a:defRPr>
            </a:lvl1pPr>
            <a:lvl2pPr marL="0" indent="0">
              <a:spcAft>
                <a:spcPts val="1059"/>
              </a:spcAft>
              <a:buNone/>
              <a:defRPr sz="1588" b="1" baseline="0">
                <a:solidFill>
                  <a:schemeClr val="tx1"/>
                </a:solidFill>
                <a:latin typeface="+mn-lt"/>
              </a:defRPr>
            </a:lvl2pPr>
            <a:lvl3pPr marL="0" indent="0">
              <a:spcAft>
                <a:spcPts val="529"/>
              </a:spcAft>
              <a:buNone/>
              <a:defRPr sz="1412" baseline="0">
                <a:latin typeface="+mn-lt"/>
              </a:defRPr>
            </a:lvl3pPr>
          </a:lstStyle>
          <a:p>
            <a:pPr lvl="0"/>
            <a:r>
              <a:rPr lang="en-US"/>
              <a:t>Click to edit Master text styles</a:t>
            </a:r>
          </a:p>
          <a:p>
            <a:pPr lvl="1"/>
            <a:r>
              <a:rPr lang="en-US"/>
              <a:t>Second level</a:t>
            </a:r>
          </a:p>
          <a:p>
            <a:pPr lvl="2"/>
            <a:r>
              <a:rPr lang="en-US"/>
              <a:t>Third level</a:t>
            </a:r>
          </a:p>
        </p:txBody>
      </p:sp>
      <p:sp>
        <p:nvSpPr>
          <p:cNvPr id="8" name="Picture Placeholder 21"/>
          <p:cNvSpPr>
            <a:spLocks noGrp="1"/>
          </p:cNvSpPr>
          <p:nvPr>
            <p:ph type="pic" sz="quarter" idx="22"/>
          </p:nvPr>
        </p:nvSpPr>
        <p:spPr>
          <a:xfrm>
            <a:off x="3352450" y="1277471"/>
            <a:ext cx="2259106" cy="2259106"/>
          </a:xfrm>
          <a:prstGeom prst="rect">
            <a:avLst/>
          </a:prstGeom>
        </p:spPr>
        <p:txBody>
          <a:bodyPr/>
          <a:lstStyle>
            <a:lvl1pPr marL="0" indent="0">
              <a:buNone/>
              <a:defRPr/>
            </a:lvl1pPr>
          </a:lstStyle>
          <a:p>
            <a:r>
              <a:rPr lang="en-US"/>
              <a:t>Click icon to add picture</a:t>
            </a:r>
          </a:p>
        </p:txBody>
      </p:sp>
      <p:sp>
        <p:nvSpPr>
          <p:cNvPr id="9" name="Content Placeholder 18"/>
          <p:cNvSpPr>
            <a:spLocks noGrp="1"/>
          </p:cNvSpPr>
          <p:nvPr>
            <p:ph sz="quarter" idx="23"/>
          </p:nvPr>
        </p:nvSpPr>
        <p:spPr bwMode="gray">
          <a:xfrm>
            <a:off x="3352450" y="3536576"/>
            <a:ext cx="2538511" cy="2391655"/>
          </a:xfrm>
        </p:spPr>
        <p:txBody>
          <a:bodyPr lIns="45720" tIns="182880" rIns="45720" bIns="45720" anchor="t" anchorCtr="0"/>
          <a:lstStyle>
            <a:lvl1pPr marL="0" indent="0">
              <a:spcAft>
                <a:spcPts val="0"/>
              </a:spcAft>
              <a:buNone/>
              <a:defRPr sz="1766" b="1" baseline="0">
                <a:solidFill>
                  <a:schemeClr val="accent2"/>
                </a:solidFill>
                <a:latin typeface="+mn-lt"/>
              </a:defRPr>
            </a:lvl1pPr>
            <a:lvl2pPr marL="0" indent="0">
              <a:spcAft>
                <a:spcPts val="1059"/>
              </a:spcAft>
              <a:buNone/>
              <a:defRPr sz="1588" b="1" baseline="0">
                <a:solidFill>
                  <a:schemeClr val="tx1"/>
                </a:solidFill>
                <a:latin typeface="+mn-lt"/>
              </a:defRPr>
            </a:lvl2pPr>
            <a:lvl3pPr marL="0" indent="0">
              <a:spcAft>
                <a:spcPts val="529"/>
              </a:spcAft>
              <a:buNone/>
              <a:defRPr sz="1412" baseline="0">
                <a:latin typeface="+mn-lt"/>
              </a:defRPr>
            </a:lvl3pPr>
          </a:lstStyle>
          <a:p>
            <a:pPr lvl="0"/>
            <a:r>
              <a:rPr lang="en-US"/>
              <a:t>Click to edit Master text styles</a:t>
            </a:r>
          </a:p>
          <a:p>
            <a:pPr lvl="1"/>
            <a:r>
              <a:rPr lang="en-US"/>
              <a:t>Second level</a:t>
            </a:r>
          </a:p>
          <a:p>
            <a:pPr lvl="2"/>
            <a:r>
              <a:rPr lang="en-US"/>
              <a:t>Third level</a:t>
            </a:r>
          </a:p>
        </p:txBody>
      </p:sp>
      <p:sp>
        <p:nvSpPr>
          <p:cNvPr id="10" name="Picture Placeholder 21"/>
          <p:cNvSpPr>
            <a:spLocks noGrp="1"/>
          </p:cNvSpPr>
          <p:nvPr>
            <p:ph type="pic" sz="quarter" idx="24"/>
          </p:nvPr>
        </p:nvSpPr>
        <p:spPr>
          <a:xfrm>
            <a:off x="6301039" y="1277471"/>
            <a:ext cx="2259106" cy="2259106"/>
          </a:xfrm>
          <a:prstGeom prst="rect">
            <a:avLst/>
          </a:prstGeom>
        </p:spPr>
        <p:txBody>
          <a:bodyPr/>
          <a:lstStyle>
            <a:lvl1pPr marL="0" indent="0">
              <a:buNone/>
              <a:defRPr/>
            </a:lvl1pPr>
          </a:lstStyle>
          <a:p>
            <a:r>
              <a:rPr lang="en-US"/>
              <a:t>Click icon to add picture</a:t>
            </a:r>
          </a:p>
        </p:txBody>
      </p:sp>
      <p:sp>
        <p:nvSpPr>
          <p:cNvPr id="11" name="Content Placeholder 18"/>
          <p:cNvSpPr>
            <a:spLocks noGrp="1"/>
          </p:cNvSpPr>
          <p:nvPr>
            <p:ph sz="quarter" idx="25"/>
          </p:nvPr>
        </p:nvSpPr>
        <p:spPr bwMode="gray">
          <a:xfrm>
            <a:off x="6301040" y="3536576"/>
            <a:ext cx="2538511" cy="2391655"/>
          </a:xfrm>
        </p:spPr>
        <p:txBody>
          <a:bodyPr lIns="45720" tIns="182880" rIns="45720" bIns="45720" anchor="t" anchorCtr="0"/>
          <a:lstStyle>
            <a:lvl1pPr marL="0" indent="0">
              <a:spcAft>
                <a:spcPts val="0"/>
              </a:spcAft>
              <a:buNone/>
              <a:defRPr sz="1766" b="1" baseline="0">
                <a:solidFill>
                  <a:schemeClr val="accent2"/>
                </a:solidFill>
                <a:latin typeface="+mn-lt"/>
              </a:defRPr>
            </a:lvl1pPr>
            <a:lvl2pPr marL="0" indent="0">
              <a:spcAft>
                <a:spcPts val="1059"/>
              </a:spcAft>
              <a:buNone/>
              <a:defRPr sz="1588" b="1" baseline="0">
                <a:solidFill>
                  <a:schemeClr val="tx1"/>
                </a:solidFill>
                <a:latin typeface="+mn-lt"/>
              </a:defRPr>
            </a:lvl2pPr>
            <a:lvl3pPr marL="0" indent="0">
              <a:spcAft>
                <a:spcPts val="529"/>
              </a:spcAft>
              <a:buNone/>
              <a:defRPr sz="1412" baseline="0">
                <a:latin typeface="+mn-lt"/>
              </a:defRPr>
            </a:lvl3pPr>
          </a:lstStyle>
          <a:p>
            <a:pPr lvl="0"/>
            <a:r>
              <a:rPr lang="en-US"/>
              <a:t>Click to edit Master text styles</a:t>
            </a:r>
          </a:p>
          <a:p>
            <a:pPr lvl="1"/>
            <a:r>
              <a:rPr lang="en-US"/>
              <a:t>Second level</a:t>
            </a:r>
          </a:p>
          <a:p>
            <a:pPr lvl="2"/>
            <a:r>
              <a:rPr lang="en-US"/>
              <a:t>Third level</a:t>
            </a:r>
          </a:p>
        </p:txBody>
      </p:sp>
      <p:sp>
        <p:nvSpPr>
          <p:cNvPr id="12" name="Picture Placeholder 21"/>
          <p:cNvSpPr>
            <a:spLocks noGrp="1"/>
          </p:cNvSpPr>
          <p:nvPr>
            <p:ph type="pic" sz="quarter" idx="26"/>
          </p:nvPr>
        </p:nvSpPr>
        <p:spPr>
          <a:xfrm>
            <a:off x="9253663" y="1277471"/>
            <a:ext cx="2259106" cy="2259106"/>
          </a:xfrm>
          <a:prstGeom prst="rect">
            <a:avLst/>
          </a:prstGeom>
        </p:spPr>
        <p:txBody>
          <a:bodyPr/>
          <a:lstStyle>
            <a:lvl1pPr marL="0" indent="0">
              <a:buNone/>
              <a:defRPr/>
            </a:lvl1pPr>
          </a:lstStyle>
          <a:p>
            <a:r>
              <a:rPr lang="en-US"/>
              <a:t>Click icon to add picture</a:t>
            </a:r>
          </a:p>
        </p:txBody>
      </p:sp>
      <p:sp>
        <p:nvSpPr>
          <p:cNvPr id="14" name="Content Placeholder 18"/>
          <p:cNvSpPr>
            <a:spLocks noGrp="1"/>
          </p:cNvSpPr>
          <p:nvPr>
            <p:ph sz="quarter" idx="27"/>
          </p:nvPr>
        </p:nvSpPr>
        <p:spPr bwMode="gray">
          <a:xfrm>
            <a:off x="9253664" y="3536576"/>
            <a:ext cx="2538511" cy="2391655"/>
          </a:xfrm>
        </p:spPr>
        <p:txBody>
          <a:bodyPr lIns="45720" tIns="182880" rIns="45720" bIns="45720" anchor="t" anchorCtr="0"/>
          <a:lstStyle>
            <a:lvl1pPr marL="0" indent="0">
              <a:spcAft>
                <a:spcPts val="0"/>
              </a:spcAft>
              <a:buNone/>
              <a:defRPr sz="1766" b="1" baseline="0">
                <a:solidFill>
                  <a:schemeClr val="accent2"/>
                </a:solidFill>
                <a:latin typeface="+mn-lt"/>
              </a:defRPr>
            </a:lvl1pPr>
            <a:lvl2pPr marL="0" indent="0">
              <a:spcAft>
                <a:spcPts val="1059"/>
              </a:spcAft>
              <a:buNone/>
              <a:defRPr sz="1588" b="1" baseline="0">
                <a:solidFill>
                  <a:schemeClr val="tx1"/>
                </a:solidFill>
                <a:latin typeface="+mn-lt"/>
              </a:defRPr>
            </a:lvl2pPr>
            <a:lvl3pPr marL="0" indent="0">
              <a:spcAft>
                <a:spcPts val="529"/>
              </a:spcAft>
              <a:buNone/>
              <a:defRPr sz="1412" baseline="0">
                <a:latin typeface="+mn-lt"/>
              </a:defRPr>
            </a:lvl3pPr>
          </a:lstStyle>
          <a:p>
            <a:pPr lvl="0"/>
            <a:r>
              <a:rPr lang="en-US"/>
              <a:t>Click to edit Master text styles</a:t>
            </a:r>
          </a:p>
          <a:p>
            <a:pPr lvl="1"/>
            <a:r>
              <a:rPr lang="en-US"/>
              <a:t>Second level</a:t>
            </a:r>
          </a:p>
          <a:p>
            <a:pPr lvl="2"/>
            <a:r>
              <a:rPr lang="en-US"/>
              <a:t>Third level</a:t>
            </a:r>
          </a:p>
        </p:txBody>
      </p:sp>
      <p:sp>
        <p:nvSpPr>
          <p:cNvPr id="2" name="Footer Placeholder 1">
            <a:extLst>
              <a:ext uri="{FF2B5EF4-FFF2-40B4-BE49-F238E27FC236}">
                <a16:creationId xmlns:a16="http://schemas.microsoft.com/office/drawing/2014/main" id="{CD547B3D-E3D1-4093-9712-5143D7E96410}"/>
              </a:ext>
            </a:extLst>
          </p:cNvPr>
          <p:cNvSpPr>
            <a:spLocks noGrp="1"/>
          </p:cNvSpPr>
          <p:nvPr>
            <p:ph type="ftr" sz="quarter" idx="28"/>
          </p:nvPr>
        </p:nvSpPr>
        <p:spPr/>
        <p:txBody>
          <a:body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21759574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Tombsto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D9F6E-E8E8-43F0-826B-6DC33F80CCF2}"/>
              </a:ext>
            </a:extLst>
          </p:cNvPr>
          <p:cNvSpPr>
            <a:spLocks noGrp="1"/>
          </p:cNvSpPr>
          <p:nvPr>
            <p:ph type="title"/>
          </p:nvPr>
        </p:nvSpPr>
        <p:spPr/>
        <p:txBody>
          <a:bodyPr/>
          <a:lstStyle/>
          <a:p>
            <a:r>
              <a:rPr lang="en-US"/>
              <a:t>Click to edit Master title style</a:t>
            </a:r>
          </a:p>
        </p:txBody>
      </p:sp>
      <p:sp>
        <p:nvSpPr>
          <p:cNvPr id="5" name="Rectangle 4">
            <a:extLst>
              <a:ext uri="{FF2B5EF4-FFF2-40B4-BE49-F238E27FC236}">
                <a16:creationId xmlns:a16="http://schemas.microsoft.com/office/drawing/2014/main" id="{4A353506-6558-49A7-A307-CC613FA93100}"/>
              </a:ext>
            </a:extLst>
          </p:cNvPr>
          <p:cNvSpPr/>
          <p:nvPr userDrawn="1"/>
        </p:nvSpPr>
        <p:spPr bwMode="gray">
          <a:xfrm>
            <a:off x="524435" y="1393341"/>
            <a:ext cx="3638774" cy="766482"/>
          </a:xfrm>
          <a:prstGeom prst="rect">
            <a:avLst/>
          </a:prstGeom>
          <a:solidFill>
            <a:schemeClr val="accent6"/>
          </a:solidFill>
          <a:ln w="19050" cap="flat" cmpd="sng" algn="ctr">
            <a:solidFill>
              <a:schemeClr val="accent1"/>
            </a:solidFill>
            <a:prstDash val="solid"/>
            <a:round/>
            <a:headEnd type="none" w="med" len="med"/>
            <a:tailEnd type="none" w="med" len="med"/>
          </a:ln>
          <a:effectLst/>
        </p:spPr>
        <p:txBody>
          <a:bodyPr vert="horz" wrap="square" lIns="80682" tIns="40341" rIns="80682" bIns="40341" numCol="1" rtlCol="0" anchor="t" anchorCtr="0" compatLnSpc="1">
            <a:prstTxWarp prst="textNoShape">
              <a:avLst/>
            </a:prstTxWarp>
            <a:noAutofit/>
          </a:bodyPr>
          <a:lstStyle/>
          <a:p>
            <a:pPr marL="0" marR="0" indent="0" algn="l" defTabSz="899361" rtl="0" eaLnBrk="0" fontAlgn="base" latinLnBrk="0" hangingPunct="0">
              <a:lnSpc>
                <a:spcPct val="100000"/>
              </a:lnSpc>
              <a:spcBef>
                <a:spcPct val="0"/>
              </a:spcBef>
              <a:spcAft>
                <a:spcPct val="0"/>
              </a:spcAft>
              <a:buClrTx/>
              <a:buSzTx/>
              <a:buFontTx/>
              <a:buNone/>
              <a:tabLst/>
            </a:pPr>
            <a:endParaRPr kumimoji="0" lang="en-US" sz="1941" b="0" i="0" u="none" strike="noStrike" cap="none" normalizeH="0" baseline="0">
              <a:ln>
                <a:noFill/>
              </a:ln>
              <a:solidFill>
                <a:schemeClr val="tx1"/>
              </a:solidFill>
              <a:effectLst/>
              <a:latin typeface="Georgia" charset="0"/>
            </a:endParaRPr>
          </a:p>
        </p:txBody>
      </p:sp>
      <p:sp>
        <p:nvSpPr>
          <p:cNvPr id="11" name="Text Placeholder 7">
            <a:extLst>
              <a:ext uri="{FF2B5EF4-FFF2-40B4-BE49-F238E27FC236}">
                <a16:creationId xmlns:a16="http://schemas.microsoft.com/office/drawing/2014/main" id="{FE1F0C4F-9961-4818-89E9-92810AB92193}"/>
              </a:ext>
            </a:extLst>
          </p:cNvPr>
          <p:cNvSpPr>
            <a:spLocks noGrp="1"/>
          </p:cNvSpPr>
          <p:nvPr>
            <p:ph type="body" sz="quarter" idx="15"/>
          </p:nvPr>
        </p:nvSpPr>
        <p:spPr bwMode="gray">
          <a:xfrm>
            <a:off x="524435" y="1393341"/>
            <a:ext cx="3638774" cy="766482"/>
          </a:xfrm>
          <a:ln w="28575">
            <a:noFill/>
          </a:ln>
        </p:spPr>
        <p:txBody>
          <a:bodyPr bIns="0" anchor="ctr"/>
          <a:lstStyle>
            <a:lvl1pPr marL="0" indent="0" algn="ctr">
              <a:lnSpc>
                <a:spcPts val="1588"/>
              </a:lnSpc>
              <a:spcBef>
                <a:spcPts val="0"/>
              </a:spcBef>
              <a:spcAft>
                <a:spcPts val="0"/>
              </a:spcAft>
              <a:buNone/>
              <a:defRPr sz="1677" b="1">
                <a:solidFill>
                  <a:schemeClr val="accent1"/>
                </a:solidFill>
              </a:defRPr>
            </a:lvl1pPr>
            <a:lvl2pPr marL="0" indent="0" algn="ctr">
              <a:lnSpc>
                <a:spcPts val="1235"/>
              </a:lnSpc>
              <a:spcAft>
                <a:spcPts val="0"/>
              </a:spcAft>
              <a:buNone/>
              <a:defRPr sz="1412" cap="all" baseline="0">
                <a:solidFill>
                  <a:schemeClr val="accent3"/>
                </a:solidFill>
              </a:defRPr>
            </a:lvl2pPr>
          </a:lstStyle>
          <a:p>
            <a:pPr lvl="0"/>
            <a:r>
              <a:rPr lang="en-US"/>
              <a:t>Click to edit Master text styles</a:t>
            </a:r>
          </a:p>
          <a:p>
            <a:pPr lvl="1"/>
            <a:r>
              <a:rPr lang="en-US"/>
              <a:t>Second level</a:t>
            </a:r>
          </a:p>
        </p:txBody>
      </p:sp>
      <p:sp>
        <p:nvSpPr>
          <p:cNvPr id="8" name="Content Placeholder 5">
            <a:extLst>
              <a:ext uri="{FF2B5EF4-FFF2-40B4-BE49-F238E27FC236}">
                <a16:creationId xmlns:a16="http://schemas.microsoft.com/office/drawing/2014/main" id="{D35B2873-1B27-4FCE-9C5F-B31AB7C8DE81}"/>
              </a:ext>
            </a:extLst>
          </p:cNvPr>
          <p:cNvSpPr>
            <a:spLocks noGrp="1"/>
          </p:cNvSpPr>
          <p:nvPr>
            <p:ph sz="quarter" idx="11" hasCustomPrompt="1"/>
          </p:nvPr>
        </p:nvSpPr>
        <p:spPr bwMode="gray">
          <a:xfrm>
            <a:off x="524435" y="2276700"/>
            <a:ext cx="3638774" cy="3707242"/>
          </a:xfrm>
          <a:solidFill>
            <a:schemeClr val="accent5"/>
          </a:solidFill>
          <a:ln w="19050">
            <a:solidFill>
              <a:schemeClr val="accent1"/>
            </a:solidFill>
          </a:ln>
        </p:spPr>
        <p:txBody>
          <a:bodyPr lIns="100584" tIns="91440" rIns="100584" bIns="0"/>
          <a:lstStyle>
            <a:lvl1pPr marL="0" indent="0">
              <a:lnSpc>
                <a:spcPct val="100000"/>
              </a:lnSpc>
              <a:spcAft>
                <a:spcPts val="529"/>
              </a:spcAft>
              <a:buNone/>
              <a:defRPr sz="1412" b="0"/>
            </a:lvl1pPr>
            <a:lvl2pPr marL="201725" indent="-201725">
              <a:lnSpc>
                <a:spcPct val="100000"/>
              </a:lnSpc>
              <a:spcAft>
                <a:spcPts val="529"/>
              </a:spcAft>
              <a:buClrTx/>
              <a:buFont typeface="+mj-lt"/>
              <a:buAutoNum type="arabicPeriod"/>
              <a:defRPr sz="1412" baseline="0"/>
            </a:lvl2pPr>
            <a:lvl3pPr marL="198924" indent="-198924">
              <a:spcAft>
                <a:spcPts val="529"/>
              </a:spcAft>
              <a:buFont typeface="+mj-lt"/>
              <a:buAutoNum type="arabicPeriod"/>
              <a:defRPr sz="1059" baseline="0"/>
            </a:lvl3pPr>
            <a:lvl4pPr>
              <a:spcAft>
                <a:spcPts val="1236"/>
              </a:spcAft>
              <a:defRPr/>
            </a:lvl4pPr>
            <a:lvl5pPr>
              <a:spcAft>
                <a:spcPts val="1236"/>
              </a:spcAft>
              <a:defRPr/>
            </a:lvl5pPr>
          </a:lstStyle>
          <a:p>
            <a:pPr lvl="0"/>
            <a:r>
              <a:rPr lang="en-US"/>
              <a:t>Click to edit Master text styles</a:t>
            </a:r>
          </a:p>
          <a:p>
            <a:pPr lvl="1"/>
            <a:r>
              <a:rPr lang="en-US"/>
              <a:t>Second level</a:t>
            </a:r>
          </a:p>
        </p:txBody>
      </p:sp>
      <p:sp>
        <p:nvSpPr>
          <p:cNvPr id="6" name="Rectangle 5">
            <a:extLst>
              <a:ext uri="{FF2B5EF4-FFF2-40B4-BE49-F238E27FC236}">
                <a16:creationId xmlns:a16="http://schemas.microsoft.com/office/drawing/2014/main" id="{A53FD700-766C-41D0-A3D2-563836A2102A}"/>
              </a:ext>
            </a:extLst>
          </p:cNvPr>
          <p:cNvSpPr/>
          <p:nvPr userDrawn="1"/>
        </p:nvSpPr>
        <p:spPr bwMode="gray">
          <a:xfrm>
            <a:off x="4276613" y="1393341"/>
            <a:ext cx="3638774" cy="766482"/>
          </a:xfrm>
          <a:prstGeom prst="rect">
            <a:avLst/>
          </a:prstGeom>
          <a:solidFill>
            <a:schemeClr val="accent6"/>
          </a:solidFill>
          <a:ln w="19050" cap="flat" cmpd="sng" algn="ctr">
            <a:solidFill>
              <a:schemeClr val="accent1"/>
            </a:solidFill>
            <a:prstDash val="solid"/>
            <a:round/>
            <a:headEnd type="none" w="med" len="med"/>
            <a:tailEnd type="none" w="med" len="med"/>
          </a:ln>
          <a:effectLst/>
        </p:spPr>
        <p:txBody>
          <a:bodyPr vert="horz" wrap="square" lIns="80682" tIns="40341" rIns="80682" bIns="40341" numCol="1" rtlCol="0" anchor="t" anchorCtr="0" compatLnSpc="1">
            <a:prstTxWarp prst="textNoShape">
              <a:avLst/>
            </a:prstTxWarp>
            <a:noAutofit/>
          </a:bodyPr>
          <a:lstStyle/>
          <a:p>
            <a:pPr marL="0" marR="0" indent="0" algn="l" defTabSz="899361" rtl="0" eaLnBrk="0" fontAlgn="base" latinLnBrk="0" hangingPunct="0">
              <a:lnSpc>
                <a:spcPct val="100000"/>
              </a:lnSpc>
              <a:spcBef>
                <a:spcPct val="0"/>
              </a:spcBef>
              <a:spcAft>
                <a:spcPct val="0"/>
              </a:spcAft>
              <a:buClrTx/>
              <a:buSzTx/>
              <a:buFontTx/>
              <a:buNone/>
              <a:tabLst/>
            </a:pPr>
            <a:endParaRPr kumimoji="0" lang="en-US" sz="1941" b="0" i="0" u="none" strike="noStrike" cap="none" normalizeH="0" baseline="0">
              <a:ln>
                <a:noFill/>
              </a:ln>
              <a:solidFill>
                <a:schemeClr val="tx1"/>
              </a:solidFill>
              <a:effectLst/>
              <a:latin typeface="Georgia" charset="0"/>
            </a:endParaRPr>
          </a:p>
        </p:txBody>
      </p:sp>
      <p:sp>
        <p:nvSpPr>
          <p:cNvPr id="12" name="Text Placeholder 7">
            <a:extLst>
              <a:ext uri="{FF2B5EF4-FFF2-40B4-BE49-F238E27FC236}">
                <a16:creationId xmlns:a16="http://schemas.microsoft.com/office/drawing/2014/main" id="{0672C1A3-1C72-44BC-BE9C-78F432705BBD}"/>
              </a:ext>
            </a:extLst>
          </p:cNvPr>
          <p:cNvSpPr>
            <a:spLocks noGrp="1"/>
          </p:cNvSpPr>
          <p:nvPr>
            <p:ph type="body" sz="quarter" idx="16"/>
          </p:nvPr>
        </p:nvSpPr>
        <p:spPr bwMode="gray">
          <a:xfrm>
            <a:off x="4276613" y="1393341"/>
            <a:ext cx="3638774" cy="766482"/>
          </a:xfrm>
          <a:ln w="28575">
            <a:noFill/>
          </a:ln>
        </p:spPr>
        <p:txBody>
          <a:bodyPr bIns="0" anchor="ctr"/>
          <a:lstStyle>
            <a:lvl1pPr marL="0" indent="0" algn="ctr">
              <a:lnSpc>
                <a:spcPts val="1588"/>
              </a:lnSpc>
              <a:spcBef>
                <a:spcPts val="0"/>
              </a:spcBef>
              <a:spcAft>
                <a:spcPts val="0"/>
              </a:spcAft>
              <a:buNone/>
              <a:defRPr sz="1677" b="1">
                <a:solidFill>
                  <a:schemeClr val="accent1"/>
                </a:solidFill>
              </a:defRPr>
            </a:lvl1pPr>
            <a:lvl2pPr marL="0" indent="0" algn="ctr">
              <a:lnSpc>
                <a:spcPts val="1235"/>
              </a:lnSpc>
              <a:spcAft>
                <a:spcPts val="0"/>
              </a:spcAft>
              <a:buNone/>
              <a:defRPr sz="1412" cap="all" baseline="0">
                <a:solidFill>
                  <a:schemeClr val="accent3"/>
                </a:solidFill>
              </a:defRPr>
            </a:lvl2pPr>
          </a:lstStyle>
          <a:p>
            <a:pPr lvl="0"/>
            <a:r>
              <a:rPr lang="en-US"/>
              <a:t>Click to edit Master text styles</a:t>
            </a:r>
          </a:p>
          <a:p>
            <a:pPr lvl="1"/>
            <a:r>
              <a:rPr lang="en-US"/>
              <a:t>Second level</a:t>
            </a:r>
          </a:p>
        </p:txBody>
      </p:sp>
      <p:sp>
        <p:nvSpPr>
          <p:cNvPr id="9" name="Content Placeholder 5">
            <a:extLst>
              <a:ext uri="{FF2B5EF4-FFF2-40B4-BE49-F238E27FC236}">
                <a16:creationId xmlns:a16="http://schemas.microsoft.com/office/drawing/2014/main" id="{47287FA9-24F1-44E9-B3F5-3D3FFB352F0F}"/>
              </a:ext>
            </a:extLst>
          </p:cNvPr>
          <p:cNvSpPr>
            <a:spLocks noGrp="1"/>
          </p:cNvSpPr>
          <p:nvPr>
            <p:ph sz="quarter" idx="12"/>
          </p:nvPr>
        </p:nvSpPr>
        <p:spPr bwMode="gray">
          <a:xfrm>
            <a:off x="4276613" y="2276700"/>
            <a:ext cx="3638774" cy="3707242"/>
          </a:xfrm>
          <a:solidFill>
            <a:schemeClr val="accent5"/>
          </a:solidFill>
          <a:ln w="19050">
            <a:solidFill>
              <a:schemeClr val="accent1"/>
            </a:solidFill>
          </a:ln>
        </p:spPr>
        <p:txBody>
          <a:bodyPr lIns="100584" tIns="91440" rIns="100584" bIns="0"/>
          <a:lstStyle>
            <a:lvl1pPr marL="0" indent="0">
              <a:lnSpc>
                <a:spcPct val="100000"/>
              </a:lnSpc>
              <a:spcAft>
                <a:spcPts val="529"/>
              </a:spcAft>
              <a:buNone/>
              <a:defRPr sz="1412" b="0"/>
            </a:lvl1pPr>
            <a:lvl2pPr marL="201725" indent="-201725">
              <a:lnSpc>
                <a:spcPct val="100000"/>
              </a:lnSpc>
              <a:spcAft>
                <a:spcPts val="529"/>
              </a:spcAft>
              <a:buClrTx/>
              <a:buFont typeface="+mj-lt"/>
              <a:buAutoNum type="arabicPeriod"/>
              <a:defRPr sz="1412" baseline="0"/>
            </a:lvl2pPr>
            <a:lvl3pPr marL="198924" indent="-198924">
              <a:spcAft>
                <a:spcPts val="529"/>
              </a:spcAft>
              <a:buFont typeface="+mj-lt"/>
              <a:buAutoNum type="arabicPeriod"/>
              <a:defRPr sz="1059" baseline="0"/>
            </a:lvl3pPr>
            <a:lvl4pPr>
              <a:spcAft>
                <a:spcPts val="1236"/>
              </a:spcAft>
              <a:defRPr/>
            </a:lvl4pPr>
            <a:lvl5pPr>
              <a:spcAft>
                <a:spcPts val="1236"/>
              </a:spcAft>
              <a:defRPr/>
            </a:lvl5pPr>
          </a:lstStyle>
          <a:p>
            <a:pPr lvl="0"/>
            <a:r>
              <a:rPr lang="en-US"/>
              <a:t>Click to edit Master text styles</a:t>
            </a:r>
          </a:p>
          <a:p>
            <a:pPr lvl="1"/>
            <a:r>
              <a:rPr lang="en-US"/>
              <a:t>Second level</a:t>
            </a:r>
          </a:p>
        </p:txBody>
      </p:sp>
      <p:sp>
        <p:nvSpPr>
          <p:cNvPr id="7" name="Rectangle 6">
            <a:extLst>
              <a:ext uri="{FF2B5EF4-FFF2-40B4-BE49-F238E27FC236}">
                <a16:creationId xmlns:a16="http://schemas.microsoft.com/office/drawing/2014/main" id="{035ACAE2-57F2-4246-BFAA-5C74C7257BC4}"/>
              </a:ext>
            </a:extLst>
          </p:cNvPr>
          <p:cNvSpPr/>
          <p:nvPr userDrawn="1"/>
        </p:nvSpPr>
        <p:spPr bwMode="gray">
          <a:xfrm>
            <a:off x="8028791" y="1393341"/>
            <a:ext cx="3638774" cy="766482"/>
          </a:xfrm>
          <a:prstGeom prst="rect">
            <a:avLst/>
          </a:prstGeom>
          <a:solidFill>
            <a:schemeClr val="accent6"/>
          </a:solidFill>
          <a:ln w="19050" cap="flat" cmpd="sng" algn="ctr">
            <a:solidFill>
              <a:schemeClr val="accent1"/>
            </a:solidFill>
            <a:prstDash val="solid"/>
            <a:round/>
            <a:headEnd type="none" w="med" len="med"/>
            <a:tailEnd type="none" w="med" len="med"/>
          </a:ln>
          <a:effectLst/>
        </p:spPr>
        <p:txBody>
          <a:bodyPr vert="horz" wrap="square" lIns="80682" tIns="40341" rIns="80682" bIns="40341" numCol="1" rtlCol="0" anchor="t" anchorCtr="0" compatLnSpc="1">
            <a:prstTxWarp prst="textNoShape">
              <a:avLst/>
            </a:prstTxWarp>
            <a:noAutofit/>
          </a:bodyPr>
          <a:lstStyle/>
          <a:p>
            <a:pPr marL="0" marR="0" indent="0" algn="l" defTabSz="899361" rtl="0" eaLnBrk="0" fontAlgn="base" latinLnBrk="0" hangingPunct="0">
              <a:lnSpc>
                <a:spcPct val="100000"/>
              </a:lnSpc>
              <a:spcBef>
                <a:spcPct val="0"/>
              </a:spcBef>
              <a:spcAft>
                <a:spcPct val="0"/>
              </a:spcAft>
              <a:buClrTx/>
              <a:buSzTx/>
              <a:buFontTx/>
              <a:buNone/>
              <a:tabLst/>
            </a:pPr>
            <a:endParaRPr kumimoji="0" lang="en-US" sz="1941" b="0" i="0" u="none" strike="noStrike" cap="none" normalizeH="0" baseline="0">
              <a:ln>
                <a:noFill/>
              </a:ln>
              <a:solidFill>
                <a:schemeClr val="tx1"/>
              </a:solidFill>
              <a:effectLst/>
              <a:latin typeface="Georgia" charset="0"/>
            </a:endParaRPr>
          </a:p>
        </p:txBody>
      </p:sp>
      <p:sp>
        <p:nvSpPr>
          <p:cNvPr id="13" name="Text Placeholder 7">
            <a:extLst>
              <a:ext uri="{FF2B5EF4-FFF2-40B4-BE49-F238E27FC236}">
                <a16:creationId xmlns:a16="http://schemas.microsoft.com/office/drawing/2014/main" id="{E4B61FAB-3021-4DB3-A3C2-4C4FBD871231}"/>
              </a:ext>
            </a:extLst>
          </p:cNvPr>
          <p:cNvSpPr>
            <a:spLocks noGrp="1"/>
          </p:cNvSpPr>
          <p:nvPr>
            <p:ph type="body" sz="quarter" idx="17"/>
          </p:nvPr>
        </p:nvSpPr>
        <p:spPr bwMode="gray">
          <a:xfrm>
            <a:off x="8028791" y="1393341"/>
            <a:ext cx="3638774" cy="766482"/>
          </a:xfrm>
          <a:noFill/>
          <a:ln w="28575">
            <a:noFill/>
          </a:ln>
        </p:spPr>
        <p:txBody>
          <a:bodyPr bIns="0" anchor="ctr"/>
          <a:lstStyle>
            <a:lvl1pPr marL="0" indent="0" algn="ctr">
              <a:lnSpc>
                <a:spcPts val="1588"/>
              </a:lnSpc>
              <a:spcBef>
                <a:spcPts val="0"/>
              </a:spcBef>
              <a:spcAft>
                <a:spcPts val="0"/>
              </a:spcAft>
              <a:buNone/>
              <a:defRPr sz="1677" b="1">
                <a:solidFill>
                  <a:schemeClr val="accent1"/>
                </a:solidFill>
              </a:defRPr>
            </a:lvl1pPr>
            <a:lvl2pPr marL="0" indent="0" algn="ctr">
              <a:lnSpc>
                <a:spcPts val="1235"/>
              </a:lnSpc>
              <a:spcAft>
                <a:spcPts val="0"/>
              </a:spcAft>
              <a:buNone/>
              <a:defRPr sz="1412" cap="all" baseline="0">
                <a:solidFill>
                  <a:schemeClr val="accent3"/>
                </a:solidFill>
              </a:defRPr>
            </a:lvl2pPr>
          </a:lstStyle>
          <a:p>
            <a:pPr lvl="0"/>
            <a:r>
              <a:rPr lang="en-US"/>
              <a:t>Click to edit Master text styles</a:t>
            </a:r>
          </a:p>
          <a:p>
            <a:pPr lvl="1"/>
            <a:r>
              <a:rPr lang="en-US"/>
              <a:t>Second level</a:t>
            </a:r>
          </a:p>
        </p:txBody>
      </p:sp>
      <p:sp>
        <p:nvSpPr>
          <p:cNvPr id="10" name="Content Placeholder 5">
            <a:extLst>
              <a:ext uri="{FF2B5EF4-FFF2-40B4-BE49-F238E27FC236}">
                <a16:creationId xmlns:a16="http://schemas.microsoft.com/office/drawing/2014/main" id="{029EA381-7651-4C86-8EFE-FB76FA5A6A7B}"/>
              </a:ext>
            </a:extLst>
          </p:cNvPr>
          <p:cNvSpPr>
            <a:spLocks noGrp="1"/>
          </p:cNvSpPr>
          <p:nvPr>
            <p:ph sz="quarter" idx="13" hasCustomPrompt="1"/>
          </p:nvPr>
        </p:nvSpPr>
        <p:spPr bwMode="gray">
          <a:xfrm>
            <a:off x="8028791" y="2276700"/>
            <a:ext cx="3638774" cy="3707242"/>
          </a:xfrm>
          <a:solidFill>
            <a:schemeClr val="accent5"/>
          </a:solidFill>
          <a:ln w="19050">
            <a:solidFill>
              <a:schemeClr val="accent1"/>
            </a:solidFill>
          </a:ln>
        </p:spPr>
        <p:txBody>
          <a:bodyPr lIns="100584" tIns="91440" rIns="100584" bIns="0"/>
          <a:lstStyle>
            <a:lvl1pPr marL="0" indent="0">
              <a:lnSpc>
                <a:spcPct val="100000"/>
              </a:lnSpc>
              <a:spcAft>
                <a:spcPts val="529"/>
              </a:spcAft>
              <a:buNone/>
              <a:defRPr sz="1412" b="0"/>
            </a:lvl1pPr>
            <a:lvl2pPr marL="201725" indent="-201725">
              <a:lnSpc>
                <a:spcPct val="100000"/>
              </a:lnSpc>
              <a:spcAft>
                <a:spcPts val="529"/>
              </a:spcAft>
              <a:buClrTx/>
              <a:buFont typeface="+mj-lt"/>
              <a:buAutoNum type="arabicPeriod"/>
              <a:defRPr sz="1412" baseline="0"/>
            </a:lvl2pPr>
            <a:lvl3pPr marL="198924" indent="-198924">
              <a:spcAft>
                <a:spcPts val="529"/>
              </a:spcAft>
              <a:buFont typeface="+mj-lt"/>
              <a:buAutoNum type="arabicPeriod"/>
              <a:defRPr sz="1059" baseline="0"/>
            </a:lvl3pPr>
            <a:lvl4pPr>
              <a:spcAft>
                <a:spcPts val="1236"/>
              </a:spcAft>
              <a:defRPr/>
            </a:lvl4pPr>
            <a:lvl5pPr>
              <a:spcAft>
                <a:spcPts val="1236"/>
              </a:spcAft>
              <a:defRPr/>
            </a:lvl5pPr>
          </a:lstStyle>
          <a:p>
            <a:pPr lvl="0"/>
            <a:r>
              <a:rPr lang="en-US"/>
              <a:t>Click to edit Master text styles</a:t>
            </a:r>
          </a:p>
          <a:p>
            <a:pPr lvl="1"/>
            <a:r>
              <a:rPr lang="en-US"/>
              <a:t>Second level</a:t>
            </a:r>
          </a:p>
        </p:txBody>
      </p:sp>
      <p:sp>
        <p:nvSpPr>
          <p:cNvPr id="3" name="Footer Placeholder 2">
            <a:extLst>
              <a:ext uri="{FF2B5EF4-FFF2-40B4-BE49-F238E27FC236}">
                <a16:creationId xmlns:a16="http://schemas.microsoft.com/office/drawing/2014/main" id="{2940259E-22A7-4EF9-B767-2477C16FCB6C}"/>
              </a:ext>
            </a:extLst>
          </p:cNvPr>
          <p:cNvSpPr>
            <a:spLocks noGrp="1"/>
          </p:cNvSpPr>
          <p:nvPr>
            <p:ph type="ftr" sz="quarter" idx="10"/>
          </p:nvPr>
        </p:nvSpPr>
        <p:spPr/>
        <p:txBody>
          <a:body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29940316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 Tombsto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D9F6E-E8E8-43F0-826B-6DC33F80CCF2}"/>
              </a:ext>
            </a:extLst>
          </p:cNvPr>
          <p:cNvSpPr>
            <a:spLocks noGrp="1"/>
          </p:cNvSpPr>
          <p:nvPr>
            <p:ph type="title"/>
          </p:nvPr>
        </p:nvSpPr>
        <p:spPr/>
        <p:txBody>
          <a:bodyPr/>
          <a:lstStyle/>
          <a:p>
            <a:r>
              <a:rPr lang="en-US"/>
              <a:t>Click to edit Master title style</a:t>
            </a:r>
          </a:p>
        </p:txBody>
      </p:sp>
      <p:sp>
        <p:nvSpPr>
          <p:cNvPr id="5" name="Rectangle 4">
            <a:extLst>
              <a:ext uri="{FF2B5EF4-FFF2-40B4-BE49-F238E27FC236}">
                <a16:creationId xmlns:a16="http://schemas.microsoft.com/office/drawing/2014/main" id="{4A353506-6558-49A7-A307-CC613FA93100}"/>
              </a:ext>
            </a:extLst>
          </p:cNvPr>
          <p:cNvSpPr/>
          <p:nvPr userDrawn="1"/>
        </p:nvSpPr>
        <p:spPr bwMode="gray">
          <a:xfrm>
            <a:off x="2400524" y="1393341"/>
            <a:ext cx="3638774" cy="766482"/>
          </a:xfrm>
          <a:prstGeom prst="rect">
            <a:avLst/>
          </a:prstGeom>
          <a:solidFill>
            <a:schemeClr val="accent6"/>
          </a:solidFill>
          <a:ln w="19050" cap="flat" cmpd="sng" algn="ctr">
            <a:solidFill>
              <a:schemeClr val="accent1"/>
            </a:solidFill>
            <a:prstDash val="solid"/>
            <a:round/>
            <a:headEnd type="none" w="med" len="med"/>
            <a:tailEnd type="none" w="med" len="med"/>
          </a:ln>
          <a:effectLst/>
        </p:spPr>
        <p:txBody>
          <a:bodyPr vert="horz" wrap="square" lIns="80682" tIns="40341" rIns="80682" bIns="40341" numCol="1" rtlCol="0" anchor="t" anchorCtr="0" compatLnSpc="1">
            <a:prstTxWarp prst="textNoShape">
              <a:avLst/>
            </a:prstTxWarp>
            <a:noAutofit/>
          </a:bodyPr>
          <a:lstStyle/>
          <a:p>
            <a:pPr marL="0" marR="0" indent="0" algn="l" defTabSz="899361" rtl="0" eaLnBrk="0" fontAlgn="base" latinLnBrk="0" hangingPunct="0">
              <a:lnSpc>
                <a:spcPct val="100000"/>
              </a:lnSpc>
              <a:spcBef>
                <a:spcPct val="0"/>
              </a:spcBef>
              <a:spcAft>
                <a:spcPct val="0"/>
              </a:spcAft>
              <a:buClrTx/>
              <a:buSzTx/>
              <a:buFontTx/>
              <a:buNone/>
              <a:tabLst/>
            </a:pPr>
            <a:endParaRPr kumimoji="0" lang="en-US" sz="1941" b="0" i="0" u="none" strike="noStrike" cap="none" normalizeH="0" baseline="0">
              <a:ln>
                <a:noFill/>
              </a:ln>
              <a:solidFill>
                <a:schemeClr val="tx1"/>
              </a:solidFill>
              <a:effectLst/>
              <a:latin typeface="Georgia" charset="0"/>
            </a:endParaRPr>
          </a:p>
        </p:txBody>
      </p:sp>
      <p:sp>
        <p:nvSpPr>
          <p:cNvPr id="11" name="Text Placeholder 7">
            <a:extLst>
              <a:ext uri="{FF2B5EF4-FFF2-40B4-BE49-F238E27FC236}">
                <a16:creationId xmlns:a16="http://schemas.microsoft.com/office/drawing/2014/main" id="{FE1F0C4F-9961-4818-89E9-92810AB92193}"/>
              </a:ext>
            </a:extLst>
          </p:cNvPr>
          <p:cNvSpPr>
            <a:spLocks noGrp="1"/>
          </p:cNvSpPr>
          <p:nvPr>
            <p:ph type="body" sz="quarter" idx="15"/>
          </p:nvPr>
        </p:nvSpPr>
        <p:spPr bwMode="gray">
          <a:xfrm>
            <a:off x="2400524" y="1393341"/>
            <a:ext cx="3638774" cy="766482"/>
          </a:xfrm>
          <a:ln w="28575">
            <a:noFill/>
          </a:ln>
        </p:spPr>
        <p:txBody>
          <a:bodyPr bIns="0" anchor="ctr"/>
          <a:lstStyle>
            <a:lvl1pPr marL="0" indent="0" algn="ctr">
              <a:lnSpc>
                <a:spcPts val="1588"/>
              </a:lnSpc>
              <a:spcBef>
                <a:spcPts val="0"/>
              </a:spcBef>
              <a:spcAft>
                <a:spcPts val="0"/>
              </a:spcAft>
              <a:buNone/>
              <a:defRPr sz="1677" b="1">
                <a:solidFill>
                  <a:schemeClr val="accent1"/>
                </a:solidFill>
              </a:defRPr>
            </a:lvl1pPr>
            <a:lvl2pPr marL="0" indent="0" algn="ctr">
              <a:lnSpc>
                <a:spcPts val="1235"/>
              </a:lnSpc>
              <a:spcAft>
                <a:spcPts val="0"/>
              </a:spcAft>
              <a:buNone/>
              <a:defRPr sz="1412" cap="all" baseline="0">
                <a:solidFill>
                  <a:schemeClr val="accent3"/>
                </a:solidFill>
              </a:defRPr>
            </a:lvl2pPr>
          </a:lstStyle>
          <a:p>
            <a:pPr lvl="0"/>
            <a:r>
              <a:rPr lang="en-US"/>
              <a:t>Click to edit Master text styles</a:t>
            </a:r>
          </a:p>
          <a:p>
            <a:pPr lvl="1"/>
            <a:r>
              <a:rPr lang="en-US"/>
              <a:t>Second level</a:t>
            </a:r>
          </a:p>
        </p:txBody>
      </p:sp>
      <p:sp>
        <p:nvSpPr>
          <p:cNvPr id="8" name="Content Placeholder 5">
            <a:extLst>
              <a:ext uri="{FF2B5EF4-FFF2-40B4-BE49-F238E27FC236}">
                <a16:creationId xmlns:a16="http://schemas.microsoft.com/office/drawing/2014/main" id="{D35B2873-1B27-4FCE-9C5F-B31AB7C8DE81}"/>
              </a:ext>
            </a:extLst>
          </p:cNvPr>
          <p:cNvSpPr>
            <a:spLocks noGrp="1"/>
          </p:cNvSpPr>
          <p:nvPr>
            <p:ph sz="quarter" idx="11" hasCustomPrompt="1"/>
          </p:nvPr>
        </p:nvSpPr>
        <p:spPr bwMode="gray">
          <a:xfrm>
            <a:off x="2400524" y="2276700"/>
            <a:ext cx="3638774" cy="3707242"/>
          </a:xfrm>
          <a:solidFill>
            <a:schemeClr val="accent5"/>
          </a:solidFill>
          <a:ln w="19050">
            <a:solidFill>
              <a:schemeClr val="accent1"/>
            </a:solidFill>
          </a:ln>
        </p:spPr>
        <p:txBody>
          <a:bodyPr lIns="100584" tIns="91440" rIns="100584" bIns="0"/>
          <a:lstStyle>
            <a:lvl1pPr marL="0" indent="0">
              <a:lnSpc>
                <a:spcPct val="100000"/>
              </a:lnSpc>
              <a:spcAft>
                <a:spcPts val="529"/>
              </a:spcAft>
              <a:buNone/>
              <a:defRPr sz="1412" b="0"/>
            </a:lvl1pPr>
            <a:lvl2pPr marL="201725" indent="-201725">
              <a:lnSpc>
                <a:spcPct val="100000"/>
              </a:lnSpc>
              <a:spcAft>
                <a:spcPts val="529"/>
              </a:spcAft>
              <a:buClrTx/>
              <a:buFont typeface="+mj-lt"/>
              <a:buAutoNum type="arabicPeriod"/>
              <a:defRPr sz="1412" baseline="0"/>
            </a:lvl2pPr>
            <a:lvl3pPr marL="198924" indent="-198924">
              <a:spcAft>
                <a:spcPts val="529"/>
              </a:spcAft>
              <a:buFont typeface="+mj-lt"/>
              <a:buAutoNum type="arabicPeriod"/>
              <a:defRPr sz="1059" baseline="0"/>
            </a:lvl3pPr>
            <a:lvl4pPr>
              <a:spcAft>
                <a:spcPts val="1236"/>
              </a:spcAft>
              <a:defRPr/>
            </a:lvl4pPr>
            <a:lvl5pPr>
              <a:spcAft>
                <a:spcPts val="1236"/>
              </a:spcAft>
              <a:defRPr/>
            </a:lvl5pPr>
          </a:lstStyle>
          <a:p>
            <a:pPr lvl="0"/>
            <a:r>
              <a:rPr lang="en-US"/>
              <a:t>Click to edit Master text styles</a:t>
            </a:r>
          </a:p>
          <a:p>
            <a:pPr lvl="1"/>
            <a:r>
              <a:rPr lang="en-US"/>
              <a:t>Second level</a:t>
            </a:r>
          </a:p>
        </p:txBody>
      </p:sp>
      <p:sp>
        <p:nvSpPr>
          <p:cNvPr id="6" name="Rectangle 5">
            <a:extLst>
              <a:ext uri="{FF2B5EF4-FFF2-40B4-BE49-F238E27FC236}">
                <a16:creationId xmlns:a16="http://schemas.microsoft.com/office/drawing/2014/main" id="{A53FD700-766C-41D0-A3D2-563836A2102A}"/>
              </a:ext>
            </a:extLst>
          </p:cNvPr>
          <p:cNvSpPr/>
          <p:nvPr userDrawn="1"/>
        </p:nvSpPr>
        <p:spPr bwMode="gray">
          <a:xfrm>
            <a:off x="6152702" y="1393341"/>
            <a:ext cx="3638774" cy="766482"/>
          </a:xfrm>
          <a:prstGeom prst="rect">
            <a:avLst/>
          </a:prstGeom>
          <a:solidFill>
            <a:schemeClr val="accent6"/>
          </a:solidFill>
          <a:ln w="19050" cap="flat" cmpd="sng" algn="ctr">
            <a:solidFill>
              <a:schemeClr val="accent1"/>
            </a:solidFill>
            <a:prstDash val="solid"/>
            <a:round/>
            <a:headEnd type="none" w="med" len="med"/>
            <a:tailEnd type="none" w="med" len="med"/>
          </a:ln>
          <a:effectLst/>
        </p:spPr>
        <p:txBody>
          <a:bodyPr vert="horz" wrap="square" lIns="80682" tIns="40341" rIns="80682" bIns="40341" numCol="1" rtlCol="0" anchor="t" anchorCtr="0" compatLnSpc="1">
            <a:prstTxWarp prst="textNoShape">
              <a:avLst/>
            </a:prstTxWarp>
            <a:noAutofit/>
          </a:bodyPr>
          <a:lstStyle/>
          <a:p>
            <a:pPr marL="0" marR="0" indent="0" algn="l" defTabSz="899361" rtl="0" eaLnBrk="0" fontAlgn="base" latinLnBrk="0" hangingPunct="0">
              <a:lnSpc>
                <a:spcPct val="100000"/>
              </a:lnSpc>
              <a:spcBef>
                <a:spcPct val="0"/>
              </a:spcBef>
              <a:spcAft>
                <a:spcPct val="0"/>
              </a:spcAft>
              <a:buClrTx/>
              <a:buSzTx/>
              <a:buFontTx/>
              <a:buNone/>
              <a:tabLst/>
            </a:pPr>
            <a:endParaRPr kumimoji="0" lang="en-US" sz="1941" b="0" i="0" u="none" strike="noStrike" cap="none" normalizeH="0" baseline="0">
              <a:ln>
                <a:noFill/>
              </a:ln>
              <a:solidFill>
                <a:schemeClr val="tx1"/>
              </a:solidFill>
              <a:effectLst/>
              <a:latin typeface="Georgia" charset="0"/>
            </a:endParaRPr>
          </a:p>
        </p:txBody>
      </p:sp>
      <p:sp>
        <p:nvSpPr>
          <p:cNvPr id="12" name="Text Placeholder 7">
            <a:extLst>
              <a:ext uri="{FF2B5EF4-FFF2-40B4-BE49-F238E27FC236}">
                <a16:creationId xmlns:a16="http://schemas.microsoft.com/office/drawing/2014/main" id="{0672C1A3-1C72-44BC-BE9C-78F432705BBD}"/>
              </a:ext>
            </a:extLst>
          </p:cNvPr>
          <p:cNvSpPr>
            <a:spLocks noGrp="1"/>
          </p:cNvSpPr>
          <p:nvPr>
            <p:ph type="body" sz="quarter" idx="16"/>
          </p:nvPr>
        </p:nvSpPr>
        <p:spPr bwMode="gray">
          <a:xfrm>
            <a:off x="6152702" y="1393341"/>
            <a:ext cx="3638774" cy="766482"/>
          </a:xfrm>
          <a:ln w="28575">
            <a:noFill/>
          </a:ln>
        </p:spPr>
        <p:txBody>
          <a:bodyPr bIns="0" anchor="ctr"/>
          <a:lstStyle>
            <a:lvl1pPr marL="0" indent="0" algn="ctr">
              <a:lnSpc>
                <a:spcPts val="1588"/>
              </a:lnSpc>
              <a:spcBef>
                <a:spcPts val="0"/>
              </a:spcBef>
              <a:spcAft>
                <a:spcPts val="0"/>
              </a:spcAft>
              <a:buNone/>
              <a:defRPr sz="1677" b="1">
                <a:solidFill>
                  <a:schemeClr val="accent1"/>
                </a:solidFill>
              </a:defRPr>
            </a:lvl1pPr>
            <a:lvl2pPr marL="0" indent="0" algn="ctr">
              <a:lnSpc>
                <a:spcPts val="1235"/>
              </a:lnSpc>
              <a:spcAft>
                <a:spcPts val="0"/>
              </a:spcAft>
              <a:buNone/>
              <a:defRPr sz="1412" cap="all" baseline="0">
                <a:solidFill>
                  <a:schemeClr val="accent3"/>
                </a:solidFill>
              </a:defRPr>
            </a:lvl2pPr>
          </a:lstStyle>
          <a:p>
            <a:pPr lvl="0"/>
            <a:r>
              <a:rPr lang="en-US"/>
              <a:t>Click to edit Master text styles</a:t>
            </a:r>
          </a:p>
          <a:p>
            <a:pPr lvl="1"/>
            <a:r>
              <a:rPr lang="en-US"/>
              <a:t>Second level</a:t>
            </a:r>
          </a:p>
        </p:txBody>
      </p:sp>
      <p:sp>
        <p:nvSpPr>
          <p:cNvPr id="9" name="Content Placeholder 5">
            <a:extLst>
              <a:ext uri="{FF2B5EF4-FFF2-40B4-BE49-F238E27FC236}">
                <a16:creationId xmlns:a16="http://schemas.microsoft.com/office/drawing/2014/main" id="{47287FA9-24F1-44E9-B3F5-3D3FFB352F0F}"/>
              </a:ext>
            </a:extLst>
          </p:cNvPr>
          <p:cNvSpPr>
            <a:spLocks noGrp="1"/>
          </p:cNvSpPr>
          <p:nvPr>
            <p:ph sz="quarter" idx="12"/>
          </p:nvPr>
        </p:nvSpPr>
        <p:spPr bwMode="gray">
          <a:xfrm>
            <a:off x="6152702" y="2276700"/>
            <a:ext cx="3638774" cy="3707242"/>
          </a:xfrm>
          <a:solidFill>
            <a:schemeClr val="accent5"/>
          </a:solidFill>
          <a:ln w="19050">
            <a:solidFill>
              <a:schemeClr val="accent1"/>
            </a:solidFill>
          </a:ln>
        </p:spPr>
        <p:txBody>
          <a:bodyPr lIns="100584" tIns="91440" rIns="100584" bIns="0"/>
          <a:lstStyle>
            <a:lvl1pPr marL="0" indent="0">
              <a:lnSpc>
                <a:spcPct val="100000"/>
              </a:lnSpc>
              <a:spcAft>
                <a:spcPts val="529"/>
              </a:spcAft>
              <a:buNone/>
              <a:defRPr sz="1412" b="0"/>
            </a:lvl1pPr>
            <a:lvl2pPr marL="201725" indent="-201725">
              <a:lnSpc>
                <a:spcPct val="100000"/>
              </a:lnSpc>
              <a:spcAft>
                <a:spcPts val="529"/>
              </a:spcAft>
              <a:buClrTx/>
              <a:buFont typeface="+mj-lt"/>
              <a:buAutoNum type="arabicPeriod"/>
              <a:defRPr sz="1412" baseline="0"/>
            </a:lvl2pPr>
            <a:lvl3pPr marL="198924" indent="-198924">
              <a:spcAft>
                <a:spcPts val="529"/>
              </a:spcAft>
              <a:buFont typeface="+mj-lt"/>
              <a:buAutoNum type="arabicPeriod"/>
              <a:defRPr sz="1059" baseline="0"/>
            </a:lvl3pPr>
            <a:lvl4pPr>
              <a:spcAft>
                <a:spcPts val="1236"/>
              </a:spcAft>
              <a:defRPr/>
            </a:lvl4pPr>
            <a:lvl5pPr>
              <a:spcAft>
                <a:spcPts val="1236"/>
              </a:spcAft>
              <a:defRPr/>
            </a:lvl5pPr>
          </a:lstStyle>
          <a:p>
            <a:pPr lvl="0"/>
            <a:r>
              <a:rPr lang="en-US"/>
              <a:t>Click to edit Master text styles</a:t>
            </a:r>
          </a:p>
          <a:p>
            <a:pPr lvl="1"/>
            <a:r>
              <a:rPr lang="en-US"/>
              <a:t>Second level</a:t>
            </a:r>
          </a:p>
        </p:txBody>
      </p:sp>
      <p:sp>
        <p:nvSpPr>
          <p:cNvPr id="3" name="Footer Placeholder 2">
            <a:extLst>
              <a:ext uri="{FF2B5EF4-FFF2-40B4-BE49-F238E27FC236}">
                <a16:creationId xmlns:a16="http://schemas.microsoft.com/office/drawing/2014/main" id="{2940259E-22A7-4EF9-B767-2477C16FCB6C}"/>
              </a:ext>
            </a:extLst>
          </p:cNvPr>
          <p:cNvSpPr>
            <a:spLocks noGrp="1"/>
          </p:cNvSpPr>
          <p:nvPr>
            <p:ph type="ftr" sz="quarter" idx="10"/>
          </p:nvPr>
        </p:nvSpPr>
        <p:spPr/>
        <p:txBody>
          <a:body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2191464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 Tombsto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D9F6E-E8E8-43F0-826B-6DC33F80CCF2}"/>
              </a:ext>
            </a:extLst>
          </p:cNvPr>
          <p:cNvSpPr>
            <a:spLocks noGrp="1"/>
          </p:cNvSpPr>
          <p:nvPr>
            <p:ph type="title"/>
          </p:nvPr>
        </p:nvSpPr>
        <p:spPr/>
        <p:txBody>
          <a:bodyPr/>
          <a:lstStyle/>
          <a:p>
            <a:r>
              <a:rPr lang="en-US"/>
              <a:t>Click to edit Master title style</a:t>
            </a:r>
          </a:p>
        </p:txBody>
      </p:sp>
      <p:sp>
        <p:nvSpPr>
          <p:cNvPr id="6" name="Rectangle 5">
            <a:extLst>
              <a:ext uri="{FF2B5EF4-FFF2-40B4-BE49-F238E27FC236}">
                <a16:creationId xmlns:a16="http://schemas.microsoft.com/office/drawing/2014/main" id="{A53FD700-766C-41D0-A3D2-563836A2102A}"/>
              </a:ext>
            </a:extLst>
          </p:cNvPr>
          <p:cNvSpPr/>
          <p:nvPr userDrawn="1"/>
        </p:nvSpPr>
        <p:spPr bwMode="gray">
          <a:xfrm>
            <a:off x="4276613" y="1393341"/>
            <a:ext cx="3638774" cy="766482"/>
          </a:xfrm>
          <a:prstGeom prst="rect">
            <a:avLst/>
          </a:prstGeom>
          <a:solidFill>
            <a:schemeClr val="accent6"/>
          </a:solidFill>
          <a:ln w="19050" cap="flat" cmpd="sng" algn="ctr">
            <a:solidFill>
              <a:schemeClr val="accent1"/>
            </a:solidFill>
            <a:prstDash val="solid"/>
            <a:round/>
            <a:headEnd type="none" w="med" len="med"/>
            <a:tailEnd type="none" w="med" len="med"/>
          </a:ln>
          <a:effectLst/>
        </p:spPr>
        <p:txBody>
          <a:bodyPr vert="horz" wrap="square" lIns="80682" tIns="40341" rIns="80682" bIns="40341" numCol="1" rtlCol="0" anchor="t" anchorCtr="0" compatLnSpc="1">
            <a:prstTxWarp prst="textNoShape">
              <a:avLst/>
            </a:prstTxWarp>
            <a:noAutofit/>
          </a:bodyPr>
          <a:lstStyle/>
          <a:p>
            <a:pPr marL="0" marR="0" indent="0" algn="l" defTabSz="899361" rtl="0" eaLnBrk="0" fontAlgn="base" latinLnBrk="0" hangingPunct="0">
              <a:lnSpc>
                <a:spcPct val="100000"/>
              </a:lnSpc>
              <a:spcBef>
                <a:spcPct val="0"/>
              </a:spcBef>
              <a:spcAft>
                <a:spcPct val="0"/>
              </a:spcAft>
              <a:buClrTx/>
              <a:buSzTx/>
              <a:buFontTx/>
              <a:buNone/>
              <a:tabLst/>
            </a:pPr>
            <a:endParaRPr kumimoji="0" lang="en-US" sz="1941" b="0" i="0" u="none" strike="noStrike" cap="none" normalizeH="0" baseline="0">
              <a:ln>
                <a:noFill/>
              </a:ln>
              <a:solidFill>
                <a:schemeClr val="tx1"/>
              </a:solidFill>
              <a:effectLst/>
              <a:latin typeface="Georgia" charset="0"/>
            </a:endParaRPr>
          </a:p>
        </p:txBody>
      </p:sp>
      <p:sp>
        <p:nvSpPr>
          <p:cNvPr id="12" name="Text Placeholder 7">
            <a:extLst>
              <a:ext uri="{FF2B5EF4-FFF2-40B4-BE49-F238E27FC236}">
                <a16:creationId xmlns:a16="http://schemas.microsoft.com/office/drawing/2014/main" id="{0672C1A3-1C72-44BC-BE9C-78F432705BBD}"/>
              </a:ext>
            </a:extLst>
          </p:cNvPr>
          <p:cNvSpPr>
            <a:spLocks noGrp="1"/>
          </p:cNvSpPr>
          <p:nvPr>
            <p:ph type="body" sz="quarter" idx="16"/>
          </p:nvPr>
        </p:nvSpPr>
        <p:spPr bwMode="gray">
          <a:xfrm>
            <a:off x="4276613" y="1393341"/>
            <a:ext cx="3638774" cy="766482"/>
          </a:xfrm>
          <a:ln w="28575">
            <a:noFill/>
          </a:ln>
        </p:spPr>
        <p:txBody>
          <a:bodyPr bIns="0" anchor="ctr"/>
          <a:lstStyle>
            <a:lvl1pPr marL="0" indent="0" algn="ctr">
              <a:lnSpc>
                <a:spcPts val="1588"/>
              </a:lnSpc>
              <a:spcBef>
                <a:spcPts val="0"/>
              </a:spcBef>
              <a:spcAft>
                <a:spcPts val="0"/>
              </a:spcAft>
              <a:buNone/>
              <a:defRPr sz="1677" b="1">
                <a:solidFill>
                  <a:schemeClr val="accent1"/>
                </a:solidFill>
              </a:defRPr>
            </a:lvl1pPr>
            <a:lvl2pPr marL="0" indent="0" algn="ctr">
              <a:lnSpc>
                <a:spcPts val="1235"/>
              </a:lnSpc>
              <a:spcAft>
                <a:spcPts val="0"/>
              </a:spcAft>
              <a:buNone/>
              <a:defRPr sz="1412" cap="all" baseline="0">
                <a:solidFill>
                  <a:schemeClr val="accent3"/>
                </a:solidFill>
              </a:defRPr>
            </a:lvl2pPr>
          </a:lstStyle>
          <a:p>
            <a:pPr lvl="0"/>
            <a:r>
              <a:rPr lang="en-US"/>
              <a:t>Click to edit Master text styles</a:t>
            </a:r>
          </a:p>
          <a:p>
            <a:pPr lvl="1"/>
            <a:r>
              <a:rPr lang="en-US"/>
              <a:t>Second level</a:t>
            </a:r>
          </a:p>
        </p:txBody>
      </p:sp>
      <p:sp>
        <p:nvSpPr>
          <p:cNvPr id="9" name="Content Placeholder 5">
            <a:extLst>
              <a:ext uri="{FF2B5EF4-FFF2-40B4-BE49-F238E27FC236}">
                <a16:creationId xmlns:a16="http://schemas.microsoft.com/office/drawing/2014/main" id="{47287FA9-24F1-44E9-B3F5-3D3FFB352F0F}"/>
              </a:ext>
            </a:extLst>
          </p:cNvPr>
          <p:cNvSpPr>
            <a:spLocks noGrp="1"/>
          </p:cNvSpPr>
          <p:nvPr>
            <p:ph sz="quarter" idx="12"/>
          </p:nvPr>
        </p:nvSpPr>
        <p:spPr bwMode="gray">
          <a:xfrm>
            <a:off x="4276613" y="2276700"/>
            <a:ext cx="3638774" cy="3707242"/>
          </a:xfrm>
          <a:solidFill>
            <a:schemeClr val="accent5"/>
          </a:solidFill>
          <a:ln w="19050">
            <a:solidFill>
              <a:schemeClr val="accent1"/>
            </a:solidFill>
          </a:ln>
        </p:spPr>
        <p:txBody>
          <a:bodyPr lIns="100584" tIns="91440" rIns="100584" bIns="0"/>
          <a:lstStyle>
            <a:lvl1pPr marL="0" indent="0">
              <a:lnSpc>
                <a:spcPct val="100000"/>
              </a:lnSpc>
              <a:spcAft>
                <a:spcPts val="529"/>
              </a:spcAft>
              <a:buNone/>
              <a:defRPr sz="1412" b="0"/>
            </a:lvl1pPr>
            <a:lvl2pPr marL="201725" indent="-201725">
              <a:lnSpc>
                <a:spcPct val="100000"/>
              </a:lnSpc>
              <a:spcAft>
                <a:spcPts val="529"/>
              </a:spcAft>
              <a:buClrTx/>
              <a:buFont typeface="+mj-lt"/>
              <a:buAutoNum type="arabicPeriod"/>
              <a:defRPr sz="1412" baseline="0"/>
            </a:lvl2pPr>
            <a:lvl3pPr marL="198924" indent="-198924">
              <a:spcAft>
                <a:spcPts val="529"/>
              </a:spcAft>
              <a:buFont typeface="+mj-lt"/>
              <a:buAutoNum type="arabicPeriod"/>
              <a:defRPr sz="1059" baseline="0"/>
            </a:lvl3pPr>
            <a:lvl4pPr>
              <a:spcAft>
                <a:spcPts val="1236"/>
              </a:spcAft>
              <a:defRPr/>
            </a:lvl4pPr>
            <a:lvl5pPr>
              <a:spcAft>
                <a:spcPts val="1236"/>
              </a:spcAft>
              <a:defRPr/>
            </a:lvl5pPr>
          </a:lstStyle>
          <a:p>
            <a:pPr lvl="0"/>
            <a:r>
              <a:rPr lang="en-US"/>
              <a:t>Click to edit Master text styles</a:t>
            </a:r>
          </a:p>
          <a:p>
            <a:pPr lvl="1"/>
            <a:r>
              <a:rPr lang="en-US"/>
              <a:t>Second level</a:t>
            </a:r>
          </a:p>
        </p:txBody>
      </p:sp>
      <p:sp>
        <p:nvSpPr>
          <p:cNvPr id="3" name="Footer Placeholder 2">
            <a:extLst>
              <a:ext uri="{FF2B5EF4-FFF2-40B4-BE49-F238E27FC236}">
                <a16:creationId xmlns:a16="http://schemas.microsoft.com/office/drawing/2014/main" id="{2940259E-22A7-4EF9-B767-2477C16FCB6C}"/>
              </a:ext>
            </a:extLst>
          </p:cNvPr>
          <p:cNvSpPr>
            <a:spLocks noGrp="1"/>
          </p:cNvSpPr>
          <p:nvPr>
            <p:ph type="ftr" sz="quarter" idx="10"/>
          </p:nvPr>
        </p:nvSpPr>
        <p:spPr/>
        <p:txBody>
          <a:body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109294010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Q&amp;A">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CCD49D-F5FE-48E3-92B3-7DCDB812D2C0}"/>
              </a:ext>
            </a:extLst>
          </p:cNvPr>
          <p:cNvSpPr/>
          <p:nvPr userDrawn="1"/>
        </p:nvSpPr>
        <p:spPr bwMode="gray">
          <a:xfrm>
            <a:off x="0" y="0"/>
            <a:ext cx="12191104" cy="1234934"/>
          </a:xfrm>
          <a:prstGeom prst="rect">
            <a:avLst/>
          </a:prstGeom>
          <a:solidFill>
            <a:schemeClr val="bg1"/>
          </a:solidFill>
          <a:ln>
            <a:noFill/>
          </a:ln>
          <a:effectLst/>
        </p:spPr>
        <p:txBody>
          <a:bodyPr lIns="161365" tIns="80682" rIns="161365" bIns="80682" rtlCol="0" anchor="ctr" anchorCtr="0">
            <a:noAutofit/>
          </a:bodyPr>
          <a:lstStyle/>
          <a:p>
            <a:pPr algn="ctr" eaLnBrk="1" hangingPunct="1">
              <a:lnSpc>
                <a:spcPct val="125000"/>
              </a:lnSpc>
            </a:pPr>
            <a:endParaRPr lang="en-US" sz="1412" b="1">
              <a:solidFill>
                <a:schemeClr val="bg1"/>
              </a:solidFill>
            </a:endParaRPr>
          </a:p>
        </p:txBody>
      </p:sp>
      <p:grpSp>
        <p:nvGrpSpPr>
          <p:cNvPr id="5" name="Group 4">
            <a:extLst>
              <a:ext uri="{FF2B5EF4-FFF2-40B4-BE49-F238E27FC236}">
                <a16:creationId xmlns:a16="http://schemas.microsoft.com/office/drawing/2014/main" id="{330DF987-6F1F-44AF-B34C-08239C9CE064}"/>
              </a:ext>
            </a:extLst>
          </p:cNvPr>
          <p:cNvGrpSpPr/>
          <p:nvPr userDrawn="1"/>
        </p:nvGrpSpPr>
        <p:grpSpPr bwMode="ltGray">
          <a:xfrm>
            <a:off x="4229421" y="1567344"/>
            <a:ext cx="3733159" cy="3723313"/>
            <a:chOff x="3694906" y="3135548"/>
            <a:chExt cx="2972594" cy="2964752"/>
          </a:xfrm>
        </p:grpSpPr>
        <p:grpSp>
          <p:nvGrpSpPr>
            <p:cNvPr id="6" name="Group 5">
              <a:extLst>
                <a:ext uri="{FF2B5EF4-FFF2-40B4-BE49-F238E27FC236}">
                  <a16:creationId xmlns:a16="http://schemas.microsoft.com/office/drawing/2014/main" id="{0BFAA932-6886-4C4A-A0F1-EBDD63917122}"/>
                </a:ext>
              </a:extLst>
            </p:cNvPr>
            <p:cNvGrpSpPr/>
            <p:nvPr/>
          </p:nvGrpSpPr>
          <p:grpSpPr bwMode="ltGray">
            <a:xfrm>
              <a:off x="3694906" y="3135548"/>
              <a:ext cx="1914196" cy="2305268"/>
              <a:chOff x="3509361" y="3017045"/>
              <a:chExt cx="2234515" cy="2691029"/>
            </a:xfrm>
          </p:grpSpPr>
          <p:sp>
            <p:nvSpPr>
              <p:cNvPr id="10" name="Freeform: Shape 9">
                <a:extLst>
                  <a:ext uri="{FF2B5EF4-FFF2-40B4-BE49-F238E27FC236}">
                    <a16:creationId xmlns:a16="http://schemas.microsoft.com/office/drawing/2014/main" id="{20A49628-C19B-4324-A82F-9FABF286EDA7}"/>
                  </a:ext>
                </a:extLst>
              </p:cNvPr>
              <p:cNvSpPr/>
              <p:nvPr/>
            </p:nvSpPr>
            <p:spPr bwMode="ltGray">
              <a:xfrm>
                <a:off x="3509361" y="3017045"/>
                <a:ext cx="2234515" cy="2691029"/>
              </a:xfrm>
              <a:custGeom>
                <a:avLst/>
                <a:gdLst>
                  <a:gd name="connsiteX0" fmla="*/ 1189579 w 2234514"/>
                  <a:gd name="connsiteY0" fmla="*/ 2029324 h 2691029"/>
                  <a:gd name="connsiteX1" fmla="*/ 1052865 w 2234514"/>
                  <a:gd name="connsiteY1" fmla="*/ 2029324 h 2691029"/>
                  <a:gd name="connsiteX2" fmla="*/ 773070 w 2234514"/>
                  <a:gd name="connsiteY2" fmla="*/ 2253977 h 2691029"/>
                  <a:gd name="connsiteX3" fmla="*/ 773070 w 2234514"/>
                  <a:gd name="connsiteY3" fmla="*/ 2029324 h 2691029"/>
                  <a:gd name="connsiteX4" fmla="*/ 484986 w 2234514"/>
                  <a:gd name="connsiteY4" fmla="*/ 2029324 h 2691029"/>
                  <a:gd name="connsiteX5" fmla="*/ 215042 w 2234514"/>
                  <a:gd name="connsiteY5" fmla="*/ 1759260 h 2691029"/>
                  <a:gd name="connsiteX6" fmla="*/ 215042 w 2234514"/>
                  <a:gd name="connsiteY6" fmla="*/ 485106 h 2691029"/>
                  <a:gd name="connsiteX7" fmla="*/ 484986 w 2234514"/>
                  <a:gd name="connsiteY7" fmla="*/ 214922 h 2691029"/>
                  <a:gd name="connsiteX8" fmla="*/ 1759260 w 2234514"/>
                  <a:gd name="connsiteY8" fmla="*/ 214922 h 2691029"/>
                  <a:gd name="connsiteX9" fmla="*/ 2029324 w 2234514"/>
                  <a:gd name="connsiteY9" fmla="*/ 485106 h 2691029"/>
                  <a:gd name="connsiteX10" fmla="*/ 2029324 w 2234514"/>
                  <a:gd name="connsiteY10" fmla="*/ 735588 h 2691029"/>
                  <a:gd name="connsiteX11" fmla="*/ 2235356 w 2234514"/>
                  <a:gd name="connsiteY11" fmla="*/ 735588 h 2691029"/>
                  <a:gd name="connsiteX12" fmla="*/ 2235356 w 2234514"/>
                  <a:gd name="connsiteY12" fmla="*/ 485106 h 2691029"/>
                  <a:gd name="connsiteX13" fmla="*/ 1759260 w 2234514"/>
                  <a:gd name="connsiteY13" fmla="*/ 9010 h 2691029"/>
                  <a:gd name="connsiteX14" fmla="*/ 484986 w 2234514"/>
                  <a:gd name="connsiteY14" fmla="*/ 9010 h 2691029"/>
                  <a:gd name="connsiteX15" fmla="*/ 9010 w 2234514"/>
                  <a:gd name="connsiteY15" fmla="*/ 485106 h 2691029"/>
                  <a:gd name="connsiteX16" fmla="*/ 9010 w 2234514"/>
                  <a:gd name="connsiteY16" fmla="*/ 1759260 h 2691029"/>
                  <a:gd name="connsiteX17" fmla="*/ 484986 w 2234514"/>
                  <a:gd name="connsiteY17" fmla="*/ 2235357 h 2691029"/>
                  <a:gd name="connsiteX18" fmla="*/ 567038 w 2234514"/>
                  <a:gd name="connsiteY18" fmla="*/ 2235357 h 2691029"/>
                  <a:gd name="connsiteX19" fmla="*/ 567038 w 2234514"/>
                  <a:gd name="connsiteY19" fmla="*/ 2316448 h 2691029"/>
                  <a:gd name="connsiteX20" fmla="*/ 567038 w 2234514"/>
                  <a:gd name="connsiteY20" fmla="*/ 2683581 h 2691029"/>
                  <a:gd name="connsiteX21" fmla="*/ 853801 w 2234514"/>
                  <a:gd name="connsiteY21" fmla="*/ 2453402 h 2691029"/>
                  <a:gd name="connsiteX22" fmla="*/ 1125427 w 2234514"/>
                  <a:gd name="connsiteY22" fmla="*/ 2235236 h 2691029"/>
                  <a:gd name="connsiteX23" fmla="*/ 1228142 w 2234514"/>
                  <a:gd name="connsiteY23" fmla="*/ 2235236 h 2691029"/>
                  <a:gd name="connsiteX24" fmla="*/ 1189579 w 2234514"/>
                  <a:gd name="connsiteY24" fmla="*/ 2053712 h 2691029"/>
                  <a:gd name="connsiteX25" fmla="*/ 1189579 w 2234514"/>
                  <a:gd name="connsiteY25" fmla="*/ 2029324 h 2691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34514" h="2691029">
                    <a:moveTo>
                      <a:pt x="1189579" y="2029324"/>
                    </a:moveTo>
                    <a:lnTo>
                      <a:pt x="1052865" y="2029324"/>
                    </a:lnTo>
                    <a:lnTo>
                      <a:pt x="773070" y="2253977"/>
                    </a:lnTo>
                    <a:lnTo>
                      <a:pt x="773070" y="2029324"/>
                    </a:lnTo>
                    <a:lnTo>
                      <a:pt x="484986" y="2029324"/>
                    </a:lnTo>
                    <a:cubicBezTo>
                      <a:pt x="336138" y="2029324"/>
                      <a:pt x="215042" y="1908108"/>
                      <a:pt x="215042" y="1759260"/>
                    </a:cubicBezTo>
                    <a:lnTo>
                      <a:pt x="215042" y="485106"/>
                    </a:lnTo>
                    <a:cubicBezTo>
                      <a:pt x="215042" y="336138"/>
                      <a:pt x="336138" y="214922"/>
                      <a:pt x="484986" y="214922"/>
                    </a:cubicBezTo>
                    <a:lnTo>
                      <a:pt x="1759260" y="214922"/>
                    </a:lnTo>
                    <a:cubicBezTo>
                      <a:pt x="1908228" y="214922"/>
                      <a:pt x="2029324" y="336018"/>
                      <a:pt x="2029324" y="485106"/>
                    </a:cubicBezTo>
                    <a:lnTo>
                      <a:pt x="2029324" y="735588"/>
                    </a:lnTo>
                    <a:lnTo>
                      <a:pt x="2235356" y="735588"/>
                    </a:lnTo>
                    <a:lnTo>
                      <a:pt x="2235356" y="485106"/>
                    </a:lnTo>
                    <a:cubicBezTo>
                      <a:pt x="2235356" y="222130"/>
                      <a:pt x="2022236" y="9010"/>
                      <a:pt x="1759260" y="9010"/>
                    </a:cubicBezTo>
                    <a:lnTo>
                      <a:pt x="484986" y="9010"/>
                    </a:lnTo>
                    <a:cubicBezTo>
                      <a:pt x="222250" y="9010"/>
                      <a:pt x="9010" y="222130"/>
                      <a:pt x="9010" y="485106"/>
                    </a:cubicBezTo>
                    <a:lnTo>
                      <a:pt x="9010" y="1759260"/>
                    </a:lnTo>
                    <a:cubicBezTo>
                      <a:pt x="9010" y="2022236"/>
                      <a:pt x="222250" y="2235357"/>
                      <a:pt x="484986" y="2235357"/>
                    </a:cubicBezTo>
                    <a:lnTo>
                      <a:pt x="567038" y="2235357"/>
                    </a:lnTo>
                    <a:lnTo>
                      <a:pt x="567038" y="2316448"/>
                    </a:lnTo>
                    <a:lnTo>
                      <a:pt x="567038" y="2683581"/>
                    </a:lnTo>
                    <a:lnTo>
                      <a:pt x="853801" y="2453402"/>
                    </a:lnTo>
                    <a:lnTo>
                      <a:pt x="1125427" y="2235236"/>
                    </a:lnTo>
                    <a:lnTo>
                      <a:pt x="1228142" y="2235236"/>
                    </a:lnTo>
                    <a:cubicBezTo>
                      <a:pt x="1203514" y="2179614"/>
                      <a:pt x="1189579" y="2118345"/>
                      <a:pt x="1189579" y="2053712"/>
                    </a:cubicBezTo>
                    <a:lnTo>
                      <a:pt x="1189579" y="2029324"/>
                    </a:lnTo>
                    <a:close/>
                  </a:path>
                </a:pathLst>
              </a:custGeom>
              <a:solidFill>
                <a:schemeClr val="accent1"/>
              </a:solidFill>
              <a:ln w="9525" cap="flat">
                <a:noFill/>
                <a:prstDash val="solid"/>
                <a:miter/>
              </a:ln>
            </p:spPr>
            <p:txBody>
              <a:bodyPr rtlCol="0" anchor="ctr"/>
              <a:lstStyle/>
              <a:p>
                <a:endParaRPr lang="en-US" sz="1588"/>
              </a:p>
            </p:txBody>
          </p:sp>
          <p:sp>
            <p:nvSpPr>
              <p:cNvPr id="11" name="Freeform: Shape 10">
                <a:extLst>
                  <a:ext uri="{FF2B5EF4-FFF2-40B4-BE49-F238E27FC236}">
                    <a16:creationId xmlns:a16="http://schemas.microsoft.com/office/drawing/2014/main" id="{887998EB-7607-4745-9D06-4AA25785630A}"/>
                  </a:ext>
                </a:extLst>
              </p:cNvPr>
              <p:cNvSpPr/>
              <p:nvPr/>
            </p:nvSpPr>
            <p:spPr bwMode="ltGray">
              <a:xfrm>
                <a:off x="3922592" y="3425889"/>
                <a:ext cx="852960" cy="949068"/>
              </a:xfrm>
              <a:custGeom>
                <a:avLst/>
                <a:gdLst>
                  <a:gd name="connsiteX0" fmla="*/ 398488 w 852959"/>
                  <a:gd name="connsiteY0" fmla="*/ 9010 h 949068"/>
                  <a:gd name="connsiteX1" fmla="*/ 9010 w 852959"/>
                  <a:gd name="connsiteY1" fmla="*/ 412304 h 949068"/>
                  <a:gd name="connsiteX2" fmla="*/ 405456 w 852959"/>
                  <a:gd name="connsiteY2" fmla="*/ 822566 h 949068"/>
                  <a:gd name="connsiteX3" fmla="*/ 495918 w 852959"/>
                  <a:gd name="connsiteY3" fmla="*/ 815598 h 949068"/>
                  <a:gd name="connsiteX4" fmla="*/ 675520 w 852959"/>
                  <a:gd name="connsiteY4" fmla="*/ 944263 h 949068"/>
                  <a:gd name="connsiteX5" fmla="*/ 849356 w 852959"/>
                  <a:gd name="connsiteY5" fmla="*/ 758774 h 949068"/>
                  <a:gd name="connsiteX6" fmla="*/ 849356 w 852959"/>
                  <a:gd name="connsiteY6" fmla="*/ 699668 h 949068"/>
                  <a:gd name="connsiteX7" fmla="*/ 772830 w 852959"/>
                  <a:gd name="connsiteY7" fmla="*/ 699668 h 949068"/>
                  <a:gd name="connsiteX8" fmla="*/ 772830 w 852959"/>
                  <a:gd name="connsiteY8" fmla="*/ 733306 h 949068"/>
                  <a:gd name="connsiteX9" fmla="*/ 749644 w 852959"/>
                  <a:gd name="connsiteY9" fmla="*/ 785444 h 949068"/>
                  <a:gd name="connsiteX10" fmla="*/ 698706 w 852959"/>
                  <a:gd name="connsiteY10" fmla="*/ 710119 h 949068"/>
                  <a:gd name="connsiteX11" fmla="*/ 794935 w 852959"/>
                  <a:gd name="connsiteY11" fmla="*/ 420353 h 949068"/>
                  <a:gd name="connsiteX12" fmla="*/ 398488 w 852959"/>
                  <a:gd name="connsiteY12" fmla="*/ 9010 h 949068"/>
                  <a:gd name="connsiteX13" fmla="*/ 405456 w 852959"/>
                  <a:gd name="connsiteY13" fmla="*/ 648850 h 949068"/>
                  <a:gd name="connsiteX14" fmla="*/ 327849 w 852959"/>
                  <a:gd name="connsiteY14" fmla="*/ 610647 h 949068"/>
                  <a:gd name="connsiteX15" fmla="*/ 405456 w 852959"/>
                  <a:gd name="connsiteY15" fmla="*/ 526072 h 949068"/>
                  <a:gd name="connsiteX16" fmla="*/ 466845 w 852959"/>
                  <a:gd name="connsiteY16" fmla="*/ 623382 h 949068"/>
                  <a:gd name="connsiteX17" fmla="*/ 405456 w 852959"/>
                  <a:gd name="connsiteY17" fmla="*/ 648850 h 949068"/>
                  <a:gd name="connsiteX18" fmla="*/ 535322 w 852959"/>
                  <a:gd name="connsiteY18" fmla="*/ 465764 h 949068"/>
                  <a:gd name="connsiteX19" fmla="*/ 405456 w 852959"/>
                  <a:gd name="connsiteY19" fmla="*/ 420593 h 949068"/>
                  <a:gd name="connsiteX20" fmla="*/ 268742 w 852959"/>
                  <a:gd name="connsiteY20" fmla="*/ 476216 h 949068"/>
                  <a:gd name="connsiteX21" fmla="*/ 264057 w 852959"/>
                  <a:gd name="connsiteY21" fmla="*/ 412424 h 949068"/>
                  <a:gd name="connsiteX22" fmla="*/ 397287 w 852959"/>
                  <a:gd name="connsiteY22" fmla="*/ 178281 h 949068"/>
                  <a:gd name="connsiteX23" fmla="*/ 537485 w 852959"/>
                  <a:gd name="connsiteY23" fmla="*/ 420473 h 949068"/>
                  <a:gd name="connsiteX24" fmla="*/ 535322 w 852959"/>
                  <a:gd name="connsiteY24" fmla="*/ 465764 h 949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2959" h="949068">
                    <a:moveTo>
                      <a:pt x="398488" y="9010"/>
                    </a:moveTo>
                    <a:cubicBezTo>
                      <a:pt x="165546" y="9010"/>
                      <a:pt x="9010" y="175878"/>
                      <a:pt x="9010" y="412304"/>
                    </a:cubicBezTo>
                    <a:cubicBezTo>
                      <a:pt x="9010" y="685852"/>
                      <a:pt x="171313" y="822566"/>
                      <a:pt x="405456" y="822566"/>
                    </a:cubicBezTo>
                    <a:cubicBezTo>
                      <a:pt x="436691" y="822566"/>
                      <a:pt x="468047" y="820283"/>
                      <a:pt x="495918" y="815598"/>
                    </a:cubicBezTo>
                    <a:cubicBezTo>
                      <a:pt x="521387" y="883955"/>
                      <a:pt x="580493" y="944263"/>
                      <a:pt x="675520" y="944263"/>
                    </a:cubicBezTo>
                    <a:cubicBezTo>
                      <a:pt x="791451" y="944263"/>
                      <a:pt x="849356" y="861970"/>
                      <a:pt x="849356" y="758774"/>
                    </a:cubicBezTo>
                    <a:lnTo>
                      <a:pt x="849356" y="699668"/>
                    </a:lnTo>
                    <a:lnTo>
                      <a:pt x="772830" y="699668"/>
                    </a:lnTo>
                    <a:lnTo>
                      <a:pt x="772830" y="733306"/>
                    </a:lnTo>
                    <a:cubicBezTo>
                      <a:pt x="772830" y="753008"/>
                      <a:pt x="770547" y="785444"/>
                      <a:pt x="749644" y="785444"/>
                    </a:cubicBezTo>
                    <a:cubicBezTo>
                      <a:pt x="720691" y="785444"/>
                      <a:pt x="707957" y="746040"/>
                      <a:pt x="698706" y="710119"/>
                    </a:cubicBezTo>
                    <a:cubicBezTo>
                      <a:pt x="762498" y="640561"/>
                      <a:pt x="794935" y="542050"/>
                      <a:pt x="794935" y="420353"/>
                    </a:cubicBezTo>
                    <a:cubicBezTo>
                      <a:pt x="794935" y="173595"/>
                      <a:pt x="672036" y="9010"/>
                      <a:pt x="398488" y="9010"/>
                    </a:cubicBezTo>
                    <a:close/>
                    <a:moveTo>
                      <a:pt x="405456" y="648850"/>
                    </a:moveTo>
                    <a:cubicBezTo>
                      <a:pt x="377585" y="648850"/>
                      <a:pt x="351035" y="636116"/>
                      <a:pt x="327849" y="610647"/>
                    </a:cubicBezTo>
                    <a:cubicBezTo>
                      <a:pt x="344067" y="564275"/>
                      <a:pt x="367253" y="526072"/>
                      <a:pt x="405456" y="526072"/>
                    </a:cubicBezTo>
                    <a:cubicBezTo>
                      <a:pt x="444861" y="526072"/>
                      <a:pt x="458796" y="565477"/>
                      <a:pt x="466845" y="623382"/>
                    </a:cubicBezTo>
                    <a:cubicBezTo>
                      <a:pt x="448345" y="639600"/>
                      <a:pt x="427561" y="648850"/>
                      <a:pt x="405456" y="648850"/>
                    </a:cubicBezTo>
                    <a:close/>
                    <a:moveTo>
                      <a:pt x="535322" y="465764"/>
                    </a:moveTo>
                    <a:cubicBezTo>
                      <a:pt x="498201" y="439094"/>
                      <a:pt x="455312" y="420593"/>
                      <a:pt x="405456" y="420593"/>
                    </a:cubicBezTo>
                    <a:cubicBezTo>
                      <a:pt x="337099" y="420593"/>
                      <a:pt x="295292" y="448465"/>
                      <a:pt x="268742" y="476216"/>
                    </a:cubicBezTo>
                    <a:cubicBezTo>
                      <a:pt x="265258" y="456514"/>
                      <a:pt x="264057" y="435610"/>
                      <a:pt x="264057" y="412424"/>
                    </a:cubicBezTo>
                    <a:cubicBezTo>
                      <a:pt x="264057" y="276792"/>
                      <a:pt x="327849" y="177199"/>
                      <a:pt x="397287" y="178281"/>
                    </a:cubicBezTo>
                    <a:cubicBezTo>
                      <a:pt x="483064" y="178281"/>
                      <a:pt x="537485" y="287243"/>
                      <a:pt x="537485" y="420473"/>
                    </a:cubicBezTo>
                    <a:cubicBezTo>
                      <a:pt x="537605" y="436692"/>
                      <a:pt x="536404" y="451829"/>
                      <a:pt x="535322" y="465764"/>
                    </a:cubicBezTo>
                    <a:close/>
                  </a:path>
                </a:pathLst>
              </a:custGeom>
              <a:solidFill>
                <a:schemeClr val="accent1"/>
              </a:solidFill>
              <a:ln w="9525" cap="flat">
                <a:noFill/>
                <a:prstDash val="solid"/>
                <a:miter/>
              </a:ln>
            </p:spPr>
            <p:txBody>
              <a:bodyPr rtlCol="0" anchor="ctr"/>
              <a:lstStyle/>
              <a:p>
                <a:endParaRPr lang="en-US" sz="1588"/>
              </a:p>
            </p:txBody>
          </p:sp>
        </p:grpSp>
        <p:grpSp>
          <p:nvGrpSpPr>
            <p:cNvPr id="7" name="Group 6">
              <a:extLst>
                <a:ext uri="{FF2B5EF4-FFF2-40B4-BE49-F238E27FC236}">
                  <a16:creationId xmlns:a16="http://schemas.microsoft.com/office/drawing/2014/main" id="{A32BF9BC-6140-4908-AC5F-BC939363F8E6}"/>
                </a:ext>
              </a:extLst>
            </p:cNvPr>
            <p:cNvGrpSpPr/>
            <p:nvPr/>
          </p:nvGrpSpPr>
          <p:grpSpPr bwMode="ltGray">
            <a:xfrm>
              <a:off x="4815711" y="3869404"/>
              <a:ext cx="1851789" cy="2230896"/>
              <a:chOff x="4815711" y="3869404"/>
              <a:chExt cx="1525717" cy="1838069"/>
            </a:xfrm>
            <a:solidFill>
              <a:schemeClr val="accent1"/>
            </a:solidFill>
          </p:grpSpPr>
          <p:sp>
            <p:nvSpPr>
              <p:cNvPr id="8" name="Freeform: Shape 7">
                <a:extLst>
                  <a:ext uri="{FF2B5EF4-FFF2-40B4-BE49-F238E27FC236}">
                    <a16:creationId xmlns:a16="http://schemas.microsoft.com/office/drawing/2014/main" id="{859325CD-824E-4021-A34C-1D981FF35F10}"/>
                  </a:ext>
                </a:extLst>
              </p:cNvPr>
              <p:cNvSpPr/>
              <p:nvPr/>
            </p:nvSpPr>
            <p:spPr bwMode="ltGray">
              <a:xfrm>
                <a:off x="5499160" y="4433680"/>
                <a:ext cx="144162" cy="240270"/>
              </a:xfrm>
              <a:custGeom>
                <a:avLst/>
                <a:gdLst>
                  <a:gd name="connsiteX0" fmla="*/ 9010 w 144162"/>
                  <a:gd name="connsiteY0" fmla="*/ 233663 h 240270"/>
                  <a:gd name="connsiteX1" fmla="*/ 145244 w 144162"/>
                  <a:gd name="connsiteY1" fmla="*/ 233663 h 240270"/>
                  <a:gd name="connsiteX2" fmla="*/ 76646 w 144162"/>
                  <a:gd name="connsiteY2" fmla="*/ 9010 h 240270"/>
                </a:gdLst>
                <a:ahLst/>
                <a:cxnLst>
                  <a:cxn ang="0">
                    <a:pos x="connsiteX0" y="connsiteY0"/>
                  </a:cxn>
                  <a:cxn ang="0">
                    <a:pos x="connsiteX1" y="connsiteY1"/>
                  </a:cxn>
                  <a:cxn ang="0">
                    <a:pos x="connsiteX2" y="connsiteY2"/>
                  </a:cxn>
                </a:cxnLst>
                <a:rect l="l" t="t" r="r" b="b"/>
                <a:pathLst>
                  <a:path w="144162" h="240270">
                    <a:moveTo>
                      <a:pt x="9010" y="233663"/>
                    </a:moveTo>
                    <a:lnTo>
                      <a:pt x="145244" y="233663"/>
                    </a:lnTo>
                    <a:lnTo>
                      <a:pt x="76646" y="9010"/>
                    </a:lnTo>
                    <a:close/>
                  </a:path>
                </a:pathLst>
              </a:custGeom>
              <a:solidFill>
                <a:schemeClr val="accent2"/>
              </a:solidFill>
              <a:ln w="9525" cap="flat">
                <a:noFill/>
                <a:prstDash val="solid"/>
                <a:miter/>
              </a:ln>
            </p:spPr>
            <p:txBody>
              <a:bodyPr rtlCol="0" anchor="ctr"/>
              <a:lstStyle/>
              <a:p>
                <a:endParaRPr lang="en-US" sz="1588"/>
              </a:p>
            </p:txBody>
          </p:sp>
          <p:sp>
            <p:nvSpPr>
              <p:cNvPr id="9" name="Freeform: Shape 8">
                <a:extLst>
                  <a:ext uri="{FF2B5EF4-FFF2-40B4-BE49-F238E27FC236}">
                    <a16:creationId xmlns:a16="http://schemas.microsoft.com/office/drawing/2014/main" id="{3807A2BE-B841-4095-BA99-A6502383526F}"/>
                  </a:ext>
                </a:extLst>
              </p:cNvPr>
              <p:cNvSpPr/>
              <p:nvPr/>
            </p:nvSpPr>
            <p:spPr bwMode="ltGray">
              <a:xfrm>
                <a:off x="4815711" y="3869404"/>
                <a:ext cx="1525717" cy="1838069"/>
              </a:xfrm>
              <a:custGeom>
                <a:avLst/>
                <a:gdLst>
                  <a:gd name="connsiteX0" fmla="*/ 1201352 w 1525716"/>
                  <a:gd name="connsiteY0" fmla="*/ 9010 h 1838069"/>
                  <a:gd name="connsiteX1" fmla="*/ 333255 w 1525716"/>
                  <a:gd name="connsiteY1" fmla="*/ 9010 h 1838069"/>
                  <a:gd name="connsiteX2" fmla="*/ 9010 w 1525716"/>
                  <a:gd name="connsiteY2" fmla="*/ 333375 h 1838069"/>
                  <a:gd name="connsiteX3" fmla="*/ 9010 w 1525716"/>
                  <a:gd name="connsiteY3" fmla="*/ 1201473 h 1838069"/>
                  <a:gd name="connsiteX4" fmla="*/ 333255 w 1525716"/>
                  <a:gd name="connsiteY4" fmla="*/ 1525838 h 1838069"/>
                  <a:gd name="connsiteX5" fmla="*/ 765141 w 1525716"/>
                  <a:gd name="connsiteY5" fmla="*/ 1525838 h 1838069"/>
                  <a:gd name="connsiteX6" fmla="*/ 950269 w 1525716"/>
                  <a:gd name="connsiteY6" fmla="*/ 1674445 h 1838069"/>
                  <a:gd name="connsiteX7" fmla="*/ 1145489 w 1525716"/>
                  <a:gd name="connsiteY7" fmla="*/ 1831222 h 1838069"/>
                  <a:gd name="connsiteX8" fmla="*/ 1145489 w 1525716"/>
                  <a:gd name="connsiteY8" fmla="*/ 1580980 h 1838069"/>
                  <a:gd name="connsiteX9" fmla="*/ 1145489 w 1525716"/>
                  <a:gd name="connsiteY9" fmla="*/ 1525718 h 1838069"/>
                  <a:gd name="connsiteX10" fmla="*/ 1201352 w 1525716"/>
                  <a:gd name="connsiteY10" fmla="*/ 1525718 h 1838069"/>
                  <a:gd name="connsiteX11" fmla="*/ 1525717 w 1525716"/>
                  <a:gd name="connsiteY11" fmla="*/ 1201352 h 1838069"/>
                  <a:gd name="connsiteX12" fmla="*/ 1525717 w 1525716"/>
                  <a:gd name="connsiteY12" fmla="*/ 333375 h 1838069"/>
                  <a:gd name="connsiteX13" fmla="*/ 1201352 w 1525716"/>
                  <a:gd name="connsiteY13" fmla="*/ 9010 h 1838069"/>
                  <a:gd name="connsiteX14" fmla="*/ 1207359 w 1525716"/>
                  <a:gd name="connsiteY14" fmla="*/ 1129752 h 1838069"/>
                  <a:gd name="connsiteX15" fmla="*/ 790250 w 1525716"/>
                  <a:gd name="connsiteY15" fmla="*/ 1129752 h 1838069"/>
                  <a:gd name="connsiteX16" fmla="*/ 790250 w 1525716"/>
                  <a:gd name="connsiteY16" fmla="*/ 993518 h 1838069"/>
                  <a:gd name="connsiteX17" fmla="*/ 889121 w 1525716"/>
                  <a:gd name="connsiteY17" fmla="*/ 993518 h 1838069"/>
                  <a:gd name="connsiteX18" fmla="*/ 867256 w 1525716"/>
                  <a:gd name="connsiteY18" fmla="*/ 922759 h 1838069"/>
                  <a:gd name="connsiteX19" fmla="*/ 654016 w 1525716"/>
                  <a:gd name="connsiteY19" fmla="*/ 922759 h 1838069"/>
                  <a:gd name="connsiteX20" fmla="*/ 632152 w 1525716"/>
                  <a:gd name="connsiteY20" fmla="*/ 993518 h 1838069"/>
                  <a:gd name="connsiteX21" fmla="*/ 713243 w 1525716"/>
                  <a:gd name="connsiteY21" fmla="*/ 993518 h 1838069"/>
                  <a:gd name="connsiteX22" fmla="*/ 713243 w 1525716"/>
                  <a:gd name="connsiteY22" fmla="*/ 1129752 h 1838069"/>
                  <a:gd name="connsiteX23" fmla="*/ 382511 w 1525716"/>
                  <a:gd name="connsiteY23" fmla="*/ 1129752 h 1838069"/>
                  <a:gd name="connsiteX24" fmla="*/ 382511 w 1525716"/>
                  <a:gd name="connsiteY24" fmla="*/ 993518 h 1838069"/>
                  <a:gd name="connsiteX25" fmla="*/ 453270 w 1525716"/>
                  <a:gd name="connsiteY25" fmla="*/ 993518 h 1838069"/>
                  <a:gd name="connsiteX26" fmla="*/ 593708 w 1525716"/>
                  <a:gd name="connsiteY26" fmla="*/ 536884 h 1838069"/>
                  <a:gd name="connsiteX27" fmla="*/ 551060 w 1525716"/>
                  <a:gd name="connsiteY27" fmla="*/ 536884 h 1838069"/>
                  <a:gd name="connsiteX28" fmla="*/ 551060 w 1525716"/>
                  <a:gd name="connsiteY28" fmla="*/ 402693 h 1838069"/>
                  <a:gd name="connsiteX29" fmla="*/ 950510 w 1525716"/>
                  <a:gd name="connsiteY29" fmla="*/ 402693 h 1838069"/>
                  <a:gd name="connsiteX30" fmla="*/ 1134677 w 1525716"/>
                  <a:gd name="connsiteY30" fmla="*/ 993518 h 1838069"/>
                  <a:gd name="connsiteX31" fmla="*/ 1207479 w 1525716"/>
                  <a:gd name="connsiteY31" fmla="*/ 993518 h 1838069"/>
                  <a:gd name="connsiteX32" fmla="*/ 1207479 w 1525716"/>
                  <a:gd name="connsiteY32" fmla="*/ 1129752 h 1838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25716" h="1838069">
                    <a:moveTo>
                      <a:pt x="1201352" y="9010"/>
                    </a:moveTo>
                    <a:lnTo>
                      <a:pt x="333255" y="9010"/>
                    </a:lnTo>
                    <a:cubicBezTo>
                      <a:pt x="154254" y="9010"/>
                      <a:pt x="9010" y="154254"/>
                      <a:pt x="9010" y="333375"/>
                    </a:cubicBezTo>
                    <a:lnTo>
                      <a:pt x="9010" y="1201473"/>
                    </a:lnTo>
                    <a:cubicBezTo>
                      <a:pt x="9010" y="1380714"/>
                      <a:pt x="154254" y="1525838"/>
                      <a:pt x="333255" y="1525838"/>
                    </a:cubicBezTo>
                    <a:lnTo>
                      <a:pt x="765141" y="1525838"/>
                    </a:lnTo>
                    <a:lnTo>
                      <a:pt x="950269" y="1674445"/>
                    </a:lnTo>
                    <a:lnTo>
                      <a:pt x="1145489" y="1831222"/>
                    </a:lnTo>
                    <a:lnTo>
                      <a:pt x="1145489" y="1580980"/>
                    </a:lnTo>
                    <a:lnTo>
                      <a:pt x="1145489" y="1525718"/>
                    </a:lnTo>
                    <a:lnTo>
                      <a:pt x="1201352" y="1525718"/>
                    </a:lnTo>
                    <a:cubicBezTo>
                      <a:pt x="1380474" y="1525718"/>
                      <a:pt x="1525717" y="1380594"/>
                      <a:pt x="1525717" y="1201352"/>
                    </a:cubicBezTo>
                    <a:lnTo>
                      <a:pt x="1525717" y="333375"/>
                    </a:lnTo>
                    <a:cubicBezTo>
                      <a:pt x="1525837" y="154254"/>
                      <a:pt x="1380594" y="9010"/>
                      <a:pt x="1201352" y="9010"/>
                    </a:cubicBezTo>
                    <a:close/>
                    <a:moveTo>
                      <a:pt x="1207359" y="1129752"/>
                    </a:moveTo>
                    <a:lnTo>
                      <a:pt x="790250" y="1129752"/>
                    </a:lnTo>
                    <a:lnTo>
                      <a:pt x="790250" y="993518"/>
                    </a:lnTo>
                    <a:lnTo>
                      <a:pt x="889121" y="993518"/>
                    </a:lnTo>
                    <a:lnTo>
                      <a:pt x="867256" y="922759"/>
                    </a:lnTo>
                    <a:lnTo>
                      <a:pt x="654016" y="922759"/>
                    </a:lnTo>
                    <a:lnTo>
                      <a:pt x="632152" y="993518"/>
                    </a:lnTo>
                    <a:lnTo>
                      <a:pt x="713243" y="993518"/>
                    </a:lnTo>
                    <a:lnTo>
                      <a:pt x="713243" y="1129752"/>
                    </a:lnTo>
                    <a:lnTo>
                      <a:pt x="382511" y="1129752"/>
                    </a:lnTo>
                    <a:lnTo>
                      <a:pt x="382511" y="993518"/>
                    </a:lnTo>
                    <a:lnTo>
                      <a:pt x="453270" y="993518"/>
                    </a:lnTo>
                    <a:lnTo>
                      <a:pt x="593708" y="536884"/>
                    </a:lnTo>
                    <a:lnTo>
                      <a:pt x="551060" y="536884"/>
                    </a:lnTo>
                    <a:lnTo>
                      <a:pt x="551060" y="402693"/>
                    </a:lnTo>
                    <a:lnTo>
                      <a:pt x="950510" y="402693"/>
                    </a:lnTo>
                    <a:lnTo>
                      <a:pt x="1134677" y="993518"/>
                    </a:lnTo>
                    <a:lnTo>
                      <a:pt x="1207479" y="993518"/>
                    </a:lnTo>
                    <a:lnTo>
                      <a:pt x="1207479" y="1129752"/>
                    </a:lnTo>
                    <a:close/>
                  </a:path>
                </a:pathLst>
              </a:custGeom>
              <a:solidFill>
                <a:schemeClr val="accent2"/>
              </a:solidFill>
              <a:ln w="9525" cap="flat">
                <a:noFill/>
                <a:prstDash val="solid"/>
                <a:miter/>
              </a:ln>
            </p:spPr>
            <p:txBody>
              <a:bodyPr rtlCol="0" anchor="ctr"/>
              <a:lstStyle/>
              <a:p>
                <a:endParaRPr lang="en-US" sz="1588"/>
              </a:p>
            </p:txBody>
          </p:sp>
        </p:grpSp>
      </p:grpSp>
      <p:sp>
        <p:nvSpPr>
          <p:cNvPr id="3" name="Footer Placeholder 2">
            <a:extLst>
              <a:ext uri="{FF2B5EF4-FFF2-40B4-BE49-F238E27FC236}">
                <a16:creationId xmlns:a16="http://schemas.microsoft.com/office/drawing/2014/main" id="{AE4CD5CF-9C64-42B9-AF58-29BF327708DF}"/>
              </a:ext>
            </a:extLst>
          </p:cNvPr>
          <p:cNvSpPr>
            <a:spLocks noGrp="1"/>
          </p:cNvSpPr>
          <p:nvPr>
            <p:ph type="ftr" sz="quarter" idx="10"/>
          </p:nvPr>
        </p:nvSpPr>
        <p:spPr/>
        <p:txBody>
          <a:body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23253104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50334" y="435969"/>
            <a:ext cx="11091333" cy="522911"/>
          </a:xfrm>
          <a:prstGeom prst="rect">
            <a:avLst/>
          </a:prstGeom>
        </p:spPr>
        <p:txBody>
          <a:bodyPr lIns="91131" tIns="45567" rIns="91131" bIns="45567"/>
          <a:lstStyle>
            <a:lvl1pPr>
              <a:defRPr sz="2800"/>
            </a:lvl1pPr>
          </a:lstStyle>
          <a:p>
            <a:r>
              <a:rPr lang="en-US"/>
              <a:t>Click to edit Master title style</a:t>
            </a:r>
          </a:p>
        </p:txBody>
      </p:sp>
      <p:sp>
        <p:nvSpPr>
          <p:cNvPr id="3" name="Content Placeholder 2"/>
          <p:cNvSpPr>
            <a:spLocks noGrp="1"/>
          </p:cNvSpPr>
          <p:nvPr>
            <p:ph idx="1"/>
          </p:nvPr>
        </p:nvSpPr>
        <p:spPr>
          <a:xfrm>
            <a:off x="548218" y="1279555"/>
            <a:ext cx="11091333" cy="4981575"/>
          </a:xfrm>
          <a:prstGeom prst="rect">
            <a:avLst/>
          </a:prstGeom>
        </p:spPr>
        <p:txBody>
          <a:bodyPr lIns="91131" tIns="45567" rIns="91131" bIns="45567"/>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a:xfrm>
            <a:off x="3620043" y="6515923"/>
            <a:ext cx="7313083" cy="182563"/>
          </a:xfrm>
          <a:prstGeom prst="rect">
            <a:avLst/>
          </a:prstGeom>
        </p:spPr>
        <p:txBody>
          <a:bodyPr lIns="91131" tIns="45567" rIns="91131" bIns="45567"/>
          <a:lstStyle>
            <a:lvl1pPr algn="r">
              <a:lnSpc>
                <a:spcPct val="100000"/>
              </a:lnSpc>
              <a:defRPr sz="900">
                <a:solidFill>
                  <a:schemeClr val="bg1"/>
                </a:solidFill>
                <a:latin typeface="Calibri" pitchFamily="34" charset="0"/>
              </a:defRPr>
            </a:lvl1pPr>
          </a:lstStyle>
          <a:p>
            <a:pPr defTabSz="455550">
              <a:defRPr/>
            </a:pPr>
            <a:r>
              <a:rPr lang="en-US">
                <a:solidFill>
                  <a:srgbClr val="FFFFFF"/>
                </a:solidFill>
              </a:rPr>
              <a:t>State Data Analytic Resources: Making the Case for State Health Care Affordability | Sample Slides | October 2023 | Manatt Health </a:t>
            </a:r>
          </a:p>
        </p:txBody>
      </p:sp>
      <p:sp>
        <p:nvSpPr>
          <p:cNvPr id="5" name="Slide Number Placeholder 5"/>
          <p:cNvSpPr>
            <a:spLocks noGrp="1"/>
          </p:cNvSpPr>
          <p:nvPr>
            <p:ph type="sldNum" sz="quarter" idx="11"/>
          </p:nvPr>
        </p:nvSpPr>
        <p:spPr>
          <a:xfrm>
            <a:off x="11309351" y="6607205"/>
            <a:ext cx="330200" cy="182563"/>
          </a:xfrm>
          <a:prstGeom prst="rect">
            <a:avLst/>
          </a:prstGeom>
        </p:spPr>
        <p:txBody>
          <a:bodyPr lIns="82058" tIns="41029" rIns="82058" bIns="41029"/>
          <a:lstStyle>
            <a:lvl1pPr algn="r">
              <a:lnSpc>
                <a:spcPct val="100000"/>
              </a:lnSpc>
              <a:defRPr sz="900" b="1">
                <a:solidFill>
                  <a:schemeClr val="bg1"/>
                </a:solidFill>
              </a:defRPr>
            </a:lvl1pPr>
          </a:lstStyle>
          <a:p>
            <a:pPr>
              <a:defRPr/>
            </a:pPr>
            <a:fld id="{009F91FB-86FC-4A9B-A151-484AAD5CA2D9}"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466129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D7BB4C9-BF70-4246-AB15-7376E12C0302}"/>
              </a:ext>
            </a:extLst>
          </p:cNvPr>
          <p:cNvSpPr/>
          <p:nvPr userDrawn="1"/>
        </p:nvSpPr>
        <p:spPr bwMode="gray">
          <a:xfrm>
            <a:off x="0" y="0"/>
            <a:ext cx="12192000" cy="1075765"/>
          </a:xfrm>
          <a:prstGeom prst="rect">
            <a:avLst/>
          </a:prstGeom>
          <a:solidFill>
            <a:schemeClr val="bg1"/>
          </a:solidFill>
          <a:ln>
            <a:noFill/>
          </a:ln>
          <a:effectLst/>
        </p:spPr>
        <p:txBody>
          <a:bodyPr lIns="161365" tIns="80682" rIns="161365" bIns="80682" rtlCol="0" anchor="ctr" anchorCtr="0">
            <a:noAutofit/>
          </a:bodyPr>
          <a:lstStyle/>
          <a:p>
            <a:pPr algn="ctr" eaLnBrk="1" hangingPunct="1"/>
            <a:endParaRPr lang="en-US" sz="1765" b="1">
              <a:solidFill>
                <a:schemeClr val="bg1"/>
              </a:solidFill>
              <a:latin typeface="+mn-lt"/>
            </a:endParaRPr>
          </a:p>
        </p:txBody>
      </p:sp>
      <p:sp>
        <p:nvSpPr>
          <p:cNvPr id="6" name="Title 1">
            <a:extLst>
              <a:ext uri="{FF2B5EF4-FFF2-40B4-BE49-F238E27FC236}">
                <a16:creationId xmlns:a16="http://schemas.microsoft.com/office/drawing/2014/main" id="{B50AE25B-982C-482F-8B27-506C0FC001D5}"/>
              </a:ext>
            </a:extLst>
          </p:cNvPr>
          <p:cNvSpPr>
            <a:spLocks noGrp="1"/>
          </p:cNvSpPr>
          <p:nvPr>
            <p:ph type="title"/>
          </p:nvPr>
        </p:nvSpPr>
        <p:spPr bwMode="ltGray">
          <a:xfrm>
            <a:off x="0" y="2248404"/>
            <a:ext cx="12192000" cy="1694329"/>
          </a:xfrm>
          <a:solidFill>
            <a:schemeClr val="accent1"/>
          </a:solidFill>
        </p:spPr>
        <p:txBody>
          <a:bodyPr lIns="457200" tIns="91440" rIns="457200" bIns="91440" anchor="ctr" anchorCtr="1">
            <a:normAutofit/>
          </a:bodyPr>
          <a:lstStyle>
            <a:lvl1pPr algn="ctr">
              <a:defRPr sz="3883" b="0" cap="none" baseline="0">
                <a:solidFill>
                  <a:schemeClr val="bg1"/>
                </a:solidFill>
              </a:defRPr>
            </a:lvl1pPr>
          </a:lstStyle>
          <a:p>
            <a:r>
              <a:rPr lang="en-US"/>
              <a:t>Click to edit Master title style</a:t>
            </a:r>
          </a:p>
        </p:txBody>
      </p:sp>
      <p:sp>
        <p:nvSpPr>
          <p:cNvPr id="4" name="Footer Placeholder 3"/>
          <p:cNvSpPr>
            <a:spLocks noGrp="1"/>
          </p:cNvSpPr>
          <p:nvPr>
            <p:ph type="ftr" sz="quarter" idx="10"/>
          </p:nvPr>
        </p:nvSpPr>
        <p:spPr/>
        <p:txBody>
          <a:bodyPr/>
          <a:lstStyle>
            <a:lvl1pPr>
              <a:defRPr/>
            </a:lvl1p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1854582603"/>
      </p:ext>
    </p:extLst>
  </p:cSld>
  <p:clrMapOvr>
    <a:masterClrMapping/>
  </p:clrMapOvr>
  <p:extLst>
    <p:ext uri="{DCECCB84-F9BA-43D5-87BE-67443E8EF086}">
      <p15:sldGuideLst xmlns:p15="http://schemas.microsoft.com/office/powerpoint/2012/main">
        <p15:guide id="1" orient="horz" pos="2448">
          <p15:clr>
            <a:srgbClr val="FBAE40"/>
          </p15:clr>
        </p15:guide>
        <p15:guide id="2" pos="435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Content Sourc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Content Placeholder 9">
            <a:extLst>
              <a:ext uri="{FF2B5EF4-FFF2-40B4-BE49-F238E27FC236}">
                <a16:creationId xmlns:a16="http://schemas.microsoft.com/office/drawing/2014/main" id="{E1CC7A48-6C35-4BB1-B04B-4D432CCD2F5B}"/>
              </a:ext>
            </a:extLst>
          </p:cNvPr>
          <p:cNvSpPr>
            <a:spLocks noGrp="1"/>
          </p:cNvSpPr>
          <p:nvPr>
            <p:ph sz="quarter" idx="14"/>
          </p:nvPr>
        </p:nvSpPr>
        <p:spPr>
          <a:xfrm>
            <a:off x="399826" y="1210235"/>
            <a:ext cx="11392348" cy="48409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5">
            <a:extLst>
              <a:ext uri="{FF2B5EF4-FFF2-40B4-BE49-F238E27FC236}">
                <a16:creationId xmlns:a16="http://schemas.microsoft.com/office/drawing/2014/main" id="{A6B68620-40D4-433B-9E73-2E7FBE9529EC}"/>
              </a:ext>
            </a:extLst>
          </p:cNvPr>
          <p:cNvSpPr>
            <a:spLocks noGrp="1"/>
          </p:cNvSpPr>
          <p:nvPr>
            <p:ph type="body" sz="quarter" idx="13" hasCustomPrompt="1"/>
          </p:nvPr>
        </p:nvSpPr>
        <p:spPr bwMode="gray">
          <a:xfrm>
            <a:off x="399826" y="5781359"/>
            <a:ext cx="11392348" cy="269817"/>
          </a:xfrm>
          <a:solidFill>
            <a:schemeClr val="accent6"/>
          </a:solidFill>
        </p:spPr>
        <p:txBody>
          <a:bodyPr tIns="54864" anchor="b" anchorCtr="0">
            <a:spAutoFit/>
          </a:bodyPr>
          <a:lstStyle>
            <a:lvl1pPr marL="0" indent="0">
              <a:spcBef>
                <a:spcPts val="265"/>
              </a:spcBef>
              <a:spcAft>
                <a:spcPts val="0"/>
              </a:spcAft>
              <a:buNone/>
              <a:defRPr sz="1059" i="0"/>
            </a:lvl1pPr>
          </a:lstStyle>
          <a:p>
            <a:pPr lvl="0"/>
            <a:r>
              <a:rPr lang="en-US"/>
              <a:t>Source:</a:t>
            </a:r>
          </a:p>
        </p:txBody>
      </p:sp>
      <p:sp>
        <p:nvSpPr>
          <p:cNvPr id="4" name="Footer Placeholder 3"/>
          <p:cNvSpPr>
            <a:spLocks noGrp="1"/>
          </p:cNvSpPr>
          <p:nvPr>
            <p:ph type="ftr" sz="quarter" idx="10"/>
          </p:nvPr>
        </p:nvSpPr>
        <p:spPr/>
        <p:txBody>
          <a:bodyPr/>
          <a:lstStyle>
            <a:lvl1pPr>
              <a:defRPr/>
            </a:lvl1p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1993757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k Blue Ban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Text Placeholder 8"/>
          <p:cNvSpPr>
            <a:spLocks noGrp="1"/>
          </p:cNvSpPr>
          <p:nvPr>
            <p:ph type="body" sz="quarter" idx="11"/>
          </p:nvPr>
        </p:nvSpPr>
        <p:spPr bwMode="ltGray">
          <a:xfrm>
            <a:off x="399826" y="1207547"/>
            <a:ext cx="11392348" cy="806824"/>
          </a:xfrm>
          <a:solidFill>
            <a:schemeClr val="accent1"/>
          </a:solidFill>
        </p:spPr>
        <p:txBody>
          <a:bodyPr bIns="0" anchor="ctr" anchorCtr="0">
            <a:normAutofit/>
          </a:bodyPr>
          <a:lstStyle>
            <a:lvl1pPr marL="0" indent="0" algn="ctr">
              <a:buNone/>
              <a:defRPr b="1">
                <a:solidFill>
                  <a:schemeClr val="bg1"/>
                </a:solidFill>
              </a:defRPr>
            </a:lvl1pPr>
            <a:lvl2pPr marL="252157" indent="0" algn="ctr">
              <a:buNone/>
              <a:defRPr b="1">
                <a:solidFill>
                  <a:schemeClr val="bg1"/>
                </a:solidFill>
              </a:defRPr>
            </a:lvl2pPr>
            <a:lvl3pPr marL="504315" indent="0" algn="ctr">
              <a:buNone/>
              <a:defRPr b="1">
                <a:solidFill>
                  <a:schemeClr val="bg1"/>
                </a:solidFill>
              </a:defRPr>
            </a:lvl3pPr>
            <a:lvl4pPr marL="706041" indent="0" algn="ctr">
              <a:buNone/>
              <a:defRPr b="1">
                <a:solidFill>
                  <a:schemeClr val="bg1"/>
                </a:solidFill>
              </a:defRPr>
            </a:lvl4pPr>
            <a:lvl5pPr marL="958199" indent="0" algn="ctr">
              <a:buNone/>
              <a:defRPr b="1">
                <a:solidFill>
                  <a:schemeClr val="bg1"/>
                </a:solidFill>
              </a:defRPr>
            </a:lvl5pPr>
          </a:lstStyle>
          <a:p>
            <a:pPr lvl="0"/>
            <a:r>
              <a:rPr lang="en-US"/>
              <a:t>Click to edit Master text styles</a:t>
            </a:r>
          </a:p>
        </p:txBody>
      </p:sp>
      <p:sp>
        <p:nvSpPr>
          <p:cNvPr id="5" name="Content Placeholder 4">
            <a:extLst>
              <a:ext uri="{FF2B5EF4-FFF2-40B4-BE49-F238E27FC236}">
                <a16:creationId xmlns:a16="http://schemas.microsoft.com/office/drawing/2014/main" id="{DBD15426-3904-4990-A1EF-4EFB1A2B24B7}"/>
              </a:ext>
            </a:extLst>
          </p:cNvPr>
          <p:cNvSpPr>
            <a:spLocks noGrp="1"/>
          </p:cNvSpPr>
          <p:nvPr>
            <p:ph sz="quarter" idx="15"/>
          </p:nvPr>
        </p:nvSpPr>
        <p:spPr>
          <a:xfrm>
            <a:off x="399826" y="2014371"/>
            <a:ext cx="11392348" cy="4036806"/>
          </a:xfrm>
        </p:spPr>
        <p:txBody>
          <a:bodyPr t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5">
            <a:extLst>
              <a:ext uri="{FF2B5EF4-FFF2-40B4-BE49-F238E27FC236}">
                <a16:creationId xmlns:a16="http://schemas.microsoft.com/office/drawing/2014/main" id="{B1C4B7B8-E5E2-435A-AB6B-D2BA2B5649C2}"/>
              </a:ext>
            </a:extLst>
          </p:cNvPr>
          <p:cNvSpPr>
            <a:spLocks noGrp="1"/>
          </p:cNvSpPr>
          <p:nvPr>
            <p:ph type="body" sz="quarter" idx="13" hasCustomPrompt="1"/>
          </p:nvPr>
        </p:nvSpPr>
        <p:spPr bwMode="gray">
          <a:xfrm>
            <a:off x="399826" y="5781359"/>
            <a:ext cx="11392348" cy="269817"/>
          </a:xfrm>
          <a:solidFill>
            <a:schemeClr val="accent6"/>
          </a:solidFill>
        </p:spPr>
        <p:txBody>
          <a:bodyPr tIns="54864" anchor="b" anchorCtr="0">
            <a:spAutoFit/>
          </a:bodyPr>
          <a:lstStyle>
            <a:lvl1pPr marL="0" indent="0">
              <a:spcBef>
                <a:spcPts val="265"/>
              </a:spcBef>
              <a:spcAft>
                <a:spcPts val="0"/>
              </a:spcAft>
              <a:buNone/>
              <a:defRPr sz="1059" i="0"/>
            </a:lvl1pPr>
          </a:lstStyle>
          <a:p>
            <a:pPr lvl="0"/>
            <a:r>
              <a:rPr lang="en-US"/>
              <a:t>Source:</a:t>
            </a:r>
          </a:p>
        </p:txBody>
      </p:sp>
      <p:sp>
        <p:nvSpPr>
          <p:cNvPr id="3" name="Footer Placeholder 2">
            <a:extLst>
              <a:ext uri="{FF2B5EF4-FFF2-40B4-BE49-F238E27FC236}">
                <a16:creationId xmlns:a16="http://schemas.microsoft.com/office/drawing/2014/main" id="{AD8243B0-E419-4058-9BB2-1B1A48194DB2}"/>
              </a:ext>
            </a:extLst>
          </p:cNvPr>
          <p:cNvSpPr>
            <a:spLocks noGrp="1"/>
          </p:cNvSpPr>
          <p:nvPr>
            <p:ph type="ftr" sz="quarter" idx="14"/>
          </p:nvPr>
        </p:nvSpPr>
        <p:spPr/>
        <p:txBody>
          <a:body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4034255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yan Ban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Text Placeholder 8"/>
          <p:cNvSpPr>
            <a:spLocks noGrp="1"/>
          </p:cNvSpPr>
          <p:nvPr>
            <p:ph type="body" sz="quarter" idx="11"/>
          </p:nvPr>
        </p:nvSpPr>
        <p:spPr bwMode="ltGray">
          <a:xfrm>
            <a:off x="403860" y="1207547"/>
            <a:ext cx="11392348" cy="806824"/>
          </a:xfrm>
          <a:solidFill>
            <a:schemeClr val="accent2"/>
          </a:solidFill>
        </p:spPr>
        <p:txBody>
          <a:bodyPr bIns="0" anchor="ctr" anchorCtr="0">
            <a:normAutofit/>
          </a:bodyPr>
          <a:lstStyle>
            <a:lvl1pPr marL="0" indent="0" algn="ctr">
              <a:buNone/>
              <a:defRPr b="1">
                <a:solidFill>
                  <a:schemeClr val="bg1"/>
                </a:solidFill>
              </a:defRPr>
            </a:lvl1pPr>
            <a:lvl2pPr marL="252157" indent="0" algn="ctr">
              <a:buNone/>
              <a:defRPr b="1">
                <a:solidFill>
                  <a:schemeClr val="bg1"/>
                </a:solidFill>
              </a:defRPr>
            </a:lvl2pPr>
            <a:lvl3pPr marL="504315" indent="0" algn="ctr">
              <a:buNone/>
              <a:defRPr b="1">
                <a:solidFill>
                  <a:schemeClr val="bg1"/>
                </a:solidFill>
              </a:defRPr>
            </a:lvl3pPr>
            <a:lvl4pPr marL="706041" indent="0" algn="ctr">
              <a:buNone/>
              <a:defRPr b="1">
                <a:solidFill>
                  <a:schemeClr val="bg1"/>
                </a:solidFill>
              </a:defRPr>
            </a:lvl4pPr>
            <a:lvl5pPr marL="958199" indent="0" algn="ctr">
              <a:buNone/>
              <a:defRPr b="1">
                <a:solidFill>
                  <a:schemeClr val="bg1"/>
                </a:solidFill>
              </a:defRPr>
            </a:lvl5pPr>
          </a:lstStyle>
          <a:p>
            <a:pPr lvl="0"/>
            <a:r>
              <a:rPr lang="en-US"/>
              <a:t>Click to edit Master text styles</a:t>
            </a:r>
          </a:p>
        </p:txBody>
      </p:sp>
      <p:sp>
        <p:nvSpPr>
          <p:cNvPr id="5" name="Content Placeholder 4">
            <a:extLst>
              <a:ext uri="{FF2B5EF4-FFF2-40B4-BE49-F238E27FC236}">
                <a16:creationId xmlns:a16="http://schemas.microsoft.com/office/drawing/2014/main" id="{9117411C-0744-491C-8A6F-F5EF10569A0C}"/>
              </a:ext>
            </a:extLst>
          </p:cNvPr>
          <p:cNvSpPr>
            <a:spLocks noGrp="1"/>
          </p:cNvSpPr>
          <p:nvPr>
            <p:ph sz="quarter" idx="15"/>
          </p:nvPr>
        </p:nvSpPr>
        <p:spPr>
          <a:xfrm>
            <a:off x="399826" y="2014371"/>
            <a:ext cx="11392348" cy="4036806"/>
          </a:xfrm>
        </p:spPr>
        <p:txBody>
          <a:bodyPr t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 Placeholder 5">
            <a:extLst>
              <a:ext uri="{FF2B5EF4-FFF2-40B4-BE49-F238E27FC236}">
                <a16:creationId xmlns:a16="http://schemas.microsoft.com/office/drawing/2014/main" id="{1E531C8C-6EEB-4B96-AE51-C07EB0CF111A}"/>
              </a:ext>
            </a:extLst>
          </p:cNvPr>
          <p:cNvSpPr>
            <a:spLocks noGrp="1"/>
          </p:cNvSpPr>
          <p:nvPr>
            <p:ph type="body" sz="quarter" idx="13" hasCustomPrompt="1"/>
          </p:nvPr>
        </p:nvSpPr>
        <p:spPr bwMode="gray">
          <a:xfrm>
            <a:off x="399826" y="5781359"/>
            <a:ext cx="11392348" cy="269817"/>
          </a:xfrm>
          <a:solidFill>
            <a:schemeClr val="accent6"/>
          </a:solidFill>
        </p:spPr>
        <p:txBody>
          <a:bodyPr tIns="54864" anchor="b" anchorCtr="0">
            <a:spAutoFit/>
          </a:bodyPr>
          <a:lstStyle>
            <a:lvl1pPr marL="0" indent="0">
              <a:spcBef>
                <a:spcPts val="265"/>
              </a:spcBef>
              <a:spcAft>
                <a:spcPts val="0"/>
              </a:spcAft>
              <a:buNone/>
              <a:defRPr sz="1059" i="0"/>
            </a:lvl1pPr>
          </a:lstStyle>
          <a:p>
            <a:pPr lvl="0"/>
            <a:r>
              <a:rPr lang="en-US"/>
              <a:t>Source:</a:t>
            </a:r>
          </a:p>
        </p:txBody>
      </p:sp>
      <p:sp>
        <p:nvSpPr>
          <p:cNvPr id="3" name="Footer Placeholder 2">
            <a:extLst>
              <a:ext uri="{FF2B5EF4-FFF2-40B4-BE49-F238E27FC236}">
                <a16:creationId xmlns:a16="http://schemas.microsoft.com/office/drawing/2014/main" id="{AD8243B0-E419-4058-9BB2-1B1A48194DB2}"/>
              </a:ext>
            </a:extLst>
          </p:cNvPr>
          <p:cNvSpPr>
            <a:spLocks noGrp="1"/>
          </p:cNvSpPr>
          <p:nvPr>
            <p:ph type="ftr" sz="quarter" idx="14"/>
          </p:nvPr>
        </p:nvSpPr>
        <p:spPr/>
        <p:txBody>
          <a:body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2101996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45E51AA-A7BA-4C1D-BE15-4DD5D7973B4B}"/>
              </a:ext>
            </a:extLst>
          </p:cNvPr>
          <p:cNvSpPr>
            <a:spLocks noGrp="1"/>
          </p:cNvSpPr>
          <p:nvPr>
            <p:ph type="title"/>
          </p:nvPr>
        </p:nvSpPr>
        <p:spPr/>
        <p:txBody>
          <a:bodyPr/>
          <a:lstStyle/>
          <a:p>
            <a:r>
              <a:rPr lang="en-US"/>
              <a:t>Click to edit Master title style</a:t>
            </a:r>
          </a:p>
        </p:txBody>
      </p:sp>
      <p:sp>
        <p:nvSpPr>
          <p:cNvPr id="8" name="Content Placeholder 7">
            <a:extLst>
              <a:ext uri="{FF2B5EF4-FFF2-40B4-BE49-F238E27FC236}">
                <a16:creationId xmlns:a16="http://schemas.microsoft.com/office/drawing/2014/main" id="{01DCAFDD-E82F-4CC4-AEF4-F31DEDCB5034}"/>
              </a:ext>
            </a:extLst>
          </p:cNvPr>
          <p:cNvSpPr>
            <a:spLocks noGrp="1"/>
          </p:cNvSpPr>
          <p:nvPr>
            <p:ph sz="quarter" idx="11"/>
          </p:nvPr>
        </p:nvSpPr>
        <p:spPr>
          <a:xfrm>
            <a:off x="403412" y="1210235"/>
            <a:ext cx="5567082" cy="48409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9">
            <a:extLst>
              <a:ext uri="{FF2B5EF4-FFF2-40B4-BE49-F238E27FC236}">
                <a16:creationId xmlns:a16="http://schemas.microsoft.com/office/drawing/2014/main" id="{5E261297-BE6D-4528-AFA4-8CDCFF7F7C13}"/>
              </a:ext>
            </a:extLst>
          </p:cNvPr>
          <p:cNvSpPr>
            <a:spLocks noGrp="1"/>
          </p:cNvSpPr>
          <p:nvPr>
            <p:ph sz="quarter" idx="12"/>
          </p:nvPr>
        </p:nvSpPr>
        <p:spPr>
          <a:xfrm>
            <a:off x="6221506" y="1210235"/>
            <a:ext cx="5567082" cy="48409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802419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mparison_fil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E5300-EABB-40F7-B105-90110BE4A769}"/>
              </a:ext>
            </a:extLst>
          </p:cNvPr>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bwMode="ltGray">
          <a:xfrm>
            <a:off x="399825" y="1207546"/>
            <a:ext cx="5567082" cy="640136"/>
          </a:xfrm>
          <a:solidFill>
            <a:schemeClr val="accent1"/>
          </a:solidFill>
        </p:spPr>
        <p:txBody>
          <a:bodyPr anchor="ctr" anchorCtr="0"/>
          <a:lstStyle>
            <a:lvl1pPr marL="0" indent="0" algn="ctr">
              <a:buNone/>
              <a:defRPr sz="2471" b="1">
                <a:solidFill>
                  <a:schemeClr val="bg1"/>
                </a:solidFill>
              </a:defRPr>
            </a:lvl1pPr>
            <a:lvl2pPr marL="554197" indent="0">
              <a:buNone/>
              <a:defRPr sz="2424" b="1"/>
            </a:lvl2pPr>
            <a:lvl3pPr marL="1108392" indent="0">
              <a:buNone/>
              <a:defRPr sz="2182" b="1"/>
            </a:lvl3pPr>
            <a:lvl4pPr marL="1662589" indent="0">
              <a:buNone/>
              <a:defRPr sz="1940" b="1"/>
            </a:lvl4pPr>
            <a:lvl5pPr marL="2216786" indent="0">
              <a:buNone/>
              <a:defRPr sz="1940" b="1"/>
            </a:lvl5pPr>
            <a:lvl6pPr marL="2770981" indent="0">
              <a:buNone/>
              <a:defRPr sz="1940" b="1"/>
            </a:lvl6pPr>
            <a:lvl7pPr marL="3325178" indent="0">
              <a:buNone/>
              <a:defRPr sz="1940" b="1"/>
            </a:lvl7pPr>
            <a:lvl8pPr marL="3879374" indent="0">
              <a:buNone/>
              <a:defRPr sz="1940" b="1"/>
            </a:lvl8pPr>
            <a:lvl9pPr marL="4433570" indent="0">
              <a:buNone/>
              <a:defRPr sz="1940" b="1"/>
            </a:lvl9pPr>
          </a:lstStyle>
          <a:p>
            <a:pPr lvl="0"/>
            <a:r>
              <a:rPr lang="en-US"/>
              <a:t>Click to edit Master text styles</a:t>
            </a:r>
          </a:p>
        </p:txBody>
      </p:sp>
      <p:sp>
        <p:nvSpPr>
          <p:cNvPr id="10" name="Content Placeholder 9">
            <a:extLst>
              <a:ext uri="{FF2B5EF4-FFF2-40B4-BE49-F238E27FC236}">
                <a16:creationId xmlns:a16="http://schemas.microsoft.com/office/drawing/2014/main" id="{340B9852-CC6A-4009-AB44-E3EA5A1E619F}"/>
              </a:ext>
            </a:extLst>
          </p:cNvPr>
          <p:cNvSpPr>
            <a:spLocks noGrp="1"/>
          </p:cNvSpPr>
          <p:nvPr>
            <p:ph sz="quarter" idx="11"/>
          </p:nvPr>
        </p:nvSpPr>
        <p:spPr bwMode="ltGray">
          <a:xfrm>
            <a:off x="399825" y="1847682"/>
            <a:ext cx="5567082" cy="4200805"/>
          </a:xfrm>
          <a:solidFill>
            <a:schemeClr val="accent4"/>
          </a:solidFill>
        </p:spPr>
        <p:txBody>
          <a:bodyPr tIns="91440"/>
          <a:lstStyle>
            <a:lvl1pPr>
              <a:buClr>
                <a:schemeClr val="tx1"/>
              </a:buClr>
              <a:defRPr/>
            </a:lvl1pPr>
            <a:lvl2pPr>
              <a:buClrTx/>
              <a:defRPr/>
            </a:lvl2pPr>
            <a:lvl3pPr>
              <a:buClr>
                <a:schemeClr val="tx1"/>
              </a:buClr>
              <a:defRPr/>
            </a:lvl3pPr>
            <a:lvl4pPr>
              <a:buClrTx/>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bwMode="ltGray">
          <a:xfrm>
            <a:off x="6225095" y="1207546"/>
            <a:ext cx="5567082" cy="640136"/>
          </a:xfrm>
          <a:solidFill>
            <a:schemeClr val="accent2"/>
          </a:solidFill>
        </p:spPr>
        <p:txBody>
          <a:bodyPr anchor="ctr" anchorCtr="0"/>
          <a:lstStyle>
            <a:lvl1pPr marL="0" indent="0" algn="ctr">
              <a:buNone/>
              <a:defRPr sz="2471" b="1">
                <a:solidFill>
                  <a:schemeClr val="bg1"/>
                </a:solidFill>
              </a:defRPr>
            </a:lvl1pPr>
            <a:lvl2pPr marL="554197" indent="0">
              <a:buNone/>
              <a:defRPr sz="2424" b="1"/>
            </a:lvl2pPr>
            <a:lvl3pPr marL="1108392" indent="0">
              <a:buNone/>
              <a:defRPr sz="2182" b="1"/>
            </a:lvl3pPr>
            <a:lvl4pPr marL="1662589" indent="0">
              <a:buNone/>
              <a:defRPr sz="1940" b="1"/>
            </a:lvl4pPr>
            <a:lvl5pPr marL="2216786" indent="0">
              <a:buNone/>
              <a:defRPr sz="1940" b="1"/>
            </a:lvl5pPr>
            <a:lvl6pPr marL="2770981" indent="0">
              <a:buNone/>
              <a:defRPr sz="1940" b="1"/>
            </a:lvl6pPr>
            <a:lvl7pPr marL="3325178" indent="0">
              <a:buNone/>
              <a:defRPr sz="1940" b="1"/>
            </a:lvl7pPr>
            <a:lvl8pPr marL="3879374" indent="0">
              <a:buNone/>
              <a:defRPr sz="1940" b="1"/>
            </a:lvl8pPr>
            <a:lvl9pPr marL="4433570" indent="0">
              <a:buNone/>
              <a:defRPr sz="1940" b="1"/>
            </a:lvl9pPr>
          </a:lstStyle>
          <a:p>
            <a:pPr lvl="0"/>
            <a:r>
              <a:rPr lang="en-US"/>
              <a:t>Click to edit Master text styles</a:t>
            </a:r>
          </a:p>
        </p:txBody>
      </p:sp>
      <p:sp>
        <p:nvSpPr>
          <p:cNvPr id="13" name="Content Placeholder 12">
            <a:extLst>
              <a:ext uri="{FF2B5EF4-FFF2-40B4-BE49-F238E27FC236}">
                <a16:creationId xmlns:a16="http://schemas.microsoft.com/office/drawing/2014/main" id="{812B8F26-DE75-4F9E-8993-5CDA16D48DD5}"/>
              </a:ext>
            </a:extLst>
          </p:cNvPr>
          <p:cNvSpPr>
            <a:spLocks noGrp="1"/>
          </p:cNvSpPr>
          <p:nvPr>
            <p:ph sz="quarter" idx="12"/>
          </p:nvPr>
        </p:nvSpPr>
        <p:spPr bwMode="ltGray">
          <a:xfrm>
            <a:off x="6225094" y="1847682"/>
            <a:ext cx="5567081" cy="4200805"/>
          </a:xfrm>
          <a:solidFill>
            <a:schemeClr val="accent5"/>
          </a:solidFill>
        </p:spPr>
        <p:txBody>
          <a:bodyPr tIns="91440"/>
          <a:lstStyle>
            <a:lvl1pPr>
              <a:buClr>
                <a:schemeClr val="tx1"/>
              </a:buClr>
              <a:defRPr/>
            </a:lvl1pPr>
            <a:lvl2pPr>
              <a:buClrTx/>
              <a:defRPr/>
            </a:lvl2pPr>
            <a:lvl3pPr>
              <a:buClr>
                <a:schemeClr val="tx1"/>
              </a:buClr>
              <a:defRPr/>
            </a:lvl3pPr>
            <a:lvl4pPr>
              <a:buClrTx/>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1125758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mparison_out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E5300-EABB-40F7-B105-90110BE4A769}"/>
              </a:ext>
            </a:extLst>
          </p:cNvPr>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bwMode="ltGray">
          <a:xfrm>
            <a:off x="399825" y="1207546"/>
            <a:ext cx="5567082" cy="637391"/>
          </a:xfrm>
          <a:solidFill>
            <a:schemeClr val="accent1"/>
          </a:solidFill>
          <a:ln>
            <a:solidFill>
              <a:schemeClr val="accent1"/>
            </a:solidFill>
          </a:ln>
        </p:spPr>
        <p:txBody>
          <a:bodyPr anchor="ctr" anchorCtr="0"/>
          <a:lstStyle>
            <a:lvl1pPr marL="0" indent="0" algn="ctr">
              <a:buNone/>
              <a:defRPr sz="2471" b="1">
                <a:solidFill>
                  <a:schemeClr val="bg1"/>
                </a:solidFill>
              </a:defRPr>
            </a:lvl1pPr>
            <a:lvl2pPr marL="554197" indent="0">
              <a:buNone/>
              <a:defRPr sz="2424" b="1"/>
            </a:lvl2pPr>
            <a:lvl3pPr marL="1108392" indent="0">
              <a:buNone/>
              <a:defRPr sz="2182" b="1"/>
            </a:lvl3pPr>
            <a:lvl4pPr marL="1662589" indent="0">
              <a:buNone/>
              <a:defRPr sz="1940" b="1"/>
            </a:lvl4pPr>
            <a:lvl5pPr marL="2216786" indent="0">
              <a:buNone/>
              <a:defRPr sz="1940" b="1"/>
            </a:lvl5pPr>
            <a:lvl6pPr marL="2770981" indent="0">
              <a:buNone/>
              <a:defRPr sz="1940" b="1"/>
            </a:lvl6pPr>
            <a:lvl7pPr marL="3325178" indent="0">
              <a:buNone/>
              <a:defRPr sz="1940" b="1"/>
            </a:lvl7pPr>
            <a:lvl8pPr marL="3879374" indent="0">
              <a:buNone/>
              <a:defRPr sz="1940" b="1"/>
            </a:lvl8pPr>
            <a:lvl9pPr marL="4433570" indent="0">
              <a:buNone/>
              <a:defRPr sz="1940" b="1"/>
            </a:lvl9pPr>
          </a:lstStyle>
          <a:p>
            <a:pPr lvl="0"/>
            <a:r>
              <a:rPr lang="en-US"/>
              <a:t>Click to edit Master text styles</a:t>
            </a:r>
          </a:p>
        </p:txBody>
      </p:sp>
      <p:sp>
        <p:nvSpPr>
          <p:cNvPr id="6" name="Content Placeholder 5">
            <a:extLst>
              <a:ext uri="{FF2B5EF4-FFF2-40B4-BE49-F238E27FC236}">
                <a16:creationId xmlns:a16="http://schemas.microsoft.com/office/drawing/2014/main" id="{7943DBAE-053D-4258-A0FE-5E05FECABC2D}"/>
              </a:ext>
            </a:extLst>
          </p:cNvPr>
          <p:cNvSpPr>
            <a:spLocks noGrp="1"/>
          </p:cNvSpPr>
          <p:nvPr>
            <p:ph sz="quarter" idx="11"/>
          </p:nvPr>
        </p:nvSpPr>
        <p:spPr bwMode="ltGray">
          <a:xfrm>
            <a:off x="399825" y="1847682"/>
            <a:ext cx="5567082" cy="4200805"/>
          </a:xfrm>
          <a:ln>
            <a:solidFill>
              <a:schemeClr val="accent1"/>
            </a:solidFill>
          </a:ln>
        </p:spPr>
        <p:txBody>
          <a:bodyPr t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bwMode="ltGray">
          <a:xfrm>
            <a:off x="6225095" y="1207546"/>
            <a:ext cx="5567082" cy="640136"/>
          </a:xfrm>
          <a:solidFill>
            <a:schemeClr val="accent2"/>
          </a:solidFill>
          <a:ln>
            <a:solidFill>
              <a:schemeClr val="accent2"/>
            </a:solidFill>
          </a:ln>
        </p:spPr>
        <p:txBody>
          <a:bodyPr anchor="ctr" anchorCtr="0"/>
          <a:lstStyle>
            <a:lvl1pPr marL="0" indent="0" algn="ctr">
              <a:buNone/>
              <a:defRPr sz="2471" b="1">
                <a:solidFill>
                  <a:schemeClr val="bg1"/>
                </a:solidFill>
              </a:defRPr>
            </a:lvl1pPr>
            <a:lvl2pPr marL="554197" indent="0">
              <a:buNone/>
              <a:defRPr sz="2424" b="1"/>
            </a:lvl2pPr>
            <a:lvl3pPr marL="1108392" indent="0">
              <a:buNone/>
              <a:defRPr sz="2182" b="1"/>
            </a:lvl3pPr>
            <a:lvl4pPr marL="1662589" indent="0">
              <a:buNone/>
              <a:defRPr sz="1940" b="1"/>
            </a:lvl4pPr>
            <a:lvl5pPr marL="2216786" indent="0">
              <a:buNone/>
              <a:defRPr sz="1940" b="1"/>
            </a:lvl5pPr>
            <a:lvl6pPr marL="2770981" indent="0">
              <a:buNone/>
              <a:defRPr sz="1940" b="1"/>
            </a:lvl6pPr>
            <a:lvl7pPr marL="3325178" indent="0">
              <a:buNone/>
              <a:defRPr sz="1940" b="1"/>
            </a:lvl7pPr>
            <a:lvl8pPr marL="3879374" indent="0">
              <a:buNone/>
              <a:defRPr sz="1940" b="1"/>
            </a:lvl8pPr>
            <a:lvl9pPr marL="4433570" indent="0">
              <a:buNone/>
              <a:defRPr sz="1940" b="1"/>
            </a:lvl9pPr>
          </a:lstStyle>
          <a:p>
            <a:pPr lvl="0"/>
            <a:r>
              <a:rPr lang="en-US"/>
              <a:t>Click to edit Master text styles</a:t>
            </a:r>
          </a:p>
        </p:txBody>
      </p:sp>
      <p:sp>
        <p:nvSpPr>
          <p:cNvPr id="9" name="Content Placeholder 8">
            <a:extLst>
              <a:ext uri="{FF2B5EF4-FFF2-40B4-BE49-F238E27FC236}">
                <a16:creationId xmlns:a16="http://schemas.microsoft.com/office/drawing/2014/main" id="{ABB50EAD-E6C6-482A-91D7-F0B0856BA885}"/>
              </a:ext>
            </a:extLst>
          </p:cNvPr>
          <p:cNvSpPr>
            <a:spLocks noGrp="1"/>
          </p:cNvSpPr>
          <p:nvPr>
            <p:ph sz="quarter" idx="12"/>
          </p:nvPr>
        </p:nvSpPr>
        <p:spPr bwMode="ltGray">
          <a:xfrm>
            <a:off x="6225094" y="1847682"/>
            <a:ext cx="5567081" cy="4200805"/>
          </a:xfrm>
          <a:ln>
            <a:solidFill>
              <a:schemeClr val="accent2"/>
            </a:solidFill>
          </a:ln>
        </p:spPr>
        <p:txBody>
          <a:bodyPr t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1377834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676893" name="Rectangle 2"/>
          <p:cNvSpPr>
            <a:spLocks noGrp="1" noChangeArrowheads="1"/>
          </p:cNvSpPr>
          <p:nvPr>
            <p:ph type="title"/>
          </p:nvPr>
        </p:nvSpPr>
        <p:spPr bwMode="auto">
          <a:xfrm>
            <a:off x="399825" y="208019"/>
            <a:ext cx="10911220" cy="52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50927" rIns="101854" bIns="50927" numCol="1" anchor="ctr" anchorCtr="0" compatLnSpc="1">
            <a:prstTxWarp prst="textNoShape">
              <a:avLst/>
            </a:prstTxWarp>
            <a:normAutofit/>
          </a:bodyPr>
          <a:lstStyle/>
          <a:p>
            <a:pPr lvl="0"/>
            <a:r>
              <a:rPr lang="en-US" altLang="en-US"/>
              <a:t>Click to edit Master title style</a:t>
            </a:r>
          </a:p>
        </p:txBody>
      </p:sp>
      <p:sp>
        <p:nvSpPr>
          <p:cNvPr id="1037" name="Text Box 13"/>
          <p:cNvSpPr txBox="1">
            <a:spLocks noChangeArrowheads="1"/>
          </p:cNvSpPr>
          <p:nvPr/>
        </p:nvSpPr>
        <p:spPr bwMode="auto">
          <a:xfrm>
            <a:off x="11590467" y="6236923"/>
            <a:ext cx="403412" cy="525256"/>
          </a:xfrm>
          <a:prstGeom prst="rect">
            <a:avLst/>
          </a:prstGeom>
          <a:noFill/>
          <a:ln>
            <a:noFill/>
          </a:ln>
        </p:spPr>
        <p:txBody>
          <a:bodyPr wrap="none" lIns="0" tIns="0" rIns="0" bIns="0" anchor="ctr" anchorCtr="1"/>
          <a:lstStyle>
            <a:lvl1pPr defTabSz="719138">
              <a:defRPr sz="2000">
                <a:solidFill>
                  <a:schemeClr val="tx1"/>
                </a:solidFill>
                <a:latin typeface="Arial" charset="0"/>
              </a:defRPr>
            </a:lvl1pPr>
            <a:lvl2pPr marL="742950" indent="-285750" defTabSz="719138">
              <a:defRPr sz="2000">
                <a:solidFill>
                  <a:schemeClr val="tx1"/>
                </a:solidFill>
                <a:latin typeface="Arial" charset="0"/>
              </a:defRPr>
            </a:lvl2pPr>
            <a:lvl3pPr marL="1143000" indent="-228600" defTabSz="719138">
              <a:defRPr sz="2000">
                <a:solidFill>
                  <a:schemeClr val="tx1"/>
                </a:solidFill>
                <a:latin typeface="Arial" charset="0"/>
              </a:defRPr>
            </a:lvl3pPr>
            <a:lvl4pPr marL="1600200" indent="-228600" defTabSz="719138">
              <a:defRPr sz="2000">
                <a:solidFill>
                  <a:schemeClr val="tx1"/>
                </a:solidFill>
                <a:latin typeface="Arial" charset="0"/>
              </a:defRPr>
            </a:lvl4pPr>
            <a:lvl5pPr marL="2057400" indent="-228600" defTabSz="719138">
              <a:defRPr sz="2000">
                <a:solidFill>
                  <a:schemeClr val="tx1"/>
                </a:solidFill>
                <a:latin typeface="Arial" charset="0"/>
              </a:defRPr>
            </a:lvl5pPr>
            <a:lvl6pPr marL="2514600" indent="-228600" defTabSz="719138" fontAlgn="base">
              <a:spcBef>
                <a:spcPct val="0"/>
              </a:spcBef>
              <a:spcAft>
                <a:spcPct val="0"/>
              </a:spcAft>
              <a:defRPr sz="2000">
                <a:solidFill>
                  <a:schemeClr val="tx1"/>
                </a:solidFill>
                <a:latin typeface="Arial" charset="0"/>
              </a:defRPr>
            </a:lvl6pPr>
            <a:lvl7pPr marL="2971800" indent="-228600" defTabSz="719138" fontAlgn="base">
              <a:spcBef>
                <a:spcPct val="0"/>
              </a:spcBef>
              <a:spcAft>
                <a:spcPct val="0"/>
              </a:spcAft>
              <a:defRPr sz="2000">
                <a:solidFill>
                  <a:schemeClr val="tx1"/>
                </a:solidFill>
                <a:latin typeface="Arial" charset="0"/>
              </a:defRPr>
            </a:lvl7pPr>
            <a:lvl8pPr marL="3429000" indent="-228600" defTabSz="719138" fontAlgn="base">
              <a:spcBef>
                <a:spcPct val="0"/>
              </a:spcBef>
              <a:spcAft>
                <a:spcPct val="0"/>
              </a:spcAft>
              <a:defRPr sz="2000">
                <a:solidFill>
                  <a:schemeClr val="tx1"/>
                </a:solidFill>
                <a:latin typeface="Arial" charset="0"/>
              </a:defRPr>
            </a:lvl8pPr>
            <a:lvl9pPr marL="3886200" indent="-228600" defTabSz="719138" fontAlgn="base">
              <a:spcBef>
                <a:spcPct val="0"/>
              </a:spcBef>
              <a:spcAft>
                <a:spcPct val="0"/>
              </a:spcAft>
              <a:defRPr sz="2000">
                <a:solidFill>
                  <a:schemeClr val="tx1"/>
                </a:solidFill>
                <a:latin typeface="Arial" charset="0"/>
              </a:defRPr>
            </a:lvl9pPr>
          </a:lstStyle>
          <a:p>
            <a:pPr algn="ctr" eaLnBrk="1" hangingPunct="1">
              <a:spcBef>
                <a:spcPct val="50000"/>
              </a:spcBef>
              <a:spcAft>
                <a:spcPct val="90000"/>
              </a:spcAft>
              <a:buClr>
                <a:srgbClr val="B2B2B2"/>
              </a:buClr>
              <a:buSzPct val="80000"/>
              <a:buFont typeface="Arial" charset="0"/>
              <a:buNone/>
            </a:pPr>
            <a:fld id="{FA2ECAE0-9562-42DD-8E8B-1D0537BF23DD}" type="slidenum">
              <a:rPr lang="en-US" altLang="en-US" sz="1412">
                <a:solidFill>
                  <a:schemeClr val="accent3"/>
                </a:solidFill>
                <a:latin typeface="+mn-lt"/>
                <a:cs typeface="Times New Roman" pitchFamily="18" charset="0"/>
              </a:rPr>
              <a:pPr algn="ctr" eaLnBrk="1" hangingPunct="1">
                <a:spcBef>
                  <a:spcPct val="50000"/>
                </a:spcBef>
                <a:spcAft>
                  <a:spcPct val="90000"/>
                </a:spcAft>
                <a:buClr>
                  <a:srgbClr val="B2B2B2"/>
                </a:buClr>
                <a:buSzPct val="80000"/>
                <a:buFont typeface="Arial" charset="0"/>
                <a:buNone/>
              </a:pPr>
              <a:t>‹#›</a:t>
            </a:fld>
            <a:endParaRPr lang="en-US" altLang="en-US" sz="1412">
              <a:solidFill>
                <a:schemeClr val="accent3"/>
              </a:solidFill>
              <a:latin typeface="+mn-lt"/>
              <a:cs typeface="Times New Roman" pitchFamily="18" charset="0"/>
            </a:endParaRPr>
          </a:p>
        </p:txBody>
      </p:sp>
      <p:sp>
        <p:nvSpPr>
          <p:cNvPr id="676894" name="Rectangle 3"/>
          <p:cNvSpPr>
            <a:spLocks noGrp="1" noChangeArrowheads="1"/>
          </p:cNvSpPr>
          <p:nvPr>
            <p:ph type="body" idx="1"/>
          </p:nvPr>
        </p:nvSpPr>
        <p:spPr bwMode="auto">
          <a:xfrm>
            <a:off x="399826" y="1207546"/>
            <a:ext cx="11392348" cy="4840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76897" name="Rectangle 33"/>
          <p:cNvSpPr>
            <a:spLocks noGrp="1" noChangeArrowheads="1"/>
          </p:cNvSpPr>
          <p:nvPr>
            <p:ph type="ftr" sz="quarter" idx="3"/>
          </p:nvPr>
        </p:nvSpPr>
        <p:spPr bwMode="auto">
          <a:xfrm>
            <a:off x="399827" y="6418869"/>
            <a:ext cx="8139181" cy="201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584" tIns="0" rIns="0" bIns="0" numCol="1" anchor="ctr" anchorCtr="0" compatLnSpc="1">
            <a:prstTxWarp prst="textNoShape">
              <a:avLst/>
            </a:prstTxWarp>
          </a:bodyPr>
          <a:lstStyle>
            <a:lvl1pPr>
              <a:lnSpc>
                <a:spcPct val="80000"/>
              </a:lnSpc>
              <a:spcBef>
                <a:spcPct val="10000"/>
              </a:spcBef>
              <a:spcAft>
                <a:spcPct val="10000"/>
              </a:spcAft>
              <a:defRPr sz="1059">
                <a:solidFill>
                  <a:schemeClr val="tx1"/>
                </a:solidFill>
                <a:latin typeface="+mn-lt"/>
                <a:ea typeface="ＭＳ Ｐゴシック" pitchFamily="1" charset="-128"/>
              </a:defRPr>
            </a:lvl1pPr>
          </a:lstStyle>
          <a:p>
            <a:r>
              <a:rPr lang="en-US" altLang="en-US"/>
              <a:t>State Data Analytic Resources: Making the Case for State Health Care Affordability | Sample Slides | October 2023 | Manatt Health </a:t>
            </a:r>
          </a:p>
        </p:txBody>
      </p:sp>
    </p:spTree>
    <p:extLst>
      <p:ext uri="{BB962C8B-B14F-4D97-AF65-F5344CB8AC3E}">
        <p14:creationId xmlns:p14="http://schemas.microsoft.com/office/powerpoint/2010/main" val="153372432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 id="2147483686" r:id="rId25"/>
    <p:sldLayoutId id="2147483687" r:id="rId26"/>
  </p:sldLayoutIdLst>
  <p:hf sldNum="0" hdr="0" dt="0"/>
  <p:txStyles>
    <p:titleStyle>
      <a:lvl1pPr algn="l" defTabSz="1235396" rtl="0" eaLnBrk="1" fontAlgn="base" hangingPunct="1">
        <a:spcBef>
          <a:spcPct val="0"/>
        </a:spcBef>
        <a:spcAft>
          <a:spcPct val="0"/>
        </a:spcAft>
        <a:defRPr sz="2824">
          <a:solidFill>
            <a:schemeClr val="tx1"/>
          </a:solidFill>
          <a:latin typeface="+mj-lt"/>
          <a:ea typeface="+mj-ea"/>
          <a:cs typeface="+mj-cs"/>
        </a:defRPr>
      </a:lvl1pPr>
      <a:lvl2pPr algn="l" defTabSz="1235396" rtl="0" eaLnBrk="1" fontAlgn="base" hangingPunct="1">
        <a:spcBef>
          <a:spcPct val="0"/>
        </a:spcBef>
        <a:spcAft>
          <a:spcPct val="0"/>
        </a:spcAft>
        <a:defRPr sz="2667">
          <a:solidFill>
            <a:schemeClr val="tx1"/>
          </a:solidFill>
          <a:latin typeface="Georgia" pitchFamily="18" charset="0"/>
        </a:defRPr>
      </a:lvl2pPr>
      <a:lvl3pPr algn="l" defTabSz="1235396" rtl="0" eaLnBrk="1" fontAlgn="base" hangingPunct="1">
        <a:spcBef>
          <a:spcPct val="0"/>
        </a:spcBef>
        <a:spcAft>
          <a:spcPct val="0"/>
        </a:spcAft>
        <a:defRPr sz="2667">
          <a:solidFill>
            <a:schemeClr val="tx1"/>
          </a:solidFill>
          <a:latin typeface="Georgia" pitchFamily="18" charset="0"/>
        </a:defRPr>
      </a:lvl3pPr>
      <a:lvl4pPr algn="l" defTabSz="1235396" rtl="0" eaLnBrk="1" fontAlgn="base" hangingPunct="1">
        <a:spcBef>
          <a:spcPct val="0"/>
        </a:spcBef>
        <a:spcAft>
          <a:spcPct val="0"/>
        </a:spcAft>
        <a:defRPr sz="2667">
          <a:solidFill>
            <a:schemeClr val="tx1"/>
          </a:solidFill>
          <a:latin typeface="Georgia" pitchFamily="18" charset="0"/>
        </a:defRPr>
      </a:lvl4pPr>
      <a:lvl5pPr algn="l" defTabSz="1235396" rtl="0" eaLnBrk="1" fontAlgn="base" hangingPunct="1">
        <a:spcBef>
          <a:spcPct val="0"/>
        </a:spcBef>
        <a:spcAft>
          <a:spcPct val="0"/>
        </a:spcAft>
        <a:defRPr sz="2667">
          <a:solidFill>
            <a:schemeClr val="tx1"/>
          </a:solidFill>
          <a:latin typeface="Georgia" pitchFamily="18" charset="0"/>
        </a:defRPr>
      </a:lvl5pPr>
      <a:lvl6pPr marL="554197" algn="l" defTabSz="1235396" rtl="0" eaLnBrk="1" fontAlgn="base" hangingPunct="1">
        <a:spcBef>
          <a:spcPct val="0"/>
        </a:spcBef>
        <a:spcAft>
          <a:spcPct val="0"/>
        </a:spcAft>
        <a:defRPr sz="2667">
          <a:solidFill>
            <a:schemeClr val="tx1"/>
          </a:solidFill>
          <a:latin typeface="Georgia" pitchFamily="18" charset="0"/>
        </a:defRPr>
      </a:lvl6pPr>
      <a:lvl7pPr marL="1108392" algn="l" defTabSz="1235396" rtl="0" eaLnBrk="1" fontAlgn="base" hangingPunct="1">
        <a:spcBef>
          <a:spcPct val="0"/>
        </a:spcBef>
        <a:spcAft>
          <a:spcPct val="0"/>
        </a:spcAft>
        <a:defRPr sz="2667">
          <a:solidFill>
            <a:schemeClr val="tx1"/>
          </a:solidFill>
          <a:latin typeface="Georgia" pitchFamily="18" charset="0"/>
        </a:defRPr>
      </a:lvl7pPr>
      <a:lvl8pPr marL="1662589" algn="l" defTabSz="1235396" rtl="0" eaLnBrk="1" fontAlgn="base" hangingPunct="1">
        <a:spcBef>
          <a:spcPct val="0"/>
        </a:spcBef>
        <a:spcAft>
          <a:spcPct val="0"/>
        </a:spcAft>
        <a:defRPr sz="2667">
          <a:solidFill>
            <a:schemeClr val="tx1"/>
          </a:solidFill>
          <a:latin typeface="Georgia" pitchFamily="18" charset="0"/>
        </a:defRPr>
      </a:lvl8pPr>
      <a:lvl9pPr marL="2216786" algn="l" defTabSz="1235396" rtl="0" eaLnBrk="1" fontAlgn="base" hangingPunct="1">
        <a:spcBef>
          <a:spcPct val="0"/>
        </a:spcBef>
        <a:spcAft>
          <a:spcPct val="0"/>
        </a:spcAft>
        <a:defRPr sz="2667">
          <a:solidFill>
            <a:schemeClr val="tx1"/>
          </a:solidFill>
          <a:latin typeface="Georgia" pitchFamily="18" charset="0"/>
        </a:defRPr>
      </a:lvl9pPr>
    </p:titleStyle>
    <p:bodyStyle>
      <a:lvl1pPr marL="207824" indent="-207824" algn="l" defTabSz="1235396" rtl="0" eaLnBrk="1" fontAlgn="base" hangingPunct="1">
        <a:spcBef>
          <a:spcPts val="1588"/>
        </a:spcBef>
        <a:spcAft>
          <a:spcPts val="0"/>
        </a:spcAft>
        <a:buClr>
          <a:schemeClr val="accent1"/>
        </a:buClr>
        <a:buFont typeface="Wingdings" pitchFamily="2" charset="2"/>
        <a:buChar char="§"/>
        <a:defRPr sz="2294">
          <a:solidFill>
            <a:schemeClr val="tx1"/>
          </a:solidFill>
          <a:latin typeface="+mn-lt"/>
          <a:ea typeface="+mn-ea"/>
          <a:cs typeface="+mn-cs"/>
        </a:defRPr>
      </a:lvl1pPr>
      <a:lvl2pPr marL="605150" indent="-224130" algn="l" defTabSz="1235396" rtl="0" eaLnBrk="1" fontAlgn="base" hangingPunct="1">
        <a:spcBef>
          <a:spcPts val="1059"/>
        </a:spcBef>
        <a:spcAft>
          <a:spcPts val="0"/>
        </a:spcAft>
        <a:buClr>
          <a:schemeClr val="accent2"/>
        </a:buClr>
        <a:buFont typeface="Arial" charset="0"/>
        <a:buChar char="–"/>
        <a:defRPr sz="2294">
          <a:solidFill>
            <a:schemeClr val="tx1"/>
          </a:solidFill>
          <a:latin typeface="+mn-lt"/>
        </a:defRPr>
      </a:lvl2pPr>
      <a:lvl3pPr marL="1008583" indent="-226931" algn="l" defTabSz="1235396" rtl="0" eaLnBrk="1" fontAlgn="base" hangingPunct="1">
        <a:spcBef>
          <a:spcPts val="529"/>
        </a:spcBef>
        <a:spcAft>
          <a:spcPts val="0"/>
        </a:spcAft>
        <a:buClr>
          <a:schemeClr val="accent3"/>
        </a:buClr>
        <a:buSzPct val="75000"/>
        <a:buFont typeface="Wingdings 2" panose="05020102010507070707" pitchFamily="18" charset="2"/>
        <a:buChar char=""/>
        <a:defRPr sz="2294">
          <a:solidFill>
            <a:schemeClr val="tx1"/>
          </a:solidFill>
          <a:latin typeface="+mn-lt"/>
        </a:defRPr>
      </a:lvl3pPr>
      <a:lvl4pPr marL="1412016" indent="-207320" algn="l" defTabSz="1235396" rtl="0" eaLnBrk="1" fontAlgn="base" hangingPunct="1">
        <a:spcBef>
          <a:spcPts val="265"/>
        </a:spcBef>
        <a:spcAft>
          <a:spcPts val="0"/>
        </a:spcAft>
        <a:buClr>
          <a:schemeClr val="accent1"/>
        </a:buClr>
        <a:buFont typeface="Arial" charset="0"/>
        <a:buChar char="–"/>
        <a:defRPr sz="2294">
          <a:solidFill>
            <a:schemeClr val="tx1"/>
          </a:solidFill>
          <a:latin typeface="+mn-lt"/>
        </a:defRPr>
      </a:lvl4pPr>
      <a:lvl5pPr marL="1815450" indent="-191911" algn="l" defTabSz="1235396" rtl="0" eaLnBrk="1" fontAlgn="base" hangingPunct="1">
        <a:spcBef>
          <a:spcPts val="265"/>
        </a:spcBef>
        <a:spcAft>
          <a:spcPts val="0"/>
        </a:spcAft>
        <a:buClr>
          <a:schemeClr val="accent2"/>
        </a:buClr>
        <a:buFont typeface="Arial" charset="0"/>
        <a:buChar char="▪"/>
        <a:defRPr sz="2294">
          <a:solidFill>
            <a:schemeClr val="tx1"/>
          </a:solidFill>
          <a:latin typeface="+mn-lt"/>
        </a:defRPr>
      </a:lvl5pPr>
      <a:lvl6pPr marL="2062842"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6pPr>
      <a:lvl7pPr marL="2617038"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7pPr>
      <a:lvl8pPr marL="3171234"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8pPr>
      <a:lvl9pPr marL="3725431"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9pPr>
    </p:bodyStyle>
    <p:otherStyle>
      <a:defPPr>
        <a:defRPr lang="en-US"/>
      </a:defPPr>
      <a:lvl1pPr marL="0" algn="l" defTabSz="1108392" rtl="0" eaLnBrk="1" latinLnBrk="0" hangingPunct="1">
        <a:defRPr sz="2182" kern="1200">
          <a:solidFill>
            <a:schemeClr val="tx1"/>
          </a:solidFill>
          <a:latin typeface="+mn-lt"/>
          <a:ea typeface="+mn-ea"/>
          <a:cs typeface="+mn-cs"/>
        </a:defRPr>
      </a:lvl1pPr>
      <a:lvl2pPr marL="554197" algn="l" defTabSz="1108392" rtl="0" eaLnBrk="1" latinLnBrk="0" hangingPunct="1">
        <a:defRPr sz="2182" kern="1200">
          <a:solidFill>
            <a:schemeClr val="tx1"/>
          </a:solidFill>
          <a:latin typeface="+mn-lt"/>
          <a:ea typeface="+mn-ea"/>
          <a:cs typeface="+mn-cs"/>
        </a:defRPr>
      </a:lvl2pPr>
      <a:lvl3pPr marL="1108392" algn="l" defTabSz="1108392" rtl="0" eaLnBrk="1" latinLnBrk="0" hangingPunct="1">
        <a:defRPr sz="2182" kern="1200">
          <a:solidFill>
            <a:schemeClr val="tx1"/>
          </a:solidFill>
          <a:latin typeface="+mn-lt"/>
          <a:ea typeface="+mn-ea"/>
          <a:cs typeface="+mn-cs"/>
        </a:defRPr>
      </a:lvl3pPr>
      <a:lvl4pPr marL="1662589" algn="l" defTabSz="1108392" rtl="0" eaLnBrk="1" latinLnBrk="0" hangingPunct="1">
        <a:defRPr sz="2182" kern="1200">
          <a:solidFill>
            <a:schemeClr val="tx1"/>
          </a:solidFill>
          <a:latin typeface="+mn-lt"/>
          <a:ea typeface="+mn-ea"/>
          <a:cs typeface="+mn-cs"/>
        </a:defRPr>
      </a:lvl4pPr>
      <a:lvl5pPr marL="2216786" algn="l" defTabSz="1108392" rtl="0" eaLnBrk="1" latinLnBrk="0" hangingPunct="1">
        <a:defRPr sz="2182" kern="1200">
          <a:solidFill>
            <a:schemeClr val="tx1"/>
          </a:solidFill>
          <a:latin typeface="+mn-lt"/>
          <a:ea typeface="+mn-ea"/>
          <a:cs typeface="+mn-cs"/>
        </a:defRPr>
      </a:lvl5pPr>
      <a:lvl6pPr marL="2770981" algn="l" defTabSz="1108392" rtl="0" eaLnBrk="1" latinLnBrk="0" hangingPunct="1">
        <a:defRPr sz="2182" kern="1200">
          <a:solidFill>
            <a:schemeClr val="tx1"/>
          </a:solidFill>
          <a:latin typeface="+mn-lt"/>
          <a:ea typeface="+mn-ea"/>
          <a:cs typeface="+mn-cs"/>
        </a:defRPr>
      </a:lvl6pPr>
      <a:lvl7pPr marL="3325178" algn="l" defTabSz="1108392" rtl="0" eaLnBrk="1" latinLnBrk="0" hangingPunct="1">
        <a:defRPr sz="2182" kern="1200">
          <a:solidFill>
            <a:schemeClr val="tx1"/>
          </a:solidFill>
          <a:latin typeface="+mn-lt"/>
          <a:ea typeface="+mn-ea"/>
          <a:cs typeface="+mn-cs"/>
        </a:defRPr>
      </a:lvl7pPr>
      <a:lvl8pPr marL="3879374" algn="l" defTabSz="1108392" rtl="0" eaLnBrk="1" latinLnBrk="0" hangingPunct="1">
        <a:defRPr sz="2182" kern="1200">
          <a:solidFill>
            <a:schemeClr val="tx1"/>
          </a:solidFill>
          <a:latin typeface="+mn-lt"/>
          <a:ea typeface="+mn-ea"/>
          <a:cs typeface="+mn-cs"/>
        </a:defRPr>
      </a:lvl8pPr>
      <a:lvl9pPr marL="4433570" algn="l" defTabSz="1108392" rtl="0" eaLnBrk="1" latinLnBrk="0" hangingPunct="1">
        <a:defRPr sz="218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hyperlink" Target="https://www.bea.gov/itable/national-gdp-and-personal-income" TargetMode="External"/><Relationship Id="rId4" Type="http://schemas.openxmlformats.org/officeDocument/2006/relationships/hyperlink" Target="https://www.cms.gov/research-statistics-data-and-systems/statistics-trends-and-reports/nationalhealthexpenddata/nationalhealthaccountsprojected" TargetMode="Externa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hyperlink" Target="https://www.bea.gov/itable/national-gdp-and-personal-income" TargetMode="External"/><Relationship Id="rId4" Type="http://schemas.openxmlformats.org/officeDocument/2006/relationships/hyperlink" Target="https://www.cms.gov/research-statistics-data-and-systems/statistics-trends-and-reports/nationalhealthexpenddata/nationalhealthaccountsprojected"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healthsystemtracker.org/chart-collection/u-s-life-expectancy-compare-countries/"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chart" Target="../charts/chart3.xml"/><Relationship Id="rId4" Type="http://schemas.openxmlformats.org/officeDocument/2006/relationships/hyperlink" Target="https://www.healthsystemtracker.org/chart-collection/health-spending-u-s-compare-countries/#GDP%20per%20capita%20and%20health%20consumption%20spending%20per%20capita,%202021%20(U.S.%20dollars,%20PPP%20adjusted)"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n.cdc.gov/NHISDataQueryTool/SHS_adult/index.html"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chart" Target="../charts/char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hyperlink" Target="https://www.cms.gov/Research-Statistics-Data-and-Systems/Statistics-Trends-and-Reports/NationalHealthExpendData/NationalHealthAccountsStateHealthAccountsResidenc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cms.gov/Research-Statistics-Data-and-Systems/Statistics-Trends-and-Reports/NationalHealthExpendData/NationalHealthAccountsStateHealthAccountsResidence"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chart" Target="../charts/chart6.xml"/></Relationships>
</file>

<file path=ppt/slides/_rels/slide1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hyperlink" Target="https://www.cms.gov/Research-Statistics-Data-and-Systems/Statistics-Trends-and-Reports/NationalHealthExpendData/NationalHealthAccountsStateHealthAccountsResidence" TargetMode="External"/></Relationships>
</file>

<file path=ppt/slides/_rels/slide1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hyperlink" Target="https://datatools.ahrq.gov/meps-ic/?tab=private-sector-state&amp;dash=26"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datatools.ahrq.gov/meps-ic/?tab=private-sector-state&amp;dash=26"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chart" Target="../charts/chart9.xml"/></Relationships>
</file>

<file path=ppt/slides/_rels/slide2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hyperlink" Target="https://datatools.ahrq.gov/meps-ic/?tab=private-sector-state&amp;dash=26" TargetMode="External"/></Relationships>
</file>

<file path=ppt/slides/_rels/slide2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https://apps.urban.org/features/debt-interactive-map/?type=medical&amp;variable=medcoll"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hyperlink" Target="https://www.kff.org/report-section/kff-health-care-debt-survey-main-findings/"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apps.urban.org/features/debt-interactive-map/?type=medical&amp;variable=medcoll"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5" Type="http://schemas.openxmlformats.org/officeDocument/2006/relationships/chart" Target="../charts/chart12.xml"/><Relationship Id="rId4" Type="http://schemas.openxmlformats.org/officeDocument/2006/relationships/hyperlink" Target="https://www.kff.org/report-section/kff-health-care-debt-survey-main-findings/"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hyperlink" Target="https://www.kff.org/report-section/ehbs-2022-summary-of-findings/"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 Id="rId5" Type="http://schemas.openxmlformats.org/officeDocument/2006/relationships/image" Target="../media/image15.png"/><Relationship Id="rId4" Type="http://schemas.openxmlformats.org/officeDocument/2006/relationships/hyperlink" Target="https://www.bea.gov/tools/"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oregon.gov/oha/HPA/HP/Cost%20Growth%20Target%20documents/2021-Impact-of-Health-Care-Costs-on-Oregonians_FINAL.pdf"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 Id="rId5" Type="http://schemas.openxmlformats.org/officeDocument/2006/relationships/image" Target="../media/image16.png"/><Relationship Id="rId4" Type="http://schemas.openxmlformats.org/officeDocument/2006/relationships/hyperlink" Target="https://www.cdc.gov/nchs/pressroom/sosmap/life_expectancy/life_expectancy.ht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milbank.org/publications/leveraging-health-care-cost-and-affordability-data-a-suite-of-analytic-resources/"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2.jpeg"/><Relationship Id="rId5" Type="http://schemas.openxmlformats.org/officeDocument/2006/relationships/image" Target="../media/image1.jpg"/><Relationship Id="rId4" Type="http://schemas.openxmlformats.org/officeDocument/2006/relationships/hyperlink" Target="https://www.milbank.org/focus-areas/total-cost-of-care/peterson-milbank/"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hyperlink" Target="https://www.cms.gov/research-statistics-data-and-systems/statistics-trends-and-reports/nationalhealthexpenddata/nationalhealthaccountsprojected"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 Id="rId6" Type="http://schemas.openxmlformats.org/officeDocument/2006/relationships/hyperlink" Target="https://www.bea.gov/itable/national-gdp-and-personal-income" TargetMode="External"/><Relationship Id="rId5" Type="http://schemas.openxmlformats.org/officeDocument/2006/relationships/hyperlink" Target="https://www.healthaffairs.org/doi/full/10.1377/hlthaff.2023.00403" TargetMode="External"/><Relationship Id="rId4" Type="http://schemas.openxmlformats.org/officeDocument/2006/relationships/hyperlink" Target="https://www.cms.gov/Research-Statistics-Data-and-Systems/Statistics-Trends-and-Reports/NationalHealthExpendData/NationalHealthAccountsStateHealthAccountsResidence"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n.cdc.gov/NHISDataQueryTool/SHS_adult/index.html" TargetMode="External"/><Relationship Id="rId2" Type="http://schemas.openxmlformats.org/officeDocument/2006/relationships/hyperlink" Target="https://www.healthsystemtracker.org/chart-collection/u-s-life-expectancy-compare-countries/" TargetMode="Externa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hyperlink" Target="https://www.cms.gov/Research-Statistics-Data-and-Systems/Statistics-Trends-and-Reports/NationalHealthExpendData/NationalHealthAccountsStateHealthAccountsResidence" TargetMode="External"/><Relationship Id="rId2" Type="http://schemas.openxmlformats.org/officeDocument/2006/relationships/notesSlide" Target="../notesSlides/notesSlide22.xml"/><Relationship Id="rId1" Type="http://schemas.openxmlformats.org/officeDocument/2006/relationships/slideLayout" Target="../slideLayouts/slideLayout4.xml"/><Relationship Id="rId4" Type="http://schemas.openxmlformats.org/officeDocument/2006/relationships/hyperlink" Target="https://www.cms.gov/files/document/quick-definitions-national-health-expenditures-accounts-nhea-categories.pdf"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www.cms.gov/files/document/definitions-sources-and-methods.pdf" TargetMode="External"/><Relationship Id="rId2" Type="http://schemas.openxmlformats.org/officeDocument/2006/relationships/hyperlink" Target="https://www.cms.gov/Research-Statistics-Data-and-Systems/Statistics-Trends-and-Reports/NationalHealthExpendData/NationalHealthAccountsStateHealthAccountsResidence" TargetMode="Externa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hyperlink" Target="https://www.bls.gov/oes/tables.htm" TargetMode="External"/><Relationship Id="rId2" Type="http://schemas.openxmlformats.org/officeDocument/2006/relationships/hyperlink" Target="https://datatools.ahrq.gov/meps-ic/?tab=private-sector-state&amp;dash=26" TargetMode="Externa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hyperlink" Target="https://www.bls.gov/oes/tables.htm" TargetMode="External"/><Relationship Id="rId2" Type="http://schemas.openxmlformats.org/officeDocument/2006/relationships/hyperlink" Target="https://datatools.ahrq.gov/meps-ic/?tab=private-sector-state&amp;dash=26" TargetMode="Externa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hyperlink" Target="https://apps.urban.org/features/debt-interactive-map/?type=medical&amp;variable=medcoll" TargetMode="External"/><Relationship Id="rId2" Type="http://schemas.openxmlformats.org/officeDocument/2006/relationships/hyperlink" Target="http://www.cdc.gov/brfss/index.html" TargetMode="External"/><Relationship Id="rId1" Type="http://schemas.openxmlformats.org/officeDocument/2006/relationships/slideLayout" Target="../slideLayouts/slideLayout4.xml"/><Relationship Id="rId6" Type="http://schemas.openxmlformats.org/officeDocument/2006/relationships/hyperlink" Target="https://www.healthsystemtracker.org/brief/the-burden-of-medical-debt-in-the-united-states/#Share%20of%20adults%20who%20have%20more%20than%20$250%20in%20medical%20debt,%20by%20demographic,%202019" TargetMode="External"/><Relationship Id="rId5" Type="http://schemas.openxmlformats.org/officeDocument/2006/relationships/hyperlink" Target="https://www.kff.org/report-section/kff-health-care-debt-survey-main-findings/" TargetMode="External"/><Relationship Id="rId4" Type="http://schemas.openxmlformats.org/officeDocument/2006/relationships/hyperlink" Target="https://datacatalog.urban.org/dataset/debt-america-2022"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datacatalog.urban.org/dataset/debt-america-2022" TargetMode="External"/><Relationship Id="rId2" Type="http://schemas.openxmlformats.org/officeDocument/2006/relationships/hyperlink" Target="https://apps.urban.org/features/debt-interactive-map/?type=medical&amp;variable=medcoll" TargetMode="External"/><Relationship Id="rId1" Type="http://schemas.openxmlformats.org/officeDocument/2006/relationships/slideLayout" Target="../slideLayouts/slideLayout4.xml"/><Relationship Id="rId5" Type="http://schemas.openxmlformats.org/officeDocument/2006/relationships/hyperlink" Target="https://www.healthsystemtracker.org/brief/the-burden-of-medical-debt-in-the-united-states/#Share%20of%20adults%20who%20have%20more%20than%20$250%20in%20medical%20debt,%20by%20demographic,%202019" TargetMode="External"/><Relationship Id="rId4" Type="http://schemas.openxmlformats.org/officeDocument/2006/relationships/hyperlink" Target="https://www.kff.org/report-section/kff-health-care-debt-survey-main-findings/"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milbank.org/wp-content/uploads/2023/11/P-M-Analytic-Resources_Data-Use-Guide_final.pdf" TargetMode="External"/><Relationship Id="rId3" Type="http://schemas.openxmlformats.org/officeDocument/2006/relationships/image" Target="../media/image3.png"/><Relationship Id="rId7" Type="http://schemas.openxmlformats.org/officeDocument/2006/relationships/hyperlink" Target="https://www.milbank.org/wp-content/uploads/2023/11/P-M-Analytic-Resources_Data-Resource-Inventory_final.xlsx"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1.jp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svg"/><Relationship Id="rId7" Type="http://schemas.openxmlformats.org/officeDocument/2006/relationships/image" Target="../media/image12.svg"/><Relationship Id="rId2" Type="http://schemas.openxmlformats.org/officeDocument/2006/relationships/image" Target="../media/image7.png"/><Relationship Id="rId1" Type="http://schemas.openxmlformats.org/officeDocument/2006/relationships/slideLayout" Target="../slideLayouts/slideLayout4.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image" Target="../media/image1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A9B1274-484A-4093-ADAC-2C45F94CD3F5}"/>
              </a:ext>
            </a:extLst>
          </p:cNvPr>
          <p:cNvSpPr>
            <a:spLocks noGrp="1"/>
          </p:cNvSpPr>
          <p:nvPr>
            <p:ph type="title"/>
          </p:nvPr>
        </p:nvSpPr>
        <p:spPr>
          <a:xfrm>
            <a:off x="621221" y="3058244"/>
            <a:ext cx="9947318" cy="742511"/>
          </a:xfrm>
        </p:spPr>
        <p:txBody>
          <a:bodyPr/>
          <a:lstStyle/>
          <a:p>
            <a:br>
              <a:rPr lang="en-US" sz="3500" dirty="0"/>
            </a:br>
            <a:r>
              <a:rPr lang="en-US" sz="3200" i="1" dirty="0"/>
              <a:t>Making the Case for State Health Care Affordability</a:t>
            </a:r>
            <a:br>
              <a:rPr lang="en-US" sz="3500" dirty="0"/>
            </a:br>
            <a:r>
              <a:rPr lang="en-US" sz="3200" dirty="0"/>
              <a:t>Sample Slides</a:t>
            </a:r>
            <a:br>
              <a:rPr lang="en-US" sz="3500" dirty="0"/>
            </a:br>
            <a:r>
              <a:rPr lang="en-US" sz="2800" dirty="0">
                <a:solidFill>
                  <a:schemeClr val="tx2"/>
                </a:solidFill>
              </a:rPr>
              <a:t>Peterson-Milbank Program for Sustainable Health Care Costs</a:t>
            </a:r>
            <a:endParaRPr lang="en-US" dirty="0">
              <a:solidFill>
                <a:schemeClr val="tx2"/>
              </a:solidFill>
            </a:endParaRPr>
          </a:p>
        </p:txBody>
      </p:sp>
      <p:sp>
        <p:nvSpPr>
          <p:cNvPr id="7" name="Subtitle 6">
            <a:extLst>
              <a:ext uri="{FF2B5EF4-FFF2-40B4-BE49-F238E27FC236}">
                <a16:creationId xmlns:a16="http://schemas.microsoft.com/office/drawing/2014/main" id="{AA60F67D-45E3-499A-B084-628B49BC91D6}"/>
              </a:ext>
            </a:extLst>
          </p:cNvPr>
          <p:cNvSpPr>
            <a:spLocks noGrp="1"/>
          </p:cNvSpPr>
          <p:nvPr>
            <p:ph type="subTitle" idx="1"/>
          </p:nvPr>
        </p:nvSpPr>
        <p:spPr/>
        <p:txBody>
          <a:bodyPr>
            <a:normAutofit/>
          </a:bodyPr>
          <a:lstStyle/>
          <a:p>
            <a:r>
              <a:rPr lang="en-US" sz="2450" dirty="0">
                <a:solidFill>
                  <a:schemeClr val="tx1">
                    <a:lumMod val="85000"/>
                    <a:lumOff val="15000"/>
                  </a:schemeClr>
                </a:solidFill>
              </a:rPr>
              <a:t>Manatt Health</a:t>
            </a:r>
          </a:p>
          <a:p>
            <a:r>
              <a:rPr lang="en-US" sz="2450" dirty="0"/>
              <a:t>November 2023</a:t>
            </a:r>
            <a:endParaRPr lang="en-US" sz="2450" dirty="0">
              <a:cs typeface="Calibri"/>
            </a:endParaRPr>
          </a:p>
        </p:txBody>
      </p:sp>
      <p:pic>
        <p:nvPicPr>
          <p:cNvPr id="3" name="Picture 2">
            <a:extLst>
              <a:ext uri="{FF2B5EF4-FFF2-40B4-BE49-F238E27FC236}">
                <a16:creationId xmlns:a16="http://schemas.microsoft.com/office/drawing/2014/main" id="{A97157C0-C9E4-9D14-FACE-FA8EFF3FD6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9257187" y="321696"/>
            <a:ext cx="2313594" cy="478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6901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C813A1B-D4C7-FD78-FEAF-8BA9B1EEDD62}"/>
              </a:ext>
            </a:extLst>
          </p:cNvPr>
          <p:cNvSpPr>
            <a:spLocks noGrp="1"/>
          </p:cNvSpPr>
          <p:nvPr>
            <p:ph type="title"/>
          </p:nvPr>
        </p:nvSpPr>
        <p:spPr/>
        <p:txBody>
          <a:bodyPr/>
          <a:lstStyle/>
          <a:p>
            <a:r>
              <a:rPr lang="en-US"/>
              <a:t>Sample Slides:</a:t>
            </a:r>
            <a:br>
              <a:rPr lang="en-US"/>
            </a:br>
            <a:r>
              <a:rPr lang="en-US"/>
              <a:t>National Health Care and Affordability Trends</a:t>
            </a:r>
          </a:p>
        </p:txBody>
      </p:sp>
      <p:sp>
        <p:nvSpPr>
          <p:cNvPr id="5" name="Footer Placeholder 4">
            <a:extLst>
              <a:ext uri="{FF2B5EF4-FFF2-40B4-BE49-F238E27FC236}">
                <a16:creationId xmlns:a16="http://schemas.microsoft.com/office/drawing/2014/main" id="{C4F13025-297B-A125-33D9-A7EBB30E0AB3}"/>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spTree>
    <p:extLst>
      <p:ext uri="{BB962C8B-B14F-4D97-AF65-F5344CB8AC3E}">
        <p14:creationId xmlns:p14="http://schemas.microsoft.com/office/powerpoint/2010/main" val="2361414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8C3B7261-C325-4FD3-BEED-B05624B7FFA9}"/>
              </a:ext>
            </a:extLst>
          </p:cNvPr>
          <p:cNvGraphicFramePr>
            <a:graphicFrameLocks/>
          </p:cNvGraphicFramePr>
          <p:nvPr>
            <p:extLst>
              <p:ext uri="{D42A27DB-BD31-4B8C-83A1-F6EECF244321}">
                <p14:modId xmlns:p14="http://schemas.microsoft.com/office/powerpoint/2010/main" val="529368196"/>
              </p:ext>
            </p:extLst>
          </p:nvPr>
        </p:nvGraphicFramePr>
        <p:xfrm>
          <a:off x="504173" y="2369858"/>
          <a:ext cx="7576338" cy="3488067"/>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a:extLst>
              <a:ext uri="{FF2B5EF4-FFF2-40B4-BE49-F238E27FC236}">
                <a16:creationId xmlns:a16="http://schemas.microsoft.com/office/drawing/2014/main" id="{09D149E0-63E8-C236-DD47-76E5ABA9675C}"/>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8" name="Title 7">
            <a:extLst>
              <a:ext uri="{FF2B5EF4-FFF2-40B4-BE49-F238E27FC236}">
                <a16:creationId xmlns:a16="http://schemas.microsoft.com/office/drawing/2014/main" id="{89D91238-427B-4CEA-B464-B71410B8DC65}"/>
              </a:ext>
            </a:extLst>
          </p:cNvPr>
          <p:cNvSpPr>
            <a:spLocks noGrp="1"/>
          </p:cNvSpPr>
          <p:nvPr>
            <p:ph type="title"/>
          </p:nvPr>
        </p:nvSpPr>
        <p:spPr>
          <a:xfrm>
            <a:off x="399826" y="864620"/>
            <a:ext cx="10911220" cy="525257"/>
          </a:xfrm>
        </p:spPr>
        <p:txBody>
          <a:bodyPr>
            <a:noAutofit/>
          </a:bodyPr>
          <a:lstStyle/>
          <a:p>
            <a:pPr algn="ctr"/>
            <a:r>
              <a:rPr lang="en-US" sz="1800">
                <a:solidFill>
                  <a:schemeClr val="bg1"/>
                </a:solidFill>
              </a:rPr>
              <a:t>Over the last two decades, national health care spending has nearly tripled, growing faster than national income to comprise almost $1 out of every $5 of our country’s gross domestic product.</a:t>
            </a:r>
          </a:p>
        </p:txBody>
      </p:sp>
      <p:sp>
        <p:nvSpPr>
          <p:cNvPr id="22" name="Text Placeholder 21">
            <a:extLst>
              <a:ext uri="{FF2B5EF4-FFF2-40B4-BE49-F238E27FC236}">
                <a16:creationId xmlns:a16="http://schemas.microsoft.com/office/drawing/2014/main" id="{1401A618-969E-4E83-B7E8-37B6C2846A99}"/>
              </a:ext>
            </a:extLst>
          </p:cNvPr>
          <p:cNvSpPr>
            <a:spLocks noGrp="1"/>
          </p:cNvSpPr>
          <p:nvPr>
            <p:ph type="body" sz="quarter" idx="13"/>
          </p:nvPr>
        </p:nvSpPr>
        <p:spPr>
          <a:xfrm>
            <a:off x="374208" y="5827076"/>
            <a:ext cx="11392348" cy="660822"/>
          </a:xfrm>
          <a:noFill/>
        </p:spPr>
        <p:txBody>
          <a:bodyPr/>
          <a:lstStyle/>
          <a:p>
            <a:pPr indent="-224130">
              <a:spcBef>
                <a:spcPts val="600"/>
              </a:spcBef>
            </a:pPr>
            <a:r>
              <a:rPr lang="en-US" sz="900" b="1"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Data Source(s): </a:t>
            </a:r>
            <a:r>
              <a:rPr lang="en-US" sz="900" dirty="0">
                <a:effectLst/>
                <a:latin typeface="Calibri" panose="020F0502020204030204" pitchFamily="34" charset="0"/>
                <a:ea typeface="Times New Roman" panose="02020603050405020304" pitchFamily="18" charset="0"/>
              </a:rPr>
              <a:t>Historical and projected </a:t>
            </a:r>
            <a:r>
              <a:rPr lang="en-US" sz="900" dirty="0">
                <a:latin typeface="Calibri" panose="020F0502020204030204" pitchFamily="34" charset="0"/>
                <a:ea typeface="Times New Roman" panose="02020603050405020304" pitchFamily="18" charset="0"/>
              </a:rPr>
              <a:t>NHE data and projected GDP data from </a:t>
            </a:r>
            <a:r>
              <a:rPr lang="en-US" sz="900" dirty="0">
                <a:effectLst/>
                <a:latin typeface="Calibri" panose="020F0502020204030204" pitchFamily="34" charset="0"/>
                <a:ea typeface="Times New Roman" panose="02020603050405020304" pitchFamily="18" charset="0"/>
              </a:rPr>
              <a:t>Centers for Medicare &amp; Medicaid Services, Office of the Actuary, National Health Statistics Group</a:t>
            </a:r>
            <a:r>
              <a:rPr lang="en-US" sz="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n-US" sz="9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National Health Expenditure Accounts Data. Updated July 19, 2023. Available at: </a:t>
            </a:r>
            <a:r>
              <a:rPr lang="en-US" sz="900" dirty="0">
                <a:solidFill>
                  <a:srgbClr val="000000"/>
                </a:solidFill>
                <a:latin typeface="Calibri" panose="020F0502020204030204" pitchFamily="34" charset="0"/>
                <a:ea typeface="Calibri" panose="020F0502020204030204" pitchFamily="34" charset="0"/>
                <a:cs typeface="Times New Roman" panose="02020603050405020304" pitchFamily="18" charset="0"/>
                <a:hlinkClick r:id="rId4"/>
              </a:rPr>
              <a:t>https://www.cms.gov/research-statistics-data-and-systems/statistics-trends-and-reports/nationalhealthexpenddata/nationalhealthaccountsprojected</a:t>
            </a:r>
            <a:r>
              <a:rPr lang="en-US" sz="9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Accessed July 31, 2023. Historical GDP data from The Bureau of Economic Analysis, National Income and Product Accounts. Updated September 28,2023. Available at: </a:t>
            </a:r>
            <a:r>
              <a:rPr lang="en-US" sz="900" dirty="0">
                <a:solidFill>
                  <a:srgbClr val="000000"/>
                </a:solidFill>
                <a:latin typeface="Calibri" panose="020F0502020204030204" pitchFamily="34" charset="0"/>
                <a:ea typeface="Calibri" panose="020F0502020204030204" pitchFamily="34" charset="0"/>
                <a:cs typeface="Times New Roman" panose="02020603050405020304" pitchFamily="18" charset="0"/>
                <a:hlinkClick r:id="rId5"/>
              </a:rPr>
              <a:t>https://www.bea.gov/itable/national-gdp-and-personal-income</a:t>
            </a:r>
            <a:r>
              <a:rPr lang="en-US" sz="9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Accessed October 2, 2023. </a:t>
            </a:r>
            <a:r>
              <a:rPr lang="en-US" sz="900" dirty="0">
                <a:effectLst/>
                <a:latin typeface="Calibri" panose="020F0502020204030204" pitchFamily="34" charset="0"/>
                <a:ea typeface="Times New Roman" panose="02020603050405020304" pitchFamily="18" charset="0"/>
              </a:rPr>
              <a:t>See Data Inventory Source #F3 (CMS National Health Expenditures (NHE)  and State Health Expenditure Accounts (SHEA)) for full information. See Appendix for research notes. </a:t>
            </a:r>
            <a:endParaRPr lang="en-US" sz="9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C0EAC537-91A6-46B7-9990-87B71410E0C1}"/>
              </a:ext>
            </a:extLst>
          </p:cNvPr>
          <p:cNvSpPr>
            <a:spLocks noGrp="1"/>
          </p:cNvSpPr>
          <p:nvPr>
            <p:ph type="ftr" sz="quarter" idx="10"/>
          </p:nvPr>
        </p:nvSpPr>
        <p:spPr>
          <a:xfrm>
            <a:off x="399825" y="6516273"/>
            <a:ext cx="8139181" cy="201706"/>
          </a:xfrm>
        </p:spPr>
        <p:txBody>
          <a:bodyPr/>
          <a:lstStyle/>
          <a:p>
            <a:r>
              <a:rPr lang="en-US" altLang="en-US" dirty="0"/>
              <a:t>State Data Analytic Resources: Making the Case for State Health Care Affordability | Sample Slides | November 2023 | Manatt Health </a:t>
            </a:r>
          </a:p>
        </p:txBody>
      </p:sp>
      <p:graphicFrame>
        <p:nvGraphicFramePr>
          <p:cNvPr id="24" name="Table 24">
            <a:extLst>
              <a:ext uri="{FF2B5EF4-FFF2-40B4-BE49-F238E27FC236}">
                <a16:creationId xmlns:a16="http://schemas.microsoft.com/office/drawing/2014/main" id="{6D2E679F-8CF5-4DE7-9D3D-EBE79EB06D63}"/>
              </a:ext>
            </a:extLst>
          </p:cNvPr>
          <p:cNvGraphicFramePr>
            <a:graphicFrameLocks noGrp="1"/>
          </p:cNvGraphicFramePr>
          <p:nvPr>
            <p:extLst>
              <p:ext uri="{D42A27DB-BD31-4B8C-83A1-F6EECF244321}">
                <p14:modId xmlns:p14="http://schemas.microsoft.com/office/powerpoint/2010/main" val="425958630"/>
              </p:ext>
            </p:extLst>
          </p:nvPr>
        </p:nvGraphicFramePr>
        <p:xfrm>
          <a:off x="-1"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779683734"/>
                    </a:ext>
                  </a:extLst>
                </a:gridCol>
                <a:gridCol w="2438400">
                  <a:extLst>
                    <a:ext uri="{9D8B030D-6E8A-4147-A177-3AD203B41FA5}">
                      <a16:colId xmlns:a16="http://schemas.microsoft.com/office/drawing/2014/main" val="1317366572"/>
                    </a:ext>
                  </a:extLst>
                </a:gridCol>
                <a:gridCol w="2438400">
                  <a:extLst>
                    <a:ext uri="{9D8B030D-6E8A-4147-A177-3AD203B41FA5}">
                      <a16:colId xmlns:a16="http://schemas.microsoft.com/office/drawing/2014/main" val="591650189"/>
                    </a:ext>
                  </a:extLst>
                </a:gridCol>
                <a:gridCol w="2438400">
                  <a:extLst>
                    <a:ext uri="{9D8B030D-6E8A-4147-A177-3AD203B41FA5}">
                      <a16:colId xmlns:a16="http://schemas.microsoft.com/office/drawing/2014/main" val="3942098912"/>
                    </a:ext>
                  </a:extLst>
                </a:gridCol>
                <a:gridCol w="2438400">
                  <a:extLst>
                    <a:ext uri="{9D8B030D-6E8A-4147-A177-3AD203B41FA5}">
                      <a16:colId xmlns:a16="http://schemas.microsoft.com/office/drawing/2014/main" val="34260009"/>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72783123"/>
                  </a:ext>
                </a:extLst>
              </a:tr>
            </a:tbl>
          </a:graphicData>
        </a:graphic>
      </p:graphicFrame>
      <p:sp>
        <p:nvSpPr>
          <p:cNvPr id="11" name="Rectangle 10">
            <a:extLst>
              <a:ext uri="{FF2B5EF4-FFF2-40B4-BE49-F238E27FC236}">
                <a16:creationId xmlns:a16="http://schemas.microsoft.com/office/drawing/2014/main" id="{6521420E-3AE5-41B0-A9D7-EC2A66104048}"/>
              </a:ext>
            </a:extLst>
          </p:cNvPr>
          <p:cNvSpPr/>
          <p:nvPr/>
        </p:nvSpPr>
        <p:spPr bwMode="auto">
          <a:xfrm>
            <a:off x="399826" y="1878932"/>
            <a:ext cx="7680687" cy="452248"/>
          </a:xfrm>
          <a:prstGeom prst="rect">
            <a:avLst/>
          </a:prstGeom>
          <a:solidFill>
            <a:schemeClr val="tx1">
              <a:lumMod val="50000"/>
              <a:lumOff val="50000"/>
            </a:schemeClr>
          </a:solidFill>
          <a:ln>
            <a:noFill/>
          </a:ln>
          <a:effectLst/>
        </p:spPr>
        <p:txBody>
          <a:bodyPr lIns="182880" tIns="182880" rIns="182880" bIns="182880" rtlCol="0" anchor="ctr" anchorCtr="0">
            <a:noAutofit/>
          </a:bodyPr>
          <a:lstStyle/>
          <a:p>
            <a:pPr algn="ctr" eaLnBrk="1" hangingPunct="1"/>
            <a:r>
              <a:rPr lang="en-US" sz="1400" b="1" dirty="0">
                <a:solidFill>
                  <a:schemeClr val="bg1"/>
                </a:solidFill>
                <a:latin typeface="+mn-lt"/>
              </a:rPr>
              <a:t>National Health Expenditures as % of GDP (2001–2021)</a:t>
            </a:r>
          </a:p>
        </p:txBody>
      </p:sp>
      <p:sp>
        <p:nvSpPr>
          <p:cNvPr id="3" name="Rectangle 2">
            <a:extLst>
              <a:ext uri="{FF2B5EF4-FFF2-40B4-BE49-F238E27FC236}">
                <a16:creationId xmlns:a16="http://schemas.microsoft.com/office/drawing/2014/main" id="{742B3FAB-72C2-55D1-16CB-1A21A9A2F101}"/>
              </a:ext>
            </a:extLst>
          </p:cNvPr>
          <p:cNvSpPr/>
          <p:nvPr/>
        </p:nvSpPr>
        <p:spPr bwMode="auto">
          <a:xfrm>
            <a:off x="8217906" y="1884264"/>
            <a:ext cx="3630256" cy="3936324"/>
          </a:xfrm>
          <a:prstGeom prst="rect">
            <a:avLst/>
          </a:prstGeom>
          <a:solidFill>
            <a:schemeClr val="bg1">
              <a:lumMod val="95000"/>
            </a:schemeClr>
          </a:solidFill>
          <a:ln>
            <a:noFill/>
          </a:ln>
          <a:effectLst/>
        </p:spPr>
        <p:txBody>
          <a:bodyPr lIns="182880" tIns="182880" rIns="182880" bIns="182880" rtlCol="0" anchor="ctr" anchorCtr="0">
            <a:noAutofit/>
          </a:bodyPr>
          <a:lstStyle/>
          <a:p>
            <a:pPr>
              <a:spcAft>
                <a:spcPts val="600"/>
              </a:spcAft>
            </a:pPr>
            <a:r>
              <a:rPr lang="en-US" sz="1300" b="1" i="1">
                <a:solidFill>
                  <a:schemeClr val="tx1">
                    <a:lumMod val="50000"/>
                    <a:lumOff val="50000"/>
                  </a:schemeClr>
                </a:solidFill>
                <a:latin typeface="+mn-lt"/>
              </a:rPr>
              <a:t>Takeaways:</a:t>
            </a:r>
          </a:p>
          <a:p>
            <a:pPr marL="285750" indent="-285750">
              <a:spcAft>
                <a:spcPts val="600"/>
              </a:spcAft>
              <a:buFont typeface="Wingdings" panose="05000000000000000000" pitchFamily="2" charset="2"/>
              <a:buChar char="§"/>
            </a:pPr>
            <a:r>
              <a:rPr lang="en-US" sz="1300">
                <a:solidFill>
                  <a:schemeClr val="tx1">
                    <a:lumMod val="85000"/>
                    <a:lumOff val="15000"/>
                  </a:schemeClr>
                </a:solidFill>
                <a:latin typeface="+mn-lt"/>
              </a:rPr>
              <a:t>National </a:t>
            </a:r>
            <a:r>
              <a:rPr lang="en-US" sz="1300">
                <a:solidFill>
                  <a:schemeClr val="tx1">
                    <a:lumMod val="85000"/>
                    <a:lumOff val="15000"/>
                  </a:schemeClr>
                </a:solidFill>
              </a:rPr>
              <a:t>h</a:t>
            </a:r>
            <a:r>
              <a:rPr lang="en-US" sz="1300">
                <a:solidFill>
                  <a:schemeClr val="tx1">
                    <a:lumMod val="85000"/>
                    <a:lumOff val="15000"/>
                  </a:schemeClr>
                </a:solidFill>
                <a:latin typeface="+mn-lt"/>
              </a:rPr>
              <a:t>ealth expenditures (NHE) represent annual health care spending in the US across </a:t>
            </a:r>
            <a:r>
              <a:rPr lang="en-US" sz="1300">
                <a:solidFill>
                  <a:schemeClr val="tx1">
                    <a:lumMod val="85000"/>
                    <a:lumOff val="15000"/>
                  </a:schemeClr>
                </a:solidFill>
              </a:rPr>
              <a:t>public</a:t>
            </a:r>
            <a:r>
              <a:rPr lang="en-US" sz="1300">
                <a:solidFill>
                  <a:schemeClr val="tx1">
                    <a:lumMod val="85000"/>
                    <a:lumOff val="15000"/>
                  </a:schemeClr>
                </a:solidFill>
                <a:latin typeface="+mn-lt"/>
              </a:rPr>
              <a:t> </a:t>
            </a:r>
            <a:r>
              <a:rPr lang="en-US" sz="1300">
                <a:solidFill>
                  <a:schemeClr val="tx1">
                    <a:lumMod val="85000"/>
                    <a:lumOff val="15000"/>
                  </a:schemeClr>
                </a:solidFill>
              </a:rPr>
              <a:t>and private </a:t>
            </a:r>
            <a:r>
              <a:rPr lang="en-US" sz="1300">
                <a:solidFill>
                  <a:schemeClr val="tx1">
                    <a:lumMod val="85000"/>
                    <a:lumOff val="15000"/>
                  </a:schemeClr>
                </a:solidFill>
                <a:latin typeface="+mn-lt"/>
              </a:rPr>
              <a:t>funding sources and </a:t>
            </a:r>
            <a:r>
              <a:rPr lang="en-US" sz="1300">
                <a:solidFill>
                  <a:schemeClr val="tx1">
                    <a:lumMod val="85000"/>
                    <a:lumOff val="15000"/>
                  </a:schemeClr>
                </a:solidFill>
              </a:rPr>
              <a:t>various</a:t>
            </a:r>
            <a:r>
              <a:rPr lang="en-US" sz="1300">
                <a:solidFill>
                  <a:schemeClr val="tx1">
                    <a:lumMod val="85000"/>
                    <a:lumOff val="15000"/>
                  </a:schemeClr>
                </a:solidFill>
                <a:latin typeface="+mn-lt"/>
              </a:rPr>
              <a:t> sponsors (businesses, households, governments).</a:t>
            </a:r>
            <a:endParaRPr lang="en-US" sz="1300">
              <a:solidFill>
                <a:schemeClr val="tx1">
                  <a:lumMod val="85000"/>
                  <a:lumOff val="15000"/>
                </a:schemeClr>
              </a:solidFill>
              <a:latin typeface="+mn-lt"/>
              <a:cs typeface="Calibri"/>
            </a:endParaRPr>
          </a:p>
          <a:p>
            <a:pPr marL="285750" indent="-285750">
              <a:spcAft>
                <a:spcPts val="600"/>
              </a:spcAft>
              <a:buFont typeface="Wingdings" panose="05000000000000000000" pitchFamily="2" charset="2"/>
              <a:buChar char="§"/>
            </a:pPr>
            <a:r>
              <a:rPr lang="en-US" sz="1300">
                <a:solidFill>
                  <a:schemeClr val="tx1">
                    <a:lumMod val="85000"/>
                    <a:lumOff val="15000"/>
                  </a:schemeClr>
                </a:solidFill>
                <a:latin typeface="+mn-lt"/>
              </a:rPr>
              <a:t>Over the last two decades, NHE</a:t>
            </a:r>
            <a:r>
              <a:rPr lang="en-US" sz="1300">
                <a:solidFill>
                  <a:schemeClr val="tx1">
                    <a:lumMod val="85000"/>
                    <a:lumOff val="15000"/>
                  </a:schemeClr>
                </a:solidFill>
              </a:rPr>
              <a:t> has nearly tripled. In 2001, </a:t>
            </a:r>
            <a:r>
              <a:rPr lang="en-US" sz="1300">
                <a:solidFill>
                  <a:schemeClr val="tx1">
                    <a:lumMod val="85000"/>
                    <a:lumOff val="15000"/>
                  </a:schemeClr>
                </a:solidFill>
                <a:latin typeface="+mn-lt"/>
              </a:rPr>
              <a:t>NHE</a:t>
            </a:r>
            <a:r>
              <a:rPr lang="en-US" sz="1300">
                <a:solidFill>
                  <a:schemeClr val="tx1">
                    <a:lumMod val="85000"/>
                    <a:lumOff val="15000"/>
                  </a:schemeClr>
                </a:solidFill>
              </a:rPr>
              <a:t> totaled approximately $1.5 trillion, growing to nearly $4.3 trillion dollars by 2021.</a:t>
            </a:r>
            <a:endParaRPr lang="en-US" sz="1300">
              <a:solidFill>
                <a:schemeClr val="tx1">
                  <a:lumMod val="85000"/>
                  <a:lumOff val="15000"/>
                </a:schemeClr>
              </a:solidFill>
              <a:cs typeface="Calibri"/>
            </a:endParaRPr>
          </a:p>
          <a:p>
            <a:pPr marL="285750" indent="-285750">
              <a:spcAft>
                <a:spcPts val="600"/>
              </a:spcAft>
              <a:buFont typeface="Wingdings" panose="05000000000000000000" pitchFamily="2" charset="2"/>
              <a:buChar char="§"/>
            </a:pPr>
            <a:r>
              <a:rPr lang="en-US" sz="1300">
                <a:solidFill>
                  <a:schemeClr val="tx1">
                    <a:lumMod val="85000"/>
                    <a:lumOff val="15000"/>
                  </a:schemeClr>
                </a:solidFill>
              </a:rPr>
              <a:t>Average annual growth in NHE (3.8%) has outpaced GDP growth (1.3%) over the same period</a:t>
            </a:r>
            <a:r>
              <a:rPr lang="en-US" sz="1300">
                <a:solidFill>
                  <a:schemeClr val="tx2"/>
                </a:solidFill>
              </a:rPr>
              <a:t>. </a:t>
            </a:r>
            <a:endParaRPr lang="en-US" sz="1300">
              <a:solidFill>
                <a:schemeClr val="tx2"/>
              </a:solidFill>
              <a:cs typeface="Calibri"/>
            </a:endParaRPr>
          </a:p>
          <a:p>
            <a:pPr marL="285750" indent="-285750">
              <a:spcAft>
                <a:spcPts val="600"/>
              </a:spcAft>
              <a:buFont typeface="Wingdings" panose="05000000000000000000" pitchFamily="2" charset="2"/>
              <a:buChar char="§"/>
            </a:pPr>
            <a:r>
              <a:rPr lang="en-US" sz="1300">
                <a:solidFill>
                  <a:schemeClr val="tx1">
                    <a:lumMod val="85000"/>
                    <a:lumOff val="15000"/>
                  </a:schemeClr>
                </a:solidFill>
              </a:rPr>
              <a:t>In 2021, NHE represented 18% of the nation’s GDP.</a:t>
            </a:r>
            <a:endParaRPr lang="en-US" sz="1300">
              <a:solidFill>
                <a:schemeClr val="tx1">
                  <a:lumMod val="85000"/>
                  <a:lumOff val="15000"/>
                </a:schemeClr>
              </a:solidFill>
              <a:latin typeface="+mn-lt"/>
              <a:cs typeface="Calibri"/>
            </a:endParaRPr>
          </a:p>
        </p:txBody>
      </p:sp>
      <p:sp>
        <p:nvSpPr>
          <p:cNvPr id="2" name="Rectangle 1">
            <a:extLst>
              <a:ext uri="{FF2B5EF4-FFF2-40B4-BE49-F238E27FC236}">
                <a16:creationId xmlns:a16="http://schemas.microsoft.com/office/drawing/2014/main" id="{AED7F407-2BFC-1F4D-FA2D-6B916E6FE8D3}"/>
              </a:ext>
            </a:extLst>
          </p:cNvPr>
          <p:cNvSpPr/>
          <p:nvPr/>
        </p:nvSpPr>
        <p:spPr bwMode="auto">
          <a:xfrm>
            <a:off x="399825" y="2287755"/>
            <a:ext cx="7680686" cy="3544085"/>
          </a:xfrm>
          <a:prstGeom prst="rect">
            <a:avLst/>
          </a:prstGeom>
          <a:noFill/>
          <a:ln>
            <a:solidFill>
              <a:schemeClr val="tx1">
                <a:lumMod val="50000"/>
                <a:lumOff val="50000"/>
              </a:schemeClr>
            </a:solid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9" name="TextBox 8">
            <a:extLst>
              <a:ext uri="{FF2B5EF4-FFF2-40B4-BE49-F238E27FC236}">
                <a16:creationId xmlns:a16="http://schemas.microsoft.com/office/drawing/2014/main" id="{24DF3324-1226-9A48-D3FB-7A5CC909EB57}"/>
              </a:ext>
            </a:extLst>
          </p:cNvPr>
          <p:cNvSpPr txBox="1"/>
          <p:nvPr/>
        </p:nvSpPr>
        <p:spPr>
          <a:xfrm>
            <a:off x="1189761" y="3849250"/>
            <a:ext cx="726889" cy="307777"/>
          </a:xfrm>
          <a:prstGeom prst="rect">
            <a:avLst/>
          </a:prstGeom>
          <a:noFill/>
        </p:spPr>
        <p:txBody>
          <a:bodyPr wrap="square" rtlCol="0">
            <a:spAutoFit/>
          </a:bodyPr>
          <a:lstStyle/>
          <a:p>
            <a:pPr algn="ctr"/>
            <a:r>
              <a:rPr lang="en-US" sz="1400" b="1">
                <a:solidFill>
                  <a:schemeClr val="accent3"/>
                </a:solidFill>
              </a:rPr>
              <a:t>$</a:t>
            </a:r>
            <a:r>
              <a:rPr lang="en-US" sz="1400" b="1">
                <a:solidFill>
                  <a:schemeClr val="accent3"/>
                </a:solidFill>
                <a:latin typeface="+mn-lt"/>
              </a:rPr>
              <a:t>10.6T</a:t>
            </a:r>
          </a:p>
        </p:txBody>
      </p:sp>
      <p:sp>
        <p:nvSpPr>
          <p:cNvPr id="12" name="TextBox 11">
            <a:extLst>
              <a:ext uri="{FF2B5EF4-FFF2-40B4-BE49-F238E27FC236}">
                <a16:creationId xmlns:a16="http://schemas.microsoft.com/office/drawing/2014/main" id="{EFC5C86E-D061-F9F0-8DC9-122D952B3723}"/>
              </a:ext>
            </a:extLst>
          </p:cNvPr>
          <p:cNvSpPr txBox="1"/>
          <p:nvPr/>
        </p:nvSpPr>
        <p:spPr>
          <a:xfrm>
            <a:off x="2598864" y="3513592"/>
            <a:ext cx="726889" cy="307777"/>
          </a:xfrm>
          <a:prstGeom prst="rect">
            <a:avLst/>
          </a:prstGeom>
          <a:noFill/>
        </p:spPr>
        <p:txBody>
          <a:bodyPr wrap="square" rtlCol="0">
            <a:spAutoFit/>
          </a:bodyPr>
          <a:lstStyle/>
          <a:p>
            <a:pPr algn="ctr"/>
            <a:r>
              <a:rPr lang="en-US" sz="1400" b="1">
                <a:solidFill>
                  <a:schemeClr val="accent3"/>
                </a:solidFill>
                <a:latin typeface="+mn-lt"/>
              </a:rPr>
              <a:t>$13.8T</a:t>
            </a:r>
          </a:p>
        </p:txBody>
      </p:sp>
      <p:sp>
        <p:nvSpPr>
          <p:cNvPr id="13" name="TextBox 12">
            <a:extLst>
              <a:ext uri="{FF2B5EF4-FFF2-40B4-BE49-F238E27FC236}">
                <a16:creationId xmlns:a16="http://schemas.microsoft.com/office/drawing/2014/main" id="{166ABCDE-2974-224D-E163-01E3838D8802}"/>
              </a:ext>
            </a:extLst>
          </p:cNvPr>
          <p:cNvSpPr txBox="1"/>
          <p:nvPr/>
        </p:nvSpPr>
        <p:spPr>
          <a:xfrm>
            <a:off x="4000922" y="3300113"/>
            <a:ext cx="726889" cy="307777"/>
          </a:xfrm>
          <a:prstGeom prst="rect">
            <a:avLst/>
          </a:prstGeom>
          <a:noFill/>
        </p:spPr>
        <p:txBody>
          <a:bodyPr wrap="square" rtlCol="0">
            <a:spAutoFit/>
          </a:bodyPr>
          <a:lstStyle/>
          <a:p>
            <a:pPr algn="ctr"/>
            <a:r>
              <a:rPr lang="en-US" sz="1400" b="1">
                <a:solidFill>
                  <a:schemeClr val="accent3"/>
                </a:solidFill>
                <a:latin typeface="+mn-lt"/>
              </a:rPr>
              <a:t>$15.6T</a:t>
            </a:r>
          </a:p>
        </p:txBody>
      </p:sp>
      <p:sp>
        <p:nvSpPr>
          <p:cNvPr id="14" name="TextBox 13">
            <a:extLst>
              <a:ext uri="{FF2B5EF4-FFF2-40B4-BE49-F238E27FC236}">
                <a16:creationId xmlns:a16="http://schemas.microsoft.com/office/drawing/2014/main" id="{4EAE5E2D-123B-3040-E10F-52E58B25A268}"/>
              </a:ext>
            </a:extLst>
          </p:cNvPr>
          <p:cNvSpPr txBox="1"/>
          <p:nvPr/>
        </p:nvSpPr>
        <p:spPr>
          <a:xfrm>
            <a:off x="5469936" y="2941024"/>
            <a:ext cx="684394" cy="307777"/>
          </a:xfrm>
          <a:prstGeom prst="rect">
            <a:avLst/>
          </a:prstGeom>
          <a:noFill/>
        </p:spPr>
        <p:txBody>
          <a:bodyPr wrap="square" lIns="91440" tIns="45720" rIns="91440" bIns="45720" rtlCol="0" anchor="t">
            <a:spAutoFit/>
          </a:bodyPr>
          <a:lstStyle/>
          <a:p>
            <a:pPr algn="ctr"/>
            <a:r>
              <a:rPr lang="en-US" sz="1400" b="1">
                <a:solidFill>
                  <a:schemeClr val="accent3"/>
                </a:solidFill>
                <a:latin typeface="+mn-lt"/>
              </a:rPr>
              <a:t>$</a:t>
            </a:r>
            <a:r>
              <a:rPr lang="en-US" sz="1400" b="1">
                <a:solidFill>
                  <a:schemeClr val="accent3"/>
                </a:solidFill>
              </a:rPr>
              <a:t>18.8</a:t>
            </a:r>
            <a:endParaRPr lang="en-US" sz="1400" b="1">
              <a:solidFill>
                <a:schemeClr val="accent3"/>
              </a:solidFill>
              <a:latin typeface="+mn-lt"/>
            </a:endParaRPr>
          </a:p>
        </p:txBody>
      </p:sp>
      <p:sp>
        <p:nvSpPr>
          <p:cNvPr id="15" name="TextBox 14">
            <a:extLst>
              <a:ext uri="{FF2B5EF4-FFF2-40B4-BE49-F238E27FC236}">
                <a16:creationId xmlns:a16="http://schemas.microsoft.com/office/drawing/2014/main" id="{431E5EE8-A245-15EB-0C36-58CB37E18874}"/>
              </a:ext>
            </a:extLst>
          </p:cNvPr>
          <p:cNvSpPr txBox="1"/>
          <p:nvPr/>
        </p:nvSpPr>
        <p:spPr>
          <a:xfrm>
            <a:off x="6824983" y="2456131"/>
            <a:ext cx="750586" cy="307777"/>
          </a:xfrm>
          <a:prstGeom prst="rect">
            <a:avLst/>
          </a:prstGeom>
          <a:noFill/>
        </p:spPr>
        <p:txBody>
          <a:bodyPr wrap="square" rtlCol="0">
            <a:spAutoFit/>
          </a:bodyPr>
          <a:lstStyle/>
          <a:p>
            <a:pPr algn="ctr"/>
            <a:r>
              <a:rPr lang="en-US" sz="1400" b="1">
                <a:solidFill>
                  <a:schemeClr val="accent3"/>
                </a:solidFill>
                <a:latin typeface="+mn-lt"/>
              </a:rPr>
              <a:t>$23.6T</a:t>
            </a:r>
          </a:p>
        </p:txBody>
      </p:sp>
      <p:sp>
        <p:nvSpPr>
          <p:cNvPr id="10" name="TextBox 9">
            <a:extLst>
              <a:ext uri="{FF2B5EF4-FFF2-40B4-BE49-F238E27FC236}">
                <a16:creationId xmlns:a16="http://schemas.microsoft.com/office/drawing/2014/main" id="{37E4E0D4-413F-F599-8218-8756F3A7EEC0}"/>
              </a:ext>
            </a:extLst>
          </p:cNvPr>
          <p:cNvSpPr txBox="1"/>
          <p:nvPr/>
        </p:nvSpPr>
        <p:spPr>
          <a:xfrm>
            <a:off x="1249588" y="4840878"/>
            <a:ext cx="667062" cy="307777"/>
          </a:xfrm>
          <a:prstGeom prst="rect">
            <a:avLst/>
          </a:prstGeom>
          <a:noFill/>
        </p:spPr>
        <p:txBody>
          <a:bodyPr wrap="square" rtlCol="0">
            <a:spAutoFit/>
          </a:bodyPr>
          <a:lstStyle/>
          <a:p>
            <a:pPr algn="ctr"/>
            <a:r>
              <a:rPr lang="en-US" sz="1400" b="1">
                <a:solidFill>
                  <a:schemeClr val="accent2"/>
                </a:solidFill>
                <a:latin typeface="+mn-lt"/>
              </a:rPr>
              <a:t>14.0%</a:t>
            </a:r>
          </a:p>
        </p:txBody>
      </p:sp>
      <p:sp>
        <p:nvSpPr>
          <p:cNvPr id="16" name="TextBox 15">
            <a:extLst>
              <a:ext uri="{FF2B5EF4-FFF2-40B4-BE49-F238E27FC236}">
                <a16:creationId xmlns:a16="http://schemas.microsoft.com/office/drawing/2014/main" id="{AE4BB254-1853-F550-911B-149866CFB8BA}"/>
              </a:ext>
            </a:extLst>
          </p:cNvPr>
          <p:cNvSpPr txBox="1"/>
          <p:nvPr/>
        </p:nvSpPr>
        <p:spPr>
          <a:xfrm>
            <a:off x="2632276" y="4811214"/>
            <a:ext cx="726889" cy="307777"/>
          </a:xfrm>
          <a:prstGeom prst="rect">
            <a:avLst/>
          </a:prstGeom>
          <a:noFill/>
        </p:spPr>
        <p:txBody>
          <a:bodyPr wrap="square" rtlCol="0">
            <a:spAutoFit/>
          </a:bodyPr>
          <a:lstStyle/>
          <a:p>
            <a:pPr algn="ctr"/>
            <a:r>
              <a:rPr lang="en-US" sz="1400" b="1">
                <a:solidFill>
                  <a:schemeClr val="accent2"/>
                </a:solidFill>
                <a:latin typeface="+mn-lt"/>
              </a:rPr>
              <a:t>15.7%</a:t>
            </a:r>
          </a:p>
        </p:txBody>
      </p:sp>
      <p:sp>
        <p:nvSpPr>
          <p:cNvPr id="17" name="TextBox 16">
            <a:extLst>
              <a:ext uri="{FF2B5EF4-FFF2-40B4-BE49-F238E27FC236}">
                <a16:creationId xmlns:a16="http://schemas.microsoft.com/office/drawing/2014/main" id="{097CC8AA-ED8F-7F6B-ED0F-4A60B9F6C364}"/>
              </a:ext>
            </a:extLst>
          </p:cNvPr>
          <p:cNvSpPr txBox="1"/>
          <p:nvPr/>
        </p:nvSpPr>
        <p:spPr>
          <a:xfrm>
            <a:off x="4030835" y="4733796"/>
            <a:ext cx="726889" cy="307777"/>
          </a:xfrm>
          <a:prstGeom prst="rect">
            <a:avLst/>
          </a:prstGeom>
          <a:noFill/>
        </p:spPr>
        <p:txBody>
          <a:bodyPr wrap="square" rtlCol="0">
            <a:spAutoFit/>
          </a:bodyPr>
          <a:lstStyle/>
          <a:p>
            <a:pPr algn="ctr"/>
            <a:r>
              <a:rPr lang="en-US" sz="1400" b="1">
                <a:solidFill>
                  <a:schemeClr val="accent2"/>
                </a:solidFill>
                <a:latin typeface="+mn-lt"/>
              </a:rPr>
              <a:t>17.2%</a:t>
            </a:r>
          </a:p>
        </p:txBody>
      </p:sp>
      <p:sp>
        <p:nvSpPr>
          <p:cNvPr id="18" name="TextBox 17">
            <a:extLst>
              <a:ext uri="{FF2B5EF4-FFF2-40B4-BE49-F238E27FC236}">
                <a16:creationId xmlns:a16="http://schemas.microsoft.com/office/drawing/2014/main" id="{4B955090-CD3B-6A6D-5472-F98EC5BDF969}"/>
              </a:ext>
            </a:extLst>
          </p:cNvPr>
          <p:cNvSpPr txBox="1"/>
          <p:nvPr/>
        </p:nvSpPr>
        <p:spPr>
          <a:xfrm>
            <a:off x="5487268" y="4657325"/>
            <a:ext cx="667062" cy="307777"/>
          </a:xfrm>
          <a:prstGeom prst="rect">
            <a:avLst/>
          </a:prstGeom>
          <a:noFill/>
        </p:spPr>
        <p:txBody>
          <a:bodyPr wrap="square" rtlCol="0">
            <a:spAutoFit/>
          </a:bodyPr>
          <a:lstStyle/>
          <a:p>
            <a:pPr algn="ctr"/>
            <a:r>
              <a:rPr lang="en-US" sz="1400" b="1">
                <a:solidFill>
                  <a:schemeClr val="accent2"/>
                </a:solidFill>
                <a:latin typeface="+mn-lt"/>
              </a:rPr>
              <a:t>17.6%</a:t>
            </a:r>
          </a:p>
        </p:txBody>
      </p:sp>
      <p:sp>
        <p:nvSpPr>
          <p:cNvPr id="20" name="TextBox 19">
            <a:extLst>
              <a:ext uri="{FF2B5EF4-FFF2-40B4-BE49-F238E27FC236}">
                <a16:creationId xmlns:a16="http://schemas.microsoft.com/office/drawing/2014/main" id="{F6A69C39-01D3-2301-47A0-A0610468A6D8}"/>
              </a:ext>
            </a:extLst>
          </p:cNvPr>
          <p:cNvSpPr txBox="1"/>
          <p:nvPr/>
        </p:nvSpPr>
        <p:spPr>
          <a:xfrm>
            <a:off x="6908507" y="4533100"/>
            <a:ext cx="667062" cy="307777"/>
          </a:xfrm>
          <a:prstGeom prst="rect">
            <a:avLst/>
          </a:prstGeom>
          <a:noFill/>
        </p:spPr>
        <p:txBody>
          <a:bodyPr wrap="square" rtlCol="0">
            <a:spAutoFit/>
          </a:bodyPr>
          <a:lstStyle/>
          <a:p>
            <a:pPr algn="ctr"/>
            <a:r>
              <a:rPr lang="en-US" sz="1400" b="1">
                <a:solidFill>
                  <a:schemeClr val="accent2"/>
                </a:solidFill>
                <a:latin typeface="+mn-lt"/>
              </a:rPr>
              <a:t>18.0%</a:t>
            </a:r>
          </a:p>
        </p:txBody>
      </p:sp>
    </p:spTree>
    <p:extLst>
      <p:ext uri="{BB962C8B-B14F-4D97-AF65-F5344CB8AC3E}">
        <p14:creationId xmlns:p14="http://schemas.microsoft.com/office/powerpoint/2010/main" val="1816985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hart 16">
            <a:extLst>
              <a:ext uri="{FF2B5EF4-FFF2-40B4-BE49-F238E27FC236}">
                <a16:creationId xmlns:a16="http://schemas.microsoft.com/office/drawing/2014/main" id="{2799173C-BD78-4058-9451-944B8EB29FF5}"/>
              </a:ext>
            </a:extLst>
          </p:cNvPr>
          <p:cNvGraphicFramePr>
            <a:graphicFrameLocks/>
          </p:cNvGraphicFramePr>
          <p:nvPr>
            <p:extLst>
              <p:ext uri="{D42A27DB-BD31-4B8C-83A1-F6EECF244321}">
                <p14:modId xmlns:p14="http://schemas.microsoft.com/office/powerpoint/2010/main" val="1531688890"/>
              </p:ext>
            </p:extLst>
          </p:nvPr>
        </p:nvGraphicFramePr>
        <p:xfrm>
          <a:off x="399824" y="2381229"/>
          <a:ext cx="7279984" cy="3434027"/>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a:extLst>
              <a:ext uri="{FF2B5EF4-FFF2-40B4-BE49-F238E27FC236}">
                <a16:creationId xmlns:a16="http://schemas.microsoft.com/office/drawing/2014/main" id="{9B50EDCA-AFA6-EE67-C732-DA477BA8A98B}"/>
              </a:ext>
            </a:extLst>
          </p:cNvPr>
          <p:cNvSpPr/>
          <p:nvPr/>
        </p:nvSpPr>
        <p:spPr bwMode="auto">
          <a:xfrm>
            <a:off x="399826" y="2253963"/>
            <a:ext cx="7279984" cy="3561293"/>
          </a:xfrm>
          <a:prstGeom prst="rect">
            <a:avLst/>
          </a:prstGeom>
          <a:noFill/>
          <a:ln>
            <a:solidFill>
              <a:schemeClr val="tx1">
                <a:lumMod val="50000"/>
                <a:lumOff val="50000"/>
              </a:schemeClr>
            </a:solid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9" name="Rectangle 8">
            <a:extLst>
              <a:ext uri="{FF2B5EF4-FFF2-40B4-BE49-F238E27FC236}">
                <a16:creationId xmlns:a16="http://schemas.microsoft.com/office/drawing/2014/main" id="{344CDD44-BBB8-040B-4AD4-B116EBE96217}"/>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8" name="Title 7">
            <a:extLst>
              <a:ext uri="{FF2B5EF4-FFF2-40B4-BE49-F238E27FC236}">
                <a16:creationId xmlns:a16="http://schemas.microsoft.com/office/drawing/2014/main" id="{89D91238-427B-4CEA-B464-B71410B8DC65}"/>
              </a:ext>
            </a:extLst>
          </p:cNvPr>
          <p:cNvSpPr>
            <a:spLocks noGrp="1"/>
          </p:cNvSpPr>
          <p:nvPr>
            <p:ph type="title"/>
          </p:nvPr>
        </p:nvSpPr>
        <p:spPr>
          <a:xfrm>
            <a:off x="399826" y="862257"/>
            <a:ext cx="11392348" cy="525257"/>
          </a:xfrm>
        </p:spPr>
        <p:txBody>
          <a:bodyPr>
            <a:noAutofit/>
          </a:bodyPr>
          <a:lstStyle/>
          <a:p>
            <a:pPr algn="ctr"/>
            <a:r>
              <a:rPr lang="en-US" sz="2000">
                <a:solidFill>
                  <a:schemeClr val="bg1"/>
                </a:solidFill>
              </a:rPr>
              <a:t>National health care spending is projected to continue to outpace GDP growth.</a:t>
            </a:r>
            <a:endParaRPr lang="en-US">
              <a:solidFill>
                <a:schemeClr val="bg1"/>
              </a:solidFill>
            </a:endParaRPr>
          </a:p>
        </p:txBody>
      </p:sp>
      <p:sp>
        <p:nvSpPr>
          <p:cNvPr id="4" name="Footer Placeholder 3">
            <a:extLst>
              <a:ext uri="{FF2B5EF4-FFF2-40B4-BE49-F238E27FC236}">
                <a16:creationId xmlns:a16="http://schemas.microsoft.com/office/drawing/2014/main" id="{C0EAC537-91A6-46B7-9990-87B71410E0C1}"/>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graphicFrame>
        <p:nvGraphicFramePr>
          <p:cNvPr id="24" name="Table 24">
            <a:extLst>
              <a:ext uri="{FF2B5EF4-FFF2-40B4-BE49-F238E27FC236}">
                <a16:creationId xmlns:a16="http://schemas.microsoft.com/office/drawing/2014/main" id="{6D2E679F-8CF5-4DE7-9D3D-EBE79EB06D63}"/>
              </a:ext>
            </a:extLst>
          </p:cNvPr>
          <p:cNvGraphicFramePr>
            <a:graphicFrameLocks noGrp="1"/>
          </p:cNvGraphicFramePr>
          <p:nvPr>
            <p:extLst>
              <p:ext uri="{D42A27DB-BD31-4B8C-83A1-F6EECF244321}">
                <p14:modId xmlns:p14="http://schemas.microsoft.com/office/powerpoint/2010/main" val="744709359"/>
              </p:ext>
            </p:extLst>
          </p:nvPr>
        </p:nvGraphicFramePr>
        <p:xfrm>
          <a:off x="-1"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779683734"/>
                    </a:ext>
                  </a:extLst>
                </a:gridCol>
                <a:gridCol w="2438400">
                  <a:extLst>
                    <a:ext uri="{9D8B030D-6E8A-4147-A177-3AD203B41FA5}">
                      <a16:colId xmlns:a16="http://schemas.microsoft.com/office/drawing/2014/main" val="1317366572"/>
                    </a:ext>
                  </a:extLst>
                </a:gridCol>
                <a:gridCol w="2438400">
                  <a:extLst>
                    <a:ext uri="{9D8B030D-6E8A-4147-A177-3AD203B41FA5}">
                      <a16:colId xmlns:a16="http://schemas.microsoft.com/office/drawing/2014/main" val="591650189"/>
                    </a:ext>
                  </a:extLst>
                </a:gridCol>
                <a:gridCol w="2438400">
                  <a:extLst>
                    <a:ext uri="{9D8B030D-6E8A-4147-A177-3AD203B41FA5}">
                      <a16:colId xmlns:a16="http://schemas.microsoft.com/office/drawing/2014/main" val="3942098912"/>
                    </a:ext>
                  </a:extLst>
                </a:gridCol>
                <a:gridCol w="2438400">
                  <a:extLst>
                    <a:ext uri="{9D8B030D-6E8A-4147-A177-3AD203B41FA5}">
                      <a16:colId xmlns:a16="http://schemas.microsoft.com/office/drawing/2014/main" val="34260009"/>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72783123"/>
                  </a:ext>
                </a:extLst>
              </a:tr>
            </a:tbl>
          </a:graphicData>
        </a:graphic>
      </p:graphicFrame>
      <p:sp>
        <p:nvSpPr>
          <p:cNvPr id="3" name="Rectangle 2">
            <a:extLst>
              <a:ext uri="{FF2B5EF4-FFF2-40B4-BE49-F238E27FC236}">
                <a16:creationId xmlns:a16="http://schemas.microsoft.com/office/drawing/2014/main" id="{ECCBD32D-0272-1073-9CA4-A77E1C36E870}"/>
              </a:ext>
            </a:extLst>
          </p:cNvPr>
          <p:cNvSpPr/>
          <p:nvPr/>
        </p:nvSpPr>
        <p:spPr bwMode="auto">
          <a:xfrm>
            <a:off x="7898439" y="1884105"/>
            <a:ext cx="4070954" cy="3931152"/>
          </a:xfrm>
          <a:prstGeom prst="rect">
            <a:avLst/>
          </a:prstGeom>
          <a:solidFill>
            <a:schemeClr val="bg1">
              <a:lumMod val="95000"/>
            </a:schemeClr>
          </a:solidFill>
          <a:ln>
            <a:noFill/>
          </a:ln>
          <a:effectLst/>
        </p:spPr>
        <p:txBody>
          <a:bodyPr lIns="182880" tIns="182880" rIns="182880" bIns="182880" rtlCol="0" anchor="t" anchorCtr="0">
            <a:noAutofit/>
          </a:bodyPr>
          <a:lstStyle/>
          <a:p>
            <a:pPr>
              <a:spcAft>
                <a:spcPts val="600"/>
              </a:spcAft>
            </a:pPr>
            <a:r>
              <a:rPr lang="en-US" sz="1300" b="1" i="1">
                <a:solidFill>
                  <a:schemeClr val="tx1">
                    <a:lumMod val="50000"/>
                    <a:lumOff val="50000"/>
                  </a:schemeClr>
                </a:solidFill>
                <a:latin typeface="+mn-lt"/>
              </a:rPr>
              <a:t>Takeaways:</a:t>
            </a:r>
            <a:endParaRPr lang="en-US" sz="1300">
              <a:solidFill>
                <a:schemeClr val="tx1">
                  <a:lumMod val="85000"/>
                  <a:lumOff val="15000"/>
                </a:schemeClr>
              </a:solidFill>
            </a:endParaRPr>
          </a:p>
          <a:p>
            <a:pPr marL="285750" indent="-285750">
              <a:spcAft>
                <a:spcPts val="600"/>
              </a:spcAft>
              <a:buFont typeface="Wingdings" panose="05000000000000000000" pitchFamily="2" charset="2"/>
              <a:buChar char="§"/>
            </a:pPr>
            <a:r>
              <a:rPr lang="en-US" sz="1300">
                <a:solidFill>
                  <a:schemeClr val="tx1">
                    <a:lumMod val="85000"/>
                    <a:lumOff val="15000"/>
                  </a:schemeClr>
                </a:solidFill>
              </a:rPr>
              <a:t>The Centers for Medicare and Medicaid Services (CMS) projects that NHE will grow from $4.3 trillion to $7.2 trillion over the next decade, outpacing GDP growth to comprise a greater share of our national income (increasing from 18% in 2021 to 19.6%in 2031). </a:t>
            </a:r>
            <a:endParaRPr lang="en-US" sz="1300">
              <a:solidFill>
                <a:schemeClr val="tx1">
                  <a:lumMod val="85000"/>
                  <a:lumOff val="15000"/>
                </a:schemeClr>
              </a:solidFill>
              <a:cs typeface="Calibri"/>
            </a:endParaRPr>
          </a:p>
          <a:p>
            <a:pPr marL="285750" indent="-285750">
              <a:spcAft>
                <a:spcPts val="600"/>
              </a:spcAft>
              <a:buFont typeface="Wingdings" panose="05000000000000000000" pitchFamily="2" charset="2"/>
              <a:buChar char="§"/>
            </a:pPr>
            <a:r>
              <a:rPr lang="en-US" sz="1300">
                <a:solidFill>
                  <a:schemeClr val="tx1">
                    <a:lumMod val="85000"/>
                    <a:lumOff val="15000"/>
                  </a:schemeClr>
                </a:solidFill>
                <a:cs typeface="Calibri"/>
              </a:rPr>
              <a:t>NHE growth will partially be driven by higher Medicare enrollment and hospital spending levels.  Hospital spending growth is projected to outpace spending on physician and clinical services and prescription drugs (5.8%, 5.3%, and 4.6%, respectively).</a:t>
            </a:r>
            <a:endParaRPr lang="en-US">
              <a:solidFill>
                <a:schemeClr val="tx1">
                  <a:lumMod val="85000"/>
                  <a:lumOff val="15000"/>
                </a:schemeClr>
              </a:solidFill>
              <a:cs typeface="Calibri"/>
            </a:endParaRPr>
          </a:p>
          <a:p>
            <a:pPr marL="285750" indent="-285750">
              <a:spcAft>
                <a:spcPts val="600"/>
              </a:spcAft>
              <a:buFont typeface="Wingdings" panose="05000000000000000000" pitchFamily="2" charset="2"/>
              <a:buChar char="§"/>
            </a:pPr>
            <a:r>
              <a:rPr lang="en-US" sz="1300">
                <a:solidFill>
                  <a:schemeClr val="tx1">
                    <a:lumMod val="85000"/>
                    <a:lumOff val="15000"/>
                  </a:schemeClr>
                </a:solidFill>
                <a:cs typeface="Calibri"/>
              </a:rPr>
              <a:t>Government spending is projected to comprise almost half of all national health care spending by 2031 (49%), up from 46% in 2019 and comparable to pandemic-level spending in 2021.</a:t>
            </a:r>
          </a:p>
        </p:txBody>
      </p:sp>
      <p:sp>
        <p:nvSpPr>
          <p:cNvPr id="5" name="Rectangle 4">
            <a:extLst>
              <a:ext uri="{FF2B5EF4-FFF2-40B4-BE49-F238E27FC236}">
                <a16:creationId xmlns:a16="http://schemas.microsoft.com/office/drawing/2014/main" id="{4BF5E667-DA50-E37F-9059-ADA19E71313D}"/>
              </a:ext>
            </a:extLst>
          </p:cNvPr>
          <p:cNvSpPr/>
          <p:nvPr/>
        </p:nvSpPr>
        <p:spPr bwMode="auto">
          <a:xfrm>
            <a:off x="399826" y="1883108"/>
            <a:ext cx="7279984" cy="498121"/>
          </a:xfrm>
          <a:prstGeom prst="rect">
            <a:avLst/>
          </a:prstGeom>
          <a:solidFill>
            <a:schemeClr val="tx1">
              <a:lumMod val="50000"/>
              <a:lumOff val="50000"/>
            </a:schemeClr>
          </a:solidFill>
          <a:ln>
            <a:solidFill>
              <a:schemeClr val="tx1">
                <a:lumMod val="50000"/>
                <a:lumOff val="50000"/>
              </a:schemeClr>
            </a:solidFill>
          </a:ln>
          <a:effectLst/>
        </p:spPr>
        <p:txBody>
          <a:bodyPr lIns="182880" tIns="182880" rIns="182880" bIns="182880" rtlCol="0" anchor="ctr" anchorCtr="0">
            <a:noAutofit/>
          </a:bodyPr>
          <a:lstStyle/>
          <a:p>
            <a:pPr algn="ctr" eaLnBrk="1" hangingPunct="1"/>
            <a:r>
              <a:rPr lang="en-US" sz="1400" b="1" dirty="0">
                <a:solidFill>
                  <a:schemeClr val="bg1"/>
                </a:solidFill>
                <a:latin typeface="+mn-lt"/>
              </a:rPr>
              <a:t>Historical and Projected National Health Expenditures (NHE) and Gross Domestic Product (GDP) Over Time (2013–2031)</a:t>
            </a:r>
          </a:p>
        </p:txBody>
      </p:sp>
      <p:cxnSp>
        <p:nvCxnSpPr>
          <p:cNvPr id="13" name="Straight Connector 12">
            <a:extLst>
              <a:ext uri="{FF2B5EF4-FFF2-40B4-BE49-F238E27FC236}">
                <a16:creationId xmlns:a16="http://schemas.microsoft.com/office/drawing/2014/main" id="{20CA1857-87F4-9B97-2884-38913687D13E}"/>
              </a:ext>
            </a:extLst>
          </p:cNvPr>
          <p:cNvCxnSpPr/>
          <p:nvPr/>
        </p:nvCxnSpPr>
        <p:spPr bwMode="auto">
          <a:xfrm flipV="1">
            <a:off x="4203300" y="2557570"/>
            <a:ext cx="0" cy="2416036"/>
          </a:xfrm>
          <a:prstGeom prst="line">
            <a:avLst/>
          </a:prstGeom>
          <a:noFill/>
          <a:ln w="6350" cap="flat" cmpd="sng" algn="ctr">
            <a:solidFill>
              <a:schemeClr val="bg1">
                <a:lumMod val="75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TextBox 1">
            <a:extLst>
              <a:ext uri="{FF2B5EF4-FFF2-40B4-BE49-F238E27FC236}">
                <a16:creationId xmlns:a16="http://schemas.microsoft.com/office/drawing/2014/main" id="{B4BA2A54-93B4-72FB-0256-A12130B0858D}"/>
              </a:ext>
            </a:extLst>
          </p:cNvPr>
          <p:cNvSpPr txBox="1"/>
          <p:nvPr/>
        </p:nvSpPr>
        <p:spPr>
          <a:xfrm>
            <a:off x="4333507" y="4095410"/>
            <a:ext cx="2875260"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b="1">
                <a:solidFill>
                  <a:schemeClr val="accent2"/>
                </a:solidFill>
              </a:rPr>
              <a:t>Projected NHE Growth </a:t>
            </a:r>
            <a:endParaRPr lang="en-US" sz="1200" b="1">
              <a:solidFill>
                <a:schemeClr val="accent2"/>
              </a:solidFill>
              <a:latin typeface="+mn-lt"/>
            </a:endParaRPr>
          </a:p>
        </p:txBody>
      </p:sp>
      <p:sp>
        <p:nvSpPr>
          <p:cNvPr id="7" name="TextBox 1">
            <a:extLst>
              <a:ext uri="{FF2B5EF4-FFF2-40B4-BE49-F238E27FC236}">
                <a16:creationId xmlns:a16="http://schemas.microsoft.com/office/drawing/2014/main" id="{31DE428A-E342-D5DC-D5EA-459B27B1C8D0}"/>
              </a:ext>
            </a:extLst>
          </p:cNvPr>
          <p:cNvSpPr txBox="1"/>
          <p:nvPr/>
        </p:nvSpPr>
        <p:spPr>
          <a:xfrm>
            <a:off x="4421930" y="2539604"/>
            <a:ext cx="2875260"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b="1">
                <a:solidFill>
                  <a:schemeClr val="accent3"/>
                </a:solidFill>
              </a:rPr>
              <a:t>Projected GDP Growth</a:t>
            </a:r>
          </a:p>
        </p:txBody>
      </p:sp>
      <p:sp>
        <p:nvSpPr>
          <p:cNvPr id="2" name="TextBox 1">
            <a:extLst>
              <a:ext uri="{FF2B5EF4-FFF2-40B4-BE49-F238E27FC236}">
                <a16:creationId xmlns:a16="http://schemas.microsoft.com/office/drawing/2014/main" id="{DADF8F42-09E5-5A7E-31B7-CF5180F80339}"/>
              </a:ext>
            </a:extLst>
          </p:cNvPr>
          <p:cNvSpPr txBox="1"/>
          <p:nvPr/>
        </p:nvSpPr>
        <p:spPr>
          <a:xfrm>
            <a:off x="3532553" y="4319880"/>
            <a:ext cx="582325" cy="338554"/>
          </a:xfrm>
          <a:prstGeom prst="rect">
            <a:avLst/>
          </a:prstGeom>
          <a:noFill/>
        </p:spPr>
        <p:txBody>
          <a:bodyPr wrap="square" rtlCol="0">
            <a:spAutoFit/>
          </a:bodyPr>
          <a:lstStyle/>
          <a:p>
            <a:pPr algn="l"/>
            <a:r>
              <a:rPr lang="en-US" sz="1600" b="1">
                <a:solidFill>
                  <a:schemeClr val="accent2"/>
                </a:solidFill>
                <a:latin typeface="+mn-lt"/>
              </a:rPr>
              <a:t>18%</a:t>
            </a:r>
          </a:p>
        </p:txBody>
      </p:sp>
      <p:sp>
        <p:nvSpPr>
          <p:cNvPr id="10" name="TextBox 9">
            <a:extLst>
              <a:ext uri="{FF2B5EF4-FFF2-40B4-BE49-F238E27FC236}">
                <a16:creationId xmlns:a16="http://schemas.microsoft.com/office/drawing/2014/main" id="{F56FC6C6-5B78-FFFE-7E00-A057293A6C42}"/>
              </a:ext>
            </a:extLst>
          </p:cNvPr>
          <p:cNvSpPr txBox="1"/>
          <p:nvPr/>
        </p:nvSpPr>
        <p:spPr>
          <a:xfrm>
            <a:off x="6984011" y="4217693"/>
            <a:ext cx="812426" cy="338554"/>
          </a:xfrm>
          <a:prstGeom prst="rect">
            <a:avLst/>
          </a:prstGeom>
          <a:noFill/>
        </p:spPr>
        <p:txBody>
          <a:bodyPr wrap="square" rtlCol="0">
            <a:spAutoFit/>
          </a:bodyPr>
          <a:lstStyle/>
          <a:p>
            <a:pPr algn="l"/>
            <a:r>
              <a:rPr lang="en-US" sz="1600" b="1">
                <a:solidFill>
                  <a:schemeClr val="accent2"/>
                </a:solidFill>
                <a:latin typeface="+mn-lt"/>
              </a:rPr>
              <a:t>19.6%</a:t>
            </a:r>
          </a:p>
        </p:txBody>
      </p:sp>
      <p:cxnSp>
        <p:nvCxnSpPr>
          <p:cNvPr id="15" name="Straight Connector 14">
            <a:extLst>
              <a:ext uri="{FF2B5EF4-FFF2-40B4-BE49-F238E27FC236}">
                <a16:creationId xmlns:a16="http://schemas.microsoft.com/office/drawing/2014/main" id="{6503940C-0995-EBE2-BBF4-78B074A37015}"/>
              </a:ext>
            </a:extLst>
          </p:cNvPr>
          <p:cNvCxnSpPr/>
          <p:nvPr/>
        </p:nvCxnSpPr>
        <p:spPr bwMode="auto">
          <a:xfrm>
            <a:off x="3887388" y="4603750"/>
            <a:ext cx="169206" cy="122069"/>
          </a:xfrm>
          <a:prstGeom prst="line">
            <a:avLst/>
          </a:prstGeom>
          <a:noFill/>
          <a:ln w="12700" cap="flat" cmpd="sng" algn="ctr">
            <a:solidFill>
              <a:schemeClr val="bg1">
                <a:lumMod val="65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 Placeholder 21">
            <a:extLst>
              <a:ext uri="{FF2B5EF4-FFF2-40B4-BE49-F238E27FC236}">
                <a16:creationId xmlns:a16="http://schemas.microsoft.com/office/drawing/2014/main" id="{BB4C5369-D13E-79BA-FE91-89371271A281}"/>
              </a:ext>
            </a:extLst>
          </p:cNvPr>
          <p:cNvSpPr txBox="1">
            <a:spLocks/>
          </p:cNvSpPr>
          <p:nvPr/>
        </p:nvSpPr>
        <p:spPr bwMode="gray">
          <a:xfrm>
            <a:off x="399825" y="5781906"/>
            <a:ext cx="11392348" cy="660822"/>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1854" tIns="54864" rIns="101854" bIns="50927" numCol="1" anchor="b" anchorCtr="0" compatLnSpc="1">
            <a:prstTxWarp prst="textNoShape">
              <a:avLst/>
            </a:prstTxWarp>
            <a:spAutoFit/>
          </a:bodyPr>
          <a:lstStyle>
            <a:lvl1pPr marL="0" indent="0" algn="l" defTabSz="1235396" rtl="0" eaLnBrk="1" fontAlgn="base" hangingPunct="1">
              <a:spcBef>
                <a:spcPts val="265"/>
              </a:spcBef>
              <a:spcAft>
                <a:spcPts val="0"/>
              </a:spcAft>
              <a:buClr>
                <a:schemeClr val="accent1"/>
              </a:buClr>
              <a:buFont typeface="Wingdings" pitchFamily="2" charset="2"/>
              <a:buNone/>
              <a:defRPr sz="1059" i="0">
                <a:solidFill>
                  <a:schemeClr val="tx1"/>
                </a:solidFill>
                <a:latin typeface="+mn-lt"/>
                <a:ea typeface="+mn-ea"/>
                <a:cs typeface="+mn-cs"/>
              </a:defRPr>
            </a:lvl1pPr>
            <a:lvl2pPr marL="605150" indent="-224130" algn="l" defTabSz="1235396" rtl="0" eaLnBrk="1" fontAlgn="base" hangingPunct="1">
              <a:spcBef>
                <a:spcPts val="1059"/>
              </a:spcBef>
              <a:spcAft>
                <a:spcPts val="0"/>
              </a:spcAft>
              <a:buClr>
                <a:schemeClr val="accent2"/>
              </a:buClr>
              <a:buFont typeface="Arial" charset="0"/>
              <a:buChar char="–"/>
              <a:defRPr sz="2294">
                <a:solidFill>
                  <a:schemeClr val="tx1"/>
                </a:solidFill>
                <a:latin typeface="+mn-lt"/>
              </a:defRPr>
            </a:lvl2pPr>
            <a:lvl3pPr marL="1008583" indent="-226931" algn="l" defTabSz="1235396" rtl="0" eaLnBrk="1" fontAlgn="base" hangingPunct="1">
              <a:spcBef>
                <a:spcPts val="529"/>
              </a:spcBef>
              <a:spcAft>
                <a:spcPts val="0"/>
              </a:spcAft>
              <a:buClr>
                <a:schemeClr val="accent3"/>
              </a:buClr>
              <a:buSzPct val="75000"/>
              <a:buFont typeface="Wingdings 2" panose="05020102010507070707" pitchFamily="18" charset="2"/>
              <a:buChar char=""/>
              <a:defRPr sz="2294">
                <a:solidFill>
                  <a:schemeClr val="tx1"/>
                </a:solidFill>
                <a:latin typeface="+mn-lt"/>
              </a:defRPr>
            </a:lvl3pPr>
            <a:lvl4pPr marL="1412016" indent="-207320" algn="l" defTabSz="1235396" rtl="0" eaLnBrk="1" fontAlgn="base" hangingPunct="1">
              <a:spcBef>
                <a:spcPts val="265"/>
              </a:spcBef>
              <a:spcAft>
                <a:spcPts val="0"/>
              </a:spcAft>
              <a:buClr>
                <a:schemeClr val="accent1"/>
              </a:buClr>
              <a:buFont typeface="Arial" charset="0"/>
              <a:buChar char="–"/>
              <a:defRPr sz="2294">
                <a:solidFill>
                  <a:schemeClr val="tx1"/>
                </a:solidFill>
                <a:latin typeface="+mn-lt"/>
              </a:defRPr>
            </a:lvl4pPr>
            <a:lvl5pPr marL="1815450" indent="-191911" algn="l" defTabSz="1235396" rtl="0" eaLnBrk="1" fontAlgn="base" hangingPunct="1">
              <a:spcBef>
                <a:spcPts val="265"/>
              </a:spcBef>
              <a:spcAft>
                <a:spcPts val="0"/>
              </a:spcAft>
              <a:buClr>
                <a:schemeClr val="accent2"/>
              </a:buClr>
              <a:buFont typeface="Arial" charset="0"/>
              <a:buChar char="▪"/>
              <a:defRPr sz="2294">
                <a:solidFill>
                  <a:schemeClr val="tx1"/>
                </a:solidFill>
                <a:latin typeface="+mn-lt"/>
              </a:defRPr>
            </a:lvl5pPr>
            <a:lvl6pPr marL="2062842"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6pPr>
            <a:lvl7pPr marL="2617038"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7pPr>
            <a:lvl8pPr marL="3171234"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8pPr>
            <a:lvl9pPr marL="3725431"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9pPr>
          </a:lstStyle>
          <a:p>
            <a:pPr indent="-224130">
              <a:spcBef>
                <a:spcPts val="600"/>
              </a:spcBef>
            </a:pPr>
            <a:r>
              <a:rPr lang="en-US" sz="900" b="1" i="1" kern="0" dirty="0">
                <a:solidFill>
                  <a:srgbClr val="000000"/>
                </a:solidFill>
                <a:latin typeface="Calibri" panose="020F0502020204030204" pitchFamily="34" charset="0"/>
                <a:ea typeface="Calibri" panose="020F0502020204030204" pitchFamily="34" charset="0"/>
                <a:cs typeface="Times New Roman" panose="02020603050405020304" pitchFamily="18" charset="0"/>
              </a:rPr>
              <a:t>Data Source(s): </a:t>
            </a:r>
            <a:r>
              <a:rPr lang="en-US" sz="900" kern="0" dirty="0">
                <a:latin typeface="Calibri" panose="020F0502020204030204" pitchFamily="34" charset="0"/>
                <a:ea typeface="Times New Roman" panose="02020603050405020304" pitchFamily="18" charset="0"/>
              </a:rPr>
              <a:t>Historical and projected NHE data and projected GDP data from Centers for Medicare &amp; Medicaid Services, Office of the Actuary, National Health Statistics Group</a:t>
            </a:r>
            <a:r>
              <a:rPr lang="en-US" sz="900" kern="0" dirty="0">
                <a:solidFill>
                  <a:srgbClr val="000000"/>
                </a:solidFill>
                <a:latin typeface="Calibri" panose="020F0502020204030204" pitchFamily="34" charset="0"/>
                <a:ea typeface="Calibri" panose="020F0502020204030204" pitchFamily="34" charset="0"/>
                <a:cs typeface="Times New Roman" panose="02020603050405020304" pitchFamily="18" charset="0"/>
              </a:rPr>
              <a:t>. National Health Expenditure Accounts Data. Updated July 19, 2023. Available at: </a:t>
            </a:r>
            <a:r>
              <a:rPr lang="en-US" sz="900" kern="0" dirty="0">
                <a:solidFill>
                  <a:srgbClr val="000000"/>
                </a:solidFill>
                <a:latin typeface="Calibri" panose="020F0502020204030204" pitchFamily="34" charset="0"/>
                <a:ea typeface="Calibri" panose="020F0502020204030204" pitchFamily="34" charset="0"/>
                <a:cs typeface="Times New Roman" panose="02020603050405020304" pitchFamily="18" charset="0"/>
                <a:hlinkClick r:id="rId4"/>
              </a:rPr>
              <a:t>https://www.cms.gov/research-statistics-data-and-systems/statistics-trends-and-reports/nationalhealthexpenddata/nationalhealthaccountsprojected</a:t>
            </a:r>
            <a:r>
              <a:rPr lang="en-US" sz="900" kern="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Accessed July 31, 2023. Historical GDP data from The Bureau of Economic Analysis, National Income and Product Accounts. Updated September 28,2023. Available at: </a:t>
            </a:r>
            <a:r>
              <a:rPr lang="en-US" sz="900" kern="0" dirty="0">
                <a:solidFill>
                  <a:srgbClr val="000000"/>
                </a:solidFill>
                <a:latin typeface="Calibri" panose="020F0502020204030204" pitchFamily="34" charset="0"/>
                <a:ea typeface="Calibri" panose="020F0502020204030204" pitchFamily="34" charset="0"/>
                <a:cs typeface="Times New Roman" panose="02020603050405020304" pitchFamily="18" charset="0"/>
                <a:hlinkClick r:id="rId5"/>
              </a:rPr>
              <a:t>https://www.bea.gov/itable/national-gdp-and-personal-income</a:t>
            </a:r>
            <a:r>
              <a:rPr lang="en-US" sz="900" kern="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Accessed October 2, 2023. </a:t>
            </a:r>
            <a:r>
              <a:rPr lang="en-US" sz="900" kern="0" dirty="0">
                <a:latin typeface="Calibri" panose="020F0502020204030204" pitchFamily="34" charset="0"/>
                <a:ea typeface="Times New Roman" panose="02020603050405020304" pitchFamily="18" charset="0"/>
              </a:rPr>
              <a:t>See Data Inventory Source #F3 (CMS National Health Expenditures (NHE)  and State Health Expenditure Accounts (SHEA)) for full information. See Appendix for research notes. </a:t>
            </a:r>
            <a:endParaRPr lang="en-US" sz="900" kern="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59608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6F5EFDC-703C-8112-0E5D-1FA850D00B4A}"/>
              </a:ext>
            </a:extLst>
          </p:cNvPr>
          <p:cNvSpPr/>
          <p:nvPr/>
        </p:nvSpPr>
        <p:spPr bwMode="auto">
          <a:xfrm>
            <a:off x="547761" y="2236799"/>
            <a:ext cx="7537459" cy="3578457"/>
          </a:xfrm>
          <a:prstGeom prst="rect">
            <a:avLst/>
          </a:prstGeom>
          <a:noFill/>
          <a:ln>
            <a:solidFill>
              <a:schemeClr val="tx1">
                <a:lumMod val="50000"/>
                <a:lumOff val="50000"/>
              </a:schemeClr>
            </a:solid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5" name="Rectangle 4">
            <a:extLst>
              <a:ext uri="{FF2B5EF4-FFF2-40B4-BE49-F238E27FC236}">
                <a16:creationId xmlns:a16="http://schemas.microsoft.com/office/drawing/2014/main" id="{9AB2A5A7-85AC-840C-1125-5F66DAD06E36}"/>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8" name="Title 7">
            <a:extLst>
              <a:ext uri="{FF2B5EF4-FFF2-40B4-BE49-F238E27FC236}">
                <a16:creationId xmlns:a16="http://schemas.microsoft.com/office/drawing/2014/main" id="{89D91238-427B-4CEA-B464-B71410B8DC65}"/>
              </a:ext>
            </a:extLst>
          </p:cNvPr>
          <p:cNvSpPr>
            <a:spLocks noGrp="1"/>
          </p:cNvSpPr>
          <p:nvPr>
            <p:ph type="title"/>
          </p:nvPr>
        </p:nvSpPr>
        <p:spPr>
          <a:xfrm>
            <a:off x="399826" y="862257"/>
            <a:ext cx="11392348" cy="525257"/>
          </a:xfrm>
        </p:spPr>
        <p:txBody>
          <a:bodyPr>
            <a:noAutofit/>
          </a:bodyPr>
          <a:lstStyle/>
          <a:p>
            <a:pPr algn="ctr"/>
            <a:r>
              <a:rPr lang="en-US" sz="1800">
                <a:solidFill>
                  <a:srgbClr val="FFFFFF"/>
                </a:solidFill>
              </a:rPr>
              <a:t>Despite spending twice as much on health, the US has lower life expectancy than comparable nations, and this gap worsened during the COVID-19 pandemic.</a:t>
            </a:r>
          </a:p>
        </p:txBody>
      </p:sp>
      <p:sp>
        <p:nvSpPr>
          <p:cNvPr id="22" name="Text Placeholder 21">
            <a:extLst>
              <a:ext uri="{FF2B5EF4-FFF2-40B4-BE49-F238E27FC236}">
                <a16:creationId xmlns:a16="http://schemas.microsoft.com/office/drawing/2014/main" id="{1401A618-969E-4E83-B7E8-37B6C2846A99}"/>
              </a:ext>
            </a:extLst>
          </p:cNvPr>
          <p:cNvSpPr>
            <a:spLocks noGrp="1"/>
          </p:cNvSpPr>
          <p:nvPr>
            <p:ph type="body" sz="quarter" idx="13"/>
          </p:nvPr>
        </p:nvSpPr>
        <p:spPr>
          <a:xfrm>
            <a:off x="399826" y="5855156"/>
            <a:ext cx="11392348" cy="560795"/>
          </a:xfrm>
          <a:noFill/>
        </p:spPr>
        <p:txBody>
          <a:bodyPr/>
          <a:lstStyle/>
          <a:p>
            <a:r>
              <a:rPr lang="en-US" sz="900" b="1" dirty="0"/>
              <a:t>Note: </a:t>
            </a:r>
            <a:r>
              <a:rPr lang="en-US" sz="900" dirty="0"/>
              <a:t>Dollars are adjusted for purchasing power parity (PPP)</a:t>
            </a:r>
          </a:p>
          <a:p>
            <a:r>
              <a:rPr lang="en-US" sz="900" b="1" dirty="0"/>
              <a:t>Data Source(s): </a:t>
            </a:r>
            <a:r>
              <a:rPr lang="en-US" sz="900" dirty="0">
                <a:solidFill>
                  <a:srgbClr val="000000"/>
                </a:solidFill>
                <a:latin typeface="Calibri" panose="020F0502020204030204" pitchFamily="34" charset="0"/>
                <a:ea typeface="Calibri" panose="020F0502020204030204" pitchFamily="34" charset="0"/>
                <a:cs typeface="Times New Roman" panose="02020603050405020304" pitchFamily="18" charset="0"/>
                <a:hlinkClick r:id="rId3"/>
              </a:rPr>
              <a:t>Peterson-KFF Health System Tracker. How does U.S. life expectancy compare to other countries? </a:t>
            </a:r>
            <a:r>
              <a:rPr lang="en-US" sz="9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Accessed July 31, 2023. See also: Peterson-KFF Health System Tracker. </a:t>
            </a:r>
            <a:r>
              <a:rPr lang="en-US" sz="900" dirty="0">
                <a:solidFill>
                  <a:srgbClr val="000000"/>
                </a:solidFill>
                <a:latin typeface="Calibri" panose="020F0502020204030204" pitchFamily="34" charset="0"/>
                <a:ea typeface="Calibri" panose="020F0502020204030204" pitchFamily="34" charset="0"/>
                <a:cs typeface="Times New Roman" panose="02020603050405020304" pitchFamily="18" charset="0"/>
                <a:hlinkClick r:id="rId4"/>
              </a:rPr>
              <a:t>How does health spending in the U.S. compare to other countries? </a:t>
            </a:r>
            <a:r>
              <a:rPr lang="en-US" sz="9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Accessed August 17, 2023. </a:t>
            </a:r>
            <a:r>
              <a:rPr lang="en-US" sz="900" dirty="0">
                <a:effectLst/>
                <a:latin typeface="Calibri" panose="020F0502020204030204" pitchFamily="34" charset="0"/>
                <a:ea typeface="Times New Roman" panose="02020603050405020304" pitchFamily="18" charset="0"/>
              </a:rPr>
              <a:t>See Appendix for research notes.</a:t>
            </a:r>
          </a:p>
        </p:txBody>
      </p:sp>
      <p:sp>
        <p:nvSpPr>
          <p:cNvPr id="4" name="Footer Placeholder 3">
            <a:extLst>
              <a:ext uri="{FF2B5EF4-FFF2-40B4-BE49-F238E27FC236}">
                <a16:creationId xmlns:a16="http://schemas.microsoft.com/office/drawing/2014/main" id="{C0EAC537-91A6-46B7-9990-87B71410E0C1}"/>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graphicFrame>
        <p:nvGraphicFramePr>
          <p:cNvPr id="24" name="Table 24">
            <a:extLst>
              <a:ext uri="{FF2B5EF4-FFF2-40B4-BE49-F238E27FC236}">
                <a16:creationId xmlns:a16="http://schemas.microsoft.com/office/drawing/2014/main" id="{6D2E679F-8CF5-4DE7-9D3D-EBE79EB06D63}"/>
              </a:ext>
            </a:extLst>
          </p:cNvPr>
          <p:cNvGraphicFramePr>
            <a:graphicFrameLocks noGrp="1"/>
          </p:cNvGraphicFramePr>
          <p:nvPr>
            <p:extLst>
              <p:ext uri="{D42A27DB-BD31-4B8C-83A1-F6EECF244321}">
                <p14:modId xmlns:p14="http://schemas.microsoft.com/office/powerpoint/2010/main" val="2555485616"/>
              </p:ext>
            </p:extLst>
          </p:nvPr>
        </p:nvGraphicFramePr>
        <p:xfrm>
          <a:off x="-1"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779683734"/>
                    </a:ext>
                  </a:extLst>
                </a:gridCol>
                <a:gridCol w="2438400">
                  <a:extLst>
                    <a:ext uri="{9D8B030D-6E8A-4147-A177-3AD203B41FA5}">
                      <a16:colId xmlns:a16="http://schemas.microsoft.com/office/drawing/2014/main" val="1317366572"/>
                    </a:ext>
                  </a:extLst>
                </a:gridCol>
                <a:gridCol w="2438400">
                  <a:extLst>
                    <a:ext uri="{9D8B030D-6E8A-4147-A177-3AD203B41FA5}">
                      <a16:colId xmlns:a16="http://schemas.microsoft.com/office/drawing/2014/main" val="591650189"/>
                    </a:ext>
                  </a:extLst>
                </a:gridCol>
                <a:gridCol w="2438400">
                  <a:extLst>
                    <a:ext uri="{9D8B030D-6E8A-4147-A177-3AD203B41FA5}">
                      <a16:colId xmlns:a16="http://schemas.microsoft.com/office/drawing/2014/main" val="3942098912"/>
                    </a:ext>
                  </a:extLst>
                </a:gridCol>
                <a:gridCol w="2438400">
                  <a:extLst>
                    <a:ext uri="{9D8B030D-6E8A-4147-A177-3AD203B41FA5}">
                      <a16:colId xmlns:a16="http://schemas.microsoft.com/office/drawing/2014/main" val="34260009"/>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72783123"/>
                  </a:ext>
                </a:extLst>
              </a:tr>
            </a:tbl>
          </a:graphicData>
        </a:graphic>
      </p:graphicFrame>
      <p:sp>
        <p:nvSpPr>
          <p:cNvPr id="13" name="Rectangle 12">
            <a:extLst>
              <a:ext uri="{FF2B5EF4-FFF2-40B4-BE49-F238E27FC236}">
                <a16:creationId xmlns:a16="http://schemas.microsoft.com/office/drawing/2014/main" id="{59368BD7-8F30-4DD5-B098-D0A81773B262}"/>
              </a:ext>
            </a:extLst>
          </p:cNvPr>
          <p:cNvSpPr/>
          <p:nvPr/>
        </p:nvSpPr>
        <p:spPr bwMode="auto">
          <a:xfrm>
            <a:off x="547761" y="1878256"/>
            <a:ext cx="7537459" cy="358543"/>
          </a:xfrm>
          <a:prstGeom prst="rect">
            <a:avLst/>
          </a:prstGeom>
          <a:solidFill>
            <a:schemeClr val="tx1">
              <a:lumMod val="50000"/>
              <a:lumOff val="50000"/>
            </a:schemeClr>
          </a:solidFill>
          <a:ln>
            <a:noFill/>
          </a:ln>
          <a:effectLst/>
        </p:spPr>
        <p:txBody>
          <a:bodyPr lIns="182880" tIns="182880" rIns="182880" bIns="182880" rtlCol="0" anchor="ctr" anchorCtr="0">
            <a:noAutofit/>
          </a:bodyPr>
          <a:lstStyle/>
          <a:p>
            <a:pPr algn="ctr" eaLnBrk="1" hangingPunct="1"/>
            <a:r>
              <a:rPr lang="en-US" sz="1400" b="1" dirty="0">
                <a:solidFill>
                  <a:schemeClr val="bg1"/>
                </a:solidFill>
                <a:latin typeface="+mn-lt"/>
              </a:rPr>
              <a:t>Life Expectancy at Birth in Years (1980–2021)</a:t>
            </a:r>
          </a:p>
        </p:txBody>
      </p:sp>
      <p:graphicFrame>
        <p:nvGraphicFramePr>
          <p:cNvPr id="9" name="Chart 8">
            <a:extLst>
              <a:ext uri="{FF2B5EF4-FFF2-40B4-BE49-F238E27FC236}">
                <a16:creationId xmlns:a16="http://schemas.microsoft.com/office/drawing/2014/main" id="{BEA5775E-5FE1-4832-B921-A27B91FB62C1}"/>
              </a:ext>
            </a:extLst>
          </p:cNvPr>
          <p:cNvGraphicFramePr>
            <a:graphicFrameLocks/>
          </p:cNvGraphicFramePr>
          <p:nvPr>
            <p:extLst>
              <p:ext uri="{D42A27DB-BD31-4B8C-83A1-F6EECF244321}">
                <p14:modId xmlns:p14="http://schemas.microsoft.com/office/powerpoint/2010/main" val="1336418032"/>
              </p:ext>
            </p:extLst>
          </p:nvPr>
        </p:nvGraphicFramePr>
        <p:xfrm>
          <a:off x="616379" y="2362656"/>
          <a:ext cx="7400090" cy="3418068"/>
        </p:xfrm>
        <a:graphic>
          <a:graphicData uri="http://schemas.openxmlformats.org/drawingml/2006/chart">
            <c:chart xmlns:c="http://schemas.openxmlformats.org/drawingml/2006/chart" xmlns:r="http://schemas.openxmlformats.org/officeDocument/2006/relationships" r:id="rId5"/>
          </a:graphicData>
        </a:graphic>
      </p:graphicFrame>
      <p:sp>
        <p:nvSpPr>
          <p:cNvPr id="11" name="TextBox 10">
            <a:extLst>
              <a:ext uri="{FF2B5EF4-FFF2-40B4-BE49-F238E27FC236}">
                <a16:creationId xmlns:a16="http://schemas.microsoft.com/office/drawing/2014/main" id="{30D545D1-73EE-E565-6232-AFC8B80E1D0F}"/>
              </a:ext>
            </a:extLst>
          </p:cNvPr>
          <p:cNvSpPr txBox="1"/>
          <p:nvPr/>
        </p:nvSpPr>
        <p:spPr>
          <a:xfrm>
            <a:off x="5686139" y="4135238"/>
            <a:ext cx="1124432" cy="276999"/>
          </a:xfrm>
          <a:prstGeom prst="rect">
            <a:avLst/>
          </a:prstGeom>
          <a:noFill/>
        </p:spPr>
        <p:txBody>
          <a:bodyPr wrap="square" rtlCol="0">
            <a:spAutoFit/>
          </a:bodyPr>
          <a:lstStyle/>
          <a:p>
            <a:pPr algn="l"/>
            <a:r>
              <a:rPr lang="en-US" sz="1200" b="1">
                <a:solidFill>
                  <a:srgbClr val="92D050"/>
                </a:solidFill>
                <a:latin typeface="+mn-lt"/>
              </a:rPr>
              <a:t>United States</a:t>
            </a:r>
          </a:p>
        </p:txBody>
      </p:sp>
      <p:sp>
        <p:nvSpPr>
          <p:cNvPr id="12" name="TextBox 11">
            <a:extLst>
              <a:ext uri="{FF2B5EF4-FFF2-40B4-BE49-F238E27FC236}">
                <a16:creationId xmlns:a16="http://schemas.microsoft.com/office/drawing/2014/main" id="{37663014-5E84-1E7E-2B30-AACECB6F7A36}"/>
              </a:ext>
            </a:extLst>
          </p:cNvPr>
          <p:cNvSpPr txBox="1"/>
          <p:nvPr/>
        </p:nvSpPr>
        <p:spPr>
          <a:xfrm>
            <a:off x="3068975" y="3094718"/>
            <a:ext cx="1875484" cy="461665"/>
          </a:xfrm>
          <a:prstGeom prst="rect">
            <a:avLst/>
          </a:prstGeom>
          <a:noFill/>
        </p:spPr>
        <p:txBody>
          <a:bodyPr wrap="square" rtlCol="0">
            <a:spAutoFit/>
          </a:bodyPr>
          <a:lstStyle/>
          <a:p>
            <a:pPr algn="ctr"/>
            <a:r>
              <a:rPr lang="en-US" sz="1200" b="1">
                <a:solidFill>
                  <a:schemeClr val="accent2"/>
                </a:solidFill>
                <a:latin typeface="+mn-lt"/>
              </a:rPr>
              <a:t>Comparable Country Average</a:t>
            </a:r>
          </a:p>
        </p:txBody>
      </p:sp>
      <p:sp>
        <p:nvSpPr>
          <p:cNvPr id="6" name="Rectangle 5">
            <a:extLst>
              <a:ext uri="{FF2B5EF4-FFF2-40B4-BE49-F238E27FC236}">
                <a16:creationId xmlns:a16="http://schemas.microsoft.com/office/drawing/2014/main" id="{6A425E53-66FB-0413-BFCA-CFEBE94B203A}"/>
              </a:ext>
            </a:extLst>
          </p:cNvPr>
          <p:cNvSpPr/>
          <p:nvPr/>
        </p:nvSpPr>
        <p:spPr bwMode="auto">
          <a:xfrm>
            <a:off x="8319544" y="1884105"/>
            <a:ext cx="3472630" cy="3931152"/>
          </a:xfrm>
          <a:prstGeom prst="rect">
            <a:avLst/>
          </a:prstGeom>
          <a:solidFill>
            <a:schemeClr val="bg1">
              <a:lumMod val="95000"/>
            </a:schemeClr>
          </a:solidFill>
          <a:ln>
            <a:noFill/>
          </a:ln>
          <a:effectLst/>
        </p:spPr>
        <p:txBody>
          <a:bodyPr lIns="182880" tIns="182880" rIns="182880" bIns="182880" rtlCol="0" anchor="ctr" anchorCtr="0">
            <a:noAutofit/>
          </a:bodyPr>
          <a:lstStyle/>
          <a:p>
            <a:pPr>
              <a:spcAft>
                <a:spcPts val="600"/>
              </a:spcAft>
            </a:pPr>
            <a:r>
              <a:rPr lang="en-US" sz="1300" b="1" i="1" dirty="0">
                <a:solidFill>
                  <a:schemeClr val="tx1">
                    <a:lumMod val="50000"/>
                    <a:lumOff val="50000"/>
                  </a:schemeClr>
                </a:solidFill>
                <a:latin typeface="+mn-lt"/>
              </a:rPr>
              <a:t>Takeaways:</a:t>
            </a:r>
          </a:p>
          <a:p>
            <a:pPr marL="285750" indent="-285750">
              <a:spcAft>
                <a:spcPts val="600"/>
              </a:spcAft>
              <a:buFont typeface="Wingdings" panose="05000000000000000000" pitchFamily="2" charset="2"/>
              <a:buChar char="§"/>
            </a:pPr>
            <a:r>
              <a:rPr lang="en-US" sz="1300" dirty="0">
                <a:solidFill>
                  <a:schemeClr val="tx1">
                    <a:lumMod val="85000"/>
                    <a:lumOff val="15000"/>
                  </a:schemeClr>
                </a:solidFill>
                <a:cs typeface="Calibri"/>
              </a:rPr>
              <a:t>The US spent nearly $13,000 per person on health care in 2021, more than twice the level of comparable counties ($6,125).  </a:t>
            </a:r>
            <a:r>
              <a:rPr lang="en-US" sz="1300" i="1" dirty="0">
                <a:solidFill>
                  <a:schemeClr val="tx1">
                    <a:lumMod val="85000"/>
                    <a:lumOff val="15000"/>
                  </a:schemeClr>
                </a:solidFill>
                <a:cs typeface="Calibri"/>
              </a:rPr>
              <a:t>(Data not shown.)</a:t>
            </a:r>
            <a:endParaRPr lang="en-US" sz="1300" dirty="0">
              <a:solidFill>
                <a:schemeClr val="tx1">
                  <a:lumMod val="85000"/>
                  <a:lumOff val="15000"/>
                </a:schemeClr>
              </a:solidFill>
              <a:cs typeface="Calibri"/>
            </a:endParaRPr>
          </a:p>
          <a:p>
            <a:pPr marL="285750" indent="-285750">
              <a:spcAft>
                <a:spcPts val="600"/>
              </a:spcAft>
              <a:buFont typeface="Wingdings" panose="05000000000000000000" pitchFamily="2" charset="2"/>
              <a:buChar char="§"/>
            </a:pPr>
            <a:r>
              <a:rPr lang="en-US" sz="1300" dirty="0">
                <a:solidFill>
                  <a:schemeClr val="tx1">
                    <a:lumMod val="85000"/>
                    <a:lumOff val="15000"/>
                  </a:schemeClr>
                </a:solidFill>
                <a:cs typeface="Calibri"/>
              </a:rPr>
              <a:t>Despite our higher rate of health care spending, life </a:t>
            </a:r>
            <a:r>
              <a:rPr lang="en-US" sz="1300" dirty="0">
                <a:solidFill>
                  <a:schemeClr val="tx1">
                    <a:lumMod val="85000"/>
                    <a:lumOff val="15000"/>
                  </a:schemeClr>
                </a:solidFill>
                <a:latin typeface="+mn-lt"/>
              </a:rPr>
              <a:t>expectancy </a:t>
            </a:r>
            <a:r>
              <a:rPr lang="en-US" sz="1300" dirty="0">
                <a:solidFill>
                  <a:schemeClr val="tx1">
                    <a:lumMod val="85000"/>
                    <a:lumOff val="15000"/>
                  </a:schemeClr>
                </a:solidFill>
              </a:rPr>
              <a:t>at birth in</a:t>
            </a:r>
            <a:r>
              <a:rPr lang="en-US" sz="1300" dirty="0">
                <a:solidFill>
                  <a:schemeClr val="tx1">
                    <a:lumMod val="85000"/>
                    <a:lumOff val="15000"/>
                  </a:schemeClr>
                </a:solidFill>
                <a:latin typeface="+mn-lt"/>
              </a:rPr>
              <a:t> the US continues to lag </a:t>
            </a:r>
            <a:r>
              <a:rPr lang="en-US" sz="1300" dirty="0">
                <a:solidFill>
                  <a:schemeClr val="tx1">
                    <a:lumMod val="85000"/>
                    <a:lumOff val="15000"/>
                  </a:schemeClr>
                </a:solidFill>
              </a:rPr>
              <a:t>that of peer</a:t>
            </a:r>
            <a:r>
              <a:rPr lang="en-US" sz="1300" dirty="0">
                <a:solidFill>
                  <a:schemeClr val="tx1">
                    <a:lumMod val="85000"/>
                    <a:lumOff val="15000"/>
                  </a:schemeClr>
                </a:solidFill>
                <a:latin typeface="+mn-lt"/>
              </a:rPr>
              <a:t> countries</a:t>
            </a:r>
            <a:r>
              <a:rPr lang="en-US" sz="1300" dirty="0">
                <a:solidFill>
                  <a:schemeClr val="tx1">
                    <a:lumMod val="85000"/>
                    <a:lumOff val="15000"/>
                  </a:schemeClr>
                </a:solidFill>
              </a:rPr>
              <a:t> (76.1 years vs. 82.4 years) for both men and women.   </a:t>
            </a:r>
            <a:endParaRPr lang="en-US" sz="1300" dirty="0">
              <a:solidFill>
                <a:schemeClr val="tx1">
                  <a:lumMod val="85000"/>
                  <a:lumOff val="15000"/>
                </a:schemeClr>
              </a:solidFill>
              <a:cs typeface="Calibri"/>
            </a:endParaRPr>
          </a:p>
          <a:p>
            <a:pPr marL="285750" indent="-285750">
              <a:spcAft>
                <a:spcPts val="600"/>
              </a:spcAft>
              <a:buFont typeface="Wingdings" panose="05000000000000000000" pitchFamily="2" charset="2"/>
              <a:buChar char="§"/>
            </a:pPr>
            <a:r>
              <a:rPr lang="en-US" sz="1300" dirty="0">
                <a:solidFill>
                  <a:schemeClr val="tx1">
                    <a:lumMod val="85000"/>
                    <a:lumOff val="15000"/>
                  </a:schemeClr>
                </a:solidFill>
              </a:rPr>
              <a:t>L</a:t>
            </a:r>
            <a:r>
              <a:rPr lang="en-US" sz="1300" dirty="0">
                <a:solidFill>
                  <a:schemeClr val="tx1">
                    <a:lumMod val="85000"/>
                    <a:lumOff val="15000"/>
                  </a:schemeClr>
                </a:solidFill>
                <a:latin typeface="+mn-lt"/>
              </a:rPr>
              <a:t>ife expectancy in most countries decreased </a:t>
            </a:r>
            <a:r>
              <a:rPr lang="en-US" sz="1300" dirty="0">
                <a:solidFill>
                  <a:schemeClr val="tx1">
                    <a:lumMod val="85000"/>
                    <a:lumOff val="15000"/>
                  </a:schemeClr>
                </a:solidFill>
              </a:rPr>
              <a:t>between 2019 and 2021 due</a:t>
            </a:r>
            <a:r>
              <a:rPr lang="en-US" sz="1300" dirty="0">
                <a:solidFill>
                  <a:schemeClr val="tx1">
                    <a:lumMod val="85000"/>
                    <a:lumOff val="15000"/>
                  </a:schemeClr>
                </a:solidFill>
                <a:latin typeface="+mn-lt"/>
              </a:rPr>
              <a:t> to </a:t>
            </a:r>
            <a:r>
              <a:rPr lang="en-US" sz="1300" dirty="0">
                <a:solidFill>
                  <a:schemeClr val="tx1">
                    <a:lumMod val="85000"/>
                    <a:lumOff val="15000"/>
                  </a:schemeClr>
                </a:solidFill>
              </a:rPr>
              <a:t>the </a:t>
            </a:r>
            <a:r>
              <a:rPr lang="en-US" sz="1300" dirty="0">
                <a:solidFill>
                  <a:schemeClr val="tx1">
                    <a:lumMod val="85000"/>
                    <a:lumOff val="15000"/>
                  </a:schemeClr>
                </a:solidFill>
                <a:latin typeface="+mn-lt"/>
              </a:rPr>
              <a:t>COVID-19</a:t>
            </a:r>
            <a:r>
              <a:rPr lang="en-US" sz="1300" dirty="0">
                <a:solidFill>
                  <a:schemeClr val="tx1">
                    <a:lumMod val="85000"/>
                    <a:lumOff val="15000"/>
                  </a:schemeClr>
                </a:solidFill>
              </a:rPr>
              <a:t> pandemic</a:t>
            </a:r>
            <a:r>
              <a:rPr lang="en-US" sz="1300" dirty="0">
                <a:solidFill>
                  <a:schemeClr val="tx1">
                    <a:lumMod val="85000"/>
                    <a:lumOff val="15000"/>
                  </a:schemeClr>
                </a:solidFill>
                <a:latin typeface="+mn-lt"/>
              </a:rPr>
              <a:t>, </a:t>
            </a:r>
            <a:r>
              <a:rPr lang="en-US" sz="1300" dirty="0">
                <a:solidFill>
                  <a:schemeClr val="tx1">
                    <a:lumMod val="85000"/>
                    <a:lumOff val="15000"/>
                  </a:schemeClr>
                </a:solidFill>
              </a:rPr>
              <a:t>but </a:t>
            </a:r>
            <a:r>
              <a:rPr lang="en-US" sz="1300" dirty="0">
                <a:solidFill>
                  <a:schemeClr val="tx1">
                    <a:lumMod val="85000"/>
                    <a:lumOff val="15000"/>
                  </a:schemeClr>
                </a:solidFill>
                <a:latin typeface="+mn-lt"/>
              </a:rPr>
              <a:t>the decrease in life expectancy in the US was far more </a:t>
            </a:r>
            <a:r>
              <a:rPr lang="en-US" sz="1300" dirty="0">
                <a:solidFill>
                  <a:schemeClr val="tx1">
                    <a:lumMod val="85000"/>
                    <a:lumOff val="15000"/>
                  </a:schemeClr>
                </a:solidFill>
              </a:rPr>
              <a:t>acute than that experienced in peer countries (-2.7 years vs. -0.2 years).  </a:t>
            </a:r>
            <a:endParaRPr lang="en-US" sz="1300" dirty="0">
              <a:solidFill>
                <a:schemeClr val="tx1">
                  <a:lumMod val="85000"/>
                  <a:lumOff val="15000"/>
                </a:schemeClr>
              </a:solidFill>
              <a:latin typeface="+mn-lt"/>
              <a:cs typeface="Calibri"/>
            </a:endParaRPr>
          </a:p>
        </p:txBody>
      </p:sp>
    </p:spTree>
    <p:extLst>
      <p:ext uri="{BB962C8B-B14F-4D97-AF65-F5344CB8AC3E}">
        <p14:creationId xmlns:p14="http://schemas.microsoft.com/office/powerpoint/2010/main" val="30881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9EC2DD5-FA6D-101D-9DA0-FE09880D2D2A}"/>
              </a:ext>
            </a:extLst>
          </p:cNvPr>
          <p:cNvSpPr/>
          <p:nvPr/>
        </p:nvSpPr>
        <p:spPr bwMode="auto">
          <a:xfrm>
            <a:off x="503584" y="2237475"/>
            <a:ext cx="7600120" cy="3577781"/>
          </a:xfrm>
          <a:prstGeom prst="rect">
            <a:avLst/>
          </a:prstGeom>
          <a:noFill/>
          <a:ln>
            <a:solidFill>
              <a:schemeClr val="tx1">
                <a:lumMod val="50000"/>
                <a:lumOff val="50000"/>
              </a:schemeClr>
            </a:solid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graphicFrame>
        <p:nvGraphicFramePr>
          <p:cNvPr id="14" name="Table 13">
            <a:extLst>
              <a:ext uri="{FF2B5EF4-FFF2-40B4-BE49-F238E27FC236}">
                <a16:creationId xmlns:a16="http://schemas.microsoft.com/office/drawing/2014/main" id="{5B35C45C-B1FC-C7D9-B7D8-2A2194F223CF}"/>
              </a:ext>
            </a:extLst>
          </p:cNvPr>
          <p:cNvGraphicFramePr>
            <a:graphicFrameLocks noGrp="1"/>
          </p:cNvGraphicFramePr>
          <p:nvPr>
            <p:extLst>
              <p:ext uri="{D42A27DB-BD31-4B8C-83A1-F6EECF244321}">
                <p14:modId xmlns:p14="http://schemas.microsoft.com/office/powerpoint/2010/main" val="2193067920"/>
              </p:ext>
            </p:extLst>
          </p:nvPr>
        </p:nvGraphicFramePr>
        <p:xfrm>
          <a:off x="0"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1087977654"/>
                    </a:ext>
                  </a:extLst>
                </a:gridCol>
                <a:gridCol w="2438400">
                  <a:extLst>
                    <a:ext uri="{9D8B030D-6E8A-4147-A177-3AD203B41FA5}">
                      <a16:colId xmlns:a16="http://schemas.microsoft.com/office/drawing/2014/main" val="649238903"/>
                    </a:ext>
                  </a:extLst>
                </a:gridCol>
                <a:gridCol w="2438400">
                  <a:extLst>
                    <a:ext uri="{9D8B030D-6E8A-4147-A177-3AD203B41FA5}">
                      <a16:colId xmlns:a16="http://schemas.microsoft.com/office/drawing/2014/main" val="2658056391"/>
                    </a:ext>
                  </a:extLst>
                </a:gridCol>
                <a:gridCol w="2438400">
                  <a:extLst>
                    <a:ext uri="{9D8B030D-6E8A-4147-A177-3AD203B41FA5}">
                      <a16:colId xmlns:a16="http://schemas.microsoft.com/office/drawing/2014/main" val="3150241152"/>
                    </a:ext>
                  </a:extLst>
                </a:gridCol>
                <a:gridCol w="2438400">
                  <a:extLst>
                    <a:ext uri="{9D8B030D-6E8A-4147-A177-3AD203B41FA5}">
                      <a16:colId xmlns:a16="http://schemas.microsoft.com/office/drawing/2014/main" val="3248868588"/>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2443414001"/>
                  </a:ext>
                </a:extLst>
              </a:tr>
            </a:tbl>
          </a:graphicData>
        </a:graphic>
      </p:graphicFrame>
      <p:sp>
        <p:nvSpPr>
          <p:cNvPr id="3" name="Rectangle 2">
            <a:extLst>
              <a:ext uri="{FF2B5EF4-FFF2-40B4-BE49-F238E27FC236}">
                <a16:creationId xmlns:a16="http://schemas.microsoft.com/office/drawing/2014/main" id="{175ECEEF-3D80-E791-0AC9-7B8E64C811CE}"/>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4" name="Text Placeholder 21">
            <a:extLst>
              <a:ext uri="{FF2B5EF4-FFF2-40B4-BE49-F238E27FC236}">
                <a16:creationId xmlns:a16="http://schemas.microsoft.com/office/drawing/2014/main" id="{CEDADFEB-63E7-71F7-C3F6-6C0DD39AD5AF}"/>
              </a:ext>
            </a:extLst>
          </p:cNvPr>
          <p:cNvSpPr txBox="1">
            <a:spLocks/>
          </p:cNvSpPr>
          <p:nvPr/>
        </p:nvSpPr>
        <p:spPr bwMode="gray">
          <a:xfrm>
            <a:off x="399826" y="5844377"/>
            <a:ext cx="11392348" cy="522322"/>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1854" tIns="54864" rIns="101854" bIns="50927" numCol="1" anchor="b" anchorCtr="0" compatLnSpc="1">
            <a:prstTxWarp prst="textNoShape">
              <a:avLst/>
            </a:prstTxWarp>
            <a:spAutoFit/>
          </a:bodyPr>
          <a:lstStyle>
            <a:lvl1pPr marL="0" indent="0" algn="l" defTabSz="1235396" rtl="0" eaLnBrk="1" fontAlgn="base" hangingPunct="1">
              <a:spcBef>
                <a:spcPts val="265"/>
              </a:spcBef>
              <a:spcAft>
                <a:spcPts val="0"/>
              </a:spcAft>
              <a:buClr>
                <a:schemeClr val="accent1"/>
              </a:buClr>
              <a:buFont typeface="Wingdings" pitchFamily="2" charset="2"/>
              <a:buNone/>
              <a:defRPr sz="1059" i="0">
                <a:solidFill>
                  <a:schemeClr val="tx1"/>
                </a:solidFill>
                <a:latin typeface="+mn-lt"/>
                <a:ea typeface="+mn-ea"/>
                <a:cs typeface="+mn-cs"/>
              </a:defRPr>
            </a:lvl1pPr>
            <a:lvl2pPr marL="605150" indent="-224130" algn="l" defTabSz="1235396" rtl="0" eaLnBrk="1" fontAlgn="base" hangingPunct="1">
              <a:spcBef>
                <a:spcPts val="1059"/>
              </a:spcBef>
              <a:spcAft>
                <a:spcPts val="0"/>
              </a:spcAft>
              <a:buClr>
                <a:schemeClr val="accent2"/>
              </a:buClr>
              <a:buFont typeface="Arial" charset="0"/>
              <a:buChar char="–"/>
              <a:defRPr sz="2294">
                <a:solidFill>
                  <a:schemeClr val="tx1"/>
                </a:solidFill>
                <a:latin typeface="+mn-lt"/>
              </a:defRPr>
            </a:lvl2pPr>
            <a:lvl3pPr marL="1008583" indent="-226931" algn="l" defTabSz="1235396" rtl="0" eaLnBrk="1" fontAlgn="base" hangingPunct="1">
              <a:spcBef>
                <a:spcPts val="529"/>
              </a:spcBef>
              <a:spcAft>
                <a:spcPts val="0"/>
              </a:spcAft>
              <a:buClr>
                <a:schemeClr val="accent3"/>
              </a:buClr>
              <a:buSzPct val="75000"/>
              <a:buFont typeface="Wingdings 2" panose="05020102010507070707" pitchFamily="18" charset="2"/>
              <a:buChar char=""/>
              <a:defRPr sz="2294">
                <a:solidFill>
                  <a:schemeClr val="tx1"/>
                </a:solidFill>
                <a:latin typeface="+mn-lt"/>
              </a:defRPr>
            </a:lvl3pPr>
            <a:lvl4pPr marL="1412016" indent="-207320" algn="l" defTabSz="1235396" rtl="0" eaLnBrk="1" fontAlgn="base" hangingPunct="1">
              <a:spcBef>
                <a:spcPts val="265"/>
              </a:spcBef>
              <a:spcAft>
                <a:spcPts val="0"/>
              </a:spcAft>
              <a:buClr>
                <a:schemeClr val="accent1"/>
              </a:buClr>
              <a:buFont typeface="Arial" charset="0"/>
              <a:buChar char="–"/>
              <a:defRPr sz="2294">
                <a:solidFill>
                  <a:schemeClr val="tx1"/>
                </a:solidFill>
                <a:latin typeface="+mn-lt"/>
              </a:defRPr>
            </a:lvl4pPr>
            <a:lvl5pPr marL="1815450" indent="-191911" algn="l" defTabSz="1235396" rtl="0" eaLnBrk="1" fontAlgn="base" hangingPunct="1">
              <a:spcBef>
                <a:spcPts val="265"/>
              </a:spcBef>
              <a:spcAft>
                <a:spcPts val="0"/>
              </a:spcAft>
              <a:buClr>
                <a:schemeClr val="accent2"/>
              </a:buClr>
              <a:buFont typeface="Arial" charset="0"/>
              <a:buChar char="▪"/>
              <a:defRPr sz="2294">
                <a:solidFill>
                  <a:schemeClr val="tx1"/>
                </a:solidFill>
                <a:latin typeface="+mn-lt"/>
              </a:defRPr>
            </a:lvl5pPr>
            <a:lvl6pPr marL="2062842"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6pPr>
            <a:lvl7pPr marL="2617038"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7pPr>
            <a:lvl8pPr marL="3171234"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8pPr>
            <a:lvl9pPr marL="3725431"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9pPr>
          </a:lstStyle>
          <a:p>
            <a:r>
              <a:rPr lang="en-US" sz="900" b="1" kern="0" dirty="0"/>
              <a:t>Data Source(s): </a:t>
            </a:r>
            <a:r>
              <a:rPr lang="en-US" sz="900" kern="0" dirty="0"/>
              <a:t>National Center for Health Statistics. Percentage of adults aged 18 and over who did not get needed medical care due to cost in the past 12 months, US, 2021; Percentage of adults aged 18 and over who delayed getting medical care due to cost in past 12 months, US, 2021; and Percentage of adults aged 18 and over who did not take medication as prescribed to save money in the past 12 months, US, 2021. National Health Interview Survey. Available at: </a:t>
            </a:r>
            <a:r>
              <a:rPr lang="en-US" sz="900" kern="0" dirty="0">
                <a:hlinkClick r:id="rId3"/>
              </a:rPr>
              <a:t>https://wwwn.cdc.gov/NHISDataQueryTool/SHS_adult/index.html</a:t>
            </a:r>
            <a:r>
              <a:rPr lang="en-US" sz="900" kern="0" dirty="0"/>
              <a:t>. Accessed August 28, 2023. </a:t>
            </a:r>
            <a:r>
              <a:rPr lang="en-US" sz="900" kern="0" dirty="0">
                <a:latin typeface="Calibri" panose="020F0502020204030204" pitchFamily="34" charset="0"/>
                <a:ea typeface="Times New Roman" panose="02020603050405020304" pitchFamily="18" charset="0"/>
              </a:rPr>
              <a:t>See Appendix for research notes. </a:t>
            </a:r>
            <a:endParaRPr lang="en-US" sz="900" kern="0" dirty="0"/>
          </a:p>
        </p:txBody>
      </p:sp>
      <p:sp>
        <p:nvSpPr>
          <p:cNvPr id="6" name="Rectangle 5">
            <a:extLst>
              <a:ext uri="{FF2B5EF4-FFF2-40B4-BE49-F238E27FC236}">
                <a16:creationId xmlns:a16="http://schemas.microsoft.com/office/drawing/2014/main" id="{6B519C7B-BAC7-C941-92AD-F2D04263AF24}"/>
              </a:ext>
            </a:extLst>
          </p:cNvPr>
          <p:cNvSpPr/>
          <p:nvPr/>
        </p:nvSpPr>
        <p:spPr bwMode="auto">
          <a:xfrm>
            <a:off x="503584" y="1878932"/>
            <a:ext cx="7600119" cy="621077"/>
          </a:xfrm>
          <a:prstGeom prst="rect">
            <a:avLst/>
          </a:prstGeom>
          <a:solidFill>
            <a:schemeClr val="tx1">
              <a:lumMod val="50000"/>
              <a:lumOff val="50000"/>
            </a:schemeClr>
          </a:solidFill>
          <a:ln>
            <a:noFill/>
          </a:ln>
          <a:effectLst/>
        </p:spPr>
        <p:txBody>
          <a:bodyPr lIns="182880" tIns="182880" rIns="182880" bIns="18288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a:ln>
                  <a:noFill/>
                </a:ln>
                <a:solidFill>
                  <a:srgbClr val="FFFFFF"/>
                </a:solidFill>
                <a:effectLst/>
                <a:uLnTx/>
                <a:uFillTx/>
                <a:latin typeface="Calibri"/>
                <a:ea typeface="+mn-ea"/>
                <a:cs typeface="+mn-cs"/>
              </a:rPr>
              <a:t>Share of Nonelderly Adults Reporting Selected Barriers to Accessing Health Care by Race / Ethnicity, 2021</a:t>
            </a:r>
          </a:p>
        </p:txBody>
      </p:sp>
      <p:sp>
        <p:nvSpPr>
          <p:cNvPr id="7" name="Rectangle 6">
            <a:extLst>
              <a:ext uri="{FF2B5EF4-FFF2-40B4-BE49-F238E27FC236}">
                <a16:creationId xmlns:a16="http://schemas.microsoft.com/office/drawing/2014/main" id="{97B5CC0A-F975-94D3-35C7-060CA19B7805}"/>
              </a:ext>
            </a:extLst>
          </p:cNvPr>
          <p:cNvSpPr/>
          <p:nvPr/>
        </p:nvSpPr>
        <p:spPr bwMode="auto">
          <a:xfrm>
            <a:off x="8319544" y="1884105"/>
            <a:ext cx="3472630" cy="3931152"/>
          </a:xfrm>
          <a:prstGeom prst="rect">
            <a:avLst/>
          </a:prstGeom>
          <a:solidFill>
            <a:schemeClr val="bg1">
              <a:lumMod val="95000"/>
            </a:schemeClr>
          </a:solidFill>
          <a:ln>
            <a:noFill/>
          </a:ln>
          <a:effectLst/>
        </p:spPr>
        <p:txBody>
          <a:bodyPr lIns="182880" tIns="182880" rIns="182880" bIns="182880" rtlCol="0" anchor="ctr" anchorCtr="0">
            <a:noAutofit/>
          </a:bodyPr>
          <a:lstStyle/>
          <a:p>
            <a:pPr>
              <a:spcAft>
                <a:spcPts val="600"/>
              </a:spcAft>
            </a:pPr>
            <a:r>
              <a:rPr lang="en-US" sz="1300" b="1" i="1" dirty="0">
                <a:solidFill>
                  <a:schemeClr val="tx1">
                    <a:lumMod val="50000"/>
                    <a:lumOff val="50000"/>
                  </a:schemeClr>
                </a:solidFill>
                <a:latin typeface="+mn-lt"/>
              </a:rPr>
              <a:t>Takeaways:</a:t>
            </a:r>
          </a:p>
          <a:p>
            <a:pPr marL="285750" indent="-285750">
              <a:spcAft>
                <a:spcPts val="1200"/>
              </a:spcAft>
              <a:buFont typeface="Wingdings" panose="05000000000000000000" pitchFamily="2" charset="2"/>
              <a:buChar char="§"/>
            </a:pPr>
            <a:r>
              <a:rPr lang="en-US" sz="1300" dirty="0">
                <a:solidFill>
                  <a:schemeClr val="tx1">
                    <a:lumMod val="85000"/>
                    <a:lumOff val="15000"/>
                  </a:schemeClr>
                </a:solidFill>
                <a:latin typeface="+mn-lt"/>
              </a:rPr>
              <a:t>In 2021, the share of Black adults (7.2%), American Indians / Alaskan Natives (AI/ANs, 7.8%), Native Hawaiians and Other Pacific Islanders (NHOPIs, 14.1</a:t>
            </a:r>
            <a:r>
              <a:rPr lang="en-US" sz="1300" dirty="0">
                <a:solidFill>
                  <a:schemeClr val="tx1">
                    <a:lumMod val="85000"/>
                    <a:lumOff val="15000"/>
                  </a:schemeClr>
                </a:solidFill>
              </a:rPr>
              <a:t>%), and </a:t>
            </a:r>
            <a:r>
              <a:rPr lang="en-US" sz="1300" dirty="0">
                <a:solidFill>
                  <a:schemeClr val="tx1">
                    <a:lumMod val="85000"/>
                    <a:lumOff val="15000"/>
                  </a:schemeClr>
                </a:solidFill>
                <a:latin typeface="+mn-lt"/>
              </a:rPr>
              <a:t>Hispanic adults (8%) who </a:t>
            </a:r>
            <a:r>
              <a:rPr lang="en-US" sz="1300" dirty="0">
                <a:solidFill>
                  <a:schemeClr val="tx1">
                    <a:lumMod val="85000"/>
                    <a:lumOff val="15000"/>
                  </a:schemeClr>
                </a:solidFill>
              </a:rPr>
              <a:t>reported going without needed care due to cost in 2021 was higher than the share of w</a:t>
            </a:r>
            <a:r>
              <a:rPr lang="en-US" sz="1300" dirty="0">
                <a:solidFill>
                  <a:schemeClr val="tx1">
                    <a:lumMod val="85000"/>
                    <a:lumOff val="15000"/>
                  </a:schemeClr>
                </a:solidFill>
                <a:latin typeface="+mn-lt"/>
              </a:rPr>
              <a:t>hite adults (5.8%) </a:t>
            </a:r>
            <a:r>
              <a:rPr lang="en-US" sz="1300" dirty="0">
                <a:solidFill>
                  <a:schemeClr val="tx1">
                    <a:lumMod val="85000"/>
                    <a:lumOff val="15000"/>
                  </a:schemeClr>
                </a:solidFill>
              </a:rPr>
              <a:t>who</a:t>
            </a:r>
            <a:r>
              <a:rPr lang="en-US" sz="1300" dirty="0">
                <a:solidFill>
                  <a:schemeClr val="tx1">
                    <a:lumMod val="85000"/>
                    <a:lumOff val="15000"/>
                  </a:schemeClr>
                </a:solidFill>
                <a:latin typeface="+mn-lt"/>
              </a:rPr>
              <a:t> reported the sam</a:t>
            </a:r>
            <a:r>
              <a:rPr lang="en-US" sz="1300" dirty="0">
                <a:solidFill>
                  <a:schemeClr val="tx1">
                    <a:lumMod val="85000"/>
                    <a:lumOff val="15000"/>
                  </a:schemeClr>
                </a:solidFill>
              </a:rPr>
              <a:t>e barrier</a:t>
            </a:r>
            <a:r>
              <a:rPr lang="en-US" sz="1300" dirty="0">
                <a:solidFill>
                  <a:schemeClr val="tx1">
                    <a:lumMod val="85000"/>
                    <a:lumOff val="15000"/>
                  </a:schemeClr>
                </a:solidFill>
                <a:latin typeface="+mn-lt"/>
              </a:rPr>
              <a:t>.</a:t>
            </a:r>
          </a:p>
          <a:p>
            <a:pPr marL="285750" indent="-285750" eaLnBrk="1" hangingPunct="1">
              <a:spcAft>
                <a:spcPts val="1200"/>
              </a:spcAft>
              <a:buFont typeface="Wingdings" panose="05000000000000000000" pitchFamily="2" charset="2"/>
              <a:buChar char="§"/>
            </a:pPr>
            <a:r>
              <a:rPr lang="en-US" sz="1300" dirty="0">
                <a:solidFill>
                  <a:schemeClr val="tx1">
                    <a:lumMod val="85000"/>
                    <a:lumOff val="15000"/>
                  </a:schemeClr>
                </a:solidFill>
              </a:rPr>
              <a:t>Similarly, the share of </a:t>
            </a:r>
            <a:r>
              <a:rPr lang="en-US" sz="1300" dirty="0">
                <a:solidFill>
                  <a:schemeClr val="tx1">
                    <a:lumMod val="85000"/>
                    <a:lumOff val="15000"/>
                  </a:schemeClr>
                </a:solidFill>
                <a:latin typeface="+mn-lt"/>
              </a:rPr>
              <a:t>Black adults (9.3%), NHOPIs (21.5%), and Hispanics (8.5%) </a:t>
            </a:r>
            <a:r>
              <a:rPr lang="en-US" sz="1300" dirty="0">
                <a:solidFill>
                  <a:schemeClr val="tx1">
                    <a:lumMod val="85000"/>
                    <a:lumOff val="15000"/>
                  </a:schemeClr>
                </a:solidFill>
              </a:rPr>
              <a:t>who </a:t>
            </a:r>
            <a:r>
              <a:rPr lang="en-US" sz="1300" dirty="0">
                <a:solidFill>
                  <a:schemeClr val="tx1">
                    <a:lumMod val="85000"/>
                    <a:lumOff val="15000"/>
                  </a:schemeClr>
                </a:solidFill>
                <a:latin typeface="+mn-lt"/>
              </a:rPr>
              <a:t>reported not taking medication as prescribed due to cost was higher than the share of white adults (6.3%) and Asian adults (5.1%).</a:t>
            </a:r>
          </a:p>
        </p:txBody>
      </p:sp>
      <p:sp>
        <p:nvSpPr>
          <p:cNvPr id="8" name="Title 7">
            <a:extLst>
              <a:ext uri="{FF2B5EF4-FFF2-40B4-BE49-F238E27FC236}">
                <a16:creationId xmlns:a16="http://schemas.microsoft.com/office/drawing/2014/main" id="{B7239E9D-D6B5-F511-FB5B-9875A5B723C4}"/>
              </a:ext>
            </a:extLst>
          </p:cNvPr>
          <p:cNvSpPr>
            <a:spLocks noGrp="1"/>
          </p:cNvSpPr>
          <p:nvPr>
            <p:ph type="title"/>
          </p:nvPr>
        </p:nvSpPr>
        <p:spPr>
          <a:xfrm>
            <a:off x="399826" y="862257"/>
            <a:ext cx="11392348" cy="525257"/>
          </a:xfrm>
        </p:spPr>
        <p:txBody>
          <a:bodyPr>
            <a:noAutofit/>
          </a:bodyPr>
          <a:lstStyle/>
          <a:p>
            <a:pPr algn="ctr"/>
            <a:r>
              <a:rPr lang="en-US" sz="1800">
                <a:solidFill>
                  <a:schemeClr val="bg1"/>
                </a:solidFill>
              </a:rPr>
              <a:t>Cost-related barriers to care vary widely by race and ethnicity. </a:t>
            </a:r>
          </a:p>
        </p:txBody>
      </p:sp>
      <p:sp>
        <p:nvSpPr>
          <p:cNvPr id="2" name="Footer Placeholder 1">
            <a:extLst>
              <a:ext uri="{FF2B5EF4-FFF2-40B4-BE49-F238E27FC236}">
                <a16:creationId xmlns:a16="http://schemas.microsoft.com/office/drawing/2014/main" id="{3C94D24D-1E27-752D-9DAB-950D8D6D595C}"/>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graphicFrame>
        <p:nvGraphicFramePr>
          <p:cNvPr id="9" name="Chart 8">
            <a:extLst>
              <a:ext uri="{FF2B5EF4-FFF2-40B4-BE49-F238E27FC236}">
                <a16:creationId xmlns:a16="http://schemas.microsoft.com/office/drawing/2014/main" id="{8AAFAB39-B6A8-4F1F-8EBB-302E9F06FF50}"/>
              </a:ext>
            </a:extLst>
          </p:cNvPr>
          <p:cNvGraphicFramePr>
            <a:graphicFrameLocks/>
          </p:cNvGraphicFramePr>
          <p:nvPr>
            <p:extLst>
              <p:ext uri="{D42A27DB-BD31-4B8C-83A1-F6EECF244321}">
                <p14:modId xmlns:p14="http://schemas.microsoft.com/office/powerpoint/2010/main" val="3344021200"/>
              </p:ext>
            </p:extLst>
          </p:nvPr>
        </p:nvGraphicFramePr>
        <p:xfrm>
          <a:off x="503583" y="2500009"/>
          <a:ext cx="7600120" cy="329219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87351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CC6D5-A877-5BB6-0605-39038A9EC966}"/>
              </a:ext>
            </a:extLst>
          </p:cNvPr>
          <p:cNvSpPr>
            <a:spLocks noGrp="1"/>
          </p:cNvSpPr>
          <p:nvPr>
            <p:ph type="title"/>
          </p:nvPr>
        </p:nvSpPr>
        <p:spPr/>
        <p:txBody>
          <a:bodyPr/>
          <a:lstStyle/>
          <a:p>
            <a:r>
              <a:rPr lang="en-US"/>
              <a:t>Sample Slides:</a:t>
            </a:r>
            <a:br>
              <a:rPr lang="en-US"/>
            </a:br>
            <a:r>
              <a:rPr lang="en-US"/>
              <a:t>State Health Care and Affordability Trends</a:t>
            </a:r>
          </a:p>
        </p:txBody>
      </p:sp>
      <p:sp>
        <p:nvSpPr>
          <p:cNvPr id="3" name="Footer Placeholder 2">
            <a:extLst>
              <a:ext uri="{FF2B5EF4-FFF2-40B4-BE49-F238E27FC236}">
                <a16:creationId xmlns:a16="http://schemas.microsoft.com/office/drawing/2014/main" id="{186F3E61-474A-993B-B074-68FA9B683EE0}"/>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spTree>
    <p:extLst>
      <p:ext uri="{BB962C8B-B14F-4D97-AF65-F5344CB8AC3E}">
        <p14:creationId xmlns:p14="http://schemas.microsoft.com/office/powerpoint/2010/main" val="1662299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3E0B67D-8AE6-246D-A3AB-34FE060E66F7}"/>
              </a:ext>
            </a:extLst>
          </p:cNvPr>
          <p:cNvSpPr/>
          <p:nvPr/>
        </p:nvSpPr>
        <p:spPr bwMode="auto">
          <a:xfrm>
            <a:off x="8319544" y="1878256"/>
            <a:ext cx="3472630" cy="3936324"/>
          </a:xfrm>
          <a:prstGeom prst="rect">
            <a:avLst/>
          </a:prstGeom>
          <a:solidFill>
            <a:schemeClr val="bg1">
              <a:lumMod val="95000"/>
            </a:schemeClr>
          </a:solidFill>
          <a:ln>
            <a:noFill/>
          </a:ln>
          <a:effectLst/>
        </p:spPr>
        <p:txBody>
          <a:bodyPr lIns="182880" tIns="182880" rIns="182880" bIns="182880" rtlCol="0" anchor="ctr" anchorCtr="0">
            <a:noAutofit/>
          </a:bodyPr>
          <a:lstStyle/>
          <a:p>
            <a:pPr>
              <a:spcAft>
                <a:spcPts val="600"/>
              </a:spcAft>
            </a:pPr>
            <a:r>
              <a:rPr lang="en-US" sz="1300" b="1" i="1" dirty="0">
                <a:solidFill>
                  <a:schemeClr val="tx1">
                    <a:lumMod val="50000"/>
                    <a:lumOff val="50000"/>
                  </a:schemeClr>
                </a:solidFill>
                <a:latin typeface="+mn-lt"/>
              </a:rPr>
              <a:t>Takeaways:</a:t>
            </a:r>
          </a:p>
          <a:p>
            <a:pPr marL="285750" indent="-285750">
              <a:spcAft>
                <a:spcPts val="600"/>
              </a:spcAft>
              <a:buFont typeface="Wingdings" panose="05000000000000000000" pitchFamily="2" charset="2"/>
              <a:buChar char="§"/>
            </a:pPr>
            <a:r>
              <a:rPr lang="en-US" sz="1300" dirty="0">
                <a:solidFill>
                  <a:schemeClr val="tx1">
                    <a:lumMod val="85000"/>
                    <a:lumOff val="15000"/>
                  </a:schemeClr>
                </a:solidFill>
                <a:latin typeface="+mn-lt"/>
              </a:rPr>
              <a:t>In 2020, Americans spent</a:t>
            </a:r>
            <a:r>
              <a:rPr lang="en-US" sz="1300" dirty="0">
                <a:solidFill>
                  <a:schemeClr val="tx1">
                    <a:lumMod val="85000"/>
                    <a:lumOff val="15000"/>
                  </a:schemeClr>
                </a:solidFill>
              </a:rPr>
              <a:t> nearly </a:t>
            </a:r>
            <a:r>
              <a:rPr lang="en-US" sz="1300" dirty="0">
                <a:solidFill>
                  <a:schemeClr val="tx1">
                    <a:lumMod val="85000"/>
                    <a:lumOff val="15000"/>
                  </a:schemeClr>
                </a:solidFill>
                <a:latin typeface="+mn-lt"/>
              </a:rPr>
              <a:t>$</a:t>
            </a:r>
            <a:r>
              <a:rPr lang="en-US" sz="1300" dirty="0">
                <a:solidFill>
                  <a:schemeClr val="tx1">
                    <a:lumMod val="85000"/>
                    <a:lumOff val="15000"/>
                  </a:schemeClr>
                </a:solidFill>
              </a:rPr>
              <a:t>10,200</a:t>
            </a:r>
            <a:r>
              <a:rPr lang="en-US" sz="1300" dirty="0">
                <a:solidFill>
                  <a:schemeClr val="tx1">
                    <a:lumMod val="85000"/>
                    <a:lumOff val="15000"/>
                  </a:schemeClr>
                </a:solidFill>
                <a:latin typeface="+mn-lt"/>
              </a:rPr>
              <a:t> on health care per person </a:t>
            </a:r>
            <a:r>
              <a:rPr lang="en-US" sz="1300" dirty="0">
                <a:solidFill>
                  <a:schemeClr val="tx1">
                    <a:lumMod val="85000"/>
                    <a:lumOff val="15000"/>
                  </a:schemeClr>
                </a:solidFill>
                <a:latin typeface="Arial" panose="020B0604020202020204" pitchFamily="34" charset="0"/>
                <a:cs typeface="Arial" panose="020B0604020202020204" pitchFamily="34" charset="0"/>
              </a:rPr>
              <a:t>—</a:t>
            </a:r>
            <a:r>
              <a:rPr lang="en-US" sz="1300" dirty="0">
                <a:solidFill>
                  <a:schemeClr val="tx1">
                    <a:lumMod val="85000"/>
                    <a:lumOff val="15000"/>
                  </a:schemeClr>
                </a:solidFill>
              </a:rPr>
              <a:t> </a:t>
            </a:r>
            <a:r>
              <a:rPr lang="en-US" sz="1300" dirty="0">
                <a:solidFill>
                  <a:schemeClr val="tx1">
                    <a:lumMod val="85000"/>
                    <a:lumOff val="15000"/>
                  </a:schemeClr>
                </a:solidFill>
                <a:latin typeface="+mn-lt"/>
              </a:rPr>
              <a:t>more than doubling over the </a:t>
            </a:r>
            <a:r>
              <a:rPr lang="en-US" sz="1300" dirty="0">
                <a:solidFill>
                  <a:schemeClr val="tx1">
                    <a:lumMod val="85000"/>
                    <a:lumOff val="15000"/>
                  </a:schemeClr>
                </a:solidFill>
              </a:rPr>
              <a:t>previous</a:t>
            </a:r>
            <a:r>
              <a:rPr lang="en-US" sz="1300" dirty="0">
                <a:solidFill>
                  <a:schemeClr val="tx1">
                    <a:lumMod val="85000"/>
                    <a:lumOff val="15000"/>
                  </a:schemeClr>
                </a:solidFill>
                <a:latin typeface="+mn-lt"/>
              </a:rPr>
              <a:t> two decades (+149%).</a:t>
            </a:r>
            <a:r>
              <a:rPr lang="en-US" sz="1300" dirty="0">
                <a:solidFill>
                  <a:schemeClr val="tx1">
                    <a:lumMod val="85000"/>
                    <a:lumOff val="15000"/>
                  </a:schemeClr>
                </a:solidFill>
              </a:rPr>
              <a:t>  </a:t>
            </a:r>
            <a:endParaRPr lang="en-US" sz="1300" dirty="0">
              <a:solidFill>
                <a:schemeClr val="tx1">
                  <a:lumMod val="85000"/>
                  <a:lumOff val="15000"/>
                </a:schemeClr>
              </a:solidFill>
              <a:latin typeface="+mn-lt"/>
              <a:cs typeface="Calibri"/>
            </a:endParaRPr>
          </a:p>
          <a:p>
            <a:pPr marL="285750" indent="-285750">
              <a:spcAft>
                <a:spcPts val="600"/>
              </a:spcAft>
              <a:buFont typeface="Wingdings" panose="05000000000000000000" pitchFamily="2" charset="2"/>
              <a:buChar char="§"/>
            </a:pPr>
            <a:r>
              <a:rPr lang="en-US" sz="1300" dirty="0">
                <a:solidFill>
                  <a:schemeClr val="tx1">
                    <a:lumMod val="85000"/>
                    <a:lumOff val="15000"/>
                  </a:schemeClr>
                </a:solidFill>
                <a:highlight>
                  <a:srgbClr val="FFFF00"/>
                </a:highlight>
                <a:latin typeface="+mn-lt"/>
              </a:rPr>
              <a:t>Washington State </a:t>
            </a:r>
            <a:r>
              <a:rPr lang="en-US" sz="1300" dirty="0">
                <a:solidFill>
                  <a:schemeClr val="tx1">
                    <a:lumMod val="85000"/>
                    <a:lumOff val="15000"/>
                  </a:schemeClr>
                </a:solidFill>
                <a:latin typeface="+mn-lt"/>
              </a:rPr>
              <a:t>residents have had a similar experience, with per capita health care spending growin</a:t>
            </a:r>
            <a:r>
              <a:rPr lang="en-US" sz="1300" dirty="0">
                <a:solidFill>
                  <a:schemeClr val="tx1">
                    <a:lumMod val="85000"/>
                    <a:lumOff val="15000"/>
                  </a:schemeClr>
                </a:solidFill>
              </a:rPr>
              <a:t>g by </a:t>
            </a:r>
            <a:r>
              <a:rPr lang="en-US" sz="1300" dirty="0">
                <a:solidFill>
                  <a:schemeClr val="tx1">
                    <a:lumMod val="85000"/>
                    <a:lumOff val="15000"/>
                  </a:schemeClr>
                </a:solidFill>
                <a:highlight>
                  <a:srgbClr val="FFFF00"/>
                </a:highlight>
              </a:rPr>
              <a:t>140</a:t>
            </a:r>
            <a:r>
              <a:rPr lang="en-US" sz="1300" dirty="0">
                <a:solidFill>
                  <a:schemeClr val="tx1">
                    <a:lumMod val="85000"/>
                    <a:lumOff val="15000"/>
                  </a:schemeClr>
                </a:solidFill>
              </a:rPr>
              <a:t>% during the period (from </a:t>
            </a:r>
            <a:r>
              <a:rPr lang="en-US" sz="1300" dirty="0">
                <a:solidFill>
                  <a:schemeClr val="tx1">
                    <a:lumMod val="85000"/>
                    <a:lumOff val="15000"/>
                  </a:schemeClr>
                </a:solidFill>
                <a:highlight>
                  <a:srgbClr val="FFFF00"/>
                </a:highlight>
              </a:rPr>
              <a:t>$3,863 </a:t>
            </a:r>
            <a:r>
              <a:rPr lang="en-US" sz="1300" dirty="0">
                <a:solidFill>
                  <a:schemeClr val="tx1">
                    <a:lumMod val="85000"/>
                    <a:lumOff val="15000"/>
                  </a:schemeClr>
                </a:solidFill>
              </a:rPr>
              <a:t>in 2000 to </a:t>
            </a:r>
            <a:r>
              <a:rPr lang="en-US" sz="1300" dirty="0">
                <a:solidFill>
                  <a:schemeClr val="tx1">
                    <a:lumMod val="85000"/>
                    <a:lumOff val="15000"/>
                  </a:schemeClr>
                </a:solidFill>
                <a:highlight>
                  <a:srgbClr val="FFFF00"/>
                </a:highlight>
              </a:rPr>
              <a:t>$9,265 </a:t>
            </a:r>
            <a:r>
              <a:rPr lang="en-US" sz="1300" dirty="0">
                <a:solidFill>
                  <a:schemeClr val="tx1">
                    <a:lumMod val="85000"/>
                    <a:lumOff val="15000"/>
                  </a:schemeClr>
                </a:solidFill>
              </a:rPr>
              <a:t>in 2020), or by approximately </a:t>
            </a:r>
            <a:r>
              <a:rPr lang="en-US" sz="1300" dirty="0">
                <a:solidFill>
                  <a:schemeClr val="tx1">
                    <a:lumMod val="85000"/>
                    <a:lumOff val="15000"/>
                  </a:schemeClr>
                </a:solidFill>
                <a:highlight>
                  <a:srgbClr val="FFFF00"/>
                </a:highlight>
              </a:rPr>
              <a:t>4.5</a:t>
            </a:r>
            <a:r>
              <a:rPr lang="en-US" sz="1300" dirty="0">
                <a:solidFill>
                  <a:schemeClr val="tx1">
                    <a:lumMod val="85000"/>
                    <a:lumOff val="15000"/>
                  </a:schemeClr>
                </a:solidFill>
              </a:rPr>
              <a:t>% annually.  </a:t>
            </a:r>
            <a:endParaRPr lang="en-US" sz="1300" dirty="0">
              <a:solidFill>
                <a:schemeClr val="tx1">
                  <a:lumMod val="85000"/>
                  <a:lumOff val="15000"/>
                </a:schemeClr>
              </a:solidFill>
              <a:cs typeface="Calibri"/>
            </a:endParaRPr>
          </a:p>
          <a:p>
            <a:pPr marL="285750" indent="-285750">
              <a:spcAft>
                <a:spcPts val="600"/>
              </a:spcAft>
              <a:buFont typeface="Wingdings" panose="05000000000000000000" pitchFamily="2" charset="2"/>
              <a:buChar char="§"/>
            </a:pPr>
            <a:r>
              <a:rPr lang="en-US" sz="1300" dirty="0">
                <a:solidFill>
                  <a:schemeClr val="tx1">
                    <a:lumMod val="85000"/>
                    <a:lumOff val="15000"/>
                  </a:schemeClr>
                </a:solidFill>
                <a:highlight>
                  <a:srgbClr val="FFFF00"/>
                </a:highlight>
              </a:rPr>
              <a:t>Washington State’s</a:t>
            </a:r>
            <a:r>
              <a:rPr lang="en-US" sz="1300" dirty="0">
                <a:solidFill>
                  <a:schemeClr val="tx1">
                    <a:lumMod val="85000"/>
                    <a:lumOff val="15000"/>
                  </a:schemeClr>
                </a:solidFill>
              </a:rPr>
              <a:t> rate of health care spending growth was faster than that of peer states like </a:t>
            </a:r>
            <a:r>
              <a:rPr lang="en-US" sz="1300" dirty="0">
                <a:solidFill>
                  <a:schemeClr val="tx1">
                    <a:lumMod val="85000"/>
                    <a:lumOff val="15000"/>
                  </a:schemeClr>
                </a:solidFill>
                <a:highlight>
                  <a:srgbClr val="FFFF00"/>
                </a:highlight>
              </a:rPr>
              <a:t>Colorado</a:t>
            </a:r>
            <a:r>
              <a:rPr lang="en-US" sz="1300" dirty="0">
                <a:solidFill>
                  <a:schemeClr val="tx1">
                    <a:lumMod val="85000"/>
                    <a:lumOff val="15000"/>
                  </a:schemeClr>
                </a:solidFill>
              </a:rPr>
              <a:t> and </a:t>
            </a:r>
            <a:r>
              <a:rPr lang="en-US" sz="1300" dirty="0">
                <a:solidFill>
                  <a:schemeClr val="tx1">
                    <a:lumMod val="85000"/>
                    <a:lumOff val="15000"/>
                  </a:schemeClr>
                </a:solidFill>
                <a:highlight>
                  <a:srgbClr val="FFFF00"/>
                </a:highlight>
              </a:rPr>
              <a:t>Idaho</a:t>
            </a:r>
            <a:r>
              <a:rPr lang="en-US" sz="1300" dirty="0">
                <a:solidFill>
                  <a:schemeClr val="tx1">
                    <a:lumMod val="85000"/>
                    <a:lumOff val="15000"/>
                  </a:schemeClr>
                </a:solidFill>
              </a:rPr>
              <a:t> but slower than that of </a:t>
            </a:r>
            <a:r>
              <a:rPr lang="en-US" sz="1300" dirty="0">
                <a:solidFill>
                  <a:schemeClr val="tx1">
                    <a:lumMod val="85000"/>
                    <a:lumOff val="15000"/>
                  </a:schemeClr>
                </a:solidFill>
                <a:highlight>
                  <a:srgbClr val="FFFF00"/>
                </a:highlight>
              </a:rPr>
              <a:t>California</a:t>
            </a:r>
            <a:r>
              <a:rPr lang="en-US" sz="1300" dirty="0">
                <a:solidFill>
                  <a:schemeClr val="tx1">
                    <a:lumMod val="85000"/>
                    <a:lumOff val="15000"/>
                  </a:schemeClr>
                </a:solidFill>
              </a:rPr>
              <a:t> and </a:t>
            </a:r>
            <a:r>
              <a:rPr lang="en-US" sz="1300" dirty="0">
                <a:solidFill>
                  <a:schemeClr val="tx1">
                    <a:lumMod val="85000"/>
                    <a:lumOff val="15000"/>
                  </a:schemeClr>
                </a:solidFill>
                <a:highlight>
                  <a:srgbClr val="FFFF00"/>
                </a:highlight>
              </a:rPr>
              <a:t>Oregon</a:t>
            </a:r>
            <a:r>
              <a:rPr lang="en-US" sz="1300" dirty="0">
                <a:solidFill>
                  <a:schemeClr val="tx1">
                    <a:lumMod val="85000"/>
                    <a:lumOff val="15000"/>
                  </a:schemeClr>
                </a:solidFill>
              </a:rPr>
              <a:t>.  </a:t>
            </a:r>
            <a:endParaRPr lang="en-US" sz="1300" dirty="0">
              <a:solidFill>
                <a:schemeClr val="tx1">
                  <a:lumMod val="85000"/>
                  <a:lumOff val="15000"/>
                </a:schemeClr>
              </a:solidFill>
              <a:cs typeface="Calibri"/>
            </a:endParaRPr>
          </a:p>
        </p:txBody>
      </p:sp>
      <p:sp>
        <p:nvSpPr>
          <p:cNvPr id="10" name="Rectangle 9">
            <a:extLst>
              <a:ext uri="{FF2B5EF4-FFF2-40B4-BE49-F238E27FC236}">
                <a16:creationId xmlns:a16="http://schemas.microsoft.com/office/drawing/2014/main" id="{4AE67BD7-57F3-5AF1-8D76-54D30E5E5614}"/>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19" name="Rectangle 18">
            <a:extLst>
              <a:ext uri="{FF2B5EF4-FFF2-40B4-BE49-F238E27FC236}">
                <a16:creationId xmlns:a16="http://schemas.microsoft.com/office/drawing/2014/main" id="{1C712F09-C4C1-40E5-BF4F-EB48CCCC5B02}"/>
              </a:ext>
            </a:extLst>
          </p:cNvPr>
          <p:cNvSpPr/>
          <p:nvPr/>
        </p:nvSpPr>
        <p:spPr bwMode="auto">
          <a:xfrm>
            <a:off x="-2" y="602312"/>
            <a:ext cx="12192000" cy="1013693"/>
          </a:xfrm>
          <a:prstGeom prst="rect">
            <a:avLst/>
          </a:prstGeom>
          <a:solidFill>
            <a:schemeClr val="accent1"/>
          </a:solidFill>
          <a:ln>
            <a:noFill/>
          </a:ln>
          <a:effectLst/>
        </p:spPr>
        <p:txBody>
          <a:bodyPr lIns="182880" tIns="182880" rIns="182880" bIns="182880" rtlCol="0" anchor="ctr" anchorCtr="0">
            <a:noAutofit/>
          </a:bodyPr>
          <a:lstStyle/>
          <a:p>
            <a:pPr algn="ctr" eaLnBrk="1" hangingPunct="1"/>
            <a:r>
              <a:rPr lang="en-US">
                <a:solidFill>
                  <a:schemeClr val="bg1"/>
                </a:solidFill>
                <a:latin typeface="+mj-lt"/>
              </a:rPr>
              <a:t>Since 2000, </a:t>
            </a:r>
            <a:r>
              <a:rPr lang="en-US">
                <a:solidFill>
                  <a:srgbClr val="FF0000"/>
                </a:solidFill>
                <a:highlight>
                  <a:srgbClr val="FFFF00"/>
                </a:highlight>
                <a:latin typeface="+mj-lt"/>
              </a:rPr>
              <a:t>Washington State’s</a:t>
            </a:r>
            <a:r>
              <a:rPr lang="en-US">
                <a:solidFill>
                  <a:schemeClr val="bg1"/>
                </a:solidFill>
                <a:latin typeface="+mj-lt"/>
              </a:rPr>
              <a:t> health care expenditures have more than doubled to nearly </a:t>
            </a:r>
            <a:r>
              <a:rPr lang="en-US">
                <a:solidFill>
                  <a:srgbClr val="FF0000"/>
                </a:solidFill>
                <a:highlight>
                  <a:srgbClr val="FFFF00"/>
                </a:highlight>
                <a:latin typeface="+mj-lt"/>
              </a:rPr>
              <a:t>$9,300 </a:t>
            </a:r>
            <a:r>
              <a:rPr lang="en-US">
                <a:solidFill>
                  <a:schemeClr val="bg1"/>
                </a:solidFill>
                <a:latin typeface="+mj-lt"/>
              </a:rPr>
              <a:t>per person.</a:t>
            </a:r>
            <a:endParaRPr lang="en-US" b="1">
              <a:solidFill>
                <a:schemeClr val="bg1"/>
              </a:solidFill>
              <a:latin typeface="+mj-lt"/>
            </a:endParaRPr>
          </a:p>
        </p:txBody>
      </p:sp>
      <p:sp>
        <p:nvSpPr>
          <p:cNvPr id="4" name="Footer Placeholder 3">
            <a:extLst>
              <a:ext uri="{FF2B5EF4-FFF2-40B4-BE49-F238E27FC236}">
                <a16:creationId xmlns:a16="http://schemas.microsoft.com/office/drawing/2014/main" id="{C0EAC537-91A6-46B7-9990-87B71410E0C1}"/>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graphicFrame>
        <p:nvGraphicFramePr>
          <p:cNvPr id="24" name="Table 24">
            <a:extLst>
              <a:ext uri="{FF2B5EF4-FFF2-40B4-BE49-F238E27FC236}">
                <a16:creationId xmlns:a16="http://schemas.microsoft.com/office/drawing/2014/main" id="{6D2E679F-8CF5-4DE7-9D3D-EBE79EB06D63}"/>
              </a:ext>
            </a:extLst>
          </p:cNvPr>
          <p:cNvGraphicFramePr>
            <a:graphicFrameLocks noGrp="1"/>
          </p:cNvGraphicFramePr>
          <p:nvPr>
            <p:extLst>
              <p:ext uri="{D42A27DB-BD31-4B8C-83A1-F6EECF244321}">
                <p14:modId xmlns:p14="http://schemas.microsoft.com/office/powerpoint/2010/main" val="3305709850"/>
              </p:ext>
            </p:extLst>
          </p:nvPr>
        </p:nvGraphicFramePr>
        <p:xfrm>
          <a:off x="-1"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779683734"/>
                    </a:ext>
                  </a:extLst>
                </a:gridCol>
                <a:gridCol w="2438400">
                  <a:extLst>
                    <a:ext uri="{9D8B030D-6E8A-4147-A177-3AD203B41FA5}">
                      <a16:colId xmlns:a16="http://schemas.microsoft.com/office/drawing/2014/main" val="1317366572"/>
                    </a:ext>
                  </a:extLst>
                </a:gridCol>
                <a:gridCol w="2438400">
                  <a:extLst>
                    <a:ext uri="{9D8B030D-6E8A-4147-A177-3AD203B41FA5}">
                      <a16:colId xmlns:a16="http://schemas.microsoft.com/office/drawing/2014/main" val="591650189"/>
                    </a:ext>
                  </a:extLst>
                </a:gridCol>
                <a:gridCol w="2438400">
                  <a:extLst>
                    <a:ext uri="{9D8B030D-6E8A-4147-A177-3AD203B41FA5}">
                      <a16:colId xmlns:a16="http://schemas.microsoft.com/office/drawing/2014/main" val="3942098912"/>
                    </a:ext>
                  </a:extLst>
                </a:gridCol>
                <a:gridCol w="2438400">
                  <a:extLst>
                    <a:ext uri="{9D8B030D-6E8A-4147-A177-3AD203B41FA5}">
                      <a16:colId xmlns:a16="http://schemas.microsoft.com/office/drawing/2014/main" val="34260009"/>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72783123"/>
                  </a:ext>
                </a:extLst>
              </a:tr>
            </a:tbl>
          </a:graphicData>
        </a:graphic>
      </p:graphicFrame>
      <p:sp>
        <p:nvSpPr>
          <p:cNvPr id="5" name="Rectangle 4">
            <a:extLst>
              <a:ext uri="{FF2B5EF4-FFF2-40B4-BE49-F238E27FC236}">
                <a16:creationId xmlns:a16="http://schemas.microsoft.com/office/drawing/2014/main" id="{E0F0458D-320F-E4C2-167D-B16A22DC25F7}"/>
              </a:ext>
            </a:extLst>
          </p:cNvPr>
          <p:cNvSpPr/>
          <p:nvPr/>
        </p:nvSpPr>
        <p:spPr bwMode="auto">
          <a:xfrm>
            <a:off x="503584" y="1838210"/>
            <a:ext cx="7600120" cy="391458"/>
          </a:xfrm>
          <a:prstGeom prst="rect">
            <a:avLst/>
          </a:prstGeom>
          <a:solidFill>
            <a:schemeClr val="tx1">
              <a:lumMod val="50000"/>
              <a:lumOff val="50000"/>
            </a:schemeClr>
          </a:solidFill>
          <a:ln>
            <a:noFill/>
          </a:ln>
          <a:effectLst/>
        </p:spPr>
        <p:txBody>
          <a:bodyPr lIns="182880" tIns="182880" rIns="182880" bIns="182880" rtlCol="0" anchor="ctr" anchorCtr="0">
            <a:noAutofit/>
          </a:bodyPr>
          <a:lstStyle/>
          <a:p>
            <a:pPr algn="ctr" rtl="0">
              <a:defRPr sz="1400" b="1" i="0" u="none" strike="noStrike" kern="1200" spc="0" baseline="0">
                <a:solidFill>
                  <a:srgbClr val="000000">
                    <a:lumMod val="65000"/>
                    <a:lumOff val="35000"/>
                  </a:srgbClr>
                </a:solidFill>
                <a:latin typeface="+mn-lt"/>
                <a:ea typeface="+mn-ea"/>
                <a:cs typeface="+mn-cs"/>
              </a:defRPr>
            </a:pPr>
            <a:r>
              <a:rPr lang="en-US" sz="1400" b="1" dirty="0">
                <a:solidFill>
                  <a:schemeClr val="bg1"/>
                </a:solidFill>
              </a:rPr>
              <a:t>Health Care Spending in </a:t>
            </a:r>
            <a:r>
              <a:rPr lang="en-US" sz="1400" b="1" dirty="0">
                <a:solidFill>
                  <a:srgbClr val="FF0000"/>
                </a:solidFill>
                <a:highlight>
                  <a:srgbClr val="FFFF00"/>
                </a:highlight>
              </a:rPr>
              <a:t>Washington State </a:t>
            </a:r>
            <a:r>
              <a:rPr lang="en-US" sz="1400" b="1" dirty="0">
                <a:solidFill>
                  <a:schemeClr val="bg1"/>
                </a:solidFill>
              </a:rPr>
              <a:t>Compared to Peer States (Per Capita, 2000–2020)</a:t>
            </a:r>
            <a:endParaRPr lang="en-US" sz="1400" b="1" baseline="30000" dirty="0">
              <a:solidFill>
                <a:schemeClr val="bg1"/>
              </a:solidFill>
            </a:endParaRPr>
          </a:p>
        </p:txBody>
      </p:sp>
      <p:graphicFrame>
        <p:nvGraphicFramePr>
          <p:cNvPr id="11" name="Chart 10">
            <a:extLst>
              <a:ext uri="{FF2B5EF4-FFF2-40B4-BE49-F238E27FC236}">
                <a16:creationId xmlns:a16="http://schemas.microsoft.com/office/drawing/2014/main" id="{312B9382-367A-441F-A23F-0663710B1CF5}"/>
              </a:ext>
            </a:extLst>
          </p:cNvPr>
          <p:cNvGraphicFramePr>
            <a:graphicFrameLocks/>
          </p:cNvGraphicFramePr>
          <p:nvPr>
            <p:extLst>
              <p:ext uri="{D42A27DB-BD31-4B8C-83A1-F6EECF244321}">
                <p14:modId xmlns:p14="http://schemas.microsoft.com/office/powerpoint/2010/main" val="2314884416"/>
              </p:ext>
            </p:extLst>
          </p:nvPr>
        </p:nvGraphicFramePr>
        <p:xfrm>
          <a:off x="543560" y="2102936"/>
          <a:ext cx="7487920" cy="3693617"/>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a:extLst>
              <a:ext uri="{FF2B5EF4-FFF2-40B4-BE49-F238E27FC236}">
                <a16:creationId xmlns:a16="http://schemas.microsoft.com/office/drawing/2014/main" id="{3FB91DF8-C49D-7BEE-2914-A165B0FCC17C}"/>
              </a:ext>
            </a:extLst>
          </p:cNvPr>
          <p:cNvSpPr txBox="1"/>
          <p:nvPr/>
        </p:nvSpPr>
        <p:spPr>
          <a:xfrm>
            <a:off x="399827" y="5940961"/>
            <a:ext cx="11453127" cy="400110"/>
          </a:xfrm>
          <a:prstGeom prst="rect">
            <a:avLst/>
          </a:prstGeom>
          <a:noFill/>
        </p:spPr>
        <p:txBody>
          <a:bodyPr wrap="square" rtlCol="0">
            <a:spAutoFit/>
          </a:bodyPr>
          <a:lstStyle/>
          <a:p>
            <a:pPr>
              <a:spcBef>
                <a:spcPts val="0"/>
              </a:spcBef>
              <a:spcAft>
                <a:spcPts val="0"/>
              </a:spcAft>
            </a:pPr>
            <a:r>
              <a:rPr lang="en-US" sz="1000" b="1" dirty="0">
                <a:effectLst/>
                <a:latin typeface="Calibri" panose="020F0502020204030204" pitchFamily="34" charset="0"/>
                <a:ea typeface="Times New Roman" panose="02020603050405020304" pitchFamily="18" charset="0"/>
              </a:rPr>
              <a:t>Data Source(s): </a:t>
            </a:r>
            <a:r>
              <a:rPr lang="en-US" sz="1000" dirty="0">
                <a:effectLst/>
                <a:latin typeface="Calibri" panose="020F0502020204030204" pitchFamily="34" charset="0"/>
                <a:ea typeface="Times New Roman" panose="02020603050405020304" pitchFamily="18" charset="0"/>
              </a:rPr>
              <a:t>Centers for Medicare &amp; Medicaid Services, Office of the Actuary, National Health Statistics Group. </a:t>
            </a:r>
            <a:r>
              <a:rPr lang="en-US" sz="1000" u="sng" dirty="0">
                <a:solidFill>
                  <a:srgbClr val="C00000"/>
                </a:solidFill>
                <a:effectLst/>
                <a:latin typeface="Calibri" panose="020F0502020204030204" pitchFamily="34" charset="0"/>
                <a:ea typeface="Times New Roman" panose="02020603050405020304" pitchFamily="18" charset="0"/>
                <a:hlinkClick r:id="rId4"/>
              </a:rPr>
              <a:t>National Health Expenditure Data: Health Expenditures by State of Residence, 1991-2020</a:t>
            </a:r>
            <a:r>
              <a:rPr lang="en-US" sz="1000" dirty="0">
                <a:effectLst/>
                <a:latin typeface="Calibri" panose="020F0502020204030204" pitchFamily="34" charset="0"/>
                <a:ea typeface="Times New Roman" panose="02020603050405020304" pitchFamily="18" charset="0"/>
              </a:rPr>
              <a:t>. Accessed June 22, 2023.</a:t>
            </a:r>
            <a:r>
              <a:rPr lang="en-US" sz="1000" dirty="0">
                <a:latin typeface="Calibri" panose="020F0502020204030204" pitchFamily="34" charset="0"/>
                <a:ea typeface="Times New Roman" panose="02020603050405020304" pitchFamily="18" charset="0"/>
              </a:rPr>
              <a:t> </a:t>
            </a:r>
            <a:r>
              <a:rPr lang="en-US" sz="1000" dirty="0">
                <a:effectLst/>
                <a:latin typeface="Calibri" panose="020F0502020204030204" pitchFamily="34" charset="0"/>
                <a:ea typeface="Times New Roman" panose="02020603050405020304" pitchFamily="18" charset="0"/>
              </a:rPr>
              <a:t>See Data Inventory Source #F3 (CMS National Health Expenditures (NHE)  and State Health Expenditure Accounts (SHEA)) for full information. See Appendix for research notes. </a:t>
            </a:r>
            <a:endParaRPr lang="en-US" sz="1000" dirty="0">
              <a:latin typeface="+mn-lt"/>
            </a:endParaRPr>
          </a:p>
        </p:txBody>
      </p:sp>
      <p:sp>
        <p:nvSpPr>
          <p:cNvPr id="8" name="Rectangle 7">
            <a:extLst>
              <a:ext uri="{FF2B5EF4-FFF2-40B4-BE49-F238E27FC236}">
                <a16:creationId xmlns:a16="http://schemas.microsoft.com/office/drawing/2014/main" id="{EE49C6AC-B73E-42E5-E02F-14ECAE5CAF6A}"/>
              </a:ext>
            </a:extLst>
          </p:cNvPr>
          <p:cNvSpPr/>
          <p:nvPr/>
        </p:nvSpPr>
        <p:spPr bwMode="auto">
          <a:xfrm>
            <a:off x="503584" y="2237475"/>
            <a:ext cx="7600120" cy="3577781"/>
          </a:xfrm>
          <a:prstGeom prst="rect">
            <a:avLst/>
          </a:prstGeom>
          <a:noFill/>
          <a:ln>
            <a:solidFill>
              <a:schemeClr val="tx1">
                <a:lumMod val="50000"/>
                <a:lumOff val="50000"/>
              </a:schemeClr>
            </a:solid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Tree>
    <p:extLst>
      <p:ext uri="{BB962C8B-B14F-4D97-AF65-F5344CB8AC3E}">
        <p14:creationId xmlns:p14="http://schemas.microsoft.com/office/powerpoint/2010/main" val="25174379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3E0B67D-8AE6-246D-A3AB-34FE060E66F7}"/>
              </a:ext>
            </a:extLst>
          </p:cNvPr>
          <p:cNvSpPr/>
          <p:nvPr/>
        </p:nvSpPr>
        <p:spPr bwMode="auto">
          <a:xfrm>
            <a:off x="8319544" y="1878932"/>
            <a:ext cx="3472630" cy="3931152"/>
          </a:xfrm>
          <a:prstGeom prst="rect">
            <a:avLst/>
          </a:prstGeom>
          <a:solidFill>
            <a:schemeClr val="bg1">
              <a:lumMod val="95000"/>
            </a:schemeClr>
          </a:solidFill>
          <a:ln>
            <a:noFill/>
          </a:ln>
          <a:effectLst/>
        </p:spPr>
        <p:txBody>
          <a:bodyPr lIns="182880" tIns="182880" rIns="182880" bIns="182880" rtlCol="0" anchor="ctr" anchorCtr="0">
            <a:noAutofit/>
          </a:bodyPr>
          <a:lstStyle/>
          <a:p>
            <a:pPr>
              <a:spcAft>
                <a:spcPts val="600"/>
              </a:spcAft>
            </a:pPr>
            <a:r>
              <a:rPr lang="en-US" sz="1300" b="1" i="1">
                <a:solidFill>
                  <a:schemeClr val="tx1">
                    <a:lumMod val="50000"/>
                    <a:lumOff val="50000"/>
                  </a:schemeClr>
                </a:solidFill>
                <a:latin typeface="+mn-lt"/>
              </a:rPr>
              <a:t>Takeaways:</a:t>
            </a:r>
          </a:p>
          <a:p>
            <a:pPr marL="285750" indent="-285750">
              <a:spcAft>
                <a:spcPts val="600"/>
              </a:spcAft>
              <a:buFont typeface="Wingdings" panose="05000000000000000000" pitchFamily="2" charset="2"/>
              <a:buChar char="§"/>
            </a:pPr>
            <a:r>
              <a:rPr lang="en-US" sz="1300">
                <a:solidFill>
                  <a:schemeClr val="tx1">
                    <a:lumMod val="85000"/>
                    <a:lumOff val="15000"/>
                  </a:schemeClr>
                </a:solidFill>
                <a:latin typeface="+mn-lt"/>
              </a:rPr>
              <a:t>Hospital care</a:t>
            </a:r>
            <a:r>
              <a:rPr lang="en-US" sz="1300">
                <a:solidFill>
                  <a:schemeClr val="tx1">
                    <a:lumMod val="85000"/>
                    <a:lumOff val="15000"/>
                  </a:schemeClr>
                </a:solidFill>
              </a:rPr>
              <a:t> comprised the greatest proportion of </a:t>
            </a:r>
            <a:r>
              <a:rPr lang="en-US" sz="1300">
                <a:solidFill>
                  <a:schemeClr val="tx1">
                    <a:lumMod val="85000"/>
                    <a:lumOff val="15000"/>
                  </a:schemeClr>
                </a:solidFill>
                <a:latin typeface="+mn-lt"/>
              </a:rPr>
              <a:t> </a:t>
            </a:r>
            <a:r>
              <a:rPr lang="en-US" sz="1300">
                <a:solidFill>
                  <a:schemeClr val="tx1">
                    <a:lumMod val="85000"/>
                    <a:lumOff val="15000"/>
                  </a:schemeClr>
                </a:solidFill>
                <a:highlight>
                  <a:srgbClr val="FFFF00"/>
                </a:highlight>
                <a:latin typeface="+mn-lt"/>
              </a:rPr>
              <a:t>Washingtonians’ </a:t>
            </a:r>
            <a:r>
              <a:rPr lang="en-US" sz="1300">
                <a:solidFill>
                  <a:schemeClr val="tx1">
                    <a:lumMod val="85000"/>
                    <a:lumOff val="15000"/>
                  </a:schemeClr>
                </a:solidFill>
                <a:latin typeface="+mn-lt"/>
              </a:rPr>
              <a:t>personal health care spending</a:t>
            </a:r>
            <a:r>
              <a:rPr lang="en-US" sz="1300">
                <a:solidFill>
                  <a:schemeClr val="tx1">
                    <a:lumMod val="85000"/>
                    <a:lumOff val="15000"/>
                  </a:schemeClr>
                </a:solidFill>
              </a:rPr>
              <a:t> in 2020 (</a:t>
            </a:r>
            <a:r>
              <a:rPr lang="en-US" sz="1300">
                <a:solidFill>
                  <a:schemeClr val="tx1">
                    <a:lumMod val="85000"/>
                    <a:lumOff val="15000"/>
                  </a:schemeClr>
                </a:solidFill>
                <a:highlight>
                  <a:srgbClr val="FFFF00"/>
                </a:highlight>
              </a:rPr>
              <a:t>37.2 percent</a:t>
            </a:r>
            <a:r>
              <a:rPr lang="en-US" sz="1300">
                <a:solidFill>
                  <a:schemeClr val="tx1">
                    <a:lumMod val="85000"/>
                    <a:lumOff val="15000"/>
                  </a:schemeClr>
                </a:solidFill>
              </a:rPr>
              <a:t>).  Hospital care comprises all services provided by hospitals to patients, including room and board, ancillary charges, services of resident physicians, drugs administered in the hospital, and any other services billed by hospitals.</a:t>
            </a:r>
            <a:endParaRPr lang="en-US" sz="1300">
              <a:solidFill>
                <a:schemeClr val="tx1">
                  <a:lumMod val="85000"/>
                  <a:lumOff val="15000"/>
                </a:schemeClr>
              </a:solidFill>
              <a:cs typeface="Calibri"/>
            </a:endParaRPr>
          </a:p>
          <a:p>
            <a:pPr marL="285750" indent="-285750">
              <a:spcAft>
                <a:spcPts val="600"/>
              </a:spcAft>
              <a:buFont typeface="Wingdings" panose="05000000000000000000" pitchFamily="2" charset="2"/>
              <a:buChar char="§"/>
            </a:pPr>
            <a:r>
              <a:rPr lang="en-US" sz="1300">
                <a:solidFill>
                  <a:schemeClr val="tx1">
                    <a:lumMod val="85000"/>
                    <a:lumOff val="15000"/>
                  </a:schemeClr>
                </a:solidFill>
                <a:latin typeface="+mn-lt"/>
              </a:rPr>
              <a:t>Physician and clinical services </a:t>
            </a:r>
            <a:r>
              <a:rPr lang="en-US" sz="1300">
                <a:solidFill>
                  <a:schemeClr val="tx1">
                    <a:lumMod val="85000"/>
                    <a:lumOff val="15000"/>
                  </a:schemeClr>
                </a:solidFill>
              </a:rPr>
              <a:t>comprised </a:t>
            </a:r>
            <a:r>
              <a:rPr lang="en-US" sz="1300">
                <a:solidFill>
                  <a:schemeClr val="tx1">
                    <a:lumMod val="85000"/>
                    <a:lumOff val="15000"/>
                  </a:schemeClr>
                </a:solidFill>
                <a:highlight>
                  <a:srgbClr val="FFFF00"/>
                </a:highlight>
              </a:rPr>
              <a:t>27 percent</a:t>
            </a:r>
            <a:r>
              <a:rPr lang="en-US" sz="1300">
                <a:solidFill>
                  <a:schemeClr val="tx1">
                    <a:lumMod val="85000"/>
                    <a:lumOff val="15000"/>
                  </a:schemeClr>
                </a:solidFill>
              </a:rPr>
              <a:t> of per capita personal health care spending in </a:t>
            </a:r>
            <a:r>
              <a:rPr lang="en-US" sz="1300">
                <a:solidFill>
                  <a:schemeClr val="tx1">
                    <a:lumMod val="85000"/>
                    <a:lumOff val="15000"/>
                  </a:schemeClr>
                </a:solidFill>
                <a:highlight>
                  <a:srgbClr val="FFFF00"/>
                </a:highlight>
              </a:rPr>
              <a:t>Washington State </a:t>
            </a:r>
            <a:r>
              <a:rPr lang="en-US" sz="1300">
                <a:solidFill>
                  <a:schemeClr val="tx1">
                    <a:lumMod val="85000"/>
                    <a:lumOff val="15000"/>
                  </a:schemeClr>
                </a:solidFill>
              </a:rPr>
              <a:t>in 2020.</a:t>
            </a:r>
            <a:endParaRPr lang="en-US" sz="1300">
              <a:solidFill>
                <a:schemeClr val="tx1">
                  <a:lumMod val="85000"/>
                  <a:lumOff val="15000"/>
                </a:schemeClr>
              </a:solidFill>
              <a:latin typeface="+mn-lt"/>
              <a:cs typeface="Calibri"/>
            </a:endParaRPr>
          </a:p>
        </p:txBody>
      </p:sp>
      <p:sp>
        <p:nvSpPr>
          <p:cNvPr id="10" name="Rectangle 9">
            <a:extLst>
              <a:ext uri="{FF2B5EF4-FFF2-40B4-BE49-F238E27FC236}">
                <a16:creationId xmlns:a16="http://schemas.microsoft.com/office/drawing/2014/main" id="{4AE67BD7-57F3-5AF1-8D76-54D30E5E5614}"/>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19" name="Rectangle 18">
            <a:extLst>
              <a:ext uri="{FF2B5EF4-FFF2-40B4-BE49-F238E27FC236}">
                <a16:creationId xmlns:a16="http://schemas.microsoft.com/office/drawing/2014/main" id="{1C712F09-C4C1-40E5-BF4F-EB48CCCC5B02}"/>
              </a:ext>
            </a:extLst>
          </p:cNvPr>
          <p:cNvSpPr/>
          <p:nvPr/>
        </p:nvSpPr>
        <p:spPr bwMode="auto">
          <a:xfrm>
            <a:off x="-2" y="602312"/>
            <a:ext cx="12192000" cy="1013693"/>
          </a:xfrm>
          <a:prstGeom prst="rect">
            <a:avLst/>
          </a:prstGeom>
          <a:solidFill>
            <a:schemeClr val="accent1"/>
          </a:solidFill>
          <a:ln>
            <a:noFill/>
          </a:ln>
          <a:effectLst/>
        </p:spPr>
        <p:txBody>
          <a:bodyPr lIns="182880" tIns="182880" rIns="182880" bIns="182880" rtlCol="0" anchor="ctr" anchorCtr="0">
            <a:noAutofit/>
          </a:bodyPr>
          <a:lstStyle/>
          <a:p>
            <a:pPr algn="ctr">
              <a:spcBef>
                <a:spcPts val="0"/>
              </a:spcBef>
              <a:spcAft>
                <a:spcPts val="0"/>
              </a:spcAft>
            </a:pPr>
            <a:r>
              <a:rPr lang="en-US">
                <a:solidFill>
                  <a:schemeClr val="bg1"/>
                </a:solidFill>
                <a:latin typeface="+mj-lt"/>
              </a:rPr>
              <a:t>In 2020, hospital care comprised 37.2% of per capita personal health care spending in </a:t>
            </a:r>
            <a:r>
              <a:rPr lang="en-US">
                <a:solidFill>
                  <a:srgbClr val="FF0000"/>
                </a:solidFill>
                <a:highlight>
                  <a:srgbClr val="FFFF00"/>
                </a:highlight>
                <a:latin typeface="+mj-lt"/>
              </a:rPr>
              <a:t>Washington State</a:t>
            </a:r>
            <a:r>
              <a:rPr lang="en-US">
                <a:solidFill>
                  <a:srgbClr val="FF0000"/>
                </a:solidFill>
                <a:latin typeface="+mj-lt"/>
              </a:rPr>
              <a:t>.</a:t>
            </a:r>
            <a:r>
              <a:rPr lang="en-US">
                <a:solidFill>
                  <a:schemeClr val="bg1"/>
                </a:solidFill>
                <a:latin typeface="+mj-lt"/>
              </a:rPr>
              <a:t> </a:t>
            </a:r>
          </a:p>
        </p:txBody>
      </p:sp>
      <p:sp>
        <p:nvSpPr>
          <p:cNvPr id="4" name="Footer Placeholder 3">
            <a:extLst>
              <a:ext uri="{FF2B5EF4-FFF2-40B4-BE49-F238E27FC236}">
                <a16:creationId xmlns:a16="http://schemas.microsoft.com/office/drawing/2014/main" id="{C0EAC537-91A6-46B7-9990-87B71410E0C1}"/>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graphicFrame>
        <p:nvGraphicFramePr>
          <p:cNvPr id="24" name="Table 24">
            <a:extLst>
              <a:ext uri="{FF2B5EF4-FFF2-40B4-BE49-F238E27FC236}">
                <a16:creationId xmlns:a16="http://schemas.microsoft.com/office/drawing/2014/main" id="{6D2E679F-8CF5-4DE7-9D3D-EBE79EB06D63}"/>
              </a:ext>
            </a:extLst>
          </p:cNvPr>
          <p:cNvGraphicFramePr>
            <a:graphicFrameLocks noGrp="1"/>
          </p:cNvGraphicFramePr>
          <p:nvPr>
            <p:extLst>
              <p:ext uri="{D42A27DB-BD31-4B8C-83A1-F6EECF244321}">
                <p14:modId xmlns:p14="http://schemas.microsoft.com/office/powerpoint/2010/main" val="1514328157"/>
              </p:ext>
            </p:extLst>
          </p:nvPr>
        </p:nvGraphicFramePr>
        <p:xfrm>
          <a:off x="-1"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779683734"/>
                    </a:ext>
                  </a:extLst>
                </a:gridCol>
                <a:gridCol w="2438400">
                  <a:extLst>
                    <a:ext uri="{9D8B030D-6E8A-4147-A177-3AD203B41FA5}">
                      <a16:colId xmlns:a16="http://schemas.microsoft.com/office/drawing/2014/main" val="1317366572"/>
                    </a:ext>
                  </a:extLst>
                </a:gridCol>
                <a:gridCol w="2438400">
                  <a:extLst>
                    <a:ext uri="{9D8B030D-6E8A-4147-A177-3AD203B41FA5}">
                      <a16:colId xmlns:a16="http://schemas.microsoft.com/office/drawing/2014/main" val="591650189"/>
                    </a:ext>
                  </a:extLst>
                </a:gridCol>
                <a:gridCol w="2438400">
                  <a:extLst>
                    <a:ext uri="{9D8B030D-6E8A-4147-A177-3AD203B41FA5}">
                      <a16:colId xmlns:a16="http://schemas.microsoft.com/office/drawing/2014/main" val="3942098912"/>
                    </a:ext>
                  </a:extLst>
                </a:gridCol>
                <a:gridCol w="2438400">
                  <a:extLst>
                    <a:ext uri="{9D8B030D-6E8A-4147-A177-3AD203B41FA5}">
                      <a16:colId xmlns:a16="http://schemas.microsoft.com/office/drawing/2014/main" val="34260009"/>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72783123"/>
                  </a:ext>
                </a:extLst>
              </a:tr>
            </a:tbl>
          </a:graphicData>
        </a:graphic>
      </p:graphicFrame>
      <p:sp>
        <p:nvSpPr>
          <p:cNvPr id="5" name="Rectangle 4">
            <a:extLst>
              <a:ext uri="{FF2B5EF4-FFF2-40B4-BE49-F238E27FC236}">
                <a16:creationId xmlns:a16="http://schemas.microsoft.com/office/drawing/2014/main" id="{E0F0458D-320F-E4C2-167D-B16A22DC25F7}"/>
              </a:ext>
            </a:extLst>
          </p:cNvPr>
          <p:cNvSpPr/>
          <p:nvPr/>
        </p:nvSpPr>
        <p:spPr bwMode="auto">
          <a:xfrm>
            <a:off x="503584" y="1847477"/>
            <a:ext cx="7600120" cy="391458"/>
          </a:xfrm>
          <a:prstGeom prst="rect">
            <a:avLst/>
          </a:prstGeom>
          <a:solidFill>
            <a:schemeClr val="tx1">
              <a:lumMod val="50000"/>
              <a:lumOff val="50000"/>
            </a:schemeClr>
          </a:solidFill>
          <a:ln>
            <a:noFill/>
          </a:ln>
          <a:effectLst/>
        </p:spPr>
        <p:txBody>
          <a:bodyPr lIns="182880" tIns="182880" rIns="182880" bIns="182880" rtlCol="0" anchor="ctr" anchorCtr="0">
            <a:noAutofit/>
          </a:bodyPr>
          <a:lstStyle/>
          <a:p>
            <a:pPr algn="ctr">
              <a:defRPr sz="1400" b="1" i="0" u="none" strike="noStrike" kern="1200" spc="0" baseline="0">
                <a:solidFill>
                  <a:srgbClr val="000000">
                    <a:lumMod val="65000"/>
                    <a:lumOff val="35000"/>
                  </a:srgbClr>
                </a:solidFill>
                <a:latin typeface="+mn-lt"/>
                <a:ea typeface="+mn-ea"/>
                <a:cs typeface="+mn-cs"/>
              </a:defRPr>
            </a:pPr>
            <a:r>
              <a:rPr lang="en-US" sz="1400" b="1">
                <a:solidFill>
                  <a:srgbClr val="FF0000"/>
                </a:solidFill>
                <a:highlight>
                  <a:srgbClr val="FFFF00"/>
                </a:highlight>
              </a:rPr>
              <a:t>Washington State </a:t>
            </a:r>
            <a:r>
              <a:rPr lang="en-US" sz="1400" b="1">
                <a:solidFill>
                  <a:schemeClr val="bg1"/>
                </a:solidFill>
              </a:rPr>
              <a:t>Health Care Spending by Category, 2020</a:t>
            </a:r>
            <a:endParaRPr lang="en-US" sz="1400" b="1" baseline="30000">
              <a:solidFill>
                <a:schemeClr val="bg1"/>
              </a:solidFill>
            </a:endParaRPr>
          </a:p>
        </p:txBody>
      </p:sp>
      <p:sp>
        <p:nvSpPr>
          <p:cNvPr id="14" name="TextBox 13">
            <a:extLst>
              <a:ext uri="{FF2B5EF4-FFF2-40B4-BE49-F238E27FC236}">
                <a16:creationId xmlns:a16="http://schemas.microsoft.com/office/drawing/2014/main" id="{3FB91DF8-C49D-7BEE-2914-A165B0FCC17C}"/>
              </a:ext>
            </a:extLst>
          </p:cNvPr>
          <p:cNvSpPr txBox="1"/>
          <p:nvPr/>
        </p:nvSpPr>
        <p:spPr>
          <a:xfrm>
            <a:off x="399827" y="5926508"/>
            <a:ext cx="11453127" cy="400110"/>
          </a:xfrm>
          <a:prstGeom prst="rect">
            <a:avLst/>
          </a:prstGeom>
          <a:noFill/>
        </p:spPr>
        <p:txBody>
          <a:bodyPr wrap="square" rtlCol="0">
            <a:spAutoFit/>
          </a:bodyPr>
          <a:lstStyle/>
          <a:p>
            <a:pPr>
              <a:spcBef>
                <a:spcPts val="0"/>
              </a:spcBef>
              <a:spcAft>
                <a:spcPts val="0"/>
              </a:spcAft>
            </a:pPr>
            <a:r>
              <a:rPr lang="en-US" sz="1000" b="1" dirty="0">
                <a:effectLst/>
                <a:latin typeface="Calibri" panose="020F0502020204030204" pitchFamily="34" charset="0"/>
                <a:ea typeface="Times New Roman" panose="02020603050405020304" pitchFamily="18" charset="0"/>
              </a:rPr>
              <a:t>Data Source(s): </a:t>
            </a:r>
            <a:r>
              <a:rPr lang="en-US" sz="1000" dirty="0">
                <a:effectLst/>
                <a:latin typeface="Calibri" panose="020F0502020204030204" pitchFamily="34" charset="0"/>
                <a:ea typeface="Times New Roman" panose="02020603050405020304" pitchFamily="18" charset="0"/>
              </a:rPr>
              <a:t>Centers for Medicare &amp; Medicaid Services, Office of the Actuary, National Health Statistics Group. </a:t>
            </a:r>
            <a:r>
              <a:rPr lang="en-US" sz="1000" dirty="0">
                <a:latin typeface="Calibri" panose="020F0502020204030204" pitchFamily="34" charset="0"/>
                <a:ea typeface="Times New Roman" panose="02020603050405020304" pitchFamily="18" charset="0"/>
                <a:hlinkClick r:id="rId3"/>
              </a:rPr>
              <a:t>National Health Expenditure Data: Health Expenditures by State of Residence, 1991 - 2020.</a:t>
            </a:r>
            <a:r>
              <a:rPr lang="en-US" sz="1000" dirty="0">
                <a:latin typeface="Calibri" panose="020F0502020204030204" pitchFamily="34" charset="0"/>
                <a:ea typeface="Times New Roman" panose="02020603050405020304" pitchFamily="18" charset="0"/>
              </a:rPr>
              <a:t> Accessed July 31, 2023. </a:t>
            </a:r>
            <a:r>
              <a:rPr lang="en-US" sz="1000" dirty="0">
                <a:effectLst/>
                <a:latin typeface="Calibri" panose="020F0502020204030204" pitchFamily="34" charset="0"/>
                <a:ea typeface="Times New Roman" panose="02020603050405020304" pitchFamily="18" charset="0"/>
              </a:rPr>
              <a:t>See Data Inventory Source #F3 (CMS National Health Expenditures (NHE) and State Health Expenditure Accounts [SHEA</a:t>
            </a:r>
            <a:r>
              <a:rPr lang="en-US" sz="1000" dirty="0">
                <a:latin typeface="Calibri" panose="020F0502020204030204" pitchFamily="34" charset="0"/>
                <a:ea typeface="Times New Roman" panose="02020603050405020304" pitchFamily="18" charset="0"/>
              </a:rPr>
              <a:t>]</a:t>
            </a:r>
            <a:r>
              <a:rPr lang="en-US" sz="1000" dirty="0">
                <a:effectLst/>
                <a:latin typeface="Calibri" panose="020F0502020204030204" pitchFamily="34" charset="0"/>
                <a:ea typeface="Times New Roman" panose="02020603050405020304" pitchFamily="18" charset="0"/>
              </a:rPr>
              <a:t>) for full information. See Appendix for research notes. </a:t>
            </a:r>
            <a:endParaRPr lang="en-US" sz="1000" dirty="0">
              <a:latin typeface="+mn-lt"/>
            </a:endParaRPr>
          </a:p>
        </p:txBody>
      </p:sp>
      <p:graphicFrame>
        <p:nvGraphicFramePr>
          <p:cNvPr id="2" name="Chart 1">
            <a:extLst>
              <a:ext uri="{FF2B5EF4-FFF2-40B4-BE49-F238E27FC236}">
                <a16:creationId xmlns:a16="http://schemas.microsoft.com/office/drawing/2014/main" id="{40720A27-6482-A5F8-5631-07A5D1E83D8C}"/>
              </a:ext>
            </a:extLst>
          </p:cNvPr>
          <p:cNvGraphicFramePr>
            <a:graphicFrameLocks/>
          </p:cNvGraphicFramePr>
          <p:nvPr>
            <p:extLst>
              <p:ext uri="{D42A27DB-BD31-4B8C-83A1-F6EECF244321}">
                <p14:modId xmlns:p14="http://schemas.microsoft.com/office/powerpoint/2010/main" val="1758176304"/>
              </p:ext>
            </p:extLst>
          </p:nvPr>
        </p:nvGraphicFramePr>
        <p:xfrm>
          <a:off x="602864" y="2307900"/>
          <a:ext cx="7401560" cy="3415105"/>
        </p:xfrm>
        <a:graphic>
          <a:graphicData uri="http://schemas.openxmlformats.org/drawingml/2006/chart">
            <c:chart xmlns:c="http://schemas.openxmlformats.org/drawingml/2006/chart" xmlns:r="http://schemas.openxmlformats.org/officeDocument/2006/relationships" r:id="rId4"/>
          </a:graphicData>
        </a:graphic>
      </p:graphicFrame>
      <p:sp>
        <p:nvSpPr>
          <p:cNvPr id="7" name="Rectangle 6">
            <a:extLst>
              <a:ext uri="{FF2B5EF4-FFF2-40B4-BE49-F238E27FC236}">
                <a16:creationId xmlns:a16="http://schemas.microsoft.com/office/drawing/2014/main" id="{CCFEBFF4-56AB-B4F5-3BD7-35AABFFEE6FD}"/>
              </a:ext>
            </a:extLst>
          </p:cNvPr>
          <p:cNvSpPr/>
          <p:nvPr/>
        </p:nvSpPr>
        <p:spPr bwMode="auto">
          <a:xfrm>
            <a:off x="503584" y="2237475"/>
            <a:ext cx="7600120" cy="3577781"/>
          </a:xfrm>
          <a:prstGeom prst="rect">
            <a:avLst/>
          </a:prstGeom>
          <a:noFill/>
          <a:ln>
            <a:solidFill>
              <a:schemeClr val="tx1">
                <a:lumMod val="50000"/>
                <a:lumOff val="50000"/>
              </a:schemeClr>
            </a:solid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Tree>
    <p:extLst>
      <p:ext uri="{BB962C8B-B14F-4D97-AF65-F5344CB8AC3E}">
        <p14:creationId xmlns:p14="http://schemas.microsoft.com/office/powerpoint/2010/main" val="403841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E4F73878-BB26-4D04-8D39-574938DE528F}"/>
              </a:ext>
            </a:extLst>
          </p:cNvPr>
          <p:cNvGraphicFramePr>
            <a:graphicFrameLocks/>
          </p:cNvGraphicFramePr>
          <p:nvPr>
            <p:extLst>
              <p:ext uri="{D42A27DB-BD31-4B8C-83A1-F6EECF244321}">
                <p14:modId xmlns:p14="http://schemas.microsoft.com/office/powerpoint/2010/main" val="4197902008"/>
              </p:ext>
            </p:extLst>
          </p:nvPr>
        </p:nvGraphicFramePr>
        <p:xfrm>
          <a:off x="4188477" y="2235178"/>
          <a:ext cx="7584756" cy="3569734"/>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a:extLst>
              <a:ext uri="{FF2B5EF4-FFF2-40B4-BE49-F238E27FC236}">
                <a16:creationId xmlns:a16="http://schemas.microsoft.com/office/drawing/2014/main" id="{1606F3AF-1661-865F-3833-6165367F7310}"/>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8" name="Title 7">
            <a:extLst>
              <a:ext uri="{FF2B5EF4-FFF2-40B4-BE49-F238E27FC236}">
                <a16:creationId xmlns:a16="http://schemas.microsoft.com/office/drawing/2014/main" id="{89D91238-427B-4CEA-B464-B71410B8DC65}"/>
              </a:ext>
            </a:extLst>
          </p:cNvPr>
          <p:cNvSpPr>
            <a:spLocks noGrp="1"/>
          </p:cNvSpPr>
          <p:nvPr>
            <p:ph type="title"/>
          </p:nvPr>
        </p:nvSpPr>
        <p:spPr>
          <a:xfrm>
            <a:off x="399824" y="855672"/>
            <a:ext cx="10911220" cy="525257"/>
          </a:xfrm>
        </p:spPr>
        <p:txBody>
          <a:bodyPr>
            <a:noAutofit/>
          </a:bodyPr>
          <a:lstStyle/>
          <a:p>
            <a:pPr algn="ctr"/>
            <a:r>
              <a:rPr lang="en-US" sz="1800">
                <a:solidFill>
                  <a:schemeClr val="bg1"/>
                </a:solidFill>
              </a:rPr>
              <a:t>Spending on</a:t>
            </a:r>
            <a:r>
              <a:rPr lang="en-US" sz="1800">
                <a:solidFill>
                  <a:schemeClr val="bg1"/>
                </a:solidFill>
                <a:highlight>
                  <a:srgbClr val="FFFF00"/>
                </a:highlight>
              </a:rPr>
              <a:t> </a:t>
            </a:r>
            <a:r>
              <a:rPr lang="en-US" sz="1800">
                <a:solidFill>
                  <a:srgbClr val="FF0000"/>
                </a:solidFill>
                <a:highlight>
                  <a:srgbClr val="FFFF00"/>
                </a:highlight>
              </a:rPr>
              <a:t>hospital care</a:t>
            </a:r>
            <a:r>
              <a:rPr lang="en-US" sz="1800">
                <a:solidFill>
                  <a:schemeClr val="bg1"/>
                </a:solidFill>
              </a:rPr>
              <a:t> services has nearly tripled in </a:t>
            </a:r>
            <a:r>
              <a:rPr lang="en-US" sz="1800">
                <a:solidFill>
                  <a:srgbClr val="FF0000"/>
                </a:solidFill>
                <a:highlight>
                  <a:srgbClr val="FFFF00"/>
                </a:highlight>
              </a:rPr>
              <a:t>Washington State</a:t>
            </a:r>
            <a:r>
              <a:rPr lang="en-US" sz="1800">
                <a:solidFill>
                  <a:schemeClr val="bg1"/>
                </a:solidFill>
                <a:highlight>
                  <a:srgbClr val="FFFF00"/>
                </a:highlight>
              </a:rPr>
              <a:t> </a:t>
            </a:r>
            <a:r>
              <a:rPr lang="en-US" sz="1800">
                <a:solidFill>
                  <a:schemeClr val="bg1"/>
                </a:solidFill>
              </a:rPr>
              <a:t>since 2000.</a:t>
            </a:r>
            <a:endParaRPr lang="en-US" sz="1800">
              <a:solidFill>
                <a:schemeClr val="bg1"/>
              </a:solidFill>
              <a:highlight>
                <a:srgbClr val="FFFF00"/>
              </a:highlight>
            </a:endParaRPr>
          </a:p>
        </p:txBody>
      </p:sp>
      <p:sp>
        <p:nvSpPr>
          <p:cNvPr id="22" name="Text Placeholder 21">
            <a:extLst>
              <a:ext uri="{FF2B5EF4-FFF2-40B4-BE49-F238E27FC236}">
                <a16:creationId xmlns:a16="http://schemas.microsoft.com/office/drawing/2014/main" id="{1401A618-969E-4E83-B7E8-37B6C2846A99}"/>
              </a:ext>
            </a:extLst>
          </p:cNvPr>
          <p:cNvSpPr>
            <a:spLocks noGrp="1"/>
          </p:cNvSpPr>
          <p:nvPr>
            <p:ph type="body" sz="quarter" idx="13"/>
          </p:nvPr>
        </p:nvSpPr>
        <p:spPr>
          <a:xfrm>
            <a:off x="399825" y="5893672"/>
            <a:ext cx="11392348" cy="522322"/>
          </a:xfrm>
          <a:noFill/>
        </p:spPr>
        <p:txBody>
          <a:bodyPr/>
          <a:lstStyle/>
          <a:p>
            <a:pPr>
              <a:spcBef>
                <a:spcPts val="0"/>
              </a:spcBef>
              <a:spcAft>
                <a:spcPts val="0"/>
              </a:spcAft>
            </a:pPr>
            <a:r>
              <a:rPr lang="en-US" sz="900" b="1" dirty="0">
                <a:effectLst/>
                <a:latin typeface="Calibri" panose="020F0502020204030204" pitchFamily="34" charset="0"/>
                <a:ea typeface="Times New Roman" panose="02020603050405020304" pitchFamily="18" charset="0"/>
              </a:rPr>
              <a:t>Note: </a:t>
            </a:r>
            <a:r>
              <a:rPr lang="en-US" sz="900" dirty="0">
                <a:effectLst/>
                <a:latin typeface="Calibri" panose="020F0502020204030204" pitchFamily="34" charset="0"/>
                <a:ea typeface="Times New Roman" panose="02020603050405020304" pitchFamily="18" charset="0"/>
              </a:rPr>
              <a:t>Estimates of prescription drug spending includes retail sales of products that are available only by a prescription. </a:t>
            </a:r>
            <a:r>
              <a:rPr lang="en-US" sz="900" dirty="0">
                <a:latin typeface="Calibri" panose="020F0502020204030204" pitchFamily="34" charset="0"/>
                <a:ea typeface="Times New Roman" panose="02020603050405020304" pitchFamily="18" charset="0"/>
              </a:rPr>
              <a:t>P</a:t>
            </a:r>
            <a:r>
              <a:rPr lang="en-US" sz="900" dirty="0">
                <a:effectLst/>
                <a:latin typeface="Calibri" panose="020F0502020204030204" pitchFamily="34" charset="0"/>
                <a:ea typeface="Times New Roman" panose="02020603050405020304" pitchFamily="18" charset="0"/>
              </a:rPr>
              <a:t>rescription drug estimates are adjusted to account for manufacturers’ rebates that reduce insurers’ net payments for drugs.</a:t>
            </a:r>
            <a:r>
              <a:rPr lang="en-US" sz="900" dirty="0">
                <a:latin typeface="Calibri" panose="020F0502020204030204" pitchFamily="34" charset="0"/>
                <a:ea typeface="Times New Roman" panose="02020603050405020304" pitchFamily="18" charset="0"/>
              </a:rPr>
              <a:t> </a:t>
            </a:r>
            <a:r>
              <a:rPr lang="en-US" sz="900" b="1" dirty="0">
                <a:effectLst/>
                <a:latin typeface="Calibri" panose="020F0502020204030204" pitchFamily="34" charset="0"/>
                <a:ea typeface="Times New Roman" panose="02020603050405020304" pitchFamily="18" charset="0"/>
              </a:rPr>
              <a:t>Data Source(s): </a:t>
            </a:r>
            <a:r>
              <a:rPr lang="en-US" sz="900" dirty="0">
                <a:effectLst/>
                <a:latin typeface="Calibri" panose="020F0502020204030204" pitchFamily="34" charset="0"/>
                <a:ea typeface="Times New Roman" panose="02020603050405020304" pitchFamily="18" charset="0"/>
              </a:rPr>
              <a:t>Centers for Medicare &amp; Medicaid Services, Office of the Actuary, National Health Statistics Group. </a:t>
            </a:r>
            <a:r>
              <a:rPr lang="en-US" sz="900" dirty="0">
                <a:latin typeface="Calibri" panose="020F0502020204030204" pitchFamily="34" charset="0"/>
                <a:ea typeface="Times New Roman" panose="02020603050405020304" pitchFamily="18" charset="0"/>
                <a:hlinkClick r:id="rId4"/>
              </a:rPr>
              <a:t>National Health Expenditure Data: Health Expenditures by State of Residence, 1991 - 2020.</a:t>
            </a:r>
            <a:r>
              <a:rPr lang="en-US" sz="900" dirty="0">
                <a:latin typeface="Calibri" panose="020F0502020204030204" pitchFamily="34" charset="0"/>
                <a:ea typeface="Times New Roman" panose="02020603050405020304" pitchFamily="18" charset="0"/>
              </a:rPr>
              <a:t> Accessed July 31, 2023. </a:t>
            </a:r>
            <a:r>
              <a:rPr lang="en-US" sz="900" dirty="0">
                <a:effectLst/>
                <a:latin typeface="Calibri" panose="020F0502020204030204" pitchFamily="34" charset="0"/>
                <a:ea typeface="Times New Roman" panose="02020603050405020304" pitchFamily="18" charset="0"/>
              </a:rPr>
              <a:t>See Data Inventory Source #F3 (CMS National Health Expenditures (NHE)  and State Health Expenditure Accounts [SHEA</a:t>
            </a:r>
            <a:r>
              <a:rPr lang="en-US" sz="900" dirty="0">
                <a:latin typeface="Calibri" panose="020F0502020204030204" pitchFamily="34" charset="0"/>
                <a:ea typeface="Times New Roman" panose="02020603050405020304" pitchFamily="18" charset="0"/>
              </a:rPr>
              <a:t>]</a:t>
            </a:r>
            <a:r>
              <a:rPr lang="en-US" sz="900" dirty="0">
                <a:effectLst/>
                <a:latin typeface="Calibri" panose="020F0502020204030204" pitchFamily="34" charset="0"/>
                <a:ea typeface="Times New Roman" panose="02020603050405020304" pitchFamily="18" charset="0"/>
              </a:rPr>
              <a:t>) for full information. See Appendix for research notes. </a:t>
            </a:r>
            <a:endParaRPr lang="en-US" sz="900" dirty="0">
              <a:latin typeface="+mn-lt"/>
            </a:endParaRPr>
          </a:p>
        </p:txBody>
      </p:sp>
      <p:sp>
        <p:nvSpPr>
          <p:cNvPr id="4" name="Footer Placeholder 3">
            <a:extLst>
              <a:ext uri="{FF2B5EF4-FFF2-40B4-BE49-F238E27FC236}">
                <a16:creationId xmlns:a16="http://schemas.microsoft.com/office/drawing/2014/main" id="{C0EAC537-91A6-46B7-9990-87B71410E0C1}"/>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graphicFrame>
        <p:nvGraphicFramePr>
          <p:cNvPr id="24" name="Table 24">
            <a:extLst>
              <a:ext uri="{FF2B5EF4-FFF2-40B4-BE49-F238E27FC236}">
                <a16:creationId xmlns:a16="http://schemas.microsoft.com/office/drawing/2014/main" id="{6D2E679F-8CF5-4DE7-9D3D-EBE79EB06D63}"/>
              </a:ext>
            </a:extLst>
          </p:cNvPr>
          <p:cNvGraphicFramePr>
            <a:graphicFrameLocks noGrp="1"/>
          </p:cNvGraphicFramePr>
          <p:nvPr>
            <p:extLst>
              <p:ext uri="{D42A27DB-BD31-4B8C-83A1-F6EECF244321}">
                <p14:modId xmlns:p14="http://schemas.microsoft.com/office/powerpoint/2010/main" val="3989685275"/>
              </p:ext>
            </p:extLst>
          </p:nvPr>
        </p:nvGraphicFramePr>
        <p:xfrm>
          <a:off x="-1"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779683734"/>
                    </a:ext>
                  </a:extLst>
                </a:gridCol>
                <a:gridCol w="2438400">
                  <a:extLst>
                    <a:ext uri="{9D8B030D-6E8A-4147-A177-3AD203B41FA5}">
                      <a16:colId xmlns:a16="http://schemas.microsoft.com/office/drawing/2014/main" val="1317366572"/>
                    </a:ext>
                  </a:extLst>
                </a:gridCol>
                <a:gridCol w="2438400">
                  <a:extLst>
                    <a:ext uri="{9D8B030D-6E8A-4147-A177-3AD203B41FA5}">
                      <a16:colId xmlns:a16="http://schemas.microsoft.com/office/drawing/2014/main" val="591650189"/>
                    </a:ext>
                  </a:extLst>
                </a:gridCol>
                <a:gridCol w="2438400">
                  <a:extLst>
                    <a:ext uri="{9D8B030D-6E8A-4147-A177-3AD203B41FA5}">
                      <a16:colId xmlns:a16="http://schemas.microsoft.com/office/drawing/2014/main" val="3942098912"/>
                    </a:ext>
                  </a:extLst>
                </a:gridCol>
                <a:gridCol w="2438400">
                  <a:extLst>
                    <a:ext uri="{9D8B030D-6E8A-4147-A177-3AD203B41FA5}">
                      <a16:colId xmlns:a16="http://schemas.microsoft.com/office/drawing/2014/main" val="34260009"/>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72783123"/>
                  </a:ext>
                </a:extLst>
              </a:tr>
            </a:tbl>
          </a:graphicData>
        </a:graphic>
      </p:graphicFrame>
      <p:sp>
        <p:nvSpPr>
          <p:cNvPr id="9" name="Rectangle 8">
            <a:extLst>
              <a:ext uri="{FF2B5EF4-FFF2-40B4-BE49-F238E27FC236}">
                <a16:creationId xmlns:a16="http://schemas.microsoft.com/office/drawing/2014/main" id="{1312029D-E350-2232-CEE1-07E14948F27B}"/>
              </a:ext>
            </a:extLst>
          </p:cNvPr>
          <p:cNvSpPr/>
          <p:nvPr/>
        </p:nvSpPr>
        <p:spPr bwMode="auto">
          <a:xfrm>
            <a:off x="4188477" y="1878932"/>
            <a:ext cx="7584756" cy="353371"/>
          </a:xfrm>
          <a:prstGeom prst="rect">
            <a:avLst/>
          </a:prstGeom>
          <a:solidFill>
            <a:schemeClr val="tx1">
              <a:lumMod val="50000"/>
              <a:lumOff val="50000"/>
            </a:schemeClr>
          </a:solidFill>
          <a:ln>
            <a:noFill/>
          </a:ln>
          <a:effectLst/>
        </p:spPr>
        <p:txBody>
          <a:bodyPr lIns="182880" tIns="182880" rIns="182880" bIns="182880" rtlCol="0" anchor="ctr" anchorCtr="0">
            <a:noAutofit/>
          </a:bodyPr>
          <a:lstStyle/>
          <a:p>
            <a:pPr algn="ctr"/>
            <a:r>
              <a:rPr lang="en-US" sz="1400" b="1" dirty="0">
                <a:solidFill>
                  <a:schemeClr val="bg1"/>
                </a:solidFill>
                <a:latin typeface="Calibri"/>
                <a:cs typeface="Calibri"/>
              </a:rPr>
              <a:t>Cumulative</a:t>
            </a:r>
            <a:r>
              <a:rPr lang="en-US" sz="1400" b="1" i="0" u="none" strike="noStrike" dirty="0">
                <a:solidFill>
                  <a:schemeClr val="bg1"/>
                </a:solidFill>
                <a:effectLst/>
                <a:latin typeface="Calibri"/>
                <a:cs typeface="Calibri"/>
              </a:rPr>
              <a:t> </a:t>
            </a:r>
            <a:r>
              <a:rPr lang="en-US" sz="1400" b="1" dirty="0">
                <a:solidFill>
                  <a:schemeClr val="bg1"/>
                </a:solidFill>
                <a:latin typeface="Calibri"/>
                <a:cs typeface="Calibri"/>
              </a:rPr>
              <a:t>Spending Growth </a:t>
            </a:r>
            <a:r>
              <a:rPr lang="en-US" sz="1400" b="1" i="0" u="none" strike="noStrike" dirty="0">
                <a:solidFill>
                  <a:schemeClr val="bg1"/>
                </a:solidFill>
                <a:effectLst/>
                <a:latin typeface="Calibri"/>
                <a:cs typeface="Calibri"/>
              </a:rPr>
              <a:t>by Health Care Service Category in </a:t>
            </a:r>
            <a:r>
              <a:rPr lang="en-US" sz="1400" b="1" dirty="0">
                <a:solidFill>
                  <a:srgbClr val="FF0000"/>
                </a:solidFill>
                <a:highlight>
                  <a:srgbClr val="FFFF00"/>
                </a:highlight>
                <a:latin typeface="Calibri"/>
                <a:cs typeface="Calibri"/>
              </a:rPr>
              <a:t>Washington State</a:t>
            </a:r>
            <a:r>
              <a:rPr lang="en-US" sz="1400" b="1" i="0" u="none" strike="noStrike" dirty="0">
                <a:solidFill>
                  <a:schemeClr val="bg1"/>
                </a:solidFill>
                <a:effectLst/>
                <a:latin typeface="Calibri"/>
                <a:cs typeface="Calibri"/>
              </a:rPr>
              <a:t>, 2000–2020</a:t>
            </a:r>
          </a:p>
        </p:txBody>
      </p:sp>
      <p:sp>
        <p:nvSpPr>
          <p:cNvPr id="12" name="Rectangle 11">
            <a:extLst>
              <a:ext uri="{FF2B5EF4-FFF2-40B4-BE49-F238E27FC236}">
                <a16:creationId xmlns:a16="http://schemas.microsoft.com/office/drawing/2014/main" id="{2B163AD4-8E95-7123-3131-507AB73A85DD}"/>
              </a:ext>
            </a:extLst>
          </p:cNvPr>
          <p:cNvSpPr/>
          <p:nvPr/>
        </p:nvSpPr>
        <p:spPr bwMode="auto">
          <a:xfrm>
            <a:off x="4173113" y="2232303"/>
            <a:ext cx="7600120" cy="3577781"/>
          </a:xfrm>
          <a:prstGeom prst="rect">
            <a:avLst/>
          </a:prstGeom>
          <a:noFill/>
          <a:ln>
            <a:solidFill>
              <a:schemeClr val="tx1">
                <a:lumMod val="50000"/>
                <a:lumOff val="50000"/>
              </a:schemeClr>
            </a:solid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13" name="Rectangle 12">
            <a:extLst>
              <a:ext uri="{FF2B5EF4-FFF2-40B4-BE49-F238E27FC236}">
                <a16:creationId xmlns:a16="http://schemas.microsoft.com/office/drawing/2014/main" id="{4F776583-ADF0-4866-836C-9DF51992DCCE}"/>
              </a:ext>
            </a:extLst>
          </p:cNvPr>
          <p:cNvSpPr/>
          <p:nvPr/>
        </p:nvSpPr>
        <p:spPr bwMode="auto">
          <a:xfrm>
            <a:off x="399824" y="1873760"/>
            <a:ext cx="3637920" cy="3931152"/>
          </a:xfrm>
          <a:prstGeom prst="rect">
            <a:avLst/>
          </a:prstGeom>
          <a:solidFill>
            <a:schemeClr val="bg1">
              <a:lumMod val="95000"/>
            </a:schemeClr>
          </a:solidFill>
          <a:ln>
            <a:noFill/>
          </a:ln>
          <a:effectLst/>
        </p:spPr>
        <p:txBody>
          <a:bodyPr lIns="182880" tIns="182880" rIns="182880" bIns="182880" rtlCol="0" anchor="ctr" anchorCtr="0">
            <a:noAutofit/>
          </a:bodyPr>
          <a:lstStyle/>
          <a:p>
            <a:pPr>
              <a:spcAft>
                <a:spcPts val="600"/>
              </a:spcAft>
            </a:pPr>
            <a:r>
              <a:rPr lang="en-US" sz="1300" b="1" i="1" dirty="0">
                <a:solidFill>
                  <a:schemeClr val="tx1">
                    <a:lumMod val="50000"/>
                    <a:lumOff val="50000"/>
                  </a:schemeClr>
                </a:solidFill>
                <a:latin typeface="+mn-lt"/>
              </a:rPr>
              <a:t>Takeaways:</a:t>
            </a:r>
          </a:p>
          <a:p>
            <a:pPr marL="285750" indent="-285750">
              <a:spcAft>
                <a:spcPts val="600"/>
              </a:spcAft>
              <a:buFont typeface="Wingdings" panose="05000000000000000000" pitchFamily="2" charset="2"/>
              <a:buChar char="§"/>
            </a:pPr>
            <a:r>
              <a:rPr lang="en-US" sz="1300" dirty="0">
                <a:solidFill>
                  <a:schemeClr val="tx1">
                    <a:lumMod val="85000"/>
                    <a:lumOff val="15000"/>
                  </a:schemeClr>
                </a:solidFill>
                <a:latin typeface="+mn-lt"/>
              </a:rPr>
              <a:t>Health care spending growth in </a:t>
            </a:r>
            <a:r>
              <a:rPr lang="en-US" sz="1300" dirty="0">
                <a:solidFill>
                  <a:schemeClr val="tx1">
                    <a:lumMod val="85000"/>
                    <a:lumOff val="15000"/>
                  </a:schemeClr>
                </a:solidFill>
                <a:highlight>
                  <a:srgbClr val="FFFF00"/>
                </a:highlight>
              </a:rPr>
              <a:t>Washington State</a:t>
            </a:r>
            <a:r>
              <a:rPr lang="en-US" sz="1300" dirty="0">
                <a:solidFill>
                  <a:schemeClr val="tx1">
                    <a:lumMod val="85000"/>
                    <a:lumOff val="15000"/>
                  </a:schemeClr>
                </a:solidFill>
                <a:highlight>
                  <a:srgbClr val="FFFF00"/>
                </a:highlight>
                <a:latin typeface="+mn-lt"/>
              </a:rPr>
              <a:t> </a:t>
            </a:r>
            <a:r>
              <a:rPr lang="en-US" sz="1300" dirty="0">
                <a:solidFill>
                  <a:schemeClr val="tx1">
                    <a:lumMod val="85000"/>
                    <a:lumOff val="15000"/>
                  </a:schemeClr>
                </a:solidFill>
                <a:latin typeface="+mn-lt"/>
              </a:rPr>
              <a:t>varied by </a:t>
            </a:r>
            <a:r>
              <a:rPr lang="en-US" sz="1300" dirty="0">
                <a:solidFill>
                  <a:schemeClr val="tx1">
                    <a:lumMod val="85000"/>
                    <a:lumOff val="15000"/>
                  </a:schemeClr>
                </a:solidFill>
              </a:rPr>
              <a:t>service category over the past two decades.</a:t>
            </a:r>
            <a:endParaRPr lang="en-US" sz="1300" dirty="0">
              <a:solidFill>
                <a:schemeClr val="tx1">
                  <a:lumMod val="85000"/>
                  <a:lumOff val="15000"/>
                </a:schemeClr>
              </a:solidFill>
              <a:latin typeface="+mn-lt"/>
              <a:cs typeface="Calibri"/>
            </a:endParaRPr>
          </a:p>
          <a:p>
            <a:pPr marL="285750" indent="-285750">
              <a:spcAft>
                <a:spcPts val="600"/>
              </a:spcAft>
              <a:buFont typeface="Wingdings" panose="05000000000000000000" pitchFamily="2" charset="2"/>
              <a:buChar char="§"/>
            </a:pPr>
            <a:r>
              <a:rPr lang="en-US" sz="1300" dirty="0">
                <a:solidFill>
                  <a:schemeClr val="tx1">
                    <a:lumMod val="85000"/>
                    <a:lumOff val="15000"/>
                  </a:schemeClr>
                </a:solidFill>
              </a:rPr>
              <a:t>In addition to consuming the largest share of personal health care spending in Washington State from 2000 to 2020, Hospital Care grew at the fastest rate, </a:t>
            </a:r>
            <a:r>
              <a:rPr lang="en-US" sz="1300" dirty="0">
                <a:solidFill>
                  <a:schemeClr val="tx1">
                    <a:lumMod val="85000"/>
                    <a:lumOff val="15000"/>
                  </a:schemeClr>
                </a:solidFill>
                <a:highlight>
                  <a:srgbClr val="FFFF00"/>
                </a:highlight>
              </a:rPr>
              <a:t>nearly tripling (+176%) </a:t>
            </a:r>
            <a:r>
              <a:rPr lang="en-US" sz="1300" dirty="0">
                <a:solidFill>
                  <a:schemeClr val="tx1">
                    <a:lumMod val="85000"/>
                    <a:lumOff val="15000"/>
                  </a:schemeClr>
                </a:solidFill>
              </a:rPr>
              <a:t>over the period.</a:t>
            </a:r>
            <a:endParaRPr lang="en-US" sz="1300" dirty="0">
              <a:solidFill>
                <a:schemeClr val="tx1">
                  <a:lumMod val="85000"/>
                  <a:lumOff val="15000"/>
                </a:schemeClr>
              </a:solidFill>
              <a:cs typeface="Calibri"/>
            </a:endParaRPr>
          </a:p>
          <a:p>
            <a:pPr marL="285750" indent="-285750">
              <a:spcAft>
                <a:spcPts val="600"/>
              </a:spcAft>
              <a:buFont typeface="Wingdings" panose="05000000000000000000" pitchFamily="2" charset="2"/>
              <a:buChar char="§"/>
            </a:pPr>
            <a:r>
              <a:rPr lang="en-US" sz="1300" dirty="0">
                <a:solidFill>
                  <a:schemeClr val="tx1">
                    <a:lumMod val="85000"/>
                    <a:lumOff val="15000"/>
                  </a:schemeClr>
                </a:solidFill>
                <a:latin typeface="+mn-lt"/>
              </a:rPr>
              <a:t>Physician &amp; Clinical Services, which includes </a:t>
            </a:r>
            <a:r>
              <a:rPr lang="en-US" sz="1300" dirty="0"/>
              <a:t>services provided by medical professionals in health care establishments, </a:t>
            </a:r>
            <a:r>
              <a:rPr lang="en-US" sz="1300" dirty="0">
                <a:highlight>
                  <a:srgbClr val="FFFF00"/>
                </a:highlight>
              </a:rPr>
              <a:t>more than doubled (+136%) </a:t>
            </a:r>
            <a:r>
              <a:rPr lang="en-US" sz="1300" dirty="0"/>
              <a:t>in the same time period.</a:t>
            </a:r>
            <a:endParaRPr lang="en-US" sz="1300" dirty="0">
              <a:cs typeface="Calibri"/>
            </a:endParaRPr>
          </a:p>
          <a:p>
            <a:pPr marL="285750" indent="-285750">
              <a:spcAft>
                <a:spcPts val="600"/>
              </a:spcAft>
              <a:buFont typeface="Wingdings" panose="05000000000000000000" pitchFamily="2" charset="2"/>
              <a:buChar char="§"/>
            </a:pPr>
            <a:r>
              <a:rPr lang="en-US" sz="1300" dirty="0">
                <a:solidFill>
                  <a:schemeClr val="tx1">
                    <a:lumMod val="85000"/>
                    <a:lumOff val="15000"/>
                  </a:schemeClr>
                </a:solidFill>
                <a:latin typeface="+mn-lt"/>
              </a:rPr>
              <a:t>Prescription Drugs (adjusted for rebates) and Dental Services </a:t>
            </a:r>
            <a:r>
              <a:rPr lang="en-US" sz="1300" dirty="0">
                <a:solidFill>
                  <a:schemeClr val="tx1">
                    <a:lumMod val="85000"/>
                    <a:lumOff val="15000"/>
                  </a:schemeClr>
                </a:solidFill>
              </a:rPr>
              <a:t>spending grew</a:t>
            </a:r>
            <a:r>
              <a:rPr lang="en-US" sz="1300" dirty="0">
                <a:solidFill>
                  <a:schemeClr val="tx1">
                    <a:lumMod val="85000"/>
                    <a:lumOff val="15000"/>
                  </a:schemeClr>
                </a:solidFill>
                <a:latin typeface="+mn-lt"/>
              </a:rPr>
              <a:t> at </a:t>
            </a:r>
            <a:r>
              <a:rPr lang="en-US" sz="1300" dirty="0">
                <a:solidFill>
                  <a:schemeClr val="tx1">
                    <a:lumMod val="85000"/>
                    <a:lumOff val="15000"/>
                  </a:schemeClr>
                </a:solidFill>
                <a:highlight>
                  <a:srgbClr val="FFFF00"/>
                </a:highlight>
                <a:latin typeface="+mn-lt"/>
              </a:rPr>
              <a:t>72% and 75%, respectively</a:t>
            </a:r>
            <a:r>
              <a:rPr lang="en-US" sz="1300" dirty="0">
                <a:solidFill>
                  <a:schemeClr val="tx1">
                    <a:lumMod val="85000"/>
                    <a:lumOff val="15000"/>
                  </a:schemeClr>
                </a:solidFill>
                <a:highlight>
                  <a:srgbClr val="FFFF00"/>
                </a:highlight>
              </a:rPr>
              <a:t> </a:t>
            </a:r>
            <a:r>
              <a:rPr lang="en-US" sz="1300" dirty="0">
                <a:solidFill>
                  <a:schemeClr val="tx1">
                    <a:lumMod val="85000"/>
                    <a:lumOff val="15000"/>
                  </a:schemeClr>
                </a:solidFill>
              </a:rPr>
              <a:t>over the 20-year period</a:t>
            </a:r>
            <a:r>
              <a:rPr lang="en-US" sz="1300" dirty="0">
                <a:solidFill>
                  <a:schemeClr val="tx1">
                    <a:lumMod val="85000"/>
                    <a:lumOff val="15000"/>
                  </a:schemeClr>
                </a:solidFill>
                <a:latin typeface="+mn-lt"/>
              </a:rPr>
              <a:t>.</a:t>
            </a:r>
            <a:endParaRPr lang="en-US" sz="1300" dirty="0">
              <a:solidFill>
                <a:schemeClr val="tx1">
                  <a:lumMod val="85000"/>
                  <a:lumOff val="15000"/>
                </a:schemeClr>
              </a:solidFill>
              <a:latin typeface="+mn-lt"/>
              <a:cs typeface="Calibri"/>
            </a:endParaRPr>
          </a:p>
        </p:txBody>
      </p:sp>
      <p:cxnSp>
        <p:nvCxnSpPr>
          <p:cNvPr id="3" name="Straight Arrow Connector 2">
            <a:extLst>
              <a:ext uri="{FF2B5EF4-FFF2-40B4-BE49-F238E27FC236}">
                <a16:creationId xmlns:a16="http://schemas.microsoft.com/office/drawing/2014/main" id="{F1896561-C960-F3F3-6BCA-98436A642F52}"/>
              </a:ext>
            </a:extLst>
          </p:cNvPr>
          <p:cNvCxnSpPr/>
          <p:nvPr/>
        </p:nvCxnSpPr>
        <p:spPr bwMode="auto">
          <a:xfrm>
            <a:off x="5867523" y="2312038"/>
            <a:ext cx="0" cy="2850420"/>
          </a:xfrm>
          <a:prstGeom prst="straightConnector1">
            <a:avLst/>
          </a:prstGeom>
          <a:noFill/>
          <a:ln w="12700" cap="flat" cmpd="sng" algn="ctr">
            <a:solidFill>
              <a:schemeClr val="tx1">
                <a:lumMod val="50000"/>
                <a:lumOff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847620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429558A1-9EAF-4D1D-AFA0-12801FAF8393}"/>
              </a:ext>
            </a:extLst>
          </p:cNvPr>
          <p:cNvGraphicFramePr>
            <a:graphicFrameLocks/>
          </p:cNvGraphicFramePr>
          <p:nvPr>
            <p:extLst>
              <p:ext uri="{D42A27DB-BD31-4B8C-83A1-F6EECF244321}">
                <p14:modId xmlns:p14="http://schemas.microsoft.com/office/powerpoint/2010/main" val="620831175"/>
              </p:ext>
            </p:extLst>
          </p:nvPr>
        </p:nvGraphicFramePr>
        <p:xfrm>
          <a:off x="503582" y="2358945"/>
          <a:ext cx="7600119" cy="3456311"/>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1">
            <a:extLst>
              <a:ext uri="{FF2B5EF4-FFF2-40B4-BE49-F238E27FC236}">
                <a16:creationId xmlns:a16="http://schemas.microsoft.com/office/drawing/2014/main" id="{3ECF6D88-C3BE-2E18-4E38-739297B8A996}"/>
              </a:ext>
            </a:extLst>
          </p:cNvPr>
          <p:cNvSpPr/>
          <p:nvPr/>
        </p:nvSpPr>
        <p:spPr bwMode="auto">
          <a:xfrm>
            <a:off x="8312783" y="1878932"/>
            <a:ext cx="3472630" cy="3940302"/>
          </a:xfrm>
          <a:prstGeom prst="rect">
            <a:avLst/>
          </a:prstGeom>
          <a:solidFill>
            <a:schemeClr val="bg1">
              <a:lumMod val="95000"/>
            </a:schemeClr>
          </a:solidFill>
          <a:ln>
            <a:noFill/>
          </a:ln>
          <a:effectLst/>
        </p:spPr>
        <p:txBody>
          <a:bodyPr lIns="182880" tIns="182880" rIns="182880" bIns="182880" rtlCol="0" anchor="ctr" anchorCtr="0">
            <a:noAutofit/>
          </a:bodyPr>
          <a:lstStyle/>
          <a:p>
            <a:pPr>
              <a:spcAft>
                <a:spcPts val="600"/>
              </a:spcAft>
            </a:pPr>
            <a:r>
              <a:rPr lang="en-US" sz="1300" b="1" i="1" dirty="0">
                <a:solidFill>
                  <a:schemeClr val="tx1">
                    <a:lumMod val="50000"/>
                    <a:lumOff val="50000"/>
                  </a:schemeClr>
                </a:solidFill>
                <a:latin typeface="+mn-lt"/>
              </a:rPr>
              <a:t>Takeaways:</a:t>
            </a:r>
          </a:p>
          <a:p>
            <a:pPr marL="285750" indent="-285750" eaLnBrk="1" hangingPunct="1">
              <a:spcAft>
                <a:spcPts val="600"/>
              </a:spcAft>
              <a:buFont typeface="Wingdings" panose="05000000000000000000" pitchFamily="2" charset="2"/>
              <a:buChar char="§"/>
            </a:pPr>
            <a:r>
              <a:rPr lang="en-US" sz="1300" dirty="0">
                <a:solidFill>
                  <a:schemeClr val="tx1">
                    <a:lumMod val="85000"/>
                    <a:lumOff val="15000"/>
                  </a:schemeClr>
                </a:solidFill>
              </a:rPr>
              <a:t>A health insurance premium is the amount policyholders pay for health insurance coverage monthly. Premiums must be paid by policyholders regardless of whether they visit a doctor or use any other health care service.</a:t>
            </a:r>
          </a:p>
          <a:p>
            <a:pPr marL="285750" indent="-285750">
              <a:spcAft>
                <a:spcPts val="600"/>
              </a:spcAft>
              <a:buFont typeface="Wingdings" panose="05000000000000000000" pitchFamily="2" charset="2"/>
              <a:buChar char="§"/>
            </a:pPr>
            <a:r>
              <a:rPr lang="en-US" sz="1300" dirty="0">
                <a:solidFill>
                  <a:schemeClr val="tx1">
                    <a:lumMod val="85000"/>
                    <a:lumOff val="15000"/>
                  </a:schemeClr>
                </a:solidFill>
              </a:rPr>
              <a:t>From 2011 to 2021, average family health insurance premiums in </a:t>
            </a:r>
            <a:r>
              <a:rPr lang="en-US" sz="1300" dirty="0">
                <a:solidFill>
                  <a:schemeClr val="tx1">
                    <a:lumMod val="85000"/>
                    <a:lumOff val="15000"/>
                  </a:schemeClr>
                </a:solidFill>
                <a:highlight>
                  <a:srgbClr val="FFFF00"/>
                </a:highlight>
              </a:rPr>
              <a:t>Washington State </a:t>
            </a:r>
            <a:r>
              <a:rPr lang="en-US" sz="1300" dirty="0">
                <a:solidFill>
                  <a:schemeClr val="tx1">
                    <a:lumMod val="85000"/>
                    <a:lumOff val="15000"/>
                  </a:schemeClr>
                </a:solidFill>
              </a:rPr>
              <a:t>grew faster than average wages (</a:t>
            </a:r>
            <a:r>
              <a:rPr lang="en-US" sz="1300" dirty="0">
                <a:solidFill>
                  <a:schemeClr val="tx1">
                    <a:lumMod val="85000"/>
                    <a:lumOff val="15000"/>
                  </a:schemeClr>
                </a:solidFill>
                <a:highlight>
                  <a:srgbClr val="FFFF00"/>
                </a:highlight>
              </a:rPr>
              <a:t>51% </a:t>
            </a:r>
            <a:r>
              <a:rPr lang="en-US" sz="1300" dirty="0">
                <a:solidFill>
                  <a:schemeClr val="tx1">
                    <a:lumMod val="85000"/>
                    <a:lumOff val="15000"/>
                  </a:schemeClr>
                </a:solidFill>
              </a:rPr>
              <a:t>and </a:t>
            </a:r>
            <a:r>
              <a:rPr lang="en-US" sz="1300" dirty="0">
                <a:solidFill>
                  <a:schemeClr val="tx1">
                    <a:lumMod val="85000"/>
                    <a:lumOff val="15000"/>
                  </a:schemeClr>
                </a:solidFill>
                <a:highlight>
                  <a:srgbClr val="FFFF00"/>
                </a:highlight>
              </a:rPr>
              <a:t>37%</a:t>
            </a:r>
            <a:r>
              <a:rPr lang="en-US" sz="1300" dirty="0">
                <a:solidFill>
                  <a:schemeClr val="tx1">
                    <a:lumMod val="85000"/>
                    <a:lumOff val="15000"/>
                  </a:schemeClr>
                </a:solidFill>
              </a:rPr>
              <a:t>, respectively). </a:t>
            </a:r>
            <a:endParaRPr lang="en-US" sz="1300" dirty="0">
              <a:solidFill>
                <a:schemeClr val="tx1">
                  <a:lumMod val="85000"/>
                  <a:lumOff val="15000"/>
                </a:schemeClr>
              </a:solidFill>
              <a:highlight>
                <a:srgbClr val="FFFF00"/>
              </a:highlight>
            </a:endParaRPr>
          </a:p>
          <a:p>
            <a:pPr marL="285750" indent="-285750">
              <a:spcAft>
                <a:spcPts val="600"/>
              </a:spcAft>
              <a:buFont typeface="Wingdings" panose="05000000000000000000" pitchFamily="2" charset="2"/>
              <a:buChar char="§"/>
            </a:pPr>
            <a:r>
              <a:rPr lang="en-US" sz="1300" dirty="0">
                <a:solidFill>
                  <a:schemeClr val="tx1">
                    <a:lumMod val="85000"/>
                    <a:lumOff val="15000"/>
                  </a:schemeClr>
                </a:solidFill>
              </a:rPr>
              <a:t>Annual health insurance premiums in 2021 now exceed </a:t>
            </a:r>
            <a:r>
              <a:rPr lang="en-US" sz="1300" dirty="0">
                <a:solidFill>
                  <a:schemeClr val="tx1">
                    <a:lumMod val="85000"/>
                    <a:lumOff val="15000"/>
                  </a:schemeClr>
                </a:solidFill>
                <a:highlight>
                  <a:srgbClr val="FFFF00"/>
                </a:highlight>
              </a:rPr>
              <a:t>$21,000, </a:t>
            </a:r>
            <a:r>
              <a:rPr lang="en-US" sz="1300" dirty="0">
                <a:solidFill>
                  <a:schemeClr val="tx1">
                    <a:lumMod val="85000"/>
                    <a:lumOff val="15000"/>
                  </a:schemeClr>
                </a:solidFill>
              </a:rPr>
              <a:t>which is greater than the cost of a compact car (~</a:t>
            </a:r>
            <a:r>
              <a:rPr lang="en-US" sz="1300" dirty="0">
                <a:solidFill>
                  <a:schemeClr val="tx1">
                    <a:lumMod val="85000"/>
                    <a:lumOff val="15000"/>
                  </a:schemeClr>
                </a:solidFill>
                <a:highlight>
                  <a:srgbClr val="FFFF00"/>
                </a:highlight>
              </a:rPr>
              <a:t>$19,650</a:t>
            </a:r>
            <a:r>
              <a:rPr lang="en-US" sz="1300" baseline="30000" dirty="0">
                <a:solidFill>
                  <a:schemeClr val="tx1">
                    <a:lumMod val="85000"/>
                    <a:lumOff val="15000"/>
                  </a:schemeClr>
                </a:solidFill>
                <a:highlight>
                  <a:srgbClr val="FFFF00"/>
                </a:highlight>
              </a:rPr>
              <a:t>[1]</a:t>
            </a:r>
            <a:r>
              <a:rPr lang="en-US" sz="1300" dirty="0">
                <a:solidFill>
                  <a:schemeClr val="tx1">
                    <a:lumMod val="85000"/>
                    <a:lumOff val="15000"/>
                  </a:schemeClr>
                </a:solidFill>
                <a:highlight>
                  <a:srgbClr val="FFFF00"/>
                </a:highlight>
              </a:rPr>
              <a:t> in the Seattle, Washington </a:t>
            </a:r>
            <a:r>
              <a:rPr lang="en-US" sz="1300" dirty="0">
                <a:solidFill>
                  <a:schemeClr val="tx1">
                    <a:lumMod val="85000"/>
                    <a:lumOff val="15000"/>
                  </a:schemeClr>
                </a:solidFill>
              </a:rPr>
              <a:t>area).</a:t>
            </a:r>
            <a:endParaRPr lang="en-US" sz="1300" dirty="0">
              <a:solidFill>
                <a:schemeClr val="tx1">
                  <a:lumMod val="85000"/>
                  <a:lumOff val="15000"/>
                </a:schemeClr>
              </a:solidFill>
              <a:cs typeface="Calibri"/>
            </a:endParaRPr>
          </a:p>
        </p:txBody>
      </p:sp>
      <p:sp>
        <p:nvSpPr>
          <p:cNvPr id="7" name="Rectangle 6">
            <a:extLst>
              <a:ext uri="{FF2B5EF4-FFF2-40B4-BE49-F238E27FC236}">
                <a16:creationId xmlns:a16="http://schemas.microsoft.com/office/drawing/2014/main" id="{49F5519C-2F56-F1A7-C1AD-60553AD6A093}"/>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8" name="Title 7">
            <a:extLst>
              <a:ext uri="{FF2B5EF4-FFF2-40B4-BE49-F238E27FC236}">
                <a16:creationId xmlns:a16="http://schemas.microsoft.com/office/drawing/2014/main" id="{89D91238-427B-4CEA-B464-B71410B8DC65}"/>
              </a:ext>
            </a:extLst>
          </p:cNvPr>
          <p:cNvSpPr>
            <a:spLocks noGrp="1"/>
          </p:cNvSpPr>
          <p:nvPr>
            <p:ph type="title"/>
          </p:nvPr>
        </p:nvSpPr>
        <p:spPr>
          <a:xfrm>
            <a:off x="399825" y="837891"/>
            <a:ext cx="10911220" cy="525257"/>
          </a:xfrm>
        </p:spPr>
        <p:txBody>
          <a:bodyPr>
            <a:noAutofit/>
          </a:bodyPr>
          <a:lstStyle/>
          <a:p>
            <a:pPr algn="ctr"/>
            <a:r>
              <a:rPr lang="en-US" sz="1800">
                <a:solidFill>
                  <a:schemeClr val="bg1"/>
                </a:solidFill>
              </a:rPr>
              <a:t>Health insurance premiums for </a:t>
            </a:r>
            <a:r>
              <a:rPr lang="en-US" sz="1800">
                <a:solidFill>
                  <a:srgbClr val="FF0000"/>
                </a:solidFill>
                <a:highlight>
                  <a:srgbClr val="FFFF00"/>
                </a:highlight>
              </a:rPr>
              <a:t>Washington State</a:t>
            </a:r>
            <a:r>
              <a:rPr lang="en-US" sz="1800">
                <a:solidFill>
                  <a:srgbClr val="FF0000"/>
                </a:solidFill>
              </a:rPr>
              <a:t> </a:t>
            </a:r>
            <a:r>
              <a:rPr lang="en-US" sz="1800">
                <a:solidFill>
                  <a:schemeClr val="bg1"/>
                </a:solidFill>
              </a:rPr>
              <a:t>families continue to rise faster than earnings.</a:t>
            </a:r>
          </a:p>
        </p:txBody>
      </p:sp>
      <p:sp>
        <p:nvSpPr>
          <p:cNvPr id="22" name="Text Placeholder 21">
            <a:extLst>
              <a:ext uri="{FF2B5EF4-FFF2-40B4-BE49-F238E27FC236}">
                <a16:creationId xmlns:a16="http://schemas.microsoft.com/office/drawing/2014/main" id="{1401A618-969E-4E83-B7E8-37B6C2846A99}"/>
              </a:ext>
            </a:extLst>
          </p:cNvPr>
          <p:cNvSpPr>
            <a:spLocks noGrp="1"/>
          </p:cNvSpPr>
          <p:nvPr>
            <p:ph type="body" sz="quarter" idx="13"/>
          </p:nvPr>
        </p:nvSpPr>
        <p:spPr>
          <a:xfrm>
            <a:off x="399825" y="5942327"/>
            <a:ext cx="11392348" cy="414601"/>
          </a:xfrm>
          <a:noFill/>
        </p:spPr>
        <p:txBody>
          <a:bodyPr/>
          <a:lstStyle/>
          <a:p>
            <a:r>
              <a:rPr lang="en-US" sz="1000" dirty="0"/>
              <a:t>[1] </a:t>
            </a:r>
            <a:r>
              <a:rPr lang="en-US" sz="1000" dirty="0">
                <a:solidFill>
                  <a:schemeClr val="tx1">
                    <a:lumMod val="85000"/>
                    <a:lumOff val="15000"/>
                  </a:schemeClr>
                </a:solidFill>
              </a:rPr>
              <a:t>For a 2021 Hyundai Elantra in zip code </a:t>
            </a:r>
            <a:r>
              <a:rPr lang="en-US" sz="1000" dirty="0">
                <a:solidFill>
                  <a:schemeClr val="tx1">
                    <a:lumMod val="85000"/>
                    <a:lumOff val="15000"/>
                  </a:schemeClr>
                </a:solidFill>
                <a:highlight>
                  <a:srgbClr val="FFFF00"/>
                </a:highlight>
              </a:rPr>
              <a:t>98101. </a:t>
            </a:r>
            <a:r>
              <a:rPr lang="en-US" sz="1000" b="1" dirty="0"/>
              <a:t>Data Source(s): </a:t>
            </a:r>
            <a:r>
              <a:rPr lang="en-US" sz="1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Agency for Healthcare Research and Quality (AHRQ), Center for Financing, Access and Cost Trends. </a:t>
            </a:r>
            <a:r>
              <a:rPr lang="en-US" sz="1000" dirty="0">
                <a:solidFill>
                  <a:srgbClr val="000000"/>
                </a:solidFill>
                <a:latin typeface="Calibri" panose="020F0502020204030204" pitchFamily="34" charset="0"/>
                <a:ea typeface="Calibri" panose="020F0502020204030204" pitchFamily="34" charset="0"/>
                <a:cs typeface="Times New Roman" panose="02020603050405020304" pitchFamily="18" charset="0"/>
                <a:hlinkClick r:id="rId4"/>
              </a:rPr>
              <a:t>Medical Expenditure Panel Survey (MEPS) Insurance Component (IC)</a:t>
            </a:r>
            <a:r>
              <a:rPr lang="en-US" sz="1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en-US" sz="1000" dirty="0">
                <a:latin typeface="Calibri" panose="020F0502020204030204" pitchFamily="34" charset="0"/>
                <a:ea typeface="Times New Roman" panose="02020603050405020304" pitchFamily="18" charset="0"/>
              </a:rPr>
              <a:t> </a:t>
            </a:r>
            <a:r>
              <a:rPr lang="en-US" sz="1000" dirty="0">
                <a:effectLst/>
                <a:latin typeface="Calibri" panose="020F0502020204030204" pitchFamily="34" charset="0"/>
                <a:ea typeface="Times New Roman" panose="02020603050405020304" pitchFamily="18" charset="0"/>
              </a:rPr>
              <a:t>See Data Inventory Sources #F9 (MEPS-IC) and #F11 (OEWS Estimates) for full information.</a:t>
            </a:r>
            <a:r>
              <a:rPr lang="en-US" sz="1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US" sz="1000" dirty="0">
                <a:latin typeface="Calibri" panose="020F0502020204030204" pitchFamily="34" charset="0"/>
                <a:ea typeface="Times New Roman" panose="02020603050405020304" pitchFamily="18" charset="0"/>
              </a:rPr>
              <a:t>Accessed July 31, 2023. </a:t>
            </a:r>
            <a:r>
              <a:rPr lang="en-US" sz="1000" dirty="0">
                <a:effectLst/>
                <a:latin typeface="Calibri" panose="020F0502020204030204" pitchFamily="34" charset="0"/>
                <a:ea typeface="Times New Roman" panose="02020603050405020304" pitchFamily="18" charset="0"/>
              </a:rPr>
              <a:t>See Appendix for research notes.</a:t>
            </a:r>
            <a:r>
              <a:rPr lang="en-US" sz="1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p>
        </p:txBody>
      </p:sp>
      <p:sp>
        <p:nvSpPr>
          <p:cNvPr id="4" name="Footer Placeholder 3">
            <a:extLst>
              <a:ext uri="{FF2B5EF4-FFF2-40B4-BE49-F238E27FC236}">
                <a16:creationId xmlns:a16="http://schemas.microsoft.com/office/drawing/2014/main" id="{C0EAC537-91A6-46B7-9990-87B71410E0C1}"/>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graphicFrame>
        <p:nvGraphicFramePr>
          <p:cNvPr id="24" name="Table 24">
            <a:extLst>
              <a:ext uri="{FF2B5EF4-FFF2-40B4-BE49-F238E27FC236}">
                <a16:creationId xmlns:a16="http://schemas.microsoft.com/office/drawing/2014/main" id="{6D2E679F-8CF5-4DE7-9D3D-EBE79EB06D63}"/>
              </a:ext>
            </a:extLst>
          </p:cNvPr>
          <p:cNvGraphicFramePr>
            <a:graphicFrameLocks noGrp="1"/>
          </p:cNvGraphicFramePr>
          <p:nvPr>
            <p:extLst>
              <p:ext uri="{D42A27DB-BD31-4B8C-83A1-F6EECF244321}">
                <p14:modId xmlns:p14="http://schemas.microsoft.com/office/powerpoint/2010/main" val="3441988649"/>
              </p:ext>
            </p:extLst>
          </p:nvPr>
        </p:nvGraphicFramePr>
        <p:xfrm>
          <a:off x="-1"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779683734"/>
                    </a:ext>
                  </a:extLst>
                </a:gridCol>
                <a:gridCol w="2438400">
                  <a:extLst>
                    <a:ext uri="{9D8B030D-6E8A-4147-A177-3AD203B41FA5}">
                      <a16:colId xmlns:a16="http://schemas.microsoft.com/office/drawing/2014/main" val="1317366572"/>
                    </a:ext>
                  </a:extLst>
                </a:gridCol>
                <a:gridCol w="2438400">
                  <a:extLst>
                    <a:ext uri="{9D8B030D-6E8A-4147-A177-3AD203B41FA5}">
                      <a16:colId xmlns:a16="http://schemas.microsoft.com/office/drawing/2014/main" val="591650189"/>
                    </a:ext>
                  </a:extLst>
                </a:gridCol>
                <a:gridCol w="2438400">
                  <a:extLst>
                    <a:ext uri="{9D8B030D-6E8A-4147-A177-3AD203B41FA5}">
                      <a16:colId xmlns:a16="http://schemas.microsoft.com/office/drawing/2014/main" val="3942098912"/>
                    </a:ext>
                  </a:extLst>
                </a:gridCol>
                <a:gridCol w="2438400">
                  <a:extLst>
                    <a:ext uri="{9D8B030D-6E8A-4147-A177-3AD203B41FA5}">
                      <a16:colId xmlns:a16="http://schemas.microsoft.com/office/drawing/2014/main" val="34260009"/>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72783123"/>
                  </a:ext>
                </a:extLst>
              </a:tr>
            </a:tbl>
          </a:graphicData>
        </a:graphic>
      </p:graphicFrame>
      <p:sp>
        <p:nvSpPr>
          <p:cNvPr id="2" name="Rectangle 1">
            <a:extLst>
              <a:ext uri="{FF2B5EF4-FFF2-40B4-BE49-F238E27FC236}">
                <a16:creationId xmlns:a16="http://schemas.microsoft.com/office/drawing/2014/main" id="{13D468E3-DE8E-4A25-9A25-8CBAC13FD034}"/>
              </a:ext>
            </a:extLst>
          </p:cNvPr>
          <p:cNvSpPr/>
          <p:nvPr/>
        </p:nvSpPr>
        <p:spPr bwMode="auto">
          <a:xfrm>
            <a:off x="503583" y="1878932"/>
            <a:ext cx="7600119" cy="480013"/>
          </a:xfrm>
          <a:prstGeom prst="rect">
            <a:avLst/>
          </a:prstGeom>
          <a:solidFill>
            <a:schemeClr val="tx1">
              <a:lumMod val="50000"/>
              <a:lumOff val="50000"/>
            </a:schemeClr>
          </a:solidFill>
          <a:ln>
            <a:noFill/>
          </a:ln>
          <a:effectLst/>
        </p:spPr>
        <p:txBody>
          <a:bodyPr lIns="182880" tIns="182880" rIns="182880" bIns="182880" rtlCol="0" anchor="ctr" anchorCtr="0">
            <a:noAutofit/>
          </a:bodyPr>
          <a:lstStyle/>
          <a:p>
            <a:pPr algn="ctr"/>
            <a:r>
              <a:rPr lang="en-US" sz="1400" b="1" i="0" u="none" strike="noStrike">
                <a:solidFill>
                  <a:schemeClr val="bg1"/>
                </a:solidFill>
                <a:effectLst/>
                <a:latin typeface="Calibri"/>
                <a:cs typeface="Calibri"/>
              </a:rPr>
              <a:t>Cumulative Average Family Premiums and </a:t>
            </a:r>
            <a:r>
              <a:rPr lang="en-US" sz="1400" b="1">
                <a:solidFill>
                  <a:schemeClr val="bg1"/>
                </a:solidFill>
                <a:latin typeface="Calibri"/>
                <a:cs typeface="Calibri"/>
              </a:rPr>
              <a:t>Wage Growth</a:t>
            </a:r>
            <a:r>
              <a:rPr lang="en-US" sz="1400" b="1" i="0" u="none" strike="noStrike">
                <a:solidFill>
                  <a:schemeClr val="bg1"/>
                </a:solidFill>
                <a:effectLst/>
                <a:latin typeface="Calibri"/>
                <a:cs typeface="Calibri"/>
              </a:rPr>
              <a:t> in </a:t>
            </a:r>
            <a:r>
              <a:rPr lang="en-US" sz="1400" b="1">
                <a:solidFill>
                  <a:srgbClr val="FF0000"/>
                </a:solidFill>
                <a:highlight>
                  <a:srgbClr val="FFFF00"/>
                </a:highlight>
                <a:latin typeface="Calibri"/>
                <a:cs typeface="Calibri"/>
              </a:rPr>
              <a:t>Washington State, </a:t>
            </a:r>
            <a:r>
              <a:rPr lang="en-US" sz="1400" b="1">
                <a:solidFill>
                  <a:schemeClr val="bg1"/>
                </a:solidFill>
                <a:latin typeface="Calibri"/>
                <a:cs typeface="Calibri"/>
              </a:rPr>
              <a:t>2011</a:t>
            </a:r>
            <a:r>
              <a:rPr lang="en-US" sz="1400" b="1" i="0" u="none" strike="noStrike">
                <a:solidFill>
                  <a:schemeClr val="bg1"/>
                </a:solidFill>
                <a:effectLst/>
                <a:latin typeface="Calibri"/>
                <a:cs typeface="Calibri"/>
              </a:rPr>
              <a:t> - 2021</a:t>
            </a:r>
            <a:r>
              <a:rPr lang="en-US" sz="1200">
                <a:solidFill>
                  <a:schemeClr val="bg1"/>
                </a:solidFill>
              </a:rPr>
              <a:t> </a:t>
            </a:r>
            <a:endParaRPr lang="en-US" sz="1200" b="1">
              <a:solidFill>
                <a:schemeClr val="bg1"/>
              </a:solidFill>
              <a:latin typeface="+mn-lt"/>
            </a:endParaRPr>
          </a:p>
        </p:txBody>
      </p:sp>
      <p:sp>
        <p:nvSpPr>
          <p:cNvPr id="9" name="Rectangle 8">
            <a:extLst>
              <a:ext uri="{FF2B5EF4-FFF2-40B4-BE49-F238E27FC236}">
                <a16:creationId xmlns:a16="http://schemas.microsoft.com/office/drawing/2014/main" id="{7ED1B00F-0BED-521D-22EC-409592F3FD32}"/>
              </a:ext>
            </a:extLst>
          </p:cNvPr>
          <p:cNvSpPr/>
          <p:nvPr/>
        </p:nvSpPr>
        <p:spPr bwMode="auto">
          <a:xfrm>
            <a:off x="503584" y="2358945"/>
            <a:ext cx="7600120" cy="3456311"/>
          </a:xfrm>
          <a:prstGeom prst="rect">
            <a:avLst/>
          </a:prstGeom>
          <a:noFill/>
          <a:ln>
            <a:solidFill>
              <a:schemeClr val="tx1">
                <a:lumMod val="50000"/>
                <a:lumOff val="50000"/>
              </a:schemeClr>
            </a:solid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13" name="TextBox 12">
            <a:extLst>
              <a:ext uri="{FF2B5EF4-FFF2-40B4-BE49-F238E27FC236}">
                <a16:creationId xmlns:a16="http://schemas.microsoft.com/office/drawing/2014/main" id="{9AE13A21-2CD0-F425-66D4-07AA2E5E789C}"/>
              </a:ext>
            </a:extLst>
          </p:cNvPr>
          <p:cNvSpPr txBox="1"/>
          <p:nvPr/>
        </p:nvSpPr>
        <p:spPr>
          <a:xfrm>
            <a:off x="5645908" y="4777253"/>
            <a:ext cx="2164582" cy="338554"/>
          </a:xfrm>
          <a:prstGeom prst="rect">
            <a:avLst/>
          </a:prstGeom>
          <a:noFill/>
        </p:spPr>
        <p:txBody>
          <a:bodyPr wrap="square" rtlCol="0">
            <a:spAutoFit/>
          </a:bodyPr>
          <a:lstStyle/>
          <a:p>
            <a:pPr algn="l"/>
            <a:r>
              <a:rPr lang="en-US" sz="1600" b="1" i="1">
                <a:solidFill>
                  <a:schemeClr val="accent2"/>
                </a:solidFill>
                <a:latin typeface="+mn-lt"/>
              </a:rPr>
              <a:t>Average Family Wages</a:t>
            </a:r>
          </a:p>
        </p:txBody>
      </p:sp>
      <p:sp>
        <p:nvSpPr>
          <p:cNvPr id="14" name="TextBox 13">
            <a:extLst>
              <a:ext uri="{FF2B5EF4-FFF2-40B4-BE49-F238E27FC236}">
                <a16:creationId xmlns:a16="http://schemas.microsoft.com/office/drawing/2014/main" id="{80DB66A8-718E-94A5-8347-76B5AE963304}"/>
              </a:ext>
            </a:extLst>
          </p:cNvPr>
          <p:cNvSpPr txBox="1"/>
          <p:nvPr/>
        </p:nvSpPr>
        <p:spPr>
          <a:xfrm>
            <a:off x="1611031" y="3429000"/>
            <a:ext cx="3053137" cy="338554"/>
          </a:xfrm>
          <a:prstGeom prst="rect">
            <a:avLst/>
          </a:prstGeom>
          <a:noFill/>
        </p:spPr>
        <p:txBody>
          <a:bodyPr wrap="square" rtlCol="0">
            <a:spAutoFit/>
          </a:bodyPr>
          <a:lstStyle/>
          <a:p>
            <a:pPr algn="ctr"/>
            <a:r>
              <a:rPr lang="en-US" sz="1600" b="1" i="1">
                <a:solidFill>
                  <a:schemeClr val="accent1"/>
                </a:solidFill>
                <a:latin typeface="+mn-lt"/>
              </a:rPr>
              <a:t>Average Family Premiums</a:t>
            </a:r>
          </a:p>
        </p:txBody>
      </p:sp>
      <p:sp>
        <p:nvSpPr>
          <p:cNvPr id="3" name="TextBox 2">
            <a:extLst>
              <a:ext uri="{FF2B5EF4-FFF2-40B4-BE49-F238E27FC236}">
                <a16:creationId xmlns:a16="http://schemas.microsoft.com/office/drawing/2014/main" id="{344A699D-C9C7-F66F-C13D-0AC070420052}"/>
              </a:ext>
            </a:extLst>
          </p:cNvPr>
          <p:cNvSpPr txBox="1"/>
          <p:nvPr/>
        </p:nvSpPr>
        <p:spPr>
          <a:xfrm>
            <a:off x="6728199" y="2395705"/>
            <a:ext cx="1185933" cy="307777"/>
          </a:xfrm>
          <a:prstGeom prst="rect">
            <a:avLst/>
          </a:prstGeom>
          <a:noFill/>
        </p:spPr>
        <p:txBody>
          <a:bodyPr wrap="square" rtlCol="0">
            <a:spAutoFit/>
          </a:bodyPr>
          <a:lstStyle/>
          <a:p>
            <a:pPr algn="ctr"/>
            <a:r>
              <a:rPr lang="en-US" sz="1400" b="1">
                <a:solidFill>
                  <a:schemeClr val="accent3"/>
                </a:solidFill>
                <a:latin typeface="+mn-lt"/>
              </a:rPr>
              <a:t>$21,914</a:t>
            </a:r>
          </a:p>
        </p:txBody>
      </p:sp>
    </p:spTree>
    <p:extLst>
      <p:ext uri="{BB962C8B-B14F-4D97-AF65-F5344CB8AC3E}">
        <p14:creationId xmlns:p14="http://schemas.microsoft.com/office/powerpoint/2010/main" val="4239843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4EDE5-8CCF-4923-5F32-81BCD4C9B0A6}"/>
              </a:ext>
            </a:extLst>
          </p:cNvPr>
          <p:cNvSpPr>
            <a:spLocks noGrp="1"/>
          </p:cNvSpPr>
          <p:nvPr>
            <p:ph type="title"/>
          </p:nvPr>
        </p:nvSpPr>
        <p:spPr/>
        <p:txBody>
          <a:bodyPr>
            <a:normAutofit fontScale="90000"/>
          </a:bodyPr>
          <a:lstStyle/>
          <a:p>
            <a:r>
              <a:rPr lang="en-US"/>
              <a:t>Table of Contents</a:t>
            </a:r>
          </a:p>
        </p:txBody>
      </p:sp>
      <p:sp>
        <p:nvSpPr>
          <p:cNvPr id="3" name="Text Placeholder 2">
            <a:extLst>
              <a:ext uri="{FF2B5EF4-FFF2-40B4-BE49-F238E27FC236}">
                <a16:creationId xmlns:a16="http://schemas.microsoft.com/office/drawing/2014/main" id="{11AEC4E3-439B-E416-EF57-A438000B1200}"/>
              </a:ext>
            </a:extLst>
          </p:cNvPr>
          <p:cNvSpPr>
            <a:spLocks noGrp="1"/>
          </p:cNvSpPr>
          <p:nvPr>
            <p:ph type="body" sz="quarter" idx="11"/>
          </p:nvPr>
        </p:nvSpPr>
        <p:spPr/>
        <p:txBody>
          <a:bodyPr>
            <a:normAutofit/>
          </a:bodyPr>
          <a:lstStyle/>
          <a:p>
            <a:pPr marL="554355" indent="-554355"/>
            <a:r>
              <a:rPr lang="en-US" sz="2000"/>
              <a:t>Introduction &amp; Overview </a:t>
            </a:r>
            <a:endParaRPr lang="en-US"/>
          </a:p>
          <a:p>
            <a:pPr marL="957580" lvl="1" indent="-261620"/>
            <a:r>
              <a:rPr lang="en-US" sz="1800"/>
              <a:t>Acknowledgements</a:t>
            </a:r>
            <a:endParaRPr lang="en-US" sz="1800">
              <a:cs typeface="Calibri"/>
            </a:endParaRPr>
          </a:p>
          <a:p>
            <a:pPr marL="957580" lvl="1" indent="-261620"/>
            <a:r>
              <a:rPr lang="en-US" sz="1800"/>
              <a:t>How to Use This Analytic Resource</a:t>
            </a:r>
            <a:endParaRPr lang="en-US" sz="1800">
              <a:cs typeface="Calibri"/>
            </a:endParaRPr>
          </a:p>
          <a:p>
            <a:pPr marL="957580" lvl="1" indent="-261620"/>
            <a:r>
              <a:rPr lang="en-US" sz="1800"/>
              <a:t>Best Practices </a:t>
            </a:r>
            <a:endParaRPr lang="en-US" sz="1800">
              <a:cs typeface="Calibri"/>
            </a:endParaRPr>
          </a:p>
          <a:p>
            <a:pPr marL="554355" indent="-554355"/>
            <a:r>
              <a:rPr lang="en-US" sz="2000"/>
              <a:t>Sample Slides </a:t>
            </a:r>
            <a:endParaRPr lang="en-US" sz="2000">
              <a:cs typeface="Calibri"/>
            </a:endParaRPr>
          </a:p>
          <a:p>
            <a:pPr marL="957580" lvl="1" indent="-261620"/>
            <a:r>
              <a:rPr lang="en-US" sz="1800"/>
              <a:t>Executive Summaries (National and State)</a:t>
            </a:r>
            <a:endParaRPr lang="en-US" sz="1800">
              <a:cs typeface="Calibri"/>
            </a:endParaRPr>
          </a:p>
          <a:p>
            <a:pPr marL="957580" lvl="1" indent="-261620"/>
            <a:r>
              <a:rPr lang="en-US" sz="1800"/>
              <a:t>Detailed National and State Health Care and Affordability Trends</a:t>
            </a:r>
            <a:endParaRPr lang="en-US" sz="1800">
              <a:cs typeface="Calibri"/>
            </a:endParaRPr>
          </a:p>
          <a:p>
            <a:pPr marL="554355" indent="-554355"/>
            <a:r>
              <a:rPr lang="en-US" sz="2000"/>
              <a:t>Blank Template Slides</a:t>
            </a:r>
            <a:endParaRPr lang="en-US" sz="2000">
              <a:cs typeface="Calibri"/>
            </a:endParaRPr>
          </a:p>
          <a:p>
            <a:pPr marL="554355" indent="-554355"/>
            <a:r>
              <a:rPr lang="en-US" sz="2000"/>
              <a:t>Detailed Data &amp; Sources</a:t>
            </a:r>
            <a:endParaRPr lang="en-US" sz="2000">
              <a:cs typeface="Calibri"/>
            </a:endParaRPr>
          </a:p>
        </p:txBody>
      </p:sp>
      <p:sp>
        <p:nvSpPr>
          <p:cNvPr id="4" name="Footer Placeholder 3">
            <a:extLst>
              <a:ext uri="{FF2B5EF4-FFF2-40B4-BE49-F238E27FC236}">
                <a16:creationId xmlns:a16="http://schemas.microsoft.com/office/drawing/2014/main" id="{1DEBFC5A-2BBA-2E63-FE38-573BA414EFDC}"/>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pic>
        <p:nvPicPr>
          <p:cNvPr id="5" name="Picture 4">
            <a:extLst>
              <a:ext uri="{FF2B5EF4-FFF2-40B4-BE49-F238E27FC236}">
                <a16:creationId xmlns:a16="http://schemas.microsoft.com/office/drawing/2014/main" id="{FB941548-E217-D925-870D-17A15789A3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9353172" y="6179532"/>
            <a:ext cx="2313594" cy="478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68686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D3C5092-3DD8-097B-491E-BC3577CCDDFC}"/>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8" name="Title 7">
            <a:extLst>
              <a:ext uri="{FF2B5EF4-FFF2-40B4-BE49-F238E27FC236}">
                <a16:creationId xmlns:a16="http://schemas.microsoft.com/office/drawing/2014/main" id="{89D91238-427B-4CEA-B464-B71410B8DC65}"/>
              </a:ext>
            </a:extLst>
          </p:cNvPr>
          <p:cNvSpPr>
            <a:spLocks noGrp="1"/>
          </p:cNvSpPr>
          <p:nvPr>
            <p:ph type="title"/>
          </p:nvPr>
        </p:nvSpPr>
        <p:spPr>
          <a:xfrm>
            <a:off x="399825" y="860498"/>
            <a:ext cx="10911220" cy="525257"/>
          </a:xfrm>
        </p:spPr>
        <p:txBody>
          <a:bodyPr>
            <a:noAutofit/>
          </a:bodyPr>
          <a:lstStyle/>
          <a:p>
            <a:pPr algn="ctr"/>
            <a:r>
              <a:rPr lang="en-US" sz="1800">
                <a:solidFill>
                  <a:schemeClr val="bg1"/>
                </a:solidFill>
              </a:rPr>
              <a:t>Families in </a:t>
            </a:r>
            <a:r>
              <a:rPr lang="en-US" sz="1800">
                <a:solidFill>
                  <a:srgbClr val="FF0000"/>
                </a:solidFill>
                <a:highlight>
                  <a:srgbClr val="FFFF00"/>
                </a:highlight>
              </a:rPr>
              <a:t>Washington State </a:t>
            </a:r>
            <a:r>
              <a:rPr lang="en-US" sz="1800">
                <a:solidFill>
                  <a:schemeClr val="bg1"/>
                </a:solidFill>
              </a:rPr>
              <a:t>are paying more in premiums but getting less coverage as the size of their deductibles grow.</a:t>
            </a:r>
          </a:p>
        </p:txBody>
      </p:sp>
      <p:sp>
        <p:nvSpPr>
          <p:cNvPr id="22" name="Text Placeholder 21">
            <a:extLst>
              <a:ext uri="{FF2B5EF4-FFF2-40B4-BE49-F238E27FC236}">
                <a16:creationId xmlns:a16="http://schemas.microsoft.com/office/drawing/2014/main" id="{1401A618-969E-4E83-B7E8-37B6C2846A99}"/>
              </a:ext>
            </a:extLst>
          </p:cNvPr>
          <p:cNvSpPr>
            <a:spLocks noGrp="1"/>
          </p:cNvSpPr>
          <p:nvPr>
            <p:ph type="body" sz="quarter" idx="13"/>
          </p:nvPr>
        </p:nvSpPr>
        <p:spPr>
          <a:xfrm>
            <a:off x="399825" y="5906654"/>
            <a:ext cx="11392348" cy="445378"/>
          </a:xfrm>
          <a:noFill/>
        </p:spPr>
        <p:txBody>
          <a:bodyPr/>
          <a:lstStyle/>
          <a:p>
            <a:r>
              <a:rPr lang="en-US" sz="1050" b="1" dirty="0"/>
              <a:t>Data Source(s): </a:t>
            </a:r>
            <a:r>
              <a:rPr lang="en-US" sz="1050" dirty="0">
                <a:solidFill>
                  <a:srgbClr val="000000"/>
                </a:solidFill>
                <a:latin typeface="Calibri" panose="020F0502020204030204" pitchFamily="34" charset="0"/>
                <a:ea typeface="Calibri" panose="020F0502020204030204" pitchFamily="34" charset="0"/>
                <a:cs typeface="Times New Roman" panose="02020603050405020304" pitchFamily="18" charset="0"/>
              </a:rPr>
              <a:t>Agency for Healthcare Research and Quality (AHRQ), Center for Financing, Access and Cost Trends. </a:t>
            </a:r>
            <a:r>
              <a:rPr lang="en-US" sz="1050" dirty="0">
                <a:solidFill>
                  <a:srgbClr val="000000"/>
                </a:solidFill>
                <a:latin typeface="Calibri" panose="020F0502020204030204" pitchFamily="34" charset="0"/>
                <a:ea typeface="Calibri" panose="020F0502020204030204" pitchFamily="34" charset="0"/>
                <a:cs typeface="Times New Roman" panose="02020603050405020304" pitchFamily="18" charset="0"/>
                <a:hlinkClick r:id="rId3"/>
              </a:rPr>
              <a:t>Medical Expenditure Panel Survey (MEPS) Insurance Component (IC)</a:t>
            </a:r>
            <a:r>
              <a:rPr lang="en-US" sz="105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US" sz="1050" dirty="0">
                <a:latin typeface="Calibri" panose="020F0502020204030204" pitchFamily="34" charset="0"/>
                <a:ea typeface="Times New Roman" panose="02020603050405020304" pitchFamily="18" charset="0"/>
              </a:rPr>
              <a:t>Accessed July 31, 2023. </a:t>
            </a:r>
            <a:r>
              <a:rPr lang="en-US" sz="1050" dirty="0">
                <a:effectLst/>
                <a:latin typeface="Calibri" panose="020F0502020204030204" pitchFamily="34" charset="0"/>
                <a:ea typeface="Times New Roman" panose="02020603050405020304" pitchFamily="18" charset="0"/>
              </a:rPr>
              <a:t>See Data Inventory Sources #F9 (MEPS-IC) and #F11 (OEWS Estimates) for full information. See Appendix for research notes.</a:t>
            </a:r>
            <a:endParaRPr lang="en-US" sz="1050" dirty="0"/>
          </a:p>
        </p:txBody>
      </p:sp>
      <p:sp>
        <p:nvSpPr>
          <p:cNvPr id="4" name="Footer Placeholder 3">
            <a:extLst>
              <a:ext uri="{FF2B5EF4-FFF2-40B4-BE49-F238E27FC236}">
                <a16:creationId xmlns:a16="http://schemas.microsoft.com/office/drawing/2014/main" id="{C0EAC537-91A6-46B7-9990-87B71410E0C1}"/>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graphicFrame>
        <p:nvGraphicFramePr>
          <p:cNvPr id="24" name="Table 24">
            <a:extLst>
              <a:ext uri="{FF2B5EF4-FFF2-40B4-BE49-F238E27FC236}">
                <a16:creationId xmlns:a16="http://schemas.microsoft.com/office/drawing/2014/main" id="{6D2E679F-8CF5-4DE7-9D3D-EBE79EB06D63}"/>
              </a:ext>
            </a:extLst>
          </p:cNvPr>
          <p:cNvGraphicFramePr>
            <a:graphicFrameLocks noGrp="1"/>
          </p:cNvGraphicFramePr>
          <p:nvPr>
            <p:extLst>
              <p:ext uri="{D42A27DB-BD31-4B8C-83A1-F6EECF244321}">
                <p14:modId xmlns:p14="http://schemas.microsoft.com/office/powerpoint/2010/main" val="2886971855"/>
              </p:ext>
            </p:extLst>
          </p:nvPr>
        </p:nvGraphicFramePr>
        <p:xfrm>
          <a:off x="-1"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779683734"/>
                    </a:ext>
                  </a:extLst>
                </a:gridCol>
                <a:gridCol w="2438400">
                  <a:extLst>
                    <a:ext uri="{9D8B030D-6E8A-4147-A177-3AD203B41FA5}">
                      <a16:colId xmlns:a16="http://schemas.microsoft.com/office/drawing/2014/main" val="1317366572"/>
                    </a:ext>
                  </a:extLst>
                </a:gridCol>
                <a:gridCol w="2438400">
                  <a:extLst>
                    <a:ext uri="{9D8B030D-6E8A-4147-A177-3AD203B41FA5}">
                      <a16:colId xmlns:a16="http://schemas.microsoft.com/office/drawing/2014/main" val="591650189"/>
                    </a:ext>
                  </a:extLst>
                </a:gridCol>
                <a:gridCol w="2438400">
                  <a:extLst>
                    <a:ext uri="{9D8B030D-6E8A-4147-A177-3AD203B41FA5}">
                      <a16:colId xmlns:a16="http://schemas.microsoft.com/office/drawing/2014/main" val="3942098912"/>
                    </a:ext>
                  </a:extLst>
                </a:gridCol>
                <a:gridCol w="2438400">
                  <a:extLst>
                    <a:ext uri="{9D8B030D-6E8A-4147-A177-3AD203B41FA5}">
                      <a16:colId xmlns:a16="http://schemas.microsoft.com/office/drawing/2014/main" val="34260009"/>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72783123"/>
                  </a:ext>
                </a:extLst>
              </a:tr>
            </a:tbl>
          </a:graphicData>
        </a:graphic>
      </p:graphicFrame>
      <p:sp>
        <p:nvSpPr>
          <p:cNvPr id="10" name="Rectangle 9">
            <a:extLst>
              <a:ext uri="{FF2B5EF4-FFF2-40B4-BE49-F238E27FC236}">
                <a16:creationId xmlns:a16="http://schemas.microsoft.com/office/drawing/2014/main" id="{23317A2A-FC56-C732-2460-A46594145E4C}"/>
              </a:ext>
            </a:extLst>
          </p:cNvPr>
          <p:cNvSpPr/>
          <p:nvPr/>
        </p:nvSpPr>
        <p:spPr bwMode="auto">
          <a:xfrm>
            <a:off x="503584" y="1878932"/>
            <a:ext cx="7600120" cy="358543"/>
          </a:xfrm>
          <a:prstGeom prst="rect">
            <a:avLst/>
          </a:prstGeom>
          <a:solidFill>
            <a:schemeClr val="tx1">
              <a:lumMod val="50000"/>
              <a:lumOff val="50000"/>
            </a:schemeClr>
          </a:solidFill>
          <a:ln>
            <a:noFill/>
          </a:ln>
          <a:effectLst/>
        </p:spPr>
        <p:txBody>
          <a:bodyPr lIns="182880" tIns="182880" rIns="182880" bIns="182880" rtlCol="0" anchor="ctr" anchorCtr="0">
            <a:noAutofit/>
          </a:bodyPr>
          <a:lstStyle/>
          <a:p>
            <a:pPr algn="ctr" eaLnBrk="1" hangingPunct="1"/>
            <a:r>
              <a:rPr lang="en-US" sz="1400" b="1" i="0" u="none" strike="noStrike">
                <a:solidFill>
                  <a:schemeClr val="bg1"/>
                </a:solidFill>
                <a:effectLst/>
                <a:latin typeface="Calibri" panose="020F0502020204030204" pitchFamily="34" charset="0"/>
              </a:rPr>
              <a:t>Average Family Premiums and Deductibles in </a:t>
            </a:r>
            <a:r>
              <a:rPr lang="en-US" sz="1400" b="1" i="0" u="none" strike="noStrike">
                <a:solidFill>
                  <a:srgbClr val="FF0000"/>
                </a:solidFill>
                <a:effectLst/>
                <a:highlight>
                  <a:srgbClr val="FFFF00"/>
                </a:highlight>
                <a:latin typeface="Calibri" panose="020F0502020204030204" pitchFamily="34" charset="0"/>
              </a:rPr>
              <a:t>Washington State</a:t>
            </a:r>
            <a:r>
              <a:rPr lang="en-US" sz="1400" b="1" i="0" u="none" strike="noStrike">
                <a:solidFill>
                  <a:schemeClr val="bg1"/>
                </a:solidFill>
                <a:effectLst/>
                <a:latin typeface="Calibri" panose="020F0502020204030204" pitchFamily="34" charset="0"/>
              </a:rPr>
              <a:t>, 2011 - 2021</a:t>
            </a:r>
          </a:p>
        </p:txBody>
      </p:sp>
      <p:sp>
        <p:nvSpPr>
          <p:cNvPr id="2" name="Rectangle 1">
            <a:extLst>
              <a:ext uri="{FF2B5EF4-FFF2-40B4-BE49-F238E27FC236}">
                <a16:creationId xmlns:a16="http://schemas.microsoft.com/office/drawing/2014/main" id="{E177CE33-034F-2702-D160-D2AA3025E5AB}"/>
              </a:ext>
            </a:extLst>
          </p:cNvPr>
          <p:cNvSpPr/>
          <p:nvPr/>
        </p:nvSpPr>
        <p:spPr bwMode="auto">
          <a:xfrm>
            <a:off x="8319544" y="1878932"/>
            <a:ext cx="3472630" cy="3931152"/>
          </a:xfrm>
          <a:prstGeom prst="rect">
            <a:avLst/>
          </a:prstGeom>
          <a:solidFill>
            <a:schemeClr val="bg1">
              <a:lumMod val="95000"/>
            </a:schemeClr>
          </a:solidFill>
          <a:ln>
            <a:noFill/>
          </a:ln>
          <a:effectLst/>
        </p:spPr>
        <p:txBody>
          <a:bodyPr lIns="182880" tIns="182880" rIns="182880" bIns="182880" rtlCol="0" anchor="ctr" anchorCtr="0">
            <a:noAutofit/>
          </a:bodyPr>
          <a:lstStyle/>
          <a:p>
            <a:pPr>
              <a:spcAft>
                <a:spcPts val="600"/>
              </a:spcAft>
            </a:pPr>
            <a:r>
              <a:rPr lang="en-US" sz="1300" b="1" i="1" dirty="0">
                <a:solidFill>
                  <a:schemeClr val="tx1">
                    <a:lumMod val="50000"/>
                    <a:lumOff val="50000"/>
                  </a:schemeClr>
                </a:solidFill>
                <a:latin typeface="+mn-lt"/>
              </a:rPr>
              <a:t>Takeaways:</a:t>
            </a:r>
            <a:endParaRPr lang="en-US" sz="1300" dirty="0">
              <a:solidFill>
                <a:schemeClr val="tx1">
                  <a:lumMod val="85000"/>
                  <a:lumOff val="15000"/>
                </a:schemeClr>
              </a:solidFill>
              <a:latin typeface="+mn-lt"/>
            </a:endParaRPr>
          </a:p>
          <a:p>
            <a:pPr marL="285750" indent="-285750">
              <a:spcAft>
                <a:spcPts val="600"/>
              </a:spcAft>
              <a:buFont typeface="Wingdings" panose="05000000000000000000" pitchFamily="2" charset="2"/>
              <a:buChar char="§"/>
            </a:pPr>
            <a:r>
              <a:rPr lang="en-US" sz="1300" dirty="0">
                <a:solidFill>
                  <a:schemeClr val="tx1">
                    <a:lumMod val="85000"/>
                    <a:lumOff val="15000"/>
                  </a:schemeClr>
                </a:solidFill>
                <a:latin typeface="+mn-lt"/>
              </a:rPr>
              <a:t>Deductibles are the amount individuals</a:t>
            </a:r>
            <a:r>
              <a:rPr lang="en-US" sz="1300" dirty="0">
                <a:solidFill>
                  <a:schemeClr val="tx1">
                    <a:lumMod val="85000"/>
                    <a:lumOff val="15000"/>
                  </a:schemeClr>
                </a:solidFill>
              </a:rPr>
              <a:t> and </a:t>
            </a:r>
            <a:r>
              <a:rPr lang="en-US" sz="1300" dirty="0">
                <a:solidFill>
                  <a:schemeClr val="tx1">
                    <a:lumMod val="85000"/>
                    <a:lumOff val="15000"/>
                  </a:schemeClr>
                </a:solidFill>
                <a:latin typeface="+mn-lt"/>
              </a:rPr>
              <a:t>families </a:t>
            </a:r>
            <a:r>
              <a:rPr lang="en-US" sz="1300" dirty="0">
                <a:solidFill>
                  <a:schemeClr val="tx1">
                    <a:lumMod val="85000"/>
                    <a:lumOff val="15000"/>
                  </a:schemeClr>
                </a:solidFill>
              </a:rPr>
              <a:t>are responsible for paying for</a:t>
            </a:r>
            <a:r>
              <a:rPr lang="en-US" sz="1300" dirty="0">
                <a:solidFill>
                  <a:schemeClr val="tx1">
                    <a:lumMod val="85000"/>
                    <a:lumOff val="15000"/>
                  </a:schemeClr>
                </a:solidFill>
                <a:latin typeface="+mn-lt"/>
              </a:rPr>
              <a:t> covered health care services before their health insurance begins to </a:t>
            </a:r>
            <a:r>
              <a:rPr lang="en-US" sz="1300" dirty="0">
                <a:solidFill>
                  <a:schemeClr val="tx1">
                    <a:lumMod val="85000"/>
                    <a:lumOff val="15000"/>
                  </a:schemeClr>
                </a:solidFill>
              </a:rPr>
              <a:t>cover service costs</a:t>
            </a:r>
            <a:r>
              <a:rPr lang="en-US" sz="1300" dirty="0">
                <a:solidFill>
                  <a:schemeClr val="tx1">
                    <a:lumMod val="85000"/>
                    <a:lumOff val="15000"/>
                  </a:schemeClr>
                </a:solidFill>
                <a:latin typeface="+mn-lt"/>
              </a:rPr>
              <a:t>.</a:t>
            </a:r>
          </a:p>
          <a:p>
            <a:pPr marL="285750" indent="-285750">
              <a:spcAft>
                <a:spcPts val="600"/>
              </a:spcAft>
              <a:buFont typeface="Wingdings" panose="05000000000000000000" pitchFamily="2" charset="2"/>
              <a:buChar char="§"/>
            </a:pPr>
            <a:r>
              <a:rPr lang="en-US" sz="1300" dirty="0">
                <a:solidFill>
                  <a:schemeClr val="tx1">
                    <a:lumMod val="85000"/>
                    <a:lumOff val="15000"/>
                  </a:schemeClr>
                </a:solidFill>
              </a:rPr>
              <a:t>Over the 20 years from 2011 to 2021, deductibles in </a:t>
            </a:r>
            <a:r>
              <a:rPr lang="en-US" sz="1300" dirty="0">
                <a:solidFill>
                  <a:schemeClr val="tx1">
                    <a:lumMod val="85000"/>
                    <a:lumOff val="15000"/>
                  </a:schemeClr>
                </a:solidFill>
                <a:highlight>
                  <a:srgbClr val="FFFF00"/>
                </a:highlight>
              </a:rPr>
              <a:t>Washington State </a:t>
            </a:r>
            <a:r>
              <a:rPr lang="en-US" sz="1300" dirty="0">
                <a:solidFill>
                  <a:schemeClr val="tx1">
                    <a:lumMod val="85000"/>
                    <a:lumOff val="15000"/>
                  </a:schemeClr>
                </a:solidFill>
              </a:rPr>
              <a:t>grew from </a:t>
            </a:r>
            <a:r>
              <a:rPr lang="en-US" sz="1300" dirty="0">
                <a:solidFill>
                  <a:schemeClr val="tx1">
                    <a:lumMod val="85000"/>
                    <a:lumOff val="15000"/>
                  </a:schemeClr>
                </a:solidFill>
                <a:highlight>
                  <a:srgbClr val="FFFF00"/>
                </a:highlight>
              </a:rPr>
              <a:t>$2,021</a:t>
            </a:r>
            <a:r>
              <a:rPr lang="en-US" sz="1300" dirty="0">
                <a:solidFill>
                  <a:schemeClr val="tx1">
                    <a:lumMod val="85000"/>
                    <a:lumOff val="15000"/>
                  </a:schemeClr>
                </a:solidFill>
              </a:rPr>
              <a:t> to over </a:t>
            </a:r>
            <a:r>
              <a:rPr lang="en-US" sz="1300" dirty="0">
                <a:solidFill>
                  <a:schemeClr val="tx1">
                    <a:lumMod val="85000"/>
                    <a:lumOff val="15000"/>
                  </a:schemeClr>
                </a:solidFill>
                <a:highlight>
                  <a:srgbClr val="FFFF00"/>
                </a:highlight>
              </a:rPr>
              <a:t>$3,500</a:t>
            </a:r>
            <a:r>
              <a:rPr lang="en-US" sz="1300" dirty="0">
                <a:solidFill>
                  <a:schemeClr val="tx1">
                    <a:lumMod val="85000"/>
                    <a:lumOff val="15000"/>
                  </a:schemeClr>
                </a:solidFill>
              </a:rPr>
              <a:t>, an increase of </a:t>
            </a:r>
            <a:r>
              <a:rPr lang="en-US" sz="1300" dirty="0">
                <a:solidFill>
                  <a:schemeClr val="tx1">
                    <a:lumMod val="85000"/>
                    <a:lumOff val="15000"/>
                  </a:schemeClr>
                </a:solidFill>
                <a:highlight>
                  <a:srgbClr val="FFFF00"/>
                </a:highlight>
              </a:rPr>
              <a:t>73%</a:t>
            </a:r>
            <a:r>
              <a:rPr lang="en-US" sz="1300" dirty="0">
                <a:solidFill>
                  <a:schemeClr val="tx1">
                    <a:lumMod val="85000"/>
                    <a:lumOff val="15000"/>
                  </a:schemeClr>
                </a:solidFill>
              </a:rPr>
              <a:t>, compounding the effect of health care premium growth on the health care costs and liabilities facing </a:t>
            </a:r>
            <a:r>
              <a:rPr lang="en-US" sz="1300" dirty="0">
                <a:solidFill>
                  <a:schemeClr val="tx1">
                    <a:lumMod val="85000"/>
                    <a:lumOff val="15000"/>
                  </a:schemeClr>
                </a:solidFill>
                <a:highlight>
                  <a:srgbClr val="FFFF00"/>
                </a:highlight>
              </a:rPr>
              <a:t>Washington State </a:t>
            </a:r>
            <a:r>
              <a:rPr lang="en-US" sz="1300" dirty="0">
                <a:solidFill>
                  <a:schemeClr val="tx1">
                    <a:lumMod val="85000"/>
                    <a:lumOff val="15000"/>
                  </a:schemeClr>
                </a:solidFill>
              </a:rPr>
              <a:t>families.</a:t>
            </a:r>
            <a:endParaRPr lang="en-US" sz="1300" dirty="0">
              <a:solidFill>
                <a:schemeClr val="tx1">
                  <a:lumMod val="85000"/>
                  <a:lumOff val="15000"/>
                </a:schemeClr>
              </a:solidFill>
              <a:latin typeface="+mn-lt"/>
            </a:endParaRPr>
          </a:p>
        </p:txBody>
      </p:sp>
      <p:sp>
        <p:nvSpPr>
          <p:cNvPr id="6" name="Rectangle 5">
            <a:extLst>
              <a:ext uri="{FF2B5EF4-FFF2-40B4-BE49-F238E27FC236}">
                <a16:creationId xmlns:a16="http://schemas.microsoft.com/office/drawing/2014/main" id="{8D06E821-B3E4-EF41-704B-08DA0E7AE883}"/>
              </a:ext>
            </a:extLst>
          </p:cNvPr>
          <p:cNvSpPr/>
          <p:nvPr/>
        </p:nvSpPr>
        <p:spPr bwMode="auto">
          <a:xfrm>
            <a:off x="503584" y="2237475"/>
            <a:ext cx="7600120" cy="3577781"/>
          </a:xfrm>
          <a:prstGeom prst="rect">
            <a:avLst/>
          </a:prstGeom>
          <a:noFill/>
          <a:ln>
            <a:solidFill>
              <a:schemeClr val="tx1">
                <a:lumMod val="50000"/>
                <a:lumOff val="50000"/>
              </a:schemeClr>
            </a:solid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graphicFrame>
        <p:nvGraphicFramePr>
          <p:cNvPr id="9" name="Chart 8">
            <a:extLst>
              <a:ext uri="{FF2B5EF4-FFF2-40B4-BE49-F238E27FC236}">
                <a16:creationId xmlns:a16="http://schemas.microsoft.com/office/drawing/2014/main" id="{1608D9C3-1049-4617-9CE3-16D4942860E4}"/>
              </a:ext>
            </a:extLst>
          </p:cNvPr>
          <p:cNvGraphicFramePr>
            <a:graphicFrameLocks/>
          </p:cNvGraphicFramePr>
          <p:nvPr>
            <p:extLst>
              <p:ext uri="{D42A27DB-BD31-4B8C-83A1-F6EECF244321}">
                <p14:modId xmlns:p14="http://schemas.microsoft.com/office/powerpoint/2010/main" val="4178120031"/>
              </p:ext>
            </p:extLst>
          </p:nvPr>
        </p:nvGraphicFramePr>
        <p:xfrm>
          <a:off x="503583" y="2304312"/>
          <a:ext cx="7600119" cy="3505772"/>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Box 10">
            <a:extLst>
              <a:ext uri="{FF2B5EF4-FFF2-40B4-BE49-F238E27FC236}">
                <a16:creationId xmlns:a16="http://schemas.microsoft.com/office/drawing/2014/main" id="{87347A0F-AC16-0E46-608E-06AF19E9947B}"/>
              </a:ext>
            </a:extLst>
          </p:cNvPr>
          <p:cNvSpPr txBox="1"/>
          <p:nvPr/>
        </p:nvSpPr>
        <p:spPr>
          <a:xfrm>
            <a:off x="4633645" y="4204490"/>
            <a:ext cx="2774023" cy="369332"/>
          </a:xfrm>
          <a:prstGeom prst="rect">
            <a:avLst/>
          </a:prstGeom>
          <a:noFill/>
        </p:spPr>
        <p:txBody>
          <a:bodyPr wrap="square" rtlCol="0">
            <a:spAutoFit/>
          </a:bodyPr>
          <a:lstStyle/>
          <a:p>
            <a:pPr algn="l"/>
            <a:r>
              <a:rPr lang="en-US" b="1" i="1">
                <a:solidFill>
                  <a:schemeClr val="accent2">
                    <a:lumMod val="20000"/>
                    <a:lumOff val="80000"/>
                  </a:schemeClr>
                </a:solidFill>
                <a:latin typeface="+mn-lt"/>
              </a:rPr>
              <a:t>Average Family Premiums</a:t>
            </a:r>
          </a:p>
        </p:txBody>
      </p:sp>
      <p:sp>
        <p:nvSpPr>
          <p:cNvPr id="12" name="TextBox 11">
            <a:extLst>
              <a:ext uri="{FF2B5EF4-FFF2-40B4-BE49-F238E27FC236}">
                <a16:creationId xmlns:a16="http://schemas.microsoft.com/office/drawing/2014/main" id="{B026F082-DE7A-979C-EEEA-C7BD7F143B3B}"/>
              </a:ext>
            </a:extLst>
          </p:cNvPr>
          <p:cNvSpPr txBox="1"/>
          <p:nvPr/>
        </p:nvSpPr>
        <p:spPr>
          <a:xfrm>
            <a:off x="1724347" y="2585582"/>
            <a:ext cx="3053137" cy="615553"/>
          </a:xfrm>
          <a:prstGeom prst="rect">
            <a:avLst/>
          </a:prstGeom>
          <a:noFill/>
        </p:spPr>
        <p:txBody>
          <a:bodyPr wrap="square" rtlCol="0">
            <a:spAutoFit/>
          </a:bodyPr>
          <a:lstStyle/>
          <a:p>
            <a:pPr algn="ctr"/>
            <a:r>
              <a:rPr lang="en-US" b="1" i="1">
                <a:solidFill>
                  <a:schemeClr val="bg1">
                    <a:lumMod val="50000"/>
                  </a:schemeClr>
                </a:solidFill>
                <a:latin typeface="+mn-lt"/>
              </a:rPr>
              <a:t>Average Family Deductibles </a:t>
            </a:r>
            <a:r>
              <a:rPr lang="en-US" sz="1600" b="1" i="1">
                <a:solidFill>
                  <a:schemeClr val="bg1">
                    <a:lumMod val="50000"/>
                  </a:schemeClr>
                </a:solidFill>
                <a:latin typeface="+mn-lt"/>
              </a:rPr>
              <a:t>(Potential Liability)</a:t>
            </a:r>
            <a:endParaRPr lang="en-US" b="1" i="1">
              <a:solidFill>
                <a:schemeClr val="bg1">
                  <a:lumMod val="50000"/>
                </a:schemeClr>
              </a:solidFill>
              <a:latin typeface="+mn-lt"/>
            </a:endParaRPr>
          </a:p>
        </p:txBody>
      </p:sp>
    </p:spTree>
    <p:extLst>
      <p:ext uri="{BB962C8B-B14F-4D97-AF65-F5344CB8AC3E}">
        <p14:creationId xmlns:p14="http://schemas.microsoft.com/office/powerpoint/2010/main" val="20401679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A05CE37B-7860-476B-B3A0-D1CC60E49539}"/>
              </a:ext>
            </a:extLst>
          </p:cNvPr>
          <p:cNvGraphicFramePr>
            <a:graphicFrameLocks/>
          </p:cNvGraphicFramePr>
          <p:nvPr>
            <p:extLst>
              <p:ext uri="{D42A27DB-BD31-4B8C-83A1-F6EECF244321}">
                <p14:modId xmlns:p14="http://schemas.microsoft.com/office/powerpoint/2010/main" val="3038922191"/>
              </p:ext>
            </p:extLst>
          </p:nvPr>
        </p:nvGraphicFramePr>
        <p:xfrm>
          <a:off x="452347" y="2381201"/>
          <a:ext cx="7600120" cy="3428883"/>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a:extLst>
              <a:ext uri="{FF2B5EF4-FFF2-40B4-BE49-F238E27FC236}">
                <a16:creationId xmlns:a16="http://schemas.microsoft.com/office/drawing/2014/main" id="{6D3C5092-3DD8-097B-491E-BC3577CCDDFC}"/>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8" name="Title 7">
            <a:extLst>
              <a:ext uri="{FF2B5EF4-FFF2-40B4-BE49-F238E27FC236}">
                <a16:creationId xmlns:a16="http://schemas.microsoft.com/office/drawing/2014/main" id="{89D91238-427B-4CEA-B464-B71410B8DC65}"/>
              </a:ext>
            </a:extLst>
          </p:cNvPr>
          <p:cNvSpPr>
            <a:spLocks noGrp="1"/>
          </p:cNvSpPr>
          <p:nvPr>
            <p:ph type="title"/>
          </p:nvPr>
        </p:nvSpPr>
        <p:spPr>
          <a:xfrm>
            <a:off x="399825" y="860498"/>
            <a:ext cx="10911220" cy="525257"/>
          </a:xfrm>
        </p:spPr>
        <p:txBody>
          <a:bodyPr>
            <a:noAutofit/>
          </a:bodyPr>
          <a:lstStyle/>
          <a:p>
            <a:pPr algn="ctr"/>
            <a:r>
              <a:rPr lang="en-US" sz="1800" dirty="0">
                <a:solidFill>
                  <a:schemeClr val="bg1"/>
                </a:solidFill>
              </a:rPr>
              <a:t>In </a:t>
            </a:r>
            <a:r>
              <a:rPr lang="en-US" sz="1800" dirty="0">
                <a:solidFill>
                  <a:srgbClr val="FF0000"/>
                </a:solidFill>
                <a:highlight>
                  <a:srgbClr val="FFFF00"/>
                </a:highlight>
              </a:rPr>
              <a:t>Washington State</a:t>
            </a:r>
            <a:r>
              <a:rPr lang="en-US" sz="1800" dirty="0">
                <a:solidFill>
                  <a:schemeClr val="bg1"/>
                </a:solidFill>
              </a:rPr>
              <a:t>, the cost burden of health insurance spending on premiums and deductibles has increased over the past 10 years.</a:t>
            </a:r>
          </a:p>
        </p:txBody>
      </p:sp>
      <p:sp>
        <p:nvSpPr>
          <p:cNvPr id="22" name="Text Placeholder 21">
            <a:extLst>
              <a:ext uri="{FF2B5EF4-FFF2-40B4-BE49-F238E27FC236}">
                <a16:creationId xmlns:a16="http://schemas.microsoft.com/office/drawing/2014/main" id="{1401A618-969E-4E83-B7E8-37B6C2846A99}"/>
              </a:ext>
            </a:extLst>
          </p:cNvPr>
          <p:cNvSpPr>
            <a:spLocks noGrp="1"/>
          </p:cNvSpPr>
          <p:nvPr>
            <p:ph type="body" sz="quarter" idx="13"/>
          </p:nvPr>
        </p:nvSpPr>
        <p:spPr>
          <a:xfrm>
            <a:off x="399825" y="5906654"/>
            <a:ext cx="11392348" cy="445378"/>
          </a:xfrm>
          <a:noFill/>
        </p:spPr>
        <p:txBody>
          <a:bodyPr/>
          <a:lstStyle/>
          <a:p>
            <a:r>
              <a:rPr lang="en-US" sz="1050" b="1" dirty="0"/>
              <a:t>Data Source(s): </a:t>
            </a:r>
            <a:r>
              <a:rPr lang="en-US" sz="1050" dirty="0">
                <a:solidFill>
                  <a:srgbClr val="000000"/>
                </a:solidFill>
                <a:latin typeface="Calibri" panose="020F0502020204030204" pitchFamily="34" charset="0"/>
                <a:ea typeface="Calibri" panose="020F0502020204030204" pitchFamily="34" charset="0"/>
                <a:cs typeface="Times New Roman" panose="02020603050405020304" pitchFamily="18" charset="0"/>
              </a:rPr>
              <a:t>Agency for Healthcare Research and Quality (AHRQ), Center for Financing, Access and Cost Trends. </a:t>
            </a:r>
            <a:r>
              <a:rPr lang="en-US" sz="1050" dirty="0">
                <a:solidFill>
                  <a:srgbClr val="000000"/>
                </a:solidFill>
                <a:latin typeface="Calibri" panose="020F0502020204030204" pitchFamily="34" charset="0"/>
                <a:ea typeface="Calibri" panose="020F0502020204030204" pitchFamily="34" charset="0"/>
                <a:cs typeface="Times New Roman" panose="02020603050405020304" pitchFamily="18" charset="0"/>
                <a:hlinkClick r:id="rId4"/>
              </a:rPr>
              <a:t>Medical Expenditure Panel Survey (MEPS) Insurance Component (IC)</a:t>
            </a:r>
            <a:r>
              <a:rPr lang="en-US" sz="105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US" sz="1050" dirty="0">
                <a:latin typeface="Calibri" panose="020F0502020204030204" pitchFamily="34" charset="0"/>
                <a:ea typeface="Times New Roman" panose="02020603050405020304" pitchFamily="18" charset="0"/>
              </a:rPr>
              <a:t>Accessed July 31, 2023. </a:t>
            </a:r>
            <a:r>
              <a:rPr lang="en-US" sz="1050" dirty="0">
                <a:effectLst/>
                <a:latin typeface="Calibri" panose="020F0502020204030204" pitchFamily="34" charset="0"/>
                <a:ea typeface="Times New Roman" panose="02020603050405020304" pitchFamily="18" charset="0"/>
              </a:rPr>
              <a:t>See Data Inventory Sources #F9 (MEPS-IC) and #F11 (OEWS Estimates) for full information. See Appendix for research notes.</a:t>
            </a:r>
            <a:endParaRPr lang="en-US" sz="1050" dirty="0"/>
          </a:p>
        </p:txBody>
      </p:sp>
      <p:sp>
        <p:nvSpPr>
          <p:cNvPr id="4" name="Footer Placeholder 3">
            <a:extLst>
              <a:ext uri="{FF2B5EF4-FFF2-40B4-BE49-F238E27FC236}">
                <a16:creationId xmlns:a16="http://schemas.microsoft.com/office/drawing/2014/main" id="{C0EAC537-91A6-46B7-9990-87B71410E0C1}"/>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graphicFrame>
        <p:nvGraphicFramePr>
          <p:cNvPr id="24" name="Table 24">
            <a:extLst>
              <a:ext uri="{FF2B5EF4-FFF2-40B4-BE49-F238E27FC236}">
                <a16:creationId xmlns:a16="http://schemas.microsoft.com/office/drawing/2014/main" id="{6D2E679F-8CF5-4DE7-9D3D-EBE79EB06D63}"/>
              </a:ext>
            </a:extLst>
          </p:cNvPr>
          <p:cNvGraphicFramePr>
            <a:graphicFrameLocks noGrp="1"/>
          </p:cNvGraphicFramePr>
          <p:nvPr/>
        </p:nvGraphicFramePr>
        <p:xfrm>
          <a:off x="-1"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779683734"/>
                    </a:ext>
                  </a:extLst>
                </a:gridCol>
                <a:gridCol w="2438400">
                  <a:extLst>
                    <a:ext uri="{9D8B030D-6E8A-4147-A177-3AD203B41FA5}">
                      <a16:colId xmlns:a16="http://schemas.microsoft.com/office/drawing/2014/main" val="1317366572"/>
                    </a:ext>
                  </a:extLst>
                </a:gridCol>
                <a:gridCol w="2438400">
                  <a:extLst>
                    <a:ext uri="{9D8B030D-6E8A-4147-A177-3AD203B41FA5}">
                      <a16:colId xmlns:a16="http://schemas.microsoft.com/office/drawing/2014/main" val="591650189"/>
                    </a:ext>
                  </a:extLst>
                </a:gridCol>
                <a:gridCol w="2438400">
                  <a:extLst>
                    <a:ext uri="{9D8B030D-6E8A-4147-A177-3AD203B41FA5}">
                      <a16:colId xmlns:a16="http://schemas.microsoft.com/office/drawing/2014/main" val="3942098912"/>
                    </a:ext>
                  </a:extLst>
                </a:gridCol>
                <a:gridCol w="2438400">
                  <a:extLst>
                    <a:ext uri="{9D8B030D-6E8A-4147-A177-3AD203B41FA5}">
                      <a16:colId xmlns:a16="http://schemas.microsoft.com/office/drawing/2014/main" val="34260009"/>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72783123"/>
                  </a:ext>
                </a:extLst>
              </a:tr>
            </a:tbl>
          </a:graphicData>
        </a:graphic>
      </p:graphicFrame>
      <p:sp>
        <p:nvSpPr>
          <p:cNvPr id="10" name="Rectangle 9">
            <a:extLst>
              <a:ext uri="{FF2B5EF4-FFF2-40B4-BE49-F238E27FC236}">
                <a16:creationId xmlns:a16="http://schemas.microsoft.com/office/drawing/2014/main" id="{23317A2A-FC56-C732-2460-A46594145E4C}"/>
              </a:ext>
            </a:extLst>
          </p:cNvPr>
          <p:cNvSpPr/>
          <p:nvPr/>
        </p:nvSpPr>
        <p:spPr bwMode="auto">
          <a:xfrm>
            <a:off x="503584" y="1795070"/>
            <a:ext cx="7600120" cy="442405"/>
          </a:xfrm>
          <a:prstGeom prst="rect">
            <a:avLst/>
          </a:prstGeom>
          <a:solidFill>
            <a:schemeClr val="tx1">
              <a:lumMod val="50000"/>
              <a:lumOff val="50000"/>
            </a:schemeClr>
          </a:solidFill>
          <a:ln>
            <a:noFill/>
          </a:ln>
          <a:effectLst/>
        </p:spPr>
        <p:txBody>
          <a:bodyPr lIns="182880" tIns="182880" rIns="182880" bIns="182880" rtlCol="0" anchor="ctr" anchorCtr="0">
            <a:noAutofit/>
          </a:bodyPr>
          <a:lstStyle/>
          <a:p>
            <a:pPr algn="ctr"/>
            <a:r>
              <a:rPr lang="en-US" sz="1400" b="1" i="0" u="none" strike="noStrike" dirty="0">
                <a:solidFill>
                  <a:schemeClr val="bg1"/>
                </a:solidFill>
                <a:effectLst/>
                <a:latin typeface="Calibri"/>
                <a:ea typeface="Calibri"/>
                <a:cs typeface="Calibri"/>
              </a:rPr>
              <a:t>Overall Cost Burden of Health Insurance Relative to </a:t>
            </a:r>
            <a:r>
              <a:rPr lang="en-US" sz="1400" b="1" dirty="0">
                <a:solidFill>
                  <a:schemeClr val="bg1"/>
                </a:solidFill>
                <a:latin typeface="Calibri"/>
                <a:ea typeface="Calibri"/>
                <a:cs typeface="Calibri"/>
              </a:rPr>
              <a:t>Average Household</a:t>
            </a:r>
            <a:r>
              <a:rPr lang="en-US" sz="1400" b="1" i="0" u="none" strike="noStrike" dirty="0">
                <a:solidFill>
                  <a:schemeClr val="bg1"/>
                </a:solidFill>
                <a:effectLst/>
                <a:latin typeface="Calibri"/>
                <a:ea typeface="Calibri"/>
                <a:cs typeface="Calibri"/>
              </a:rPr>
              <a:t> Wages, </a:t>
            </a:r>
            <a:r>
              <a:rPr lang="en-US" sz="1400" b="1" i="0" u="none" strike="noStrike" dirty="0">
                <a:solidFill>
                  <a:srgbClr val="FF0000"/>
                </a:solidFill>
                <a:effectLst/>
                <a:highlight>
                  <a:srgbClr val="FFFF00"/>
                </a:highlight>
                <a:latin typeface="Calibri"/>
                <a:ea typeface="Calibri"/>
                <a:cs typeface="Calibri"/>
              </a:rPr>
              <a:t>Washington State</a:t>
            </a:r>
            <a:r>
              <a:rPr lang="en-US" sz="1400" b="1" i="0" u="none" strike="noStrike" dirty="0">
                <a:solidFill>
                  <a:schemeClr val="bg1"/>
                </a:solidFill>
                <a:effectLst/>
                <a:latin typeface="Calibri"/>
                <a:ea typeface="Calibri"/>
                <a:cs typeface="Calibri"/>
              </a:rPr>
              <a:t>, 2011</a:t>
            </a:r>
            <a:r>
              <a:rPr lang="en-US" sz="1400" b="1" dirty="0">
                <a:solidFill>
                  <a:schemeClr val="bg1"/>
                </a:solidFill>
                <a:latin typeface="Calibri"/>
                <a:ea typeface="Calibri"/>
                <a:cs typeface="Calibri"/>
              </a:rPr>
              <a:t>–</a:t>
            </a:r>
            <a:r>
              <a:rPr lang="en-US" sz="1400" b="1" i="0" u="none" strike="noStrike" dirty="0">
                <a:solidFill>
                  <a:schemeClr val="bg1"/>
                </a:solidFill>
                <a:effectLst/>
                <a:latin typeface="Calibri"/>
                <a:ea typeface="Calibri"/>
                <a:cs typeface="Calibri"/>
              </a:rPr>
              <a:t>2021</a:t>
            </a:r>
          </a:p>
        </p:txBody>
      </p:sp>
      <p:sp>
        <p:nvSpPr>
          <p:cNvPr id="2" name="Rectangle 1">
            <a:extLst>
              <a:ext uri="{FF2B5EF4-FFF2-40B4-BE49-F238E27FC236}">
                <a16:creationId xmlns:a16="http://schemas.microsoft.com/office/drawing/2014/main" id="{E177CE33-034F-2702-D160-D2AA3025E5AB}"/>
              </a:ext>
            </a:extLst>
          </p:cNvPr>
          <p:cNvSpPr/>
          <p:nvPr/>
        </p:nvSpPr>
        <p:spPr bwMode="auto">
          <a:xfrm>
            <a:off x="8319544" y="1878932"/>
            <a:ext cx="3472630" cy="3931152"/>
          </a:xfrm>
          <a:prstGeom prst="rect">
            <a:avLst/>
          </a:prstGeom>
          <a:solidFill>
            <a:schemeClr val="bg1">
              <a:lumMod val="95000"/>
            </a:schemeClr>
          </a:solidFill>
          <a:ln>
            <a:noFill/>
          </a:ln>
          <a:effectLst/>
        </p:spPr>
        <p:txBody>
          <a:bodyPr lIns="182880" tIns="182880" rIns="182880" bIns="182880" rtlCol="0" anchor="ctr" anchorCtr="0">
            <a:noAutofit/>
          </a:bodyPr>
          <a:lstStyle/>
          <a:p>
            <a:pPr>
              <a:spcAft>
                <a:spcPts val="600"/>
              </a:spcAft>
            </a:pPr>
            <a:r>
              <a:rPr lang="en-US" sz="1300" b="1" i="1" dirty="0">
                <a:solidFill>
                  <a:schemeClr val="tx1">
                    <a:lumMod val="50000"/>
                    <a:lumOff val="50000"/>
                  </a:schemeClr>
                </a:solidFill>
                <a:latin typeface="+mn-lt"/>
              </a:rPr>
              <a:t>Takeaways:</a:t>
            </a:r>
            <a:endParaRPr lang="en-US" sz="1300" dirty="0">
              <a:solidFill>
                <a:schemeClr val="tx1">
                  <a:lumMod val="85000"/>
                  <a:lumOff val="15000"/>
                </a:schemeClr>
              </a:solidFill>
              <a:latin typeface="+mn-lt"/>
            </a:endParaRPr>
          </a:p>
          <a:p>
            <a:pPr marL="285750" indent="-285750">
              <a:spcAft>
                <a:spcPts val="600"/>
              </a:spcAft>
              <a:buFont typeface="Wingdings" panose="05000000000000000000" pitchFamily="2" charset="2"/>
              <a:buChar char="§"/>
            </a:pPr>
            <a:r>
              <a:rPr lang="en-US" sz="1300" dirty="0">
                <a:solidFill>
                  <a:schemeClr val="tx1">
                    <a:lumMod val="85000"/>
                    <a:lumOff val="15000"/>
                  </a:schemeClr>
                </a:solidFill>
              </a:rPr>
              <a:t>From 2011 to 2021, average premiums and deductibles as a share of average wages in </a:t>
            </a:r>
            <a:r>
              <a:rPr lang="en-US" sz="1300" dirty="0">
                <a:solidFill>
                  <a:schemeClr val="tx1">
                    <a:lumMod val="85000"/>
                    <a:lumOff val="15000"/>
                  </a:schemeClr>
                </a:solidFill>
                <a:highlight>
                  <a:srgbClr val="FFFF00"/>
                </a:highlight>
              </a:rPr>
              <a:t>Washington State </a:t>
            </a:r>
            <a:r>
              <a:rPr lang="en-US" sz="1300" dirty="0">
                <a:solidFill>
                  <a:schemeClr val="tx1">
                    <a:lumMod val="85000"/>
                    <a:lumOff val="15000"/>
                  </a:schemeClr>
                </a:solidFill>
              </a:rPr>
              <a:t>grew from </a:t>
            </a:r>
            <a:r>
              <a:rPr lang="en-US" sz="1300" dirty="0">
                <a:solidFill>
                  <a:schemeClr val="tx1">
                    <a:lumMod val="85000"/>
                    <a:lumOff val="15000"/>
                  </a:schemeClr>
                </a:solidFill>
                <a:highlight>
                  <a:srgbClr val="FFFF00"/>
                </a:highlight>
              </a:rPr>
              <a:t>33% </a:t>
            </a:r>
            <a:r>
              <a:rPr lang="en-US" sz="1300" dirty="0">
                <a:solidFill>
                  <a:schemeClr val="tx1">
                    <a:lumMod val="85000"/>
                    <a:lumOff val="15000"/>
                  </a:schemeClr>
                </a:solidFill>
              </a:rPr>
              <a:t>to </a:t>
            </a:r>
            <a:r>
              <a:rPr lang="en-US" sz="1300" dirty="0">
                <a:solidFill>
                  <a:schemeClr val="tx1">
                    <a:lumMod val="85000"/>
                    <a:lumOff val="15000"/>
                  </a:schemeClr>
                </a:solidFill>
                <a:highlight>
                  <a:srgbClr val="FFFF00"/>
                </a:highlight>
              </a:rPr>
              <a:t>37%, </a:t>
            </a:r>
            <a:r>
              <a:rPr lang="en-US" sz="1300" dirty="0">
                <a:solidFill>
                  <a:schemeClr val="tx1">
                    <a:lumMod val="85000"/>
                    <a:lumOff val="15000"/>
                  </a:schemeClr>
                </a:solidFill>
              </a:rPr>
              <a:t>demonstrating the increasing cost burden of health insurance spending on </a:t>
            </a:r>
            <a:r>
              <a:rPr lang="en-US" sz="1300" dirty="0">
                <a:solidFill>
                  <a:schemeClr val="tx1">
                    <a:lumMod val="85000"/>
                    <a:lumOff val="15000"/>
                  </a:schemeClr>
                </a:solidFill>
                <a:highlight>
                  <a:srgbClr val="FFFF00"/>
                </a:highlight>
              </a:rPr>
              <a:t>Washington State </a:t>
            </a:r>
            <a:r>
              <a:rPr lang="en-US" sz="1300" dirty="0">
                <a:solidFill>
                  <a:schemeClr val="tx1">
                    <a:lumMod val="85000"/>
                    <a:lumOff val="15000"/>
                  </a:schemeClr>
                </a:solidFill>
              </a:rPr>
              <a:t>families.</a:t>
            </a:r>
          </a:p>
          <a:p>
            <a:pPr marL="285750" indent="-285750">
              <a:spcAft>
                <a:spcPts val="600"/>
              </a:spcAft>
              <a:buFont typeface="Wingdings" panose="05000000000000000000" pitchFamily="2" charset="2"/>
              <a:buChar char="§"/>
            </a:pPr>
            <a:r>
              <a:rPr lang="en-US" sz="1300" dirty="0">
                <a:solidFill>
                  <a:schemeClr val="tx1">
                    <a:lumMod val="85000"/>
                    <a:lumOff val="15000"/>
                  </a:schemeClr>
                </a:solidFill>
                <a:latin typeface="+mn-lt"/>
              </a:rPr>
              <a:t>In 2021, average family premiums and deductible</a:t>
            </a:r>
            <a:r>
              <a:rPr lang="en-US" sz="1300" dirty="0">
                <a:solidFill>
                  <a:schemeClr val="tx1">
                    <a:lumMod val="85000"/>
                    <a:lumOff val="15000"/>
                  </a:schemeClr>
                </a:solidFill>
              </a:rPr>
              <a:t>s totaled </a:t>
            </a:r>
            <a:r>
              <a:rPr lang="en-US" sz="1300" dirty="0">
                <a:solidFill>
                  <a:schemeClr val="tx1">
                    <a:lumMod val="85000"/>
                    <a:lumOff val="15000"/>
                  </a:schemeClr>
                </a:solidFill>
                <a:highlight>
                  <a:srgbClr val="FFFF00"/>
                </a:highlight>
              </a:rPr>
              <a:t>$25,416.</a:t>
            </a:r>
            <a:r>
              <a:rPr lang="en-US" sz="1300" dirty="0">
                <a:solidFill>
                  <a:schemeClr val="tx1">
                    <a:lumMod val="85000"/>
                    <a:lumOff val="15000"/>
                  </a:schemeClr>
                </a:solidFill>
              </a:rPr>
              <a:t> Average family wages were approximately </a:t>
            </a:r>
            <a:r>
              <a:rPr lang="en-US" sz="1300" dirty="0">
                <a:solidFill>
                  <a:schemeClr val="tx1">
                    <a:lumMod val="85000"/>
                    <a:lumOff val="15000"/>
                  </a:schemeClr>
                </a:solidFill>
                <a:highlight>
                  <a:srgbClr val="FFFF00"/>
                </a:highlight>
              </a:rPr>
              <a:t>$68,740 </a:t>
            </a:r>
            <a:r>
              <a:rPr lang="en-US" sz="1300" dirty="0">
                <a:solidFill>
                  <a:schemeClr val="tx1">
                    <a:lumMod val="85000"/>
                    <a:lumOff val="15000"/>
                  </a:schemeClr>
                </a:solidFill>
              </a:rPr>
              <a:t>in </a:t>
            </a:r>
            <a:r>
              <a:rPr lang="en-US" sz="1300" dirty="0">
                <a:solidFill>
                  <a:schemeClr val="tx1">
                    <a:lumMod val="85000"/>
                    <a:lumOff val="15000"/>
                  </a:schemeClr>
                </a:solidFill>
                <a:highlight>
                  <a:srgbClr val="FFFF00"/>
                </a:highlight>
              </a:rPr>
              <a:t>Washington State.</a:t>
            </a:r>
            <a:r>
              <a:rPr lang="en-US" sz="1300" dirty="0">
                <a:solidFill>
                  <a:schemeClr val="tx1">
                    <a:lumMod val="85000"/>
                    <a:lumOff val="15000"/>
                  </a:schemeClr>
                </a:solidFill>
              </a:rPr>
              <a:t> </a:t>
            </a:r>
            <a:endParaRPr lang="en-US" sz="1300" dirty="0">
              <a:solidFill>
                <a:schemeClr val="tx1">
                  <a:lumMod val="85000"/>
                  <a:lumOff val="15000"/>
                </a:schemeClr>
              </a:solidFill>
              <a:latin typeface="+mn-lt"/>
            </a:endParaRPr>
          </a:p>
        </p:txBody>
      </p:sp>
      <p:sp>
        <p:nvSpPr>
          <p:cNvPr id="6" name="Rectangle 5">
            <a:extLst>
              <a:ext uri="{FF2B5EF4-FFF2-40B4-BE49-F238E27FC236}">
                <a16:creationId xmlns:a16="http://schemas.microsoft.com/office/drawing/2014/main" id="{8D06E821-B3E4-EF41-704B-08DA0E7AE883}"/>
              </a:ext>
            </a:extLst>
          </p:cNvPr>
          <p:cNvSpPr/>
          <p:nvPr/>
        </p:nvSpPr>
        <p:spPr bwMode="auto">
          <a:xfrm>
            <a:off x="503584" y="2237475"/>
            <a:ext cx="7600120" cy="3577781"/>
          </a:xfrm>
          <a:prstGeom prst="rect">
            <a:avLst/>
          </a:prstGeom>
          <a:noFill/>
          <a:ln>
            <a:solidFill>
              <a:schemeClr val="tx1">
                <a:lumMod val="50000"/>
                <a:lumOff val="50000"/>
              </a:schemeClr>
            </a:solid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16" name="TextBox 13">
            <a:extLst>
              <a:ext uri="{FF2B5EF4-FFF2-40B4-BE49-F238E27FC236}">
                <a16:creationId xmlns:a16="http://schemas.microsoft.com/office/drawing/2014/main" id="{E1020099-E43F-CE22-6B73-37C6B3B07999}"/>
              </a:ext>
            </a:extLst>
          </p:cNvPr>
          <p:cNvSpPr txBox="1"/>
          <p:nvPr/>
        </p:nvSpPr>
        <p:spPr>
          <a:xfrm>
            <a:off x="1400174" y="2915004"/>
            <a:ext cx="584617"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b="1"/>
              <a:t>33.0</a:t>
            </a:r>
            <a:r>
              <a:rPr lang="en-US" sz="1100" b="1">
                <a:latin typeface="+mn-lt"/>
              </a:rPr>
              <a:t>%</a:t>
            </a:r>
          </a:p>
        </p:txBody>
      </p:sp>
      <p:sp>
        <p:nvSpPr>
          <p:cNvPr id="7" name="TextBox 13">
            <a:extLst>
              <a:ext uri="{FF2B5EF4-FFF2-40B4-BE49-F238E27FC236}">
                <a16:creationId xmlns:a16="http://schemas.microsoft.com/office/drawing/2014/main" id="{AEBDD79B-0C47-1765-F463-E7ECB051AF37}"/>
              </a:ext>
            </a:extLst>
          </p:cNvPr>
          <p:cNvSpPr txBox="1"/>
          <p:nvPr/>
        </p:nvSpPr>
        <p:spPr>
          <a:xfrm>
            <a:off x="2505074" y="2797120"/>
            <a:ext cx="584617"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100" b="1">
                <a:latin typeface="+mn-lt"/>
              </a:rPr>
              <a:t>35.1%</a:t>
            </a:r>
          </a:p>
        </p:txBody>
      </p:sp>
      <p:sp>
        <p:nvSpPr>
          <p:cNvPr id="9" name="TextBox 13">
            <a:extLst>
              <a:ext uri="{FF2B5EF4-FFF2-40B4-BE49-F238E27FC236}">
                <a16:creationId xmlns:a16="http://schemas.microsoft.com/office/drawing/2014/main" id="{65563AC8-21D0-B14F-7805-76F504648439}"/>
              </a:ext>
            </a:extLst>
          </p:cNvPr>
          <p:cNvSpPr txBox="1"/>
          <p:nvPr/>
        </p:nvSpPr>
        <p:spPr>
          <a:xfrm>
            <a:off x="7058024" y="2679880"/>
            <a:ext cx="584617" cy="2616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b="1"/>
              <a:t>37.0</a:t>
            </a:r>
            <a:r>
              <a:rPr lang="en-US" sz="1100" b="1">
                <a:latin typeface="+mn-lt"/>
              </a:rPr>
              <a:t>%</a:t>
            </a:r>
          </a:p>
        </p:txBody>
      </p:sp>
    </p:spTree>
    <p:extLst>
      <p:ext uri="{BB962C8B-B14F-4D97-AF65-F5344CB8AC3E}">
        <p14:creationId xmlns:p14="http://schemas.microsoft.com/office/powerpoint/2010/main" val="4076883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3">
            <a:extLst>
              <a:ext uri="{FF2B5EF4-FFF2-40B4-BE49-F238E27FC236}">
                <a16:creationId xmlns:a16="http://schemas.microsoft.com/office/drawing/2014/main" id="{4531F147-31B2-DB36-E738-E826E42C8A4A}"/>
              </a:ext>
            </a:extLst>
          </p:cNvPr>
          <p:cNvGraphicFramePr>
            <a:graphicFrameLocks noGrp="1"/>
          </p:cNvGraphicFramePr>
          <p:nvPr>
            <p:extLst>
              <p:ext uri="{D42A27DB-BD31-4B8C-83A1-F6EECF244321}">
                <p14:modId xmlns:p14="http://schemas.microsoft.com/office/powerpoint/2010/main" val="1260103140"/>
              </p:ext>
            </p:extLst>
          </p:nvPr>
        </p:nvGraphicFramePr>
        <p:xfrm>
          <a:off x="0"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1087977654"/>
                    </a:ext>
                  </a:extLst>
                </a:gridCol>
                <a:gridCol w="2438400">
                  <a:extLst>
                    <a:ext uri="{9D8B030D-6E8A-4147-A177-3AD203B41FA5}">
                      <a16:colId xmlns:a16="http://schemas.microsoft.com/office/drawing/2014/main" val="649238903"/>
                    </a:ext>
                  </a:extLst>
                </a:gridCol>
                <a:gridCol w="2438400">
                  <a:extLst>
                    <a:ext uri="{9D8B030D-6E8A-4147-A177-3AD203B41FA5}">
                      <a16:colId xmlns:a16="http://schemas.microsoft.com/office/drawing/2014/main" val="2658056391"/>
                    </a:ext>
                  </a:extLst>
                </a:gridCol>
                <a:gridCol w="2438400">
                  <a:extLst>
                    <a:ext uri="{9D8B030D-6E8A-4147-A177-3AD203B41FA5}">
                      <a16:colId xmlns:a16="http://schemas.microsoft.com/office/drawing/2014/main" val="3150241152"/>
                    </a:ext>
                  </a:extLst>
                </a:gridCol>
                <a:gridCol w="2438400">
                  <a:extLst>
                    <a:ext uri="{9D8B030D-6E8A-4147-A177-3AD203B41FA5}">
                      <a16:colId xmlns:a16="http://schemas.microsoft.com/office/drawing/2014/main" val="3248868588"/>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2443414001"/>
                  </a:ext>
                </a:extLst>
              </a:tr>
            </a:tbl>
          </a:graphicData>
        </a:graphic>
      </p:graphicFrame>
      <p:sp>
        <p:nvSpPr>
          <p:cNvPr id="3" name="Rectangle 2">
            <a:extLst>
              <a:ext uri="{FF2B5EF4-FFF2-40B4-BE49-F238E27FC236}">
                <a16:creationId xmlns:a16="http://schemas.microsoft.com/office/drawing/2014/main" id="{29BA50E3-DA05-6C9B-EA13-500819487498}"/>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4" name="Text Placeholder 21">
            <a:extLst>
              <a:ext uri="{FF2B5EF4-FFF2-40B4-BE49-F238E27FC236}">
                <a16:creationId xmlns:a16="http://schemas.microsoft.com/office/drawing/2014/main" id="{E3E773E7-F42B-D18F-F85F-58F80947AC3B}"/>
              </a:ext>
            </a:extLst>
          </p:cNvPr>
          <p:cNvSpPr txBox="1">
            <a:spLocks/>
          </p:cNvSpPr>
          <p:nvPr/>
        </p:nvSpPr>
        <p:spPr bwMode="gray">
          <a:xfrm>
            <a:off x="399825" y="5809306"/>
            <a:ext cx="11392348" cy="591572"/>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01854" tIns="54864" rIns="101854" bIns="50927" numCol="1" anchor="b" anchorCtr="0" compatLnSpc="1">
            <a:prstTxWarp prst="textNoShape">
              <a:avLst/>
            </a:prstTxWarp>
            <a:spAutoFit/>
          </a:bodyPr>
          <a:lstStyle>
            <a:lvl1pPr marL="0" indent="0" algn="l" defTabSz="1235396" rtl="0" eaLnBrk="1" fontAlgn="base" hangingPunct="1">
              <a:spcBef>
                <a:spcPts val="265"/>
              </a:spcBef>
              <a:spcAft>
                <a:spcPts val="0"/>
              </a:spcAft>
              <a:buClr>
                <a:schemeClr val="accent1"/>
              </a:buClr>
              <a:buFont typeface="Wingdings" pitchFamily="2" charset="2"/>
              <a:buNone/>
              <a:defRPr sz="1059" i="0">
                <a:solidFill>
                  <a:schemeClr val="tx1"/>
                </a:solidFill>
                <a:latin typeface="+mn-lt"/>
                <a:ea typeface="+mn-ea"/>
                <a:cs typeface="+mn-cs"/>
              </a:defRPr>
            </a:lvl1pPr>
            <a:lvl2pPr marL="605150" indent="-224130" algn="l" defTabSz="1235396" rtl="0" eaLnBrk="1" fontAlgn="base" hangingPunct="1">
              <a:spcBef>
                <a:spcPts val="1059"/>
              </a:spcBef>
              <a:spcAft>
                <a:spcPts val="0"/>
              </a:spcAft>
              <a:buClr>
                <a:schemeClr val="accent2"/>
              </a:buClr>
              <a:buFont typeface="Arial" charset="0"/>
              <a:buChar char="–"/>
              <a:defRPr sz="2294">
                <a:solidFill>
                  <a:schemeClr val="tx1"/>
                </a:solidFill>
                <a:latin typeface="+mn-lt"/>
              </a:defRPr>
            </a:lvl2pPr>
            <a:lvl3pPr marL="1008583" indent="-226931" algn="l" defTabSz="1235396" rtl="0" eaLnBrk="1" fontAlgn="base" hangingPunct="1">
              <a:spcBef>
                <a:spcPts val="529"/>
              </a:spcBef>
              <a:spcAft>
                <a:spcPts val="0"/>
              </a:spcAft>
              <a:buClr>
                <a:schemeClr val="accent3"/>
              </a:buClr>
              <a:buSzPct val="75000"/>
              <a:buFont typeface="Wingdings 2" panose="05020102010507070707" pitchFamily="18" charset="2"/>
              <a:buChar char=""/>
              <a:defRPr sz="2294">
                <a:solidFill>
                  <a:schemeClr val="tx1"/>
                </a:solidFill>
                <a:latin typeface="+mn-lt"/>
              </a:defRPr>
            </a:lvl3pPr>
            <a:lvl4pPr marL="1412016" indent="-207320" algn="l" defTabSz="1235396" rtl="0" eaLnBrk="1" fontAlgn="base" hangingPunct="1">
              <a:spcBef>
                <a:spcPts val="265"/>
              </a:spcBef>
              <a:spcAft>
                <a:spcPts val="0"/>
              </a:spcAft>
              <a:buClr>
                <a:schemeClr val="accent1"/>
              </a:buClr>
              <a:buFont typeface="Arial" charset="0"/>
              <a:buChar char="–"/>
              <a:defRPr sz="2294">
                <a:solidFill>
                  <a:schemeClr val="tx1"/>
                </a:solidFill>
                <a:latin typeface="+mn-lt"/>
              </a:defRPr>
            </a:lvl4pPr>
            <a:lvl5pPr marL="1815450" indent="-191911" algn="l" defTabSz="1235396" rtl="0" eaLnBrk="1" fontAlgn="base" hangingPunct="1">
              <a:spcBef>
                <a:spcPts val="265"/>
              </a:spcBef>
              <a:spcAft>
                <a:spcPts val="0"/>
              </a:spcAft>
              <a:buClr>
                <a:schemeClr val="accent2"/>
              </a:buClr>
              <a:buFont typeface="Arial" charset="0"/>
              <a:buChar char="▪"/>
              <a:defRPr sz="2294">
                <a:solidFill>
                  <a:schemeClr val="tx1"/>
                </a:solidFill>
                <a:latin typeface="+mn-lt"/>
              </a:defRPr>
            </a:lvl5pPr>
            <a:lvl6pPr marL="2062842"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6pPr>
            <a:lvl7pPr marL="2617038"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7pPr>
            <a:lvl8pPr marL="3171234"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8pPr>
            <a:lvl9pPr marL="3725431"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9pPr>
          </a:lstStyle>
          <a:p>
            <a:r>
              <a:rPr lang="en-US" sz="1050" b="1" kern="0" dirty="0"/>
              <a:t>Data Source(s): </a:t>
            </a:r>
            <a:r>
              <a:rPr lang="en-US" sz="1050" kern="0" dirty="0">
                <a:solidFill>
                  <a:srgbClr val="000000"/>
                </a:solidFill>
                <a:latin typeface="Calibri"/>
                <a:ea typeface="Calibri" panose="020F0502020204030204" pitchFamily="34" charset="0"/>
                <a:cs typeface="Times New Roman"/>
              </a:rPr>
              <a:t>Behavioral Risk Factor Surveillance System (BRFSS), 2021. Values included include weighted proportion of individuals in each race / ethnicity category who responded “Yes” to the question “Was there a time in the past 12 months when you needed to see a doctor but could not because you could not afford it?” BRFSS treats race and ethnicity as mutually exclusive categories. Accessed August 27, 2023. </a:t>
            </a:r>
            <a:r>
              <a:rPr lang="en-US" sz="1050" kern="0" dirty="0">
                <a:latin typeface="Calibri"/>
                <a:ea typeface="Times New Roman" panose="02020603050405020304" pitchFamily="18" charset="0"/>
                <a:cs typeface="Calibri"/>
              </a:rPr>
              <a:t>See Appendix for research notes.</a:t>
            </a:r>
            <a:endParaRPr lang="en-US" sz="1050" kern="0" dirty="0">
              <a:latin typeface="Calibri"/>
              <a:cs typeface="Calibri"/>
            </a:endParaRPr>
          </a:p>
        </p:txBody>
      </p:sp>
      <p:sp>
        <p:nvSpPr>
          <p:cNvPr id="5" name="Rectangle 4">
            <a:extLst>
              <a:ext uri="{FF2B5EF4-FFF2-40B4-BE49-F238E27FC236}">
                <a16:creationId xmlns:a16="http://schemas.microsoft.com/office/drawing/2014/main" id="{8CE2BA36-06E7-2694-EB39-239D9A024BE1}"/>
              </a:ext>
            </a:extLst>
          </p:cNvPr>
          <p:cNvSpPr/>
          <p:nvPr/>
        </p:nvSpPr>
        <p:spPr bwMode="auto">
          <a:xfrm>
            <a:off x="503584" y="1878932"/>
            <a:ext cx="7600120" cy="358543"/>
          </a:xfrm>
          <a:prstGeom prst="rect">
            <a:avLst/>
          </a:prstGeom>
          <a:solidFill>
            <a:schemeClr val="tx1">
              <a:lumMod val="50000"/>
              <a:lumOff val="50000"/>
            </a:schemeClr>
          </a:solidFill>
          <a:ln>
            <a:noFill/>
          </a:ln>
          <a:effectLst/>
        </p:spPr>
        <p:txBody>
          <a:bodyPr lIns="182880" tIns="182880" rIns="182880" bIns="182880" rtlCol="0" anchor="ctr" anchorCtr="0">
            <a:noAutofit/>
          </a:bodyPr>
          <a:lstStyle/>
          <a:p>
            <a:pPr algn="ctr" eaLnBrk="1" hangingPunct="1"/>
            <a:r>
              <a:rPr lang="en-US" sz="1400" b="1" i="0" u="none" strike="noStrike">
                <a:solidFill>
                  <a:schemeClr val="bg1"/>
                </a:solidFill>
                <a:effectLst/>
                <a:latin typeface="Calibri" panose="020F0502020204030204" pitchFamily="34" charset="0"/>
              </a:rPr>
              <a:t>Respondents in </a:t>
            </a:r>
            <a:r>
              <a:rPr lang="en-US" sz="1400" b="1" i="0" u="none" strike="noStrike">
                <a:solidFill>
                  <a:srgbClr val="FF0000"/>
                </a:solidFill>
                <a:effectLst/>
                <a:highlight>
                  <a:srgbClr val="FFFF00"/>
                </a:highlight>
                <a:latin typeface="Calibri" panose="020F0502020204030204" pitchFamily="34" charset="0"/>
              </a:rPr>
              <a:t>Washington State </a:t>
            </a:r>
            <a:r>
              <a:rPr lang="en-US" sz="1400" b="1" i="0" u="none" strike="noStrike">
                <a:solidFill>
                  <a:schemeClr val="bg1"/>
                </a:solidFill>
                <a:effectLst/>
                <a:latin typeface="Calibri" panose="020F0502020204030204" pitchFamily="34" charset="0"/>
              </a:rPr>
              <a:t>That Needed To See A Doctor But Could Not Due to Cost, 2021</a:t>
            </a:r>
          </a:p>
        </p:txBody>
      </p:sp>
      <p:sp>
        <p:nvSpPr>
          <p:cNvPr id="6" name="Rectangle 5">
            <a:extLst>
              <a:ext uri="{FF2B5EF4-FFF2-40B4-BE49-F238E27FC236}">
                <a16:creationId xmlns:a16="http://schemas.microsoft.com/office/drawing/2014/main" id="{0FAAB048-71CE-FC33-E381-AACCFA388AEA}"/>
              </a:ext>
            </a:extLst>
          </p:cNvPr>
          <p:cNvSpPr/>
          <p:nvPr/>
        </p:nvSpPr>
        <p:spPr bwMode="auto">
          <a:xfrm>
            <a:off x="8319544" y="1878932"/>
            <a:ext cx="3472630" cy="3931152"/>
          </a:xfrm>
          <a:prstGeom prst="rect">
            <a:avLst/>
          </a:prstGeom>
          <a:solidFill>
            <a:schemeClr val="bg1">
              <a:lumMod val="95000"/>
            </a:schemeClr>
          </a:solidFill>
          <a:ln>
            <a:noFill/>
          </a:ln>
          <a:effectLst/>
        </p:spPr>
        <p:txBody>
          <a:bodyPr lIns="182880" tIns="182880" rIns="182880" bIns="182880" rtlCol="0" anchor="ctr" anchorCtr="0">
            <a:noAutofit/>
          </a:bodyPr>
          <a:lstStyle/>
          <a:p>
            <a:pPr>
              <a:spcAft>
                <a:spcPts val="600"/>
              </a:spcAft>
            </a:pPr>
            <a:r>
              <a:rPr lang="en-US" sz="1300" b="1" i="1">
                <a:solidFill>
                  <a:schemeClr val="tx1">
                    <a:lumMod val="50000"/>
                    <a:lumOff val="50000"/>
                  </a:schemeClr>
                </a:solidFill>
                <a:latin typeface="+mn-lt"/>
              </a:rPr>
              <a:t>Takeaways:</a:t>
            </a:r>
            <a:endParaRPr lang="en-US" sz="1300">
              <a:solidFill>
                <a:schemeClr val="tx1">
                  <a:lumMod val="85000"/>
                  <a:lumOff val="15000"/>
                </a:schemeClr>
              </a:solidFill>
            </a:endParaRPr>
          </a:p>
          <a:p>
            <a:pPr marL="285750" indent="-285750">
              <a:spcAft>
                <a:spcPts val="600"/>
              </a:spcAft>
              <a:buFont typeface="Wingdings" panose="05000000000000000000" pitchFamily="2" charset="2"/>
              <a:buChar char="§"/>
            </a:pPr>
            <a:r>
              <a:rPr lang="en-US" sz="1300">
                <a:solidFill>
                  <a:schemeClr val="tx1">
                    <a:lumMod val="85000"/>
                    <a:lumOff val="15000"/>
                  </a:schemeClr>
                </a:solidFill>
              </a:rPr>
              <a:t>In 2021, nearly </a:t>
            </a:r>
            <a:r>
              <a:rPr lang="en-US" sz="1300">
                <a:solidFill>
                  <a:schemeClr val="tx1">
                    <a:lumMod val="85000"/>
                    <a:lumOff val="15000"/>
                  </a:schemeClr>
                </a:solidFill>
                <a:highlight>
                  <a:srgbClr val="FFFF00"/>
                </a:highlight>
              </a:rPr>
              <a:t>one in every five Hispanic </a:t>
            </a:r>
            <a:r>
              <a:rPr lang="en-US" sz="1300">
                <a:solidFill>
                  <a:schemeClr val="tx1">
                    <a:lumMod val="85000"/>
                    <a:lumOff val="15000"/>
                  </a:schemeClr>
                </a:solidFill>
              </a:rPr>
              <a:t>nonelderly adults in </a:t>
            </a:r>
            <a:r>
              <a:rPr lang="en-US" sz="1300">
                <a:highlight>
                  <a:srgbClr val="FFFF00"/>
                </a:highlight>
              </a:rPr>
              <a:t>Washington State </a:t>
            </a:r>
            <a:r>
              <a:rPr lang="en-US" sz="1300"/>
              <a:t>reported that they could not see a doctor</a:t>
            </a:r>
            <a:r>
              <a:rPr lang="en-US" sz="1300">
                <a:solidFill>
                  <a:srgbClr val="000000"/>
                </a:solidFill>
              </a:rPr>
              <a:t> when they needed to due to cost (</a:t>
            </a:r>
            <a:r>
              <a:rPr lang="en-US" sz="1300">
                <a:solidFill>
                  <a:srgbClr val="000000"/>
                </a:solidFill>
                <a:highlight>
                  <a:srgbClr val="FFFF00"/>
                </a:highlight>
              </a:rPr>
              <a:t>18%</a:t>
            </a:r>
            <a:r>
              <a:rPr lang="en-US" sz="1300">
                <a:solidFill>
                  <a:srgbClr val="000000"/>
                </a:solidFill>
              </a:rPr>
              <a:t>), more than twice the rate of white </a:t>
            </a:r>
            <a:r>
              <a:rPr lang="en-US" sz="1300">
                <a:solidFill>
                  <a:srgbClr val="000000"/>
                </a:solidFill>
                <a:highlight>
                  <a:srgbClr val="FFFF00"/>
                </a:highlight>
              </a:rPr>
              <a:t>Washingtonians (7%)</a:t>
            </a:r>
            <a:r>
              <a:rPr lang="en-US" sz="1300">
                <a:solidFill>
                  <a:schemeClr val="tx1">
                    <a:lumMod val="85000"/>
                    <a:lumOff val="15000"/>
                  </a:schemeClr>
                </a:solidFill>
                <a:highlight>
                  <a:srgbClr val="FFFF00"/>
                </a:highlight>
              </a:rPr>
              <a:t>.</a:t>
            </a:r>
          </a:p>
          <a:p>
            <a:pPr marL="285750" indent="-285750">
              <a:spcAft>
                <a:spcPts val="600"/>
              </a:spcAft>
              <a:buFont typeface="Wingdings" panose="05000000000000000000" pitchFamily="2" charset="2"/>
              <a:buChar char="§"/>
            </a:pPr>
            <a:r>
              <a:rPr lang="en-US" sz="1300">
                <a:solidFill>
                  <a:schemeClr val="tx1">
                    <a:lumMod val="85000"/>
                    <a:lumOff val="15000"/>
                  </a:schemeClr>
                </a:solidFill>
              </a:rPr>
              <a:t>Nonelderly adults who were Black</a:t>
            </a:r>
            <a:r>
              <a:rPr lang="en-US" sz="1300">
                <a:solidFill>
                  <a:schemeClr val="tx1">
                    <a:lumMod val="85000"/>
                    <a:lumOff val="15000"/>
                  </a:schemeClr>
                </a:solidFill>
                <a:latin typeface="+mn-lt"/>
              </a:rPr>
              <a:t> (</a:t>
            </a:r>
            <a:r>
              <a:rPr lang="en-US" sz="1300">
                <a:solidFill>
                  <a:schemeClr val="tx1">
                    <a:lumMod val="85000"/>
                    <a:lumOff val="15000"/>
                  </a:schemeClr>
                </a:solidFill>
                <a:highlight>
                  <a:srgbClr val="FFFF00"/>
                </a:highlight>
                <a:latin typeface="+mn-lt"/>
              </a:rPr>
              <a:t>11.2%</a:t>
            </a:r>
            <a:r>
              <a:rPr lang="en-US" sz="1300">
                <a:solidFill>
                  <a:schemeClr val="tx1">
                    <a:lumMod val="85000"/>
                    <a:lumOff val="15000"/>
                  </a:schemeClr>
                </a:solidFill>
                <a:latin typeface="+mn-lt"/>
              </a:rPr>
              <a:t>), American Indians / Alaskan Natives (AI/ANs, </a:t>
            </a:r>
            <a:r>
              <a:rPr lang="en-US" sz="1300">
                <a:solidFill>
                  <a:schemeClr val="tx1">
                    <a:lumMod val="85000"/>
                    <a:lumOff val="15000"/>
                  </a:schemeClr>
                </a:solidFill>
                <a:highlight>
                  <a:srgbClr val="FFFF00"/>
                </a:highlight>
                <a:latin typeface="+mn-lt"/>
              </a:rPr>
              <a:t>11.7%</a:t>
            </a:r>
            <a:r>
              <a:rPr lang="en-US" sz="1300">
                <a:solidFill>
                  <a:schemeClr val="tx1">
                    <a:lumMod val="85000"/>
                    <a:lumOff val="15000"/>
                  </a:schemeClr>
                </a:solidFill>
                <a:latin typeface="+mn-lt"/>
              </a:rPr>
              <a:t>), or</a:t>
            </a:r>
            <a:r>
              <a:rPr lang="en-US" sz="1300">
                <a:solidFill>
                  <a:schemeClr val="tx1">
                    <a:lumMod val="85000"/>
                    <a:lumOff val="15000"/>
                  </a:schemeClr>
                </a:solidFill>
              </a:rPr>
              <a:t> of another race</a:t>
            </a:r>
            <a:r>
              <a:rPr lang="en-US" sz="1300">
                <a:solidFill>
                  <a:schemeClr val="tx1">
                    <a:lumMod val="85000"/>
                    <a:lumOff val="15000"/>
                  </a:schemeClr>
                </a:solidFill>
                <a:latin typeface="+mn-lt"/>
              </a:rPr>
              <a:t> (</a:t>
            </a:r>
            <a:r>
              <a:rPr lang="en-US" sz="1300">
                <a:solidFill>
                  <a:schemeClr val="tx1">
                    <a:lumMod val="85000"/>
                    <a:lumOff val="15000"/>
                  </a:schemeClr>
                </a:solidFill>
                <a:highlight>
                  <a:srgbClr val="FFFF00"/>
                </a:highlight>
                <a:latin typeface="+mn-lt"/>
              </a:rPr>
              <a:t>12.4</a:t>
            </a:r>
            <a:r>
              <a:rPr lang="en-US" sz="1300">
                <a:solidFill>
                  <a:schemeClr val="tx1">
                    <a:lumMod val="85000"/>
                    <a:lumOff val="15000"/>
                  </a:schemeClr>
                </a:solidFill>
                <a:highlight>
                  <a:srgbClr val="FFFF00"/>
                </a:highlight>
              </a:rPr>
              <a:t>%)</a:t>
            </a:r>
            <a:r>
              <a:rPr lang="en-US" sz="1300">
                <a:solidFill>
                  <a:schemeClr val="tx1">
                    <a:lumMod val="85000"/>
                    <a:lumOff val="15000"/>
                  </a:schemeClr>
                </a:solidFill>
              </a:rPr>
              <a:t> also reported higher financial barriers to care access than white individuals</a:t>
            </a:r>
            <a:r>
              <a:rPr lang="en-US" sz="1300">
                <a:solidFill>
                  <a:schemeClr val="tx1">
                    <a:lumMod val="85000"/>
                    <a:lumOff val="15000"/>
                  </a:schemeClr>
                </a:solidFill>
                <a:latin typeface="+mn-lt"/>
              </a:rPr>
              <a:t> (</a:t>
            </a:r>
            <a:r>
              <a:rPr lang="en-US" sz="1300">
                <a:solidFill>
                  <a:schemeClr val="tx1">
                    <a:lumMod val="85000"/>
                    <a:lumOff val="15000"/>
                  </a:schemeClr>
                </a:solidFill>
                <a:highlight>
                  <a:srgbClr val="FFFF00"/>
                </a:highlight>
                <a:latin typeface="+mn-lt"/>
              </a:rPr>
              <a:t>7.1%</a:t>
            </a:r>
            <a:r>
              <a:rPr lang="en-US" sz="1300">
                <a:solidFill>
                  <a:schemeClr val="tx1">
                    <a:lumMod val="85000"/>
                    <a:lumOff val="15000"/>
                  </a:schemeClr>
                </a:solidFill>
                <a:latin typeface="+mn-lt"/>
              </a:rPr>
              <a:t>) .</a:t>
            </a:r>
            <a:endParaRPr lang="en-US" sz="1300">
              <a:solidFill>
                <a:schemeClr val="tx1">
                  <a:lumMod val="85000"/>
                  <a:lumOff val="15000"/>
                </a:schemeClr>
              </a:solidFill>
              <a:latin typeface="+mn-lt"/>
              <a:cs typeface="Calibri"/>
            </a:endParaRPr>
          </a:p>
        </p:txBody>
      </p:sp>
      <p:sp>
        <p:nvSpPr>
          <p:cNvPr id="7" name="Rectangle 6">
            <a:extLst>
              <a:ext uri="{FF2B5EF4-FFF2-40B4-BE49-F238E27FC236}">
                <a16:creationId xmlns:a16="http://schemas.microsoft.com/office/drawing/2014/main" id="{4768A5C5-D7BA-44DC-C312-3A84A8808F58}"/>
              </a:ext>
            </a:extLst>
          </p:cNvPr>
          <p:cNvSpPr/>
          <p:nvPr/>
        </p:nvSpPr>
        <p:spPr bwMode="auto">
          <a:xfrm>
            <a:off x="503584" y="2237475"/>
            <a:ext cx="7600120" cy="3577781"/>
          </a:xfrm>
          <a:prstGeom prst="rect">
            <a:avLst/>
          </a:prstGeom>
          <a:noFill/>
          <a:ln>
            <a:solidFill>
              <a:schemeClr val="tx1">
                <a:lumMod val="50000"/>
                <a:lumOff val="50000"/>
              </a:schemeClr>
            </a:solid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17" name="Title 7">
            <a:extLst>
              <a:ext uri="{FF2B5EF4-FFF2-40B4-BE49-F238E27FC236}">
                <a16:creationId xmlns:a16="http://schemas.microsoft.com/office/drawing/2014/main" id="{B1EC58D2-8BF8-8645-BDAA-386FBBC10DF2}"/>
              </a:ext>
            </a:extLst>
          </p:cNvPr>
          <p:cNvSpPr>
            <a:spLocks noGrp="1"/>
          </p:cNvSpPr>
          <p:nvPr>
            <p:ph type="title"/>
          </p:nvPr>
        </p:nvSpPr>
        <p:spPr>
          <a:xfrm>
            <a:off x="399825" y="841345"/>
            <a:ext cx="10911220" cy="525257"/>
          </a:xfrm>
        </p:spPr>
        <p:txBody>
          <a:bodyPr>
            <a:noAutofit/>
          </a:bodyPr>
          <a:lstStyle/>
          <a:p>
            <a:pPr algn="ctr"/>
            <a:r>
              <a:rPr lang="en-US" sz="1800">
                <a:solidFill>
                  <a:srgbClr val="FF0000"/>
                </a:solidFill>
                <a:highlight>
                  <a:srgbClr val="FFFF00"/>
                </a:highlight>
              </a:rPr>
              <a:t>One in 10 Washingtonians</a:t>
            </a:r>
            <a:r>
              <a:rPr lang="en-US" sz="1800">
                <a:solidFill>
                  <a:srgbClr val="FF0000"/>
                </a:solidFill>
              </a:rPr>
              <a:t> </a:t>
            </a:r>
            <a:r>
              <a:rPr lang="en-US" sz="1800">
                <a:solidFill>
                  <a:schemeClr val="bg1"/>
                </a:solidFill>
              </a:rPr>
              <a:t>and nearly </a:t>
            </a:r>
            <a:r>
              <a:rPr lang="en-US" sz="1800">
                <a:solidFill>
                  <a:srgbClr val="FF0000"/>
                </a:solidFill>
                <a:highlight>
                  <a:srgbClr val="FFFF00"/>
                </a:highlight>
              </a:rPr>
              <a:t>1 in 5 Hispanic </a:t>
            </a:r>
            <a:r>
              <a:rPr lang="en-US" sz="1800">
                <a:solidFill>
                  <a:schemeClr val="bg1"/>
                </a:solidFill>
              </a:rPr>
              <a:t>residents face financial barriers to care.</a:t>
            </a:r>
          </a:p>
        </p:txBody>
      </p:sp>
      <p:graphicFrame>
        <p:nvGraphicFramePr>
          <p:cNvPr id="2" name="Chart 1">
            <a:extLst>
              <a:ext uri="{FF2B5EF4-FFF2-40B4-BE49-F238E27FC236}">
                <a16:creationId xmlns:a16="http://schemas.microsoft.com/office/drawing/2014/main" id="{5810B62B-FA43-972A-2C95-9F5C88879EC6}"/>
              </a:ext>
            </a:extLst>
          </p:cNvPr>
          <p:cNvGraphicFramePr>
            <a:graphicFrameLocks/>
          </p:cNvGraphicFramePr>
          <p:nvPr>
            <p:extLst>
              <p:ext uri="{D42A27DB-BD31-4B8C-83A1-F6EECF244321}">
                <p14:modId xmlns:p14="http://schemas.microsoft.com/office/powerpoint/2010/main" val="3165435803"/>
              </p:ext>
            </p:extLst>
          </p:nvPr>
        </p:nvGraphicFramePr>
        <p:xfrm>
          <a:off x="606174" y="2344261"/>
          <a:ext cx="7497529" cy="3465823"/>
        </p:xfrm>
        <a:graphic>
          <a:graphicData uri="http://schemas.openxmlformats.org/drawingml/2006/chart">
            <c:chart xmlns:c="http://schemas.openxmlformats.org/drawingml/2006/chart" xmlns:r="http://schemas.openxmlformats.org/officeDocument/2006/relationships" r:id="rId3"/>
          </a:graphicData>
        </a:graphic>
      </p:graphicFrame>
      <p:sp>
        <p:nvSpPr>
          <p:cNvPr id="8" name="Footer Placeholder 7">
            <a:extLst>
              <a:ext uri="{FF2B5EF4-FFF2-40B4-BE49-F238E27FC236}">
                <a16:creationId xmlns:a16="http://schemas.microsoft.com/office/drawing/2014/main" id="{22AEEF12-177F-36E9-A01A-123038FB1C10}"/>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spTree>
    <p:extLst>
      <p:ext uri="{BB962C8B-B14F-4D97-AF65-F5344CB8AC3E}">
        <p14:creationId xmlns:p14="http://schemas.microsoft.com/office/powerpoint/2010/main" val="1169228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4A8C12C4-5012-D719-A3DA-70EFFC6090F5}"/>
              </a:ext>
            </a:extLst>
          </p:cNvPr>
          <p:cNvSpPr txBox="1"/>
          <p:nvPr/>
        </p:nvSpPr>
        <p:spPr>
          <a:xfrm>
            <a:off x="5210804" y="3439969"/>
            <a:ext cx="2993771" cy="1107996"/>
          </a:xfrm>
          <a:prstGeom prst="rect">
            <a:avLst/>
          </a:prstGeom>
          <a:noFill/>
        </p:spPr>
        <p:txBody>
          <a:bodyPr wrap="square" rtlCol="0">
            <a:spAutoFit/>
          </a:bodyPr>
          <a:lstStyle/>
          <a:p>
            <a:pPr algn="l"/>
            <a:r>
              <a:rPr lang="en-US" sz="6600" b="1">
                <a:solidFill>
                  <a:schemeClr val="bg1">
                    <a:lumMod val="85000"/>
                    <a:alpha val="32000"/>
                  </a:schemeClr>
                </a:solidFill>
                <a:latin typeface="Franklin Gothic Demi" panose="020B0703020102020204" pitchFamily="34" charset="0"/>
              </a:rPr>
              <a:t>$ $ $</a:t>
            </a:r>
          </a:p>
        </p:txBody>
      </p:sp>
      <p:sp>
        <p:nvSpPr>
          <p:cNvPr id="3" name="Rectangle 2">
            <a:extLst>
              <a:ext uri="{FF2B5EF4-FFF2-40B4-BE49-F238E27FC236}">
                <a16:creationId xmlns:a16="http://schemas.microsoft.com/office/drawing/2014/main" id="{1D95468D-95C4-1DDE-AC16-37640D88EF55}"/>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8" name="Title 7">
            <a:extLst>
              <a:ext uri="{FF2B5EF4-FFF2-40B4-BE49-F238E27FC236}">
                <a16:creationId xmlns:a16="http://schemas.microsoft.com/office/drawing/2014/main" id="{89D91238-427B-4CEA-B464-B71410B8DC65}"/>
              </a:ext>
            </a:extLst>
          </p:cNvPr>
          <p:cNvSpPr>
            <a:spLocks noGrp="1"/>
          </p:cNvSpPr>
          <p:nvPr>
            <p:ph type="title"/>
          </p:nvPr>
        </p:nvSpPr>
        <p:spPr>
          <a:xfrm>
            <a:off x="399825" y="841345"/>
            <a:ext cx="10911220" cy="525257"/>
          </a:xfrm>
        </p:spPr>
        <p:txBody>
          <a:bodyPr>
            <a:noAutofit/>
          </a:bodyPr>
          <a:lstStyle/>
          <a:p>
            <a:pPr algn="ctr"/>
            <a:r>
              <a:rPr lang="en-US" sz="1800">
                <a:solidFill>
                  <a:schemeClr val="bg1"/>
                </a:solidFill>
              </a:rPr>
              <a:t>High health care costs are contributing to increasing levels of health care-driven debt.  </a:t>
            </a:r>
          </a:p>
        </p:txBody>
      </p:sp>
      <p:sp>
        <p:nvSpPr>
          <p:cNvPr id="22" name="Text Placeholder 21">
            <a:extLst>
              <a:ext uri="{FF2B5EF4-FFF2-40B4-BE49-F238E27FC236}">
                <a16:creationId xmlns:a16="http://schemas.microsoft.com/office/drawing/2014/main" id="{1401A618-969E-4E83-B7E8-37B6C2846A99}"/>
              </a:ext>
            </a:extLst>
          </p:cNvPr>
          <p:cNvSpPr>
            <a:spLocks noGrp="1"/>
          </p:cNvSpPr>
          <p:nvPr>
            <p:ph type="body" sz="quarter" idx="13"/>
          </p:nvPr>
        </p:nvSpPr>
        <p:spPr>
          <a:xfrm>
            <a:off x="399825" y="5937431"/>
            <a:ext cx="11392348" cy="414601"/>
          </a:xfrm>
          <a:noFill/>
        </p:spPr>
        <p:txBody>
          <a:bodyPr/>
          <a:lstStyle/>
          <a:p>
            <a:r>
              <a:rPr lang="en-US" sz="1000" b="1" dirty="0"/>
              <a:t>Data Source(s): </a:t>
            </a:r>
            <a:r>
              <a:rPr lang="en-US" sz="1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The Urban Institute. </a:t>
            </a:r>
            <a:r>
              <a:rPr lang="en-US" sz="1000" dirty="0">
                <a:solidFill>
                  <a:srgbClr val="000000"/>
                </a:solidFill>
                <a:latin typeface="Calibri" panose="020F0502020204030204" pitchFamily="34" charset="0"/>
                <a:ea typeface="Calibri" panose="020F0502020204030204" pitchFamily="34" charset="0"/>
                <a:cs typeface="Times New Roman" panose="02020603050405020304" pitchFamily="18" charset="0"/>
                <a:hlinkClick r:id="rId3"/>
              </a:rPr>
              <a:t>Debt in America: Interactive Map. </a:t>
            </a:r>
            <a:r>
              <a:rPr lang="en-US" sz="1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Accessed July 31, 2023. See also: KFF. </a:t>
            </a:r>
            <a:r>
              <a:rPr lang="en-US" sz="1000" dirty="0">
                <a:solidFill>
                  <a:srgbClr val="000000"/>
                </a:solidFill>
                <a:latin typeface="Calibri" panose="020F0502020204030204" pitchFamily="34" charset="0"/>
                <a:ea typeface="Calibri" panose="020F0502020204030204" pitchFamily="34" charset="0"/>
                <a:cs typeface="Times New Roman" panose="02020603050405020304" pitchFamily="18" charset="0"/>
                <a:hlinkClick r:id="rId4"/>
              </a:rPr>
              <a:t>Health Care Debt In The U.S.: The Broad Consequences Of Medical And Dental Bills</a:t>
            </a:r>
            <a:r>
              <a:rPr lang="en-US" sz="1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US" sz="1000" dirty="0">
                <a:effectLst/>
                <a:latin typeface="Calibri" panose="020F0502020204030204" pitchFamily="34" charset="0"/>
                <a:ea typeface="Times New Roman" panose="02020603050405020304" pitchFamily="18" charset="0"/>
              </a:rPr>
              <a:t>See Appendix for research notes.</a:t>
            </a:r>
          </a:p>
        </p:txBody>
      </p:sp>
      <p:sp>
        <p:nvSpPr>
          <p:cNvPr id="4" name="Footer Placeholder 3">
            <a:extLst>
              <a:ext uri="{FF2B5EF4-FFF2-40B4-BE49-F238E27FC236}">
                <a16:creationId xmlns:a16="http://schemas.microsoft.com/office/drawing/2014/main" id="{C0EAC537-91A6-46B7-9990-87B71410E0C1}"/>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graphicFrame>
        <p:nvGraphicFramePr>
          <p:cNvPr id="24" name="Table 24">
            <a:extLst>
              <a:ext uri="{FF2B5EF4-FFF2-40B4-BE49-F238E27FC236}">
                <a16:creationId xmlns:a16="http://schemas.microsoft.com/office/drawing/2014/main" id="{6D2E679F-8CF5-4DE7-9D3D-EBE79EB06D63}"/>
              </a:ext>
            </a:extLst>
          </p:cNvPr>
          <p:cNvGraphicFramePr>
            <a:graphicFrameLocks noGrp="1"/>
          </p:cNvGraphicFramePr>
          <p:nvPr>
            <p:extLst>
              <p:ext uri="{D42A27DB-BD31-4B8C-83A1-F6EECF244321}">
                <p14:modId xmlns:p14="http://schemas.microsoft.com/office/powerpoint/2010/main" val="2338895134"/>
              </p:ext>
            </p:extLst>
          </p:nvPr>
        </p:nvGraphicFramePr>
        <p:xfrm>
          <a:off x="-1"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779683734"/>
                    </a:ext>
                  </a:extLst>
                </a:gridCol>
                <a:gridCol w="2438400">
                  <a:extLst>
                    <a:ext uri="{9D8B030D-6E8A-4147-A177-3AD203B41FA5}">
                      <a16:colId xmlns:a16="http://schemas.microsoft.com/office/drawing/2014/main" val="1317366572"/>
                    </a:ext>
                  </a:extLst>
                </a:gridCol>
                <a:gridCol w="2438400">
                  <a:extLst>
                    <a:ext uri="{9D8B030D-6E8A-4147-A177-3AD203B41FA5}">
                      <a16:colId xmlns:a16="http://schemas.microsoft.com/office/drawing/2014/main" val="591650189"/>
                    </a:ext>
                  </a:extLst>
                </a:gridCol>
                <a:gridCol w="2438400">
                  <a:extLst>
                    <a:ext uri="{9D8B030D-6E8A-4147-A177-3AD203B41FA5}">
                      <a16:colId xmlns:a16="http://schemas.microsoft.com/office/drawing/2014/main" val="3942098912"/>
                    </a:ext>
                  </a:extLst>
                </a:gridCol>
                <a:gridCol w="2438400">
                  <a:extLst>
                    <a:ext uri="{9D8B030D-6E8A-4147-A177-3AD203B41FA5}">
                      <a16:colId xmlns:a16="http://schemas.microsoft.com/office/drawing/2014/main" val="34260009"/>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72783123"/>
                  </a:ext>
                </a:extLst>
              </a:tr>
            </a:tbl>
          </a:graphicData>
        </a:graphic>
      </p:graphicFrame>
      <p:sp>
        <p:nvSpPr>
          <p:cNvPr id="10" name="Rectangle 9">
            <a:extLst>
              <a:ext uri="{FF2B5EF4-FFF2-40B4-BE49-F238E27FC236}">
                <a16:creationId xmlns:a16="http://schemas.microsoft.com/office/drawing/2014/main" id="{23317A2A-FC56-C732-2460-A46594145E4C}"/>
              </a:ext>
            </a:extLst>
          </p:cNvPr>
          <p:cNvSpPr/>
          <p:nvPr/>
        </p:nvSpPr>
        <p:spPr bwMode="auto">
          <a:xfrm>
            <a:off x="503584" y="1900405"/>
            <a:ext cx="6934906" cy="337069"/>
          </a:xfrm>
          <a:prstGeom prst="rect">
            <a:avLst/>
          </a:prstGeom>
          <a:solidFill>
            <a:schemeClr val="tx1">
              <a:lumMod val="50000"/>
              <a:lumOff val="50000"/>
            </a:schemeClr>
          </a:solidFill>
          <a:ln>
            <a:noFill/>
          </a:ln>
          <a:effectLst/>
        </p:spPr>
        <p:txBody>
          <a:bodyPr lIns="182880" tIns="182880" rIns="182880" bIns="182880" rtlCol="0" anchor="ctr" anchorCtr="0">
            <a:noAutofit/>
          </a:bodyPr>
          <a:lstStyle/>
          <a:p>
            <a:pPr algn="ctr" eaLnBrk="1" hangingPunct="1"/>
            <a:r>
              <a:rPr lang="en-US" sz="1400" b="1" i="0" u="none" strike="noStrike">
                <a:solidFill>
                  <a:schemeClr val="bg1"/>
                </a:solidFill>
                <a:effectLst/>
                <a:latin typeface="Calibri" panose="020F0502020204030204" pitchFamily="34" charset="0"/>
              </a:rPr>
              <a:t>Share of </a:t>
            </a:r>
            <a:r>
              <a:rPr lang="en-US" sz="1400" b="1" i="0" u="none" strike="noStrike">
                <a:solidFill>
                  <a:srgbClr val="FF0000"/>
                </a:solidFill>
                <a:effectLst/>
                <a:highlight>
                  <a:srgbClr val="FFFF00"/>
                </a:highlight>
                <a:latin typeface="Calibri" panose="020F0502020204030204" pitchFamily="34" charset="0"/>
              </a:rPr>
              <a:t>Washingtonians</a:t>
            </a:r>
            <a:r>
              <a:rPr lang="en-US" sz="1400" b="1" i="0" u="none" strike="noStrike">
                <a:solidFill>
                  <a:schemeClr val="bg1"/>
                </a:solidFill>
                <a:effectLst/>
                <a:latin typeface="Calibri" panose="020F0502020204030204" pitchFamily="34" charset="0"/>
              </a:rPr>
              <a:t> with Medical Debt in Collections, 2022</a:t>
            </a:r>
          </a:p>
        </p:txBody>
      </p:sp>
      <p:sp>
        <p:nvSpPr>
          <p:cNvPr id="2" name="Rectangle 1">
            <a:extLst>
              <a:ext uri="{FF2B5EF4-FFF2-40B4-BE49-F238E27FC236}">
                <a16:creationId xmlns:a16="http://schemas.microsoft.com/office/drawing/2014/main" id="{99BDD46F-041E-24FD-6210-42AFE0B2F142}"/>
              </a:ext>
            </a:extLst>
          </p:cNvPr>
          <p:cNvSpPr/>
          <p:nvPr/>
        </p:nvSpPr>
        <p:spPr bwMode="auto">
          <a:xfrm>
            <a:off x="503584" y="2237475"/>
            <a:ext cx="6934906" cy="3577781"/>
          </a:xfrm>
          <a:prstGeom prst="rect">
            <a:avLst/>
          </a:prstGeom>
          <a:noFill/>
          <a:ln>
            <a:solidFill>
              <a:schemeClr val="tx1">
                <a:lumMod val="50000"/>
                <a:lumOff val="50000"/>
              </a:schemeClr>
            </a:solid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5" name="Rectangle 4">
            <a:extLst>
              <a:ext uri="{FF2B5EF4-FFF2-40B4-BE49-F238E27FC236}">
                <a16:creationId xmlns:a16="http://schemas.microsoft.com/office/drawing/2014/main" id="{1CD89E81-59FD-9D3F-1F49-907F3BDC562D}"/>
              </a:ext>
            </a:extLst>
          </p:cNvPr>
          <p:cNvSpPr/>
          <p:nvPr/>
        </p:nvSpPr>
        <p:spPr bwMode="auto">
          <a:xfrm>
            <a:off x="7575972" y="1878932"/>
            <a:ext cx="4372873" cy="3931152"/>
          </a:xfrm>
          <a:prstGeom prst="rect">
            <a:avLst/>
          </a:prstGeom>
          <a:solidFill>
            <a:schemeClr val="bg1">
              <a:lumMod val="95000"/>
            </a:schemeClr>
          </a:solidFill>
          <a:ln>
            <a:noFill/>
          </a:ln>
          <a:effectLst/>
        </p:spPr>
        <p:txBody>
          <a:bodyPr lIns="182880" tIns="182880" rIns="182880" bIns="182880" rtlCol="0" anchor="ctr" anchorCtr="0">
            <a:noAutofit/>
          </a:bodyPr>
          <a:lstStyle/>
          <a:p>
            <a:pPr>
              <a:spcAft>
                <a:spcPts val="600"/>
              </a:spcAft>
            </a:pPr>
            <a:r>
              <a:rPr lang="en-US" sz="1300" b="1" i="1" dirty="0">
                <a:solidFill>
                  <a:schemeClr val="tx1">
                    <a:lumMod val="50000"/>
                    <a:lumOff val="50000"/>
                  </a:schemeClr>
                </a:solidFill>
                <a:latin typeface="+mn-lt"/>
              </a:rPr>
              <a:t>Takeaways:</a:t>
            </a:r>
            <a:endParaRPr lang="en-US" sz="1300" dirty="0">
              <a:solidFill>
                <a:schemeClr val="tx1">
                  <a:lumMod val="85000"/>
                  <a:lumOff val="15000"/>
                </a:schemeClr>
              </a:solidFill>
            </a:endParaRPr>
          </a:p>
          <a:p>
            <a:pPr marL="285750" indent="-285750">
              <a:spcAft>
                <a:spcPts val="600"/>
              </a:spcAft>
              <a:buFont typeface="Wingdings" panose="05000000000000000000" pitchFamily="2" charset="2"/>
              <a:buChar char="§"/>
            </a:pPr>
            <a:r>
              <a:rPr lang="en-US" sz="1300" dirty="0">
                <a:solidFill>
                  <a:schemeClr val="tx1">
                    <a:lumMod val="85000"/>
                    <a:lumOff val="15000"/>
                  </a:schemeClr>
                </a:solidFill>
              </a:rPr>
              <a:t>"</a:t>
            </a:r>
            <a:r>
              <a:rPr lang="en-US" sz="1300" dirty="0">
                <a:solidFill>
                  <a:schemeClr val="tx1">
                    <a:lumMod val="85000"/>
                    <a:lumOff val="15000"/>
                  </a:schemeClr>
                </a:solidFill>
                <a:latin typeface="+mn-lt"/>
              </a:rPr>
              <a:t>Medical debt</a:t>
            </a:r>
            <a:r>
              <a:rPr lang="en-US" sz="1300" dirty="0">
                <a:solidFill>
                  <a:schemeClr val="tx1">
                    <a:lumMod val="85000"/>
                    <a:lumOff val="15000"/>
                  </a:schemeClr>
                </a:solidFill>
              </a:rPr>
              <a:t>" is a</a:t>
            </a:r>
            <a:r>
              <a:rPr lang="en-US" sz="1300" dirty="0">
                <a:solidFill>
                  <a:schemeClr val="tx1">
                    <a:lumMod val="85000"/>
                    <a:lumOff val="15000"/>
                  </a:schemeClr>
                </a:solidFill>
                <a:latin typeface="+mn-lt"/>
              </a:rPr>
              <a:t> balance an individual may owe for health care services </a:t>
            </a:r>
            <a:r>
              <a:rPr lang="en-US" sz="1300" dirty="0">
                <a:solidFill>
                  <a:schemeClr val="tx1">
                    <a:lumMod val="85000"/>
                    <a:lumOff val="15000"/>
                  </a:schemeClr>
                </a:solidFill>
              </a:rPr>
              <a:t>after the payment </a:t>
            </a:r>
            <a:r>
              <a:rPr lang="en-US" sz="1300" dirty="0">
                <a:solidFill>
                  <a:schemeClr val="tx1">
                    <a:lumMod val="85000"/>
                    <a:lumOff val="15000"/>
                  </a:schemeClr>
                </a:solidFill>
                <a:latin typeface="+mn-lt"/>
              </a:rPr>
              <a:t>due date.</a:t>
            </a:r>
            <a:r>
              <a:rPr lang="en-US" sz="1300" dirty="0">
                <a:solidFill>
                  <a:schemeClr val="tx1">
                    <a:lumMod val="85000"/>
                    <a:lumOff val="15000"/>
                  </a:schemeClr>
                </a:solidFill>
              </a:rPr>
              <a:t> Medical debt can appear on credit reports, lower credit scores, or go to collections </a:t>
            </a:r>
            <a:r>
              <a:rPr lang="en-US" sz="1300" i="1" dirty="0">
                <a:solidFill>
                  <a:schemeClr val="tx1">
                    <a:lumMod val="85000"/>
                    <a:lumOff val="15000"/>
                  </a:schemeClr>
                </a:solidFill>
              </a:rPr>
              <a:t>(as shown)</a:t>
            </a:r>
            <a:r>
              <a:rPr lang="en-US" sz="1300" dirty="0">
                <a:solidFill>
                  <a:schemeClr val="tx1">
                    <a:lumMod val="85000"/>
                    <a:lumOff val="15000"/>
                  </a:schemeClr>
                </a:solidFill>
              </a:rPr>
              <a:t>. For some, medical debt can lead to bankruptcy, home foreclosures, or evictions.</a:t>
            </a:r>
          </a:p>
          <a:p>
            <a:pPr marL="285750" indent="-285750" eaLnBrk="1" hangingPunct="1">
              <a:spcAft>
                <a:spcPts val="600"/>
              </a:spcAft>
              <a:buFont typeface="Wingdings" panose="05000000000000000000" pitchFamily="2" charset="2"/>
              <a:buChar char="§"/>
            </a:pPr>
            <a:r>
              <a:rPr lang="en-US" sz="1300" b="1" dirty="0">
                <a:solidFill>
                  <a:schemeClr val="tx1">
                    <a:lumMod val="85000"/>
                    <a:lumOff val="15000"/>
                  </a:schemeClr>
                </a:solidFill>
              </a:rPr>
              <a:t>Nationally, 1 in 10 individuals has some amount of medical debt in collections</a:t>
            </a:r>
            <a:r>
              <a:rPr lang="en-US" sz="1300" dirty="0">
                <a:solidFill>
                  <a:schemeClr val="tx1">
                    <a:lumMod val="85000"/>
                    <a:lumOff val="15000"/>
                  </a:schemeClr>
                </a:solidFill>
              </a:rPr>
              <a:t>. Rates of medical debt are higher in communities of color (18.4%) than in majority-white communities (11%).</a:t>
            </a:r>
            <a:endParaRPr lang="en-US" sz="1300" dirty="0">
              <a:solidFill>
                <a:schemeClr val="tx1">
                  <a:lumMod val="85000"/>
                  <a:lumOff val="15000"/>
                </a:schemeClr>
              </a:solidFill>
              <a:cs typeface="Calibri"/>
            </a:endParaRPr>
          </a:p>
          <a:p>
            <a:pPr marL="285750" indent="-285750">
              <a:spcAft>
                <a:spcPts val="600"/>
              </a:spcAft>
              <a:buFont typeface="Wingdings" panose="05000000000000000000" pitchFamily="2" charset="2"/>
              <a:buChar char="§"/>
            </a:pPr>
            <a:r>
              <a:rPr lang="en-US" sz="1300" dirty="0">
                <a:solidFill>
                  <a:schemeClr val="tx1">
                    <a:lumMod val="85000"/>
                    <a:lumOff val="15000"/>
                  </a:schemeClr>
                </a:solidFill>
              </a:rPr>
              <a:t>In </a:t>
            </a:r>
            <a:r>
              <a:rPr lang="en-US" sz="1300" dirty="0">
                <a:solidFill>
                  <a:schemeClr val="tx1">
                    <a:lumMod val="85000"/>
                    <a:lumOff val="15000"/>
                  </a:schemeClr>
                </a:solidFill>
                <a:highlight>
                  <a:srgbClr val="FFFF00"/>
                </a:highlight>
              </a:rPr>
              <a:t>Washington State</a:t>
            </a:r>
            <a:r>
              <a:rPr lang="en-US" sz="1300" dirty="0">
                <a:solidFill>
                  <a:schemeClr val="tx1">
                    <a:lumMod val="85000"/>
                    <a:lumOff val="15000"/>
                  </a:schemeClr>
                </a:solidFill>
              </a:rPr>
              <a:t>, 1 in </a:t>
            </a:r>
            <a:r>
              <a:rPr lang="en-US" sz="1300" dirty="0">
                <a:solidFill>
                  <a:schemeClr val="tx1">
                    <a:lumMod val="85000"/>
                    <a:lumOff val="15000"/>
                  </a:schemeClr>
                </a:solidFill>
                <a:highlight>
                  <a:srgbClr val="FFFF00"/>
                </a:highlight>
              </a:rPr>
              <a:t>20</a:t>
            </a:r>
            <a:r>
              <a:rPr lang="en-US" sz="1300" dirty="0">
                <a:solidFill>
                  <a:schemeClr val="tx1">
                    <a:lumMod val="85000"/>
                    <a:lumOff val="15000"/>
                  </a:schemeClr>
                </a:solidFill>
              </a:rPr>
              <a:t> individuals has some amount of medical debt in collections </a:t>
            </a:r>
            <a:r>
              <a:rPr lang="en-US" sz="1300" dirty="0">
                <a:solidFill>
                  <a:schemeClr val="tx1">
                    <a:lumMod val="85000"/>
                    <a:lumOff val="15000"/>
                  </a:schemeClr>
                </a:solidFill>
                <a:highlight>
                  <a:srgbClr val="FFFF00"/>
                </a:highlight>
              </a:rPr>
              <a:t>(5%)</a:t>
            </a:r>
            <a:r>
              <a:rPr lang="en-US" sz="1300" dirty="0">
                <a:solidFill>
                  <a:schemeClr val="tx1">
                    <a:lumMod val="85000"/>
                    <a:lumOff val="15000"/>
                  </a:schemeClr>
                </a:solidFill>
              </a:rPr>
              <a:t>. </a:t>
            </a:r>
          </a:p>
          <a:p>
            <a:pPr marL="285750" indent="-285750">
              <a:spcAft>
                <a:spcPts val="600"/>
              </a:spcAft>
              <a:buFont typeface="Wingdings" panose="05000000000000000000" pitchFamily="2" charset="2"/>
              <a:buChar char="§"/>
            </a:pPr>
            <a:r>
              <a:rPr lang="en-US" sz="1300" dirty="0">
                <a:solidFill>
                  <a:schemeClr val="tx1">
                    <a:lumMod val="85000"/>
                    <a:lumOff val="15000"/>
                  </a:schemeClr>
                </a:solidFill>
              </a:rPr>
              <a:t>Similar to national trends, rates of medical debt in collections in </a:t>
            </a:r>
            <a:r>
              <a:rPr lang="en-US" sz="1300" dirty="0">
                <a:solidFill>
                  <a:schemeClr val="tx1">
                    <a:lumMod val="85000"/>
                    <a:lumOff val="15000"/>
                  </a:schemeClr>
                </a:solidFill>
                <a:highlight>
                  <a:srgbClr val="FFFF00"/>
                </a:highlight>
              </a:rPr>
              <a:t>Washington State </a:t>
            </a:r>
            <a:r>
              <a:rPr lang="en-US" sz="1300" dirty="0">
                <a:solidFill>
                  <a:schemeClr val="tx1">
                    <a:lumMod val="85000"/>
                    <a:lumOff val="15000"/>
                  </a:schemeClr>
                </a:solidFill>
              </a:rPr>
              <a:t>are higher in communities of color (</a:t>
            </a:r>
            <a:r>
              <a:rPr lang="en-US" sz="1300" dirty="0">
                <a:solidFill>
                  <a:schemeClr val="tx1">
                    <a:lumMod val="85000"/>
                    <a:lumOff val="15000"/>
                  </a:schemeClr>
                </a:solidFill>
                <a:highlight>
                  <a:srgbClr val="FFFF00"/>
                </a:highlight>
              </a:rPr>
              <a:t>6.2%</a:t>
            </a:r>
            <a:r>
              <a:rPr lang="en-US" sz="1300" dirty="0">
                <a:solidFill>
                  <a:schemeClr val="tx1">
                    <a:lumMod val="85000"/>
                    <a:lumOff val="15000"/>
                  </a:schemeClr>
                </a:solidFill>
              </a:rPr>
              <a:t>) than in majority-white communities (</a:t>
            </a:r>
            <a:r>
              <a:rPr lang="en-US" sz="1300" dirty="0">
                <a:solidFill>
                  <a:schemeClr val="tx1">
                    <a:lumMod val="85000"/>
                    <a:lumOff val="15000"/>
                  </a:schemeClr>
                </a:solidFill>
                <a:highlight>
                  <a:srgbClr val="FFFF00"/>
                </a:highlight>
              </a:rPr>
              <a:t>4.4%</a:t>
            </a:r>
            <a:r>
              <a:rPr lang="en-US" sz="1300" dirty="0">
                <a:solidFill>
                  <a:schemeClr val="tx1">
                    <a:lumMod val="85000"/>
                    <a:lumOff val="15000"/>
                  </a:schemeClr>
                </a:solidFill>
              </a:rPr>
              <a:t>).</a:t>
            </a:r>
            <a:endParaRPr lang="en-US" sz="1300" dirty="0">
              <a:solidFill>
                <a:schemeClr val="tx1">
                  <a:lumMod val="85000"/>
                  <a:lumOff val="15000"/>
                </a:schemeClr>
              </a:solidFill>
              <a:cs typeface="Calibri"/>
            </a:endParaRPr>
          </a:p>
        </p:txBody>
      </p:sp>
      <p:grpSp>
        <p:nvGrpSpPr>
          <p:cNvPr id="19" name="Group 18">
            <a:extLst>
              <a:ext uri="{FF2B5EF4-FFF2-40B4-BE49-F238E27FC236}">
                <a16:creationId xmlns:a16="http://schemas.microsoft.com/office/drawing/2014/main" id="{A4CF8940-8A96-B529-0FB3-1D79A25CD337}"/>
              </a:ext>
            </a:extLst>
          </p:cNvPr>
          <p:cNvGrpSpPr/>
          <p:nvPr/>
        </p:nvGrpSpPr>
        <p:grpSpPr>
          <a:xfrm>
            <a:off x="654273" y="2603526"/>
            <a:ext cx="6921699" cy="2606767"/>
            <a:chOff x="845191" y="2585655"/>
            <a:chExt cx="6921699" cy="2606767"/>
          </a:xfrm>
        </p:grpSpPr>
        <p:sp>
          <p:nvSpPr>
            <p:cNvPr id="11" name="TextBox 10">
              <a:extLst>
                <a:ext uri="{FF2B5EF4-FFF2-40B4-BE49-F238E27FC236}">
                  <a16:creationId xmlns:a16="http://schemas.microsoft.com/office/drawing/2014/main" id="{5FFD611D-C8C9-8208-08C4-192911FED24F}"/>
                </a:ext>
              </a:extLst>
            </p:cNvPr>
            <p:cNvSpPr txBox="1"/>
            <p:nvPr/>
          </p:nvSpPr>
          <p:spPr>
            <a:xfrm>
              <a:off x="2506556" y="2585655"/>
              <a:ext cx="1787704" cy="1323439"/>
            </a:xfrm>
            <a:prstGeom prst="rect">
              <a:avLst/>
            </a:prstGeom>
            <a:noFill/>
          </p:spPr>
          <p:txBody>
            <a:bodyPr wrap="square" rtlCol="0">
              <a:spAutoFit/>
            </a:bodyPr>
            <a:lstStyle/>
            <a:p>
              <a:pPr algn="l"/>
              <a:r>
                <a:rPr lang="en-US" sz="8000">
                  <a:solidFill>
                    <a:schemeClr val="accent2"/>
                  </a:solidFill>
                  <a:latin typeface="Franklin Gothic Demi" panose="020B0703020102020204" pitchFamily="34" charset="0"/>
                </a:rPr>
                <a:t>20</a:t>
              </a:r>
            </a:p>
          </p:txBody>
        </p:sp>
        <p:sp>
          <p:nvSpPr>
            <p:cNvPr id="6" name="TextBox 5">
              <a:extLst>
                <a:ext uri="{FF2B5EF4-FFF2-40B4-BE49-F238E27FC236}">
                  <a16:creationId xmlns:a16="http://schemas.microsoft.com/office/drawing/2014/main" id="{38D7B4CB-8262-00CB-F9DF-4D795B312687}"/>
                </a:ext>
              </a:extLst>
            </p:cNvPr>
            <p:cNvSpPr txBox="1"/>
            <p:nvPr/>
          </p:nvSpPr>
          <p:spPr>
            <a:xfrm>
              <a:off x="845191" y="2647209"/>
              <a:ext cx="441789" cy="1200329"/>
            </a:xfrm>
            <a:prstGeom prst="rect">
              <a:avLst/>
            </a:prstGeom>
            <a:noFill/>
          </p:spPr>
          <p:txBody>
            <a:bodyPr wrap="square" rtlCol="0">
              <a:spAutoFit/>
            </a:bodyPr>
            <a:lstStyle/>
            <a:p>
              <a:pPr algn="l"/>
              <a:r>
                <a:rPr lang="en-US" sz="7200">
                  <a:solidFill>
                    <a:schemeClr val="accent2"/>
                  </a:solidFill>
                  <a:latin typeface="Franklin Gothic Demi" panose="020B0703020102020204" pitchFamily="34" charset="0"/>
                </a:rPr>
                <a:t>1</a:t>
              </a:r>
              <a:r>
                <a:rPr lang="en-US" sz="7200">
                  <a:latin typeface="Franklin Gothic Demi" panose="020B0703020102020204" pitchFamily="34" charset="0"/>
                </a:rPr>
                <a:t> </a:t>
              </a:r>
            </a:p>
          </p:txBody>
        </p:sp>
        <p:sp>
          <p:nvSpPr>
            <p:cNvPr id="9" name="TextBox 8">
              <a:extLst>
                <a:ext uri="{FF2B5EF4-FFF2-40B4-BE49-F238E27FC236}">
                  <a16:creationId xmlns:a16="http://schemas.microsoft.com/office/drawing/2014/main" id="{77FFF0FD-E020-FFD5-A23B-5BBF98D34318}"/>
                </a:ext>
              </a:extLst>
            </p:cNvPr>
            <p:cNvSpPr txBox="1"/>
            <p:nvPr/>
          </p:nvSpPr>
          <p:spPr>
            <a:xfrm>
              <a:off x="1540040" y="3199581"/>
              <a:ext cx="1604398" cy="400110"/>
            </a:xfrm>
            <a:prstGeom prst="rect">
              <a:avLst/>
            </a:prstGeom>
            <a:noFill/>
          </p:spPr>
          <p:txBody>
            <a:bodyPr wrap="square" rtlCol="0">
              <a:spAutoFit/>
            </a:bodyPr>
            <a:lstStyle/>
            <a:p>
              <a:pPr algn="l"/>
              <a:r>
                <a:rPr lang="en-US" sz="2000">
                  <a:solidFill>
                    <a:schemeClr val="accent1"/>
                  </a:solidFill>
                  <a:latin typeface="Franklin Gothic Demi" panose="020B0703020102020204" pitchFamily="34" charset="0"/>
                </a:rPr>
                <a:t>in every </a:t>
              </a:r>
            </a:p>
          </p:txBody>
        </p:sp>
        <p:sp>
          <p:nvSpPr>
            <p:cNvPr id="12" name="TextBox 11">
              <a:extLst>
                <a:ext uri="{FF2B5EF4-FFF2-40B4-BE49-F238E27FC236}">
                  <a16:creationId xmlns:a16="http://schemas.microsoft.com/office/drawing/2014/main" id="{44E19D6F-C6E6-EF43-C4CF-F49FFC69C015}"/>
                </a:ext>
              </a:extLst>
            </p:cNvPr>
            <p:cNvSpPr txBox="1"/>
            <p:nvPr/>
          </p:nvSpPr>
          <p:spPr>
            <a:xfrm>
              <a:off x="3782320" y="3179709"/>
              <a:ext cx="2445157" cy="523220"/>
            </a:xfrm>
            <a:prstGeom prst="rect">
              <a:avLst/>
            </a:prstGeom>
            <a:noFill/>
          </p:spPr>
          <p:txBody>
            <a:bodyPr wrap="square" rtlCol="0">
              <a:spAutoFit/>
            </a:bodyPr>
            <a:lstStyle/>
            <a:p>
              <a:pPr algn="l"/>
              <a:r>
                <a:rPr lang="en-US" sz="2800">
                  <a:solidFill>
                    <a:schemeClr val="accent1"/>
                  </a:solidFill>
                  <a:latin typeface="Franklin Gothic Demi" panose="020B0703020102020204" pitchFamily="34" charset="0"/>
                </a:rPr>
                <a:t>individuals </a:t>
              </a:r>
            </a:p>
          </p:txBody>
        </p:sp>
        <p:sp>
          <p:nvSpPr>
            <p:cNvPr id="13" name="TextBox 12">
              <a:extLst>
                <a:ext uri="{FF2B5EF4-FFF2-40B4-BE49-F238E27FC236}">
                  <a16:creationId xmlns:a16="http://schemas.microsoft.com/office/drawing/2014/main" id="{AAA0F837-5D5C-B163-79E1-5F6DCA8BFC3B}"/>
                </a:ext>
              </a:extLst>
            </p:cNvPr>
            <p:cNvSpPr txBox="1"/>
            <p:nvPr/>
          </p:nvSpPr>
          <p:spPr>
            <a:xfrm>
              <a:off x="2444912" y="3836053"/>
              <a:ext cx="554805" cy="400110"/>
            </a:xfrm>
            <a:prstGeom prst="rect">
              <a:avLst/>
            </a:prstGeom>
            <a:noFill/>
          </p:spPr>
          <p:txBody>
            <a:bodyPr wrap="square" rtlCol="0">
              <a:spAutoFit/>
            </a:bodyPr>
            <a:lstStyle/>
            <a:p>
              <a:pPr algn="l"/>
              <a:r>
                <a:rPr lang="en-US" sz="2000">
                  <a:solidFill>
                    <a:schemeClr val="accent1"/>
                  </a:solidFill>
                  <a:latin typeface="Franklin Gothic Demi" panose="020B0703020102020204" pitchFamily="34" charset="0"/>
                </a:rPr>
                <a:t>in </a:t>
              </a:r>
            </a:p>
          </p:txBody>
        </p:sp>
        <p:sp>
          <p:nvSpPr>
            <p:cNvPr id="14" name="TextBox 13">
              <a:extLst>
                <a:ext uri="{FF2B5EF4-FFF2-40B4-BE49-F238E27FC236}">
                  <a16:creationId xmlns:a16="http://schemas.microsoft.com/office/drawing/2014/main" id="{D604825E-9102-4571-704F-941EF0686325}"/>
                </a:ext>
              </a:extLst>
            </p:cNvPr>
            <p:cNvSpPr txBox="1"/>
            <p:nvPr/>
          </p:nvSpPr>
          <p:spPr>
            <a:xfrm>
              <a:off x="2783161" y="3725535"/>
              <a:ext cx="3472630" cy="584775"/>
            </a:xfrm>
            <a:prstGeom prst="rect">
              <a:avLst/>
            </a:prstGeom>
            <a:noFill/>
          </p:spPr>
          <p:txBody>
            <a:bodyPr wrap="square" rtlCol="0">
              <a:spAutoFit/>
            </a:bodyPr>
            <a:lstStyle/>
            <a:p>
              <a:pPr algn="l"/>
              <a:r>
                <a:rPr lang="en-US" sz="3200">
                  <a:solidFill>
                    <a:schemeClr val="accent1"/>
                  </a:solidFill>
                  <a:highlight>
                    <a:srgbClr val="FFFF00"/>
                  </a:highlight>
                  <a:latin typeface="Franklin Gothic Demi" panose="020B0703020102020204" pitchFamily="34" charset="0"/>
                </a:rPr>
                <a:t>Washington State</a:t>
              </a:r>
            </a:p>
          </p:txBody>
        </p:sp>
        <p:sp>
          <p:nvSpPr>
            <p:cNvPr id="15" name="TextBox 14">
              <a:extLst>
                <a:ext uri="{FF2B5EF4-FFF2-40B4-BE49-F238E27FC236}">
                  <a16:creationId xmlns:a16="http://schemas.microsoft.com/office/drawing/2014/main" id="{F7F4D445-570B-CE7C-C99F-53E7B0A5E31B}"/>
                </a:ext>
              </a:extLst>
            </p:cNvPr>
            <p:cNvSpPr txBox="1"/>
            <p:nvPr/>
          </p:nvSpPr>
          <p:spPr>
            <a:xfrm>
              <a:off x="1791610" y="4382924"/>
              <a:ext cx="3472630" cy="400110"/>
            </a:xfrm>
            <a:prstGeom prst="rect">
              <a:avLst/>
            </a:prstGeom>
            <a:noFill/>
          </p:spPr>
          <p:txBody>
            <a:bodyPr wrap="square" rtlCol="0">
              <a:spAutoFit/>
            </a:bodyPr>
            <a:lstStyle/>
            <a:p>
              <a:pPr algn="l"/>
              <a:r>
                <a:rPr lang="en-US" sz="2000">
                  <a:solidFill>
                    <a:schemeClr val="accent1"/>
                  </a:solidFill>
                  <a:latin typeface="Franklin Gothic Demi" panose="020B0703020102020204" pitchFamily="34" charset="0"/>
                </a:rPr>
                <a:t>have some amount of</a:t>
              </a:r>
            </a:p>
          </p:txBody>
        </p:sp>
        <p:sp>
          <p:nvSpPr>
            <p:cNvPr id="16" name="TextBox 15">
              <a:extLst>
                <a:ext uri="{FF2B5EF4-FFF2-40B4-BE49-F238E27FC236}">
                  <a16:creationId xmlns:a16="http://schemas.microsoft.com/office/drawing/2014/main" id="{676421B5-4162-2F0E-F9D5-011E137A76CD}"/>
                </a:ext>
              </a:extLst>
            </p:cNvPr>
            <p:cNvSpPr txBox="1"/>
            <p:nvPr/>
          </p:nvSpPr>
          <p:spPr>
            <a:xfrm>
              <a:off x="4294260" y="4252846"/>
              <a:ext cx="3472630" cy="584775"/>
            </a:xfrm>
            <a:prstGeom prst="rect">
              <a:avLst/>
            </a:prstGeom>
            <a:noFill/>
          </p:spPr>
          <p:txBody>
            <a:bodyPr wrap="square" rtlCol="0">
              <a:spAutoFit/>
            </a:bodyPr>
            <a:lstStyle/>
            <a:p>
              <a:pPr algn="l"/>
              <a:r>
                <a:rPr lang="en-US" sz="3200" b="1">
                  <a:solidFill>
                    <a:schemeClr val="accent2"/>
                  </a:solidFill>
                  <a:latin typeface="Franklin Gothic Demi" panose="020B0703020102020204" pitchFamily="34" charset="0"/>
                </a:rPr>
                <a:t>medical debt</a:t>
              </a:r>
            </a:p>
          </p:txBody>
        </p:sp>
        <p:sp>
          <p:nvSpPr>
            <p:cNvPr id="17" name="TextBox 16">
              <a:extLst>
                <a:ext uri="{FF2B5EF4-FFF2-40B4-BE49-F238E27FC236}">
                  <a16:creationId xmlns:a16="http://schemas.microsoft.com/office/drawing/2014/main" id="{3AEDDAFE-F506-15F3-31EE-DD5E5907B036}"/>
                </a:ext>
              </a:extLst>
            </p:cNvPr>
            <p:cNvSpPr txBox="1"/>
            <p:nvPr/>
          </p:nvSpPr>
          <p:spPr>
            <a:xfrm>
              <a:off x="5463974" y="4730757"/>
              <a:ext cx="2302916" cy="461665"/>
            </a:xfrm>
            <a:prstGeom prst="rect">
              <a:avLst/>
            </a:prstGeom>
            <a:noFill/>
          </p:spPr>
          <p:txBody>
            <a:bodyPr wrap="square" lIns="91440" tIns="45720" rIns="91440" bIns="45720" rtlCol="0" anchor="t">
              <a:spAutoFit/>
            </a:bodyPr>
            <a:lstStyle/>
            <a:p>
              <a:pPr algn="l"/>
              <a:r>
                <a:rPr lang="en-US" sz="2400" b="1" u="sng">
                  <a:solidFill>
                    <a:schemeClr val="accent2"/>
                  </a:solidFill>
                  <a:latin typeface="Franklin Gothic Demi"/>
                </a:rPr>
                <a:t>in collections</a:t>
              </a:r>
              <a:r>
                <a:rPr lang="en-US" sz="2400" b="1">
                  <a:solidFill>
                    <a:schemeClr val="accent2"/>
                  </a:solidFill>
                  <a:latin typeface="Franklin Gothic Demi"/>
                </a:rPr>
                <a:t>.</a:t>
              </a:r>
            </a:p>
          </p:txBody>
        </p:sp>
      </p:grpSp>
      <p:sp>
        <p:nvSpPr>
          <p:cNvPr id="23" name="TextBox 22">
            <a:extLst>
              <a:ext uri="{FF2B5EF4-FFF2-40B4-BE49-F238E27FC236}">
                <a16:creationId xmlns:a16="http://schemas.microsoft.com/office/drawing/2014/main" id="{CAB23580-B41F-6203-8C24-E33DED765959}"/>
              </a:ext>
            </a:extLst>
          </p:cNvPr>
          <p:cNvSpPr txBox="1"/>
          <p:nvPr/>
        </p:nvSpPr>
        <p:spPr>
          <a:xfrm>
            <a:off x="750012" y="3651072"/>
            <a:ext cx="2993771" cy="769441"/>
          </a:xfrm>
          <a:prstGeom prst="rect">
            <a:avLst/>
          </a:prstGeom>
          <a:noFill/>
        </p:spPr>
        <p:txBody>
          <a:bodyPr wrap="square" rtlCol="0">
            <a:spAutoFit/>
          </a:bodyPr>
          <a:lstStyle/>
          <a:p>
            <a:pPr algn="l"/>
            <a:r>
              <a:rPr lang="en-US" sz="4400" b="1">
                <a:solidFill>
                  <a:schemeClr val="bg1">
                    <a:lumMod val="85000"/>
                    <a:alpha val="32000"/>
                  </a:schemeClr>
                </a:solidFill>
                <a:latin typeface="Franklin Gothic Demi" panose="020B0703020102020204" pitchFamily="34" charset="0"/>
              </a:rPr>
              <a:t>$ $ $</a:t>
            </a:r>
          </a:p>
        </p:txBody>
      </p:sp>
    </p:spTree>
    <p:extLst>
      <p:ext uri="{BB962C8B-B14F-4D97-AF65-F5344CB8AC3E}">
        <p14:creationId xmlns:p14="http://schemas.microsoft.com/office/powerpoint/2010/main" val="29760648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D95468D-95C4-1DDE-AC16-37640D88EF55}"/>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8" name="Title 7">
            <a:extLst>
              <a:ext uri="{FF2B5EF4-FFF2-40B4-BE49-F238E27FC236}">
                <a16:creationId xmlns:a16="http://schemas.microsoft.com/office/drawing/2014/main" id="{89D91238-427B-4CEA-B464-B71410B8DC65}"/>
              </a:ext>
            </a:extLst>
          </p:cNvPr>
          <p:cNvSpPr>
            <a:spLocks noGrp="1"/>
          </p:cNvSpPr>
          <p:nvPr>
            <p:ph type="title"/>
          </p:nvPr>
        </p:nvSpPr>
        <p:spPr>
          <a:xfrm>
            <a:off x="399825" y="841345"/>
            <a:ext cx="10911220" cy="525257"/>
          </a:xfrm>
        </p:spPr>
        <p:txBody>
          <a:bodyPr>
            <a:noAutofit/>
          </a:bodyPr>
          <a:lstStyle/>
          <a:p>
            <a:pPr algn="ctr"/>
            <a:r>
              <a:rPr lang="en-US" sz="1800">
                <a:solidFill>
                  <a:schemeClr val="bg1"/>
                </a:solidFill>
              </a:rPr>
              <a:t>In </a:t>
            </a:r>
            <a:r>
              <a:rPr lang="en-US" sz="1800">
                <a:solidFill>
                  <a:srgbClr val="FF0000"/>
                </a:solidFill>
                <a:highlight>
                  <a:srgbClr val="FFFF00"/>
                </a:highlight>
              </a:rPr>
              <a:t>Washington State,</a:t>
            </a:r>
            <a:r>
              <a:rPr lang="en-US" sz="1800">
                <a:solidFill>
                  <a:schemeClr val="bg1"/>
                </a:solidFill>
              </a:rPr>
              <a:t> individuals that have medical debt in collections owe a median of </a:t>
            </a:r>
            <a:r>
              <a:rPr lang="en-US" sz="1800">
                <a:solidFill>
                  <a:srgbClr val="FF0000"/>
                </a:solidFill>
                <a:highlight>
                  <a:srgbClr val="FFFF00"/>
                </a:highlight>
              </a:rPr>
              <a:t>$551</a:t>
            </a:r>
            <a:r>
              <a:rPr lang="en-US" sz="1800">
                <a:solidFill>
                  <a:schemeClr val="bg1"/>
                </a:solidFill>
              </a:rPr>
              <a:t>.</a:t>
            </a:r>
          </a:p>
        </p:txBody>
      </p:sp>
      <p:sp>
        <p:nvSpPr>
          <p:cNvPr id="22" name="Text Placeholder 21">
            <a:extLst>
              <a:ext uri="{FF2B5EF4-FFF2-40B4-BE49-F238E27FC236}">
                <a16:creationId xmlns:a16="http://schemas.microsoft.com/office/drawing/2014/main" id="{1401A618-969E-4E83-B7E8-37B6C2846A99}"/>
              </a:ext>
            </a:extLst>
          </p:cNvPr>
          <p:cNvSpPr>
            <a:spLocks noGrp="1"/>
          </p:cNvSpPr>
          <p:nvPr>
            <p:ph type="body" sz="quarter" idx="13"/>
          </p:nvPr>
        </p:nvSpPr>
        <p:spPr>
          <a:xfrm>
            <a:off x="399825" y="5937431"/>
            <a:ext cx="11392348" cy="414601"/>
          </a:xfrm>
          <a:noFill/>
        </p:spPr>
        <p:txBody>
          <a:bodyPr/>
          <a:lstStyle/>
          <a:p>
            <a:pPr marL="0" marR="0" lvl="0" indent="0" algn="l" defTabSz="1235396" rtl="0" eaLnBrk="1" fontAlgn="base" latinLnBrk="0" hangingPunct="1">
              <a:lnSpc>
                <a:spcPct val="100000"/>
              </a:lnSpc>
              <a:spcBef>
                <a:spcPts val="265"/>
              </a:spcBef>
              <a:spcAft>
                <a:spcPts val="0"/>
              </a:spcAft>
              <a:buClr>
                <a:srgbClr val="004157"/>
              </a:buClr>
              <a:buSzTx/>
              <a:buFont typeface="Wingdings" pitchFamily="2" charset="2"/>
              <a:buNone/>
              <a:tabLst/>
              <a:defRPr/>
            </a:pPr>
            <a:r>
              <a:rPr kumimoji="0" lang="en-US" sz="1000" b="1" u="none" strike="noStrike" kern="0" cap="none" spc="0" normalizeH="0" baseline="0" noProof="0" dirty="0">
                <a:ln>
                  <a:noFill/>
                </a:ln>
                <a:solidFill>
                  <a:srgbClr val="000000"/>
                </a:solidFill>
                <a:effectLst/>
                <a:uLnTx/>
                <a:uFillTx/>
                <a:latin typeface="Calibri"/>
                <a:ea typeface="+mn-ea"/>
                <a:cs typeface="+mn-cs"/>
              </a:rPr>
              <a:t>Data Source(s): </a:t>
            </a:r>
            <a:r>
              <a:rPr kumimoji="0" lang="en-US" sz="1000" b="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The Urban Institute. </a:t>
            </a:r>
            <a:r>
              <a:rPr kumimoji="0" lang="en-US" sz="1000" b="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hlinkClick r:id="rId3"/>
              </a:rPr>
              <a:t>Debt in America: Interactive Map. </a:t>
            </a:r>
            <a:r>
              <a:rPr kumimoji="0" lang="en-US" sz="1000" b="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Accessed July 31, 2023. See also: KFF, </a:t>
            </a:r>
            <a:r>
              <a:rPr kumimoji="0" lang="en-US" sz="1000" b="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hlinkClick r:id="rId4"/>
              </a:rPr>
              <a:t>Health Care Debt In The U.S.: The Broad Consequences Of Medical And Dental Bills</a:t>
            </a:r>
            <a:r>
              <a:rPr kumimoji="0" lang="en-US" sz="1000" b="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n-US" sz="1000" b="0" u="none" strike="noStrike" kern="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mn-cs"/>
              </a:rPr>
              <a:t>See Appendix for research notes.</a:t>
            </a:r>
          </a:p>
        </p:txBody>
      </p:sp>
      <p:sp>
        <p:nvSpPr>
          <p:cNvPr id="4" name="Footer Placeholder 3">
            <a:extLst>
              <a:ext uri="{FF2B5EF4-FFF2-40B4-BE49-F238E27FC236}">
                <a16:creationId xmlns:a16="http://schemas.microsoft.com/office/drawing/2014/main" id="{C0EAC537-91A6-46B7-9990-87B71410E0C1}"/>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graphicFrame>
        <p:nvGraphicFramePr>
          <p:cNvPr id="24" name="Table 24">
            <a:extLst>
              <a:ext uri="{FF2B5EF4-FFF2-40B4-BE49-F238E27FC236}">
                <a16:creationId xmlns:a16="http://schemas.microsoft.com/office/drawing/2014/main" id="{6D2E679F-8CF5-4DE7-9D3D-EBE79EB06D63}"/>
              </a:ext>
            </a:extLst>
          </p:cNvPr>
          <p:cNvGraphicFramePr>
            <a:graphicFrameLocks noGrp="1"/>
          </p:cNvGraphicFramePr>
          <p:nvPr>
            <p:extLst>
              <p:ext uri="{D42A27DB-BD31-4B8C-83A1-F6EECF244321}">
                <p14:modId xmlns:p14="http://schemas.microsoft.com/office/powerpoint/2010/main" val="4031064328"/>
              </p:ext>
            </p:extLst>
          </p:nvPr>
        </p:nvGraphicFramePr>
        <p:xfrm>
          <a:off x="-1"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779683734"/>
                    </a:ext>
                  </a:extLst>
                </a:gridCol>
                <a:gridCol w="2438400">
                  <a:extLst>
                    <a:ext uri="{9D8B030D-6E8A-4147-A177-3AD203B41FA5}">
                      <a16:colId xmlns:a16="http://schemas.microsoft.com/office/drawing/2014/main" val="1317366572"/>
                    </a:ext>
                  </a:extLst>
                </a:gridCol>
                <a:gridCol w="2438400">
                  <a:extLst>
                    <a:ext uri="{9D8B030D-6E8A-4147-A177-3AD203B41FA5}">
                      <a16:colId xmlns:a16="http://schemas.microsoft.com/office/drawing/2014/main" val="591650189"/>
                    </a:ext>
                  </a:extLst>
                </a:gridCol>
                <a:gridCol w="2438400">
                  <a:extLst>
                    <a:ext uri="{9D8B030D-6E8A-4147-A177-3AD203B41FA5}">
                      <a16:colId xmlns:a16="http://schemas.microsoft.com/office/drawing/2014/main" val="3942098912"/>
                    </a:ext>
                  </a:extLst>
                </a:gridCol>
                <a:gridCol w="2438400">
                  <a:extLst>
                    <a:ext uri="{9D8B030D-6E8A-4147-A177-3AD203B41FA5}">
                      <a16:colId xmlns:a16="http://schemas.microsoft.com/office/drawing/2014/main" val="34260009"/>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72783123"/>
                  </a:ext>
                </a:extLst>
              </a:tr>
            </a:tbl>
          </a:graphicData>
        </a:graphic>
      </p:graphicFrame>
      <p:sp>
        <p:nvSpPr>
          <p:cNvPr id="11" name="Rectangle 10">
            <a:extLst>
              <a:ext uri="{FF2B5EF4-FFF2-40B4-BE49-F238E27FC236}">
                <a16:creationId xmlns:a16="http://schemas.microsoft.com/office/drawing/2014/main" id="{E53C3A0C-60CE-ACE2-7636-CDB2C060E772}"/>
              </a:ext>
            </a:extLst>
          </p:cNvPr>
          <p:cNvSpPr/>
          <p:nvPr/>
        </p:nvSpPr>
        <p:spPr bwMode="auto">
          <a:xfrm>
            <a:off x="503584" y="1878932"/>
            <a:ext cx="7447280" cy="358543"/>
          </a:xfrm>
          <a:prstGeom prst="rect">
            <a:avLst/>
          </a:prstGeom>
          <a:solidFill>
            <a:schemeClr val="tx1">
              <a:lumMod val="50000"/>
              <a:lumOff val="50000"/>
            </a:schemeClr>
          </a:solidFill>
          <a:ln>
            <a:noFill/>
          </a:ln>
          <a:effectLst/>
        </p:spPr>
        <p:txBody>
          <a:bodyPr lIns="182880" tIns="182880" rIns="182880" bIns="182880" rtlCol="0" anchor="ctr" anchorCtr="0">
            <a:noAutofit/>
          </a:bodyPr>
          <a:lstStyle/>
          <a:p>
            <a:pPr algn="ctr" eaLnBrk="1" hangingPunct="1"/>
            <a:r>
              <a:rPr lang="en-US" sz="1400" b="1" i="0" u="none" strike="noStrike">
                <a:solidFill>
                  <a:schemeClr val="bg1"/>
                </a:solidFill>
                <a:effectLst/>
                <a:latin typeface="Calibri" panose="020F0502020204030204" pitchFamily="34" charset="0"/>
              </a:rPr>
              <a:t>Median Medical Debt in Collections in </a:t>
            </a:r>
            <a:r>
              <a:rPr lang="en-US" sz="1400" b="1" i="0" u="none" strike="noStrike">
                <a:solidFill>
                  <a:srgbClr val="FF0000"/>
                </a:solidFill>
                <a:effectLst/>
                <a:highlight>
                  <a:srgbClr val="FFFF00"/>
                </a:highlight>
                <a:latin typeface="Calibri" panose="020F0502020204030204" pitchFamily="34" charset="0"/>
              </a:rPr>
              <a:t>Washington State</a:t>
            </a:r>
            <a:r>
              <a:rPr lang="en-US" sz="1400" b="1" i="0" u="none" strike="noStrike">
                <a:solidFill>
                  <a:schemeClr val="bg1"/>
                </a:solidFill>
                <a:effectLst/>
                <a:latin typeface="Calibri" panose="020F0502020204030204" pitchFamily="34" charset="0"/>
              </a:rPr>
              <a:t>, 2022</a:t>
            </a:r>
          </a:p>
        </p:txBody>
      </p:sp>
      <p:graphicFrame>
        <p:nvGraphicFramePr>
          <p:cNvPr id="15" name="Chart 14">
            <a:extLst>
              <a:ext uri="{FF2B5EF4-FFF2-40B4-BE49-F238E27FC236}">
                <a16:creationId xmlns:a16="http://schemas.microsoft.com/office/drawing/2014/main" id="{229AAED5-6DAE-84B9-B589-D4B58F37821C}"/>
              </a:ext>
            </a:extLst>
          </p:cNvPr>
          <p:cNvGraphicFramePr>
            <a:graphicFrameLocks/>
          </p:cNvGraphicFramePr>
          <p:nvPr>
            <p:extLst>
              <p:ext uri="{D42A27DB-BD31-4B8C-83A1-F6EECF244321}">
                <p14:modId xmlns:p14="http://schemas.microsoft.com/office/powerpoint/2010/main" val="2114841775"/>
              </p:ext>
            </p:extLst>
          </p:nvPr>
        </p:nvGraphicFramePr>
        <p:xfrm>
          <a:off x="503584" y="2340854"/>
          <a:ext cx="7447280" cy="3440833"/>
        </p:xfrm>
        <a:graphic>
          <a:graphicData uri="http://schemas.openxmlformats.org/drawingml/2006/chart">
            <c:chart xmlns:c="http://schemas.openxmlformats.org/drawingml/2006/chart" xmlns:r="http://schemas.openxmlformats.org/officeDocument/2006/relationships" r:id="rId5"/>
          </a:graphicData>
        </a:graphic>
      </p:graphicFrame>
      <p:sp>
        <p:nvSpPr>
          <p:cNvPr id="2" name="Rectangle 1">
            <a:extLst>
              <a:ext uri="{FF2B5EF4-FFF2-40B4-BE49-F238E27FC236}">
                <a16:creationId xmlns:a16="http://schemas.microsoft.com/office/drawing/2014/main" id="{7B6E3853-E584-D47D-FCE6-C072298C359A}"/>
              </a:ext>
            </a:extLst>
          </p:cNvPr>
          <p:cNvSpPr/>
          <p:nvPr/>
        </p:nvSpPr>
        <p:spPr bwMode="auto">
          <a:xfrm>
            <a:off x="503584" y="2237475"/>
            <a:ext cx="7447280" cy="3577781"/>
          </a:xfrm>
          <a:prstGeom prst="rect">
            <a:avLst/>
          </a:prstGeom>
          <a:noFill/>
          <a:ln>
            <a:solidFill>
              <a:schemeClr val="tx1">
                <a:lumMod val="50000"/>
                <a:lumOff val="50000"/>
              </a:schemeClr>
            </a:solid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5" name="Rectangle 4">
            <a:extLst>
              <a:ext uri="{FF2B5EF4-FFF2-40B4-BE49-F238E27FC236}">
                <a16:creationId xmlns:a16="http://schemas.microsoft.com/office/drawing/2014/main" id="{7173F427-71A6-8A2B-F612-242CEE934B12}"/>
              </a:ext>
            </a:extLst>
          </p:cNvPr>
          <p:cNvSpPr/>
          <p:nvPr/>
        </p:nvSpPr>
        <p:spPr bwMode="auto">
          <a:xfrm>
            <a:off x="8137133" y="1878932"/>
            <a:ext cx="3821985" cy="3931152"/>
          </a:xfrm>
          <a:prstGeom prst="rect">
            <a:avLst/>
          </a:prstGeom>
          <a:solidFill>
            <a:schemeClr val="bg1">
              <a:lumMod val="95000"/>
            </a:schemeClr>
          </a:solidFill>
          <a:ln>
            <a:noFill/>
          </a:ln>
          <a:effectLst/>
        </p:spPr>
        <p:txBody>
          <a:bodyPr lIns="182880" tIns="182880" rIns="182880" bIns="182880" rtlCol="0" anchor="ctr" anchorCtr="0">
            <a:noAutofit/>
          </a:bodyPr>
          <a:lstStyle/>
          <a:p>
            <a:pPr>
              <a:spcAft>
                <a:spcPts val="600"/>
              </a:spcAft>
            </a:pPr>
            <a:r>
              <a:rPr lang="en-US" sz="1300" b="1" i="1" dirty="0">
                <a:solidFill>
                  <a:schemeClr val="tx1">
                    <a:lumMod val="50000"/>
                    <a:lumOff val="50000"/>
                  </a:schemeClr>
                </a:solidFill>
                <a:latin typeface="+mn-lt"/>
              </a:rPr>
              <a:t>Takeaways:</a:t>
            </a:r>
            <a:endParaRPr lang="en-US" sz="1300" dirty="0">
              <a:solidFill>
                <a:schemeClr val="tx1">
                  <a:lumMod val="85000"/>
                  <a:lumOff val="15000"/>
                </a:schemeClr>
              </a:solidFill>
            </a:endParaRPr>
          </a:p>
          <a:p>
            <a:pPr marL="285750" indent="-285750">
              <a:spcAft>
                <a:spcPts val="600"/>
              </a:spcAft>
              <a:buFont typeface="Wingdings" panose="05000000000000000000" pitchFamily="2" charset="2"/>
              <a:buChar char="§"/>
            </a:pPr>
            <a:r>
              <a:rPr lang="en-US" sz="1300" dirty="0">
                <a:solidFill>
                  <a:schemeClr val="tx1">
                    <a:lumMod val="85000"/>
                    <a:lumOff val="15000"/>
                  </a:schemeClr>
                </a:solidFill>
              </a:rPr>
              <a:t>Most</a:t>
            </a:r>
            <a:r>
              <a:rPr lang="en-US" sz="1300" dirty="0">
                <a:solidFill>
                  <a:schemeClr val="tx1">
                    <a:lumMod val="85000"/>
                    <a:lumOff val="15000"/>
                  </a:schemeClr>
                </a:solidFill>
                <a:latin typeface="+mn-lt"/>
              </a:rPr>
              <a:t> adults with health care debt </a:t>
            </a:r>
            <a:r>
              <a:rPr lang="en-US" sz="1300" dirty="0">
                <a:solidFill>
                  <a:schemeClr val="tx1">
                    <a:lumMod val="85000"/>
                    <a:lumOff val="15000"/>
                  </a:schemeClr>
                </a:solidFill>
              </a:rPr>
              <a:t>report that the</a:t>
            </a:r>
            <a:r>
              <a:rPr lang="en-US" sz="1300" dirty="0">
                <a:solidFill>
                  <a:schemeClr val="tx1">
                    <a:lumMod val="85000"/>
                    <a:lumOff val="15000"/>
                  </a:schemeClr>
                </a:solidFill>
                <a:latin typeface="+mn-lt"/>
              </a:rPr>
              <a:t> bills that led to their debt were from a one-time or short-term medical expense, which is often unexpected.</a:t>
            </a:r>
            <a:r>
              <a:rPr lang="en-US" sz="1300" dirty="0">
                <a:solidFill>
                  <a:schemeClr val="tx1">
                    <a:lumMod val="85000"/>
                    <a:lumOff val="15000"/>
                  </a:schemeClr>
                </a:solidFill>
              </a:rPr>
              <a:t> As deductibles continue to grow, they can leave households more vulnerable to these unexpected and increasingly large medical bills.</a:t>
            </a:r>
            <a:endParaRPr lang="en-US" sz="1300" dirty="0">
              <a:solidFill>
                <a:schemeClr val="tx1">
                  <a:lumMod val="85000"/>
                  <a:lumOff val="15000"/>
                </a:schemeClr>
              </a:solidFill>
              <a:latin typeface="+mn-lt"/>
              <a:cs typeface="Calibri"/>
            </a:endParaRPr>
          </a:p>
          <a:p>
            <a:pPr marL="285750" indent="-285750">
              <a:spcAft>
                <a:spcPts val="600"/>
              </a:spcAft>
              <a:buFont typeface="Wingdings" panose="05000000000000000000" pitchFamily="2" charset="2"/>
              <a:buChar char="§"/>
            </a:pPr>
            <a:r>
              <a:rPr lang="en-US" sz="1300" dirty="0">
                <a:solidFill>
                  <a:schemeClr val="tx1">
                    <a:lumMod val="85000"/>
                    <a:lumOff val="15000"/>
                  </a:schemeClr>
                </a:solidFill>
              </a:rPr>
              <a:t>Nationally, individuals who have medical debt in collections owe a median of $677. </a:t>
            </a:r>
            <a:r>
              <a:rPr lang="en-US" sz="1300" dirty="0">
                <a:solidFill>
                  <a:schemeClr val="tx1">
                    <a:lumMod val="85000"/>
                    <a:lumOff val="15000"/>
                  </a:schemeClr>
                </a:solidFill>
                <a:highlight>
                  <a:srgbClr val="FFFF00"/>
                </a:highlight>
              </a:rPr>
              <a:t>Washingtonians</a:t>
            </a:r>
            <a:r>
              <a:rPr lang="en-US" sz="1300" dirty="0">
                <a:solidFill>
                  <a:schemeClr val="tx1">
                    <a:lumMod val="85000"/>
                    <a:lumOff val="15000"/>
                  </a:schemeClr>
                </a:solidFill>
              </a:rPr>
              <a:t> with medical debt in collections owe a median amount </a:t>
            </a:r>
            <a:r>
              <a:rPr lang="en-US" sz="1300" dirty="0">
                <a:solidFill>
                  <a:schemeClr val="tx1">
                    <a:lumMod val="85000"/>
                    <a:lumOff val="15000"/>
                  </a:schemeClr>
                </a:solidFill>
                <a:highlight>
                  <a:srgbClr val="FFFF00"/>
                </a:highlight>
              </a:rPr>
              <a:t>of $551</a:t>
            </a:r>
            <a:r>
              <a:rPr lang="en-US" sz="1300" dirty="0">
                <a:solidFill>
                  <a:schemeClr val="tx1">
                    <a:lumMod val="85000"/>
                    <a:lumOff val="15000"/>
                  </a:schemeClr>
                </a:solidFill>
              </a:rPr>
              <a:t>.</a:t>
            </a:r>
            <a:endParaRPr lang="en-US" sz="1300" dirty="0">
              <a:solidFill>
                <a:schemeClr val="tx1">
                  <a:lumMod val="85000"/>
                  <a:lumOff val="15000"/>
                </a:schemeClr>
              </a:solidFill>
              <a:cs typeface="Calibri"/>
            </a:endParaRPr>
          </a:p>
          <a:p>
            <a:pPr marL="285750" indent="-285750" eaLnBrk="1" hangingPunct="1">
              <a:spcAft>
                <a:spcPts val="600"/>
              </a:spcAft>
              <a:buFont typeface="Wingdings" panose="05000000000000000000" pitchFamily="2" charset="2"/>
              <a:buChar char="§"/>
            </a:pPr>
            <a:r>
              <a:rPr lang="en-US" sz="1300" dirty="0">
                <a:solidFill>
                  <a:schemeClr val="tx1">
                    <a:lumMod val="85000"/>
                    <a:lumOff val="15000"/>
                  </a:schemeClr>
                </a:solidFill>
                <a:highlight>
                  <a:srgbClr val="FFFF00"/>
                </a:highlight>
              </a:rPr>
              <a:t>In contrast </a:t>
            </a:r>
            <a:r>
              <a:rPr lang="en-US" sz="1300" dirty="0">
                <a:solidFill>
                  <a:schemeClr val="tx1">
                    <a:lumMod val="85000"/>
                    <a:lumOff val="15000"/>
                  </a:schemeClr>
                </a:solidFill>
              </a:rPr>
              <a:t>to national trends, median medical debt amounts in collections are </a:t>
            </a:r>
            <a:r>
              <a:rPr lang="en-US" sz="1300" dirty="0">
                <a:solidFill>
                  <a:schemeClr val="tx1">
                    <a:lumMod val="85000"/>
                    <a:lumOff val="15000"/>
                  </a:schemeClr>
                </a:solidFill>
                <a:highlight>
                  <a:srgbClr val="FFFF00"/>
                </a:highlight>
              </a:rPr>
              <a:t>higher </a:t>
            </a:r>
            <a:r>
              <a:rPr lang="en-US" sz="1300" dirty="0">
                <a:solidFill>
                  <a:schemeClr val="tx1">
                    <a:lumMod val="85000"/>
                    <a:lumOff val="15000"/>
                  </a:schemeClr>
                </a:solidFill>
              </a:rPr>
              <a:t>for majority-white communities in </a:t>
            </a:r>
            <a:r>
              <a:rPr lang="en-US" sz="1300" dirty="0">
                <a:solidFill>
                  <a:schemeClr val="tx1">
                    <a:lumMod val="85000"/>
                    <a:lumOff val="15000"/>
                  </a:schemeClr>
                </a:solidFill>
                <a:highlight>
                  <a:srgbClr val="FFFF00"/>
                </a:highlight>
              </a:rPr>
              <a:t>Washington State </a:t>
            </a:r>
            <a:r>
              <a:rPr lang="en-US" sz="1300" dirty="0">
                <a:solidFill>
                  <a:schemeClr val="tx1">
                    <a:lumMod val="85000"/>
                    <a:lumOff val="15000"/>
                  </a:schemeClr>
                </a:solidFill>
              </a:rPr>
              <a:t>(</a:t>
            </a:r>
            <a:r>
              <a:rPr lang="en-US" sz="1300" dirty="0">
                <a:solidFill>
                  <a:schemeClr val="tx1">
                    <a:lumMod val="85000"/>
                    <a:lumOff val="15000"/>
                  </a:schemeClr>
                </a:solidFill>
                <a:highlight>
                  <a:srgbClr val="FFFF00"/>
                </a:highlight>
              </a:rPr>
              <a:t>$542</a:t>
            </a:r>
            <a:r>
              <a:rPr lang="en-US" sz="1300" dirty="0">
                <a:solidFill>
                  <a:schemeClr val="tx1">
                    <a:lumMod val="85000"/>
                    <a:lumOff val="15000"/>
                  </a:schemeClr>
                </a:solidFill>
              </a:rPr>
              <a:t>) than communities of color in </a:t>
            </a:r>
            <a:r>
              <a:rPr lang="en-US" sz="1300" dirty="0">
                <a:solidFill>
                  <a:schemeClr val="tx1">
                    <a:lumMod val="85000"/>
                    <a:lumOff val="15000"/>
                  </a:schemeClr>
                </a:solidFill>
                <a:highlight>
                  <a:srgbClr val="FFFF00"/>
                </a:highlight>
              </a:rPr>
              <a:t>Washington State</a:t>
            </a:r>
            <a:r>
              <a:rPr lang="en-US" sz="1300" dirty="0">
                <a:solidFill>
                  <a:schemeClr val="tx1">
                    <a:lumMod val="85000"/>
                    <a:lumOff val="15000"/>
                  </a:schemeClr>
                </a:solidFill>
              </a:rPr>
              <a:t> (</a:t>
            </a:r>
            <a:r>
              <a:rPr lang="en-US" sz="1300" dirty="0">
                <a:solidFill>
                  <a:schemeClr val="tx1">
                    <a:lumMod val="85000"/>
                    <a:lumOff val="15000"/>
                  </a:schemeClr>
                </a:solidFill>
                <a:highlight>
                  <a:srgbClr val="FFFF00"/>
                </a:highlight>
              </a:rPr>
              <a:t>$448</a:t>
            </a:r>
            <a:r>
              <a:rPr lang="en-US" sz="1300" dirty="0">
                <a:solidFill>
                  <a:schemeClr val="tx1">
                    <a:lumMod val="85000"/>
                    <a:lumOff val="15000"/>
                  </a:schemeClr>
                </a:solidFill>
              </a:rPr>
              <a:t>).</a:t>
            </a:r>
            <a:endParaRPr lang="en-US" sz="1300" dirty="0">
              <a:solidFill>
                <a:schemeClr val="tx1">
                  <a:lumMod val="85000"/>
                  <a:lumOff val="15000"/>
                </a:schemeClr>
              </a:solidFill>
              <a:cs typeface="Calibri"/>
            </a:endParaRPr>
          </a:p>
        </p:txBody>
      </p:sp>
      <p:sp>
        <p:nvSpPr>
          <p:cNvPr id="13" name="TextBox 12">
            <a:extLst>
              <a:ext uri="{FF2B5EF4-FFF2-40B4-BE49-F238E27FC236}">
                <a16:creationId xmlns:a16="http://schemas.microsoft.com/office/drawing/2014/main" id="{950A3F38-06F2-851B-159E-31BFD0E2252E}"/>
              </a:ext>
            </a:extLst>
          </p:cNvPr>
          <p:cNvSpPr txBox="1"/>
          <p:nvPr/>
        </p:nvSpPr>
        <p:spPr>
          <a:xfrm>
            <a:off x="3457561" y="4898239"/>
            <a:ext cx="1923666" cy="738664"/>
          </a:xfrm>
          <a:prstGeom prst="rect">
            <a:avLst/>
          </a:prstGeom>
          <a:noFill/>
        </p:spPr>
        <p:txBody>
          <a:bodyPr wrap="square" rtlCol="0">
            <a:spAutoFit/>
          </a:bodyPr>
          <a:lstStyle/>
          <a:p>
            <a:pPr algn="ctr"/>
            <a:r>
              <a:rPr lang="en-US" sz="1400">
                <a:solidFill>
                  <a:schemeClr val="bg2"/>
                </a:solidFill>
                <a:latin typeface="+mn-lt"/>
              </a:rPr>
              <a:t>Median Medical Debt in Collections, </a:t>
            </a:r>
            <a:r>
              <a:rPr lang="en-US" sz="1400" b="1">
                <a:solidFill>
                  <a:schemeClr val="bg2"/>
                </a:solidFill>
                <a:latin typeface="+mn-lt"/>
              </a:rPr>
              <a:t>Communities of Color</a:t>
            </a:r>
          </a:p>
        </p:txBody>
      </p:sp>
      <p:sp>
        <p:nvSpPr>
          <p:cNvPr id="14" name="TextBox 13">
            <a:extLst>
              <a:ext uri="{FF2B5EF4-FFF2-40B4-BE49-F238E27FC236}">
                <a16:creationId xmlns:a16="http://schemas.microsoft.com/office/drawing/2014/main" id="{0EFCD328-E73C-E818-407C-FE9FB1DA099E}"/>
              </a:ext>
            </a:extLst>
          </p:cNvPr>
          <p:cNvSpPr txBox="1"/>
          <p:nvPr/>
        </p:nvSpPr>
        <p:spPr>
          <a:xfrm>
            <a:off x="5755621" y="4898239"/>
            <a:ext cx="1923666" cy="738664"/>
          </a:xfrm>
          <a:prstGeom prst="rect">
            <a:avLst/>
          </a:prstGeom>
          <a:noFill/>
        </p:spPr>
        <p:txBody>
          <a:bodyPr wrap="square" rtlCol="0">
            <a:spAutoFit/>
          </a:bodyPr>
          <a:lstStyle/>
          <a:p>
            <a:pPr algn="ctr"/>
            <a:r>
              <a:rPr lang="en-US" sz="1400" dirty="0">
                <a:solidFill>
                  <a:schemeClr val="accent2"/>
                </a:solidFill>
                <a:latin typeface="+mn-lt"/>
              </a:rPr>
              <a:t>Median Medical Debt in Collections, </a:t>
            </a:r>
            <a:r>
              <a:rPr lang="en-US" sz="1400" b="1" dirty="0">
                <a:solidFill>
                  <a:schemeClr val="accent2"/>
                </a:solidFill>
                <a:latin typeface="+mn-lt"/>
              </a:rPr>
              <a:t>Majority- White Communities</a:t>
            </a:r>
          </a:p>
        </p:txBody>
      </p:sp>
      <p:sp>
        <p:nvSpPr>
          <p:cNvPr id="16" name="TextBox 15">
            <a:extLst>
              <a:ext uri="{FF2B5EF4-FFF2-40B4-BE49-F238E27FC236}">
                <a16:creationId xmlns:a16="http://schemas.microsoft.com/office/drawing/2014/main" id="{0587B772-E7E6-D00E-6221-5AD5F5644DB6}"/>
              </a:ext>
            </a:extLst>
          </p:cNvPr>
          <p:cNvSpPr txBox="1"/>
          <p:nvPr/>
        </p:nvSpPr>
        <p:spPr>
          <a:xfrm>
            <a:off x="1252044" y="4898239"/>
            <a:ext cx="1923666" cy="523220"/>
          </a:xfrm>
          <a:prstGeom prst="rect">
            <a:avLst/>
          </a:prstGeom>
          <a:noFill/>
        </p:spPr>
        <p:txBody>
          <a:bodyPr wrap="square" rtlCol="0">
            <a:spAutoFit/>
          </a:bodyPr>
          <a:lstStyle/>
          <a:p>
            <a:pPr algn="ctr"/>
            <a:r>
              <a:rPr lang="en-US" sz="1400">
                <a:solidFill>
                  <a:schemeClr val="tx1">
                    <a:lumMod val="50000"/>
                    <a:lumOff val="50000"/>
                  </a:schemeClr>
                </a:solidFill>
                <a:latin typeface="+mn-lt"/>
              </a:rPr>
              <a:t>Median Medical Debt in Collections, </a:t>
            </a:r>
            <a:r>
              <a:rPr lang="en-US" sz="1400" b="1">
                <a:solidFill>
                  <a:schemeClr val="tx1">
                    <a:lumMod val="50000"/>
                    <a:lumOff val="50000"/>
                  </a:schemeClr>
                </a:solidFill>
                <a:latin typeface="+mn-lt"/>
              </a:rPr>
              <a:t>All</a:t>
            </a:r>
          </a:p>
        </p:txBody>
      </p:sp>
    </p:spTree>
    <p:extLst>
      <p:ext uri="{BB962C8B-B14F-4D97-AF65-F5344CB8AC3E}">
        <p14:creationId xmlns:p14="http://schemas.microsoft.com/office/powerpoint/2010/main" val="30803547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8D97366-7AD9-8AA9-8199-DE40F3758064}"/>
              </a:ext>
            </a:extLst>
          </p:cNvPr>
          <p:cNvSpPr>
            <a:spLocks noGrp="1"/>
          </p:cNvSpPr>
          <p:nvPr>
            <p:ph type="title"/>
          </p:nvPr>
        </p:nvSpPr>
        <p:spPr/>
        <p:txBody>
          <a:bodyPr/>
          <a:lstStyle/>
          <a:p>
            <a:r>
              <a:rPr lang="en-US"/>
              <a:t>Blank Template Slides</a:t>
            </a:r>
          </a:p>
        </p:txBody>
      </p:sp>
      <p:sp>
        <p:nvSpPr>
          <p:cNvPr id="5" name="Footer Placeholder 4">
            <a:extLst>
              <a:ext uri="{FF2B5EF4-FFF2-40B4-BE49-F238E27FC236}">
                <a16:creationId xmlns:a16="http://schemas.microsoft.com/office/drawing/2014/main" id="{F12C66E7-A521-A6E2-EE8E-62FA37B97097}"/>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spTree>
    <p:extLst>
      <p:ext uri="{BB962C8B-B14F-4D97-AF65-F5344CB8AC3E}">
        <p14:creationId xmlns:p14="http://schemas.microsoft.com/office/powerpoint/2010/main" val="18198432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764F2BA-5DE2-7649-97A8-5E768811C485}"/>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8" name="Title 7">
            <a:extLst>
              <a:ext uri="{FF2B5EF4-FFF2-40B4-BE49-F238E27FC236}">
                <a16:creationId xmlns:a16="http://schemas.microsoft.com/office/drawing/2014/main" id="{89D91238-427B-4CEA-B464-B71410B8DC65}"/>
              </a:ext>
            </a:extLst>
          </p:cNvPr>
          <p:cNvSpPr>
            <a:spLocks noGrp="1"/>
          </p:cNvSpPr>
          <p:nvPr>
            <p:ph type="title"/>
          </p:nvPr>
        </p:nvSpPr>
        <p:spPr>
          <a:xfrm>
            <a:off x="399826" y="862257"/>
            <a:ext cx="10911220" cy="525257"/>
          </a:xfrm>
        </p:spPr>
        <p:txBody>
          <a:bodyPr>
            <a:noAutofit/>
          </a:bodyPr>
          <a:lstStyle/>
          <a:p>
            <a:pPr algn="ctr"/>
            <a:r>
              <a:rPr lang="en-US" sz="2400" dirty="0">
                <a:solidFill>
                  <a:schemeClr val="bg1"/>
                </a:solidFill>
              </a:rPr>
              <a:t>[Compelling Slide Takeaway Here]</a:t>
            </a:r>
          </a:p>
        </p:txBody>
      </p:sp>
      <p:sp>
        <p:nvSpPr>
          <p:cNvPr id="22" name="Text Placeholder 21">
            <a:extLst>
              <a:ext uri="{FF2B5EF4-FFF2-40B4-BE49-F238E27FC236}">
                <a16:creationId xmlns:a16="http://schemas.microsoft.com/office/drawing/2014/main" id="{1401A618-969E-4E83-B7E8-37B6C2846A99}"/>
              </a:ext>
            </a:extLst>
          </p:cNvPr>
          <p:cNvSpPr>
            <a:spLocks noGrp="1"/>
          </p:cNvSpPr>
          <p:nvPr>
            <p:ph type="body" sz="quarter" idx="13"/>
          </p:nvPr>
        </p:nvSpPr>
        <p:spPr>
          <a:xfrm>
            <a:off x="399826" y="5990520"/>
            <a:ext cx="11392348" cy="269817"/>
          </a:xfrm>
          <a:noFill/>
        </p:spPr>
        <p:txBody>
          <a:bodyPr/>
          <a:lstStyle/>
          <a:p>
            <a:r>
              <a:rPr lang="en-US"/>
              <a:t>Data &amp; Sources</a:t>
            </a:r>
          </a:p>
        </p:txBody>
      </p:sp>
      <p:sp>
        <p:nvSpPr>
          <p:cNvPr id="4" name="Footer Placeholder 3">
            <a:extLst>
              <a:ext uri="{FF2B5EF4-FFF2-40B4-BE49-F238E27FC236}">
                <a16:creationId xmlns:a16="http://schemas.microsoft.com/office/drawing/2014/main" id="{C0EAC537-91A6-46B7-9990-87B71410E0C1}"/>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graphicFrame>
        <p:nvGraphicFramePr>
          <p:cNvPr id="24" name="Table 24">
            <a:extLst>
              <a:ext uri="{FF2B5EF4-FFF2-40B4-BE49-F238E27FC236}">
                <a16:creationId xmlns:a16="http://schemas.microsoft.com/office/drawing/2014/main" id="{6D2E679F-8CF5-4DE7-9D3D-EBE79EB06D63}"/>
              </a:ext>
            </a:extLst>
          </p:cNvPr>
          <p:cNvGraphicFramePr>
            <a:graphicFrameLocks noGrp="1"/>
          </p:cNvGraphicFramePr>
          <p:nvPr>
            <p:extLst>
              <p:ext uri="{D42A27DB-BD31-4B8C-83A1-F6EECF244321}">
                <p14:modId xmlns:p14="http://schemas.microsoft.com/office/powerpoint/2010/main" val="685372729"/>
              </p:ext>
            </p:extLst>
          </p:nvPr>
        </p:nvGraphicFramePr>
        <p:xfrm>
          <a:off x="-1"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779683734"/>
                    </a:ext>
                  </a:extLst>
                </a:gridCol>
                <a:gridCol w="2438400">
                  <a:extLst>
                    <a:ext uri="{9D8B030D-6E8A-4147-A177-3AD203B41FA5}">
                      <a16:colId xmlns:a16="http://schemas.microsoft.com/office/drawing/2014/main" val="1317366572"/>
                    </a:ext>
                  </a:extLst>
                </a:gridCol>
                <a:gridCol w="2438400">
                  <a:extLst>
                    <a:ext uri="{9D8B030D-6E8A-4147-A177-3AD203B41FA5}">
                      <a16:colId xmlns:a16="http://schemas.microsoft.com/office/drawing/2014/main" val="591650189"/>
                    </a:ext>
                  </a:extLst>
                </a:gridCol>
                <a:gridCol w="2438400">
                  <a:extLst>
                    <a:ext uri="{9D8B030D-6E8A-4147-A177-3AD203B41FA5}">
                      <a16:colId xmlns:a16="http://schemas.microsoft.com/office/drawing/2014/main" val="3942098912"/>
                    </a:ext>
                  </a:extLst>
                </a:gridCol>
                <a:gridCol w="2438400">
                  <a:extLst>
                    <a:ext uri="{9D8B030D-6E8A-4147-A177-3AD203B41FA5}">
                      <a16:colId xmlns:a16="http://schemas.microsoft.com/office/drawing/2014/main" val="34260009"/>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72783123"/>
                  </a:ext>
                </a:extLst>
              </a:tr>
            </a:tbl>
          </a:graphicData>
        </a:graphic>
      </p:graphicFrame>
      <p:sp>
        <p:nvSpPr>
          <p:cNvPr id="7" name="Rectangle 6">
            <a:extLst>
              <a:ext uri="{FF2B5EF4-FFF2-40B4-BE49-F238E27FC236}">
                <a16:creationId xmlns:a16="http://schemas.microsoft.com/office/drawing/2014/main" id="{5BA6B8F1-64F8-EBC0-D705-C15D75257006}"/>
              </a:ext>
            </a:extLst>
          </p:cNvPr>
          <p:cNvSpPr/>
          <p:nvPr/>
        </p:nvSpPr>
        <p:spPr bwMode="auto">
          <a:xfrm>
            <a:off x="8319544" y="1878932"/>
            <a:ext cx="3472630" cy="3931152"/>
          </a:xfrm>
          <a:prstGeom prst="rect">
            <a:avLst/>
          </a:prstGeom>
          <a:solidFill>
            <a:schemeClr val="bg1">
              <a:lumMod val="95000"/>
            </a:schemeClr>
          </a:solidFill>
          <a:ln>
            <a:noFill/>
          </a:ln>
          <a:effectLst/>
        </p:spPr>
        <p:txBody>
          <a:bodyPr lIns="182880" tIns="182880" rIns="182880" bIns="182880" rtlCol="0" anchor="ctr" anchorCtr="0">
            <a:noAutofit/>
          </a:bodyPr>
          <a:lstStyle/>
          <a:p>
            <a:pPr marL="285750" indent="-285750" eaLnBrk="1" hangingPunct="1">
              <a:spcAft>
                <a:spcPts val="1200"/>
              </a:spcAft>
              <a:buFont typeface="Wingdings" panose="05000000000000000000" pitchFamily="2" charset="2"/>
              <a:buChar char="§"/>
            </a:pPr>
            <a:r>
              <a:rPr lang="en-US" sz="1200">
                <a:solidFill>
                  <a:schemeClr val="tx1">
                    <a:lumMod val="85000"/>
                    <a:lumOff val="15000"/>
                  </a:schemeClr>
                </a:solidFill>
                <a:latin typeface="+mn-lt"/>
              </a:rPr>
              <a:t>[Insert Key Takeaway #1 here]</a:t>
            </a:r>
          </a:p>
          <a:p>
            <a:pPr marL="285750" indent="-285750" eaLnBrk="1" hangingPunct="1">
              <a:spcAft>
                <a:spcPts val="1200"/>
              </a:spcAft>
              <a:buFont typeface="Wingdings" panose="05000000000000000000" pitchFamily="2" charset="2"/>
              <a:buChar char="§"/>
            </a:pPr>
            <a:r>
              <a:rPr lang="en-US" sz="1200">
                <a:solidFill>
                  <a:schemeClr val="tx1">
                    <a:lumMod val="85000"/>
                    <a:lumOff val="15000"/>
                  </a:schemeClr>
                </a:solidFill>
                <a:latin typeface="+mn-lt"/>
              </a:rPr>
              <a:t>[Insert Key Takeaway #2 here]</a:t>
            </a:r>
          </a:p>
          <a:p>
            <a:pPr marL="285750" indent="-285750">
              <a:spcAft>
                <a:spcPts val="1200"/>
              </a:spcAft>
              <a:buFont typeface="Wingdings" panose="05000000000000000000" pitchFamily="2" charset="2"/>
              <a:buChar char="§"/>
            </a:pPr>
            <a:r>
              <a:rPr lang="en-US" sz="1200">
                <a:solidFill>
                  <a:schemeClr val="tx1">
                    <a:lumMod val="85000"/>
                    <a:lumOff val="15000"/>
                  </a:schemeClr>
                </a:solidFill>
                <a:latin typeface="+mn-lt"/>
              </a:rPr>
              <a:t>[Insert Key Takeaway #3 here]</a:t>
            </a:r>
          </a:p>
          <a:p>
            <a:pPr marL="285750" indent="-285750">
              <a:spcAft>
                <a:spcPts val="1200"/>
              </a:spcAft>
              <a:buFont typeface="Wingdings" panose="05000000000000000000" pitchFamily="2" charset="2"/>
              <a:buChar char="§"/>
            </a:pPr>
            <a:r>
              <a:rPr lang="en-US" sz="1200">
                <a:solidFill>
                  <a:schemeClr val="tx1">
                    <a:lumMod val="85000"/>
                    <a:lumOff val="15000"/>
                  </a:schemeClr>
                </a:solidFill>
                <a:latin typeface="+mn-lt"/>
              </a:rPr>
              <a:t>[Insert Key Takeaway #4 here]</a:t>
            </a:r>
          </a:p>
          <a:p>
            <a:pPr marL="285750" indent="-285750">
              <a:spcAft>
                <a:spcPts val="1200"/>
              </a:spcAft>
              <a:buFont typeface="Wingdings" panose="05000000000000000000" pitchFamily="2" charset="2"/>
              <a:buChar char="§"/>
            </a:pPr>
            <a:r>
              <a:rPr lang="en-US" sz="1200">
                <a:solidFill>
                  <a:schemeClr val="tx1">
                    <a:lumMod val="85000"/>
                    <a:lumOff val="15000"/>
                  </a:schemeClr>
                </a:solidFill>
                <a:latin typeface="+mn-lt"/>
              </a:rPr>
              <a:t>[Insert Key Takeaway #5 here]</a:t>
            </a:r>
          </a:p>
        </p:txBody>
      </p:sp>
      <p:sp>
        <p:nvSpPr>
          <p:cNvPr id="9" name="Rectangle 8">
            <a:extLst>
              <a:ext uri="{FF2B5EF4-FFF2-40B4-BE49-F238E27FC236}">
                <a16:creationId xmlns:a16="http://schemas.microsoft.com/office/drawing/2014/main" id="{D342231C-C118-A92C-7898-34C72E7443B3}"/>
              </a:ext>
            </a:extLst>
          </p:cNvPr>
          <p:cNvSpPr/>
          <p:nvPr/>
        </p:nvSpPr>
        <p:spPr bwMode="auto">
          <a:xfrm>
            <a:off x="503584" y="1847477"/>
            <a:ext cx="7600120" cy="391458"/>
          </a:xfrm>
          <a:prstGeom prst="rect">
            <a:avLst/>
          </a:prstGeom>
          <a:solidFill>
            <a:schemeClr val="tx1">
              <a:lumMod val="50000"/>
              <a:lumOff val="50000"/>
            </a:schemeClr>
          </a:solidFill>
          <a:ln>
            <a:noFill/>
          </a:ln>
          <a:effectLst/>
        </p:spPr>
        <p:txBody>
          <a:bodyPr lIns="182880" tIns="182880" rIns="182880" bIns="182880" rtlCol="0" anchor="ctr" anchorCtr="0">
            <a:noAutofit/>
          </a:bodyPr>
          <a:lstStyle/>
          <a:p>
            <a:pPr algn="ctr" rtl="0">
              <a:defRPr sz="1400" b="1" i="0" u="none" strike="noStrike" kern="1200" spc="0" baseline="0">
                <a:solidFill>
                  <a:srgbClr val="000000">
                    <a:lumMod val="65000"/>
                    <a:lumOff val="35000"/>
                  </a:srgbClr>
                </a:solidFill>
                <a:latin typeface="+mn-lt"/>
                <a:ea typeface="+mn-ea"/>
                <a:cs typeface="+mn-cs"/>
              </a:defRPr>
            </a:pPr>
            <a:r>
              <a:rPr lang="en-US" sz="1400" b="1">
                <a:solidFill>
                  <a:schemeClr val="bg1"/>
                </a:solidFill>
              </a:rPr>
              <a:t>[Title of Data Visual Here]</a:t>
            </a:r>
            <a:endParaRPr lang="en-US" sz="1400" b="1" baseline="30000">
              <a:solidFill>
                <a:schemeClr val="bg1"/>
              </a:solidFill>
            </a:endParaRPr>
          </a:p>
        </p:txBody>
      </p:sp>
      <p:sp>
        <p:nvSpPr>
          <p:cNvPr id="10" name="Rectangle 9">
            <a:extLst>
              <a:ext uri="{FF2B5EF4-FFF2-40B4-BE49-F238E27FC236}">
                <a16:creationId xmlns:a16="http://schemas.microsoft.com/office/drawing/2014/main" id="{2F12327A-AF9D-D7EC-A527-2FB0691BDA0D}"/>
              </a:ext>
            </a:extLst>
          </p:cNvPr>
          <p:cNvSpPr/>
          <p:nvPr/>
        </p:nvSpPr>
        <p:spPr bwMode="auto">
          <a:xfrm>
            <a:off x="503584" y="2237475"/>
            <a:ext cx="7600120" cy="3577781"/>
          </a:xfrm>
          <a:prstGeom prst="rect">
            <a:avLst/>
          </a:prstGeom>
          <a:noFill/>
          <a:ln>
            <a:solidFill>
              <a:schemeClr val="tx1">
                <a:lumMod val="50000"/>
                <a:lumOff val="50000"/>
              </a:schemeClr>
            </a:solid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11" name="Rectangle 10">
            <a:extLst>
              <a:ext uri="{FF2B5EF4-FFF2-40B4-BE49-F238E27FC236}">
                <a16:creationId xmlns:a16="http://schemas.microsoft.com/office/drawing/2014/main" id="{CAD409BA-B64B-8F19-D47B-51FB46093125}"/>
              </a:ext>
            </a:extLst>
          </p:cNvPr>
          <p:cNvSpPr/>
          <p:nvPr/>
        </p:nvSpPr>
        <p:spPr bwMode="auto">
          <a:xfrm>
            <a:off x="793750" y="2451565"/>
            <a:ext cx="7035800" cy="3098800"/>
          </a:xfrm>
          <a:prstGeom prst="rect">
            <a:avLst/>
          </a:prstGeom>
          <a:solidFill>
            <a:schemeClr val="bg1"/>
          </a:solidFill>
          <a:ln>
            <a:solidFill>
              <a:schemeClr val="tx1">
                <a:lumMod val="50000"/>
                <a:lumOff val="50000"/>
              </a:schemeClr>
            </a:solidFill>
            <a:prstDash val="dash"/>
          </a:ln>
          <a:effectLst/>
        </p:spPr>
        <p:txBody>
          <a:bodyPr lIns="182880" tIns="182880" rIns="182880" bIns="182880" rtlCol="0" anchor="ctr" anchorCtr="0">
            <a:noAutofit/>
          </a:bodyPr>
          <a:lstStyle/>
          <a:p>
            <a:pPr algn="ctr" eaLnBrk="1" hangingPunct="1">
              <a:lnSpc>
                <a:spcPts val="2600"/>
              </a:lnSpc>
            </a:pPr>
            <a:r>
              <a:rPr lang="en-US" sz="2400" b="1" i="1">
                <a:solidFill>
                  <a:schemeClr val="bg1">
                    <a:lumMod val="75000"/>
                  </a:schemeClr>
                </a:solidFill>
                <a:latin typeface="+mn-lt"/>
              </a:rPr>
              <a:t>[Insert Data Visual Here]</a:t>
            </a:r>
          </a:p>
        </p:txBody>
      </p:sp>
      <p:sp>
        <p:nvSpPr>
          <p:cNvPr id="3" name="Speech Bubble: Rectangle with Corners Rounded 2">
            <a:extLst>
              <a:ext uri="{FF2B5EF4-FFF2-40B4-BE49-F238E27FC236}">
                <a16:creationId xmlns:a16="http://schemas.microsoft.com/office/drawing/2014/main" id="{E5E431CE-94D7-06DF-584F-1E702CA883F2}"/>
              </a:ext>
            </a:extLst>
          </p:cNvPr>
          <p:cNvSpPr/>
          <p:nvPr/>
        </p:nvSpPr>
        <p:spPr bwMode="auto">
          <a:xfrm>
            <a:off x="7295631" y="5287338"/>
            <a:ext cx="3444992" cy="951314"/>
          </a:xfrm>
          <a:prstGeom prst="wedgeRoundRectCallout">
            <a:avLst>
              <a:gd name="adj1" fmla="val 25831"/>
              <a:gd name="adj2" fmla="val -84005"/>
              <a:gd name="adj3" fmla="val 16667"/>
            </a:avLst>
          </a:prstGeom>
          <a:solidFill>
            <a:schemeClr val="accent4"/>
          </a:solidFill>
          <a:ln>
            <a:solidFill>
              <a:schemeClr val="accent4">
                <a:lumMod val="50000"/>
              </a:schemeClr>
            </a:solidFill>
          </a:ln>
          <a:effectLst/>
        </p:spPr>
        <p:txBody>
          <a:bodyPr lIns="182880" tIns="182880" rIns="182880" bIns="182880" rtlCol="0" anchor="ctr" anchorCtr="0">
            <a:noAutofit/>
          </a:bodyPr>
          <a:lstStyle/>
          <a:p>
            <a:pPr algn="ctr"/>
            <a:r>
              <a:rPr lang="en-US" sz="1200" b="1" dirty="0">
                <a:cs typeface="Calibri"/>
              </a:rPr>
              <a:t>Reminder: </a:t>
            </a:r>
            <a:r>
              <a:rPr lang="en-US" sz="1200" dirty="0">
                <a:cs typeface="Calibri"/>
              </a:rPr>
              <a:t>During a presentation, it can be more effective to minimize the amount of text on each slide by explaining the chart takeaways verbally.</a:t>
            </a:r>
            <a:endParaRPr lang="en-US" sz="1200" b="1" dirty="0">
              <a:solidFill>
                <a:schemeClr val="bg1"/>
              </a:solidFill>
              <a:latin typeface="+mn-lt"/>
              <a:cs typeface="Calibri"/>
            </a:endParaRPr>
          </a:p>
        </p:txBody>
      </p:sp>
    </p:spTree>
    <p:extLst>
      <p:ext uri="{BB962C8B-B14F-4D97-AF65-F5344CB8AC3E}">
        <p14:creationId xmlns:p14="http://schemas.microsoft.com/office/powerpoint/2010/main" val="38631156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764F2BA-5DE2-7649-97A8-5E768811C485}"/>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8" name="Title 7">
            <a:extLst>
              <a:ext uri="{FF2B5EF4-FFF2-40B4-BE49-F238E27FC236}">
                <a16:creationId xmlns:a16="http://schemas.microsoft.com/office/drawing/2014/main" id="{89D91238-427B-4CEA-B464-B71410B8DC65}"/>
              </a:ext>
            </a:extLst>
          </p:cNvPr>
          <p:cNvSpPr>
            <a:spLocks noGrp="1"/>
          </p:cNvSpPr>
          <p:nvPr>
            <p:ph type="title"/>
          </p:nvPr>
        </p:nvSpPr>
        <p:spPr>
          <a:xfrm>
            <a:off x="399826" y="862257"/>
            <a:ext cx="10911220" cy="525257"/>
          </a:xfrm>
        </p:spPr>
        <p:txBody>
          <a:bodyPr>
            <a:noAutofit/>
          </a:bodyPr>
          <a:lstStyle/>
          <a:p>
            <a:pPr algn="ctr"/>
            <a:r>
              <a:rPr lang="en-US" sz="2400" dirty="0">
                <a:solidFill>
                  <a:schemeClr val="bg1"/>
                </a:solidFill>
              </a:rPr>
              <a:t>[Compelling Slide Takeaway Here]</a:t>
            </a:r>
          </a:p>
        </p:txBody>
      </p:sp>
      <p:sp>
        <p:nvSpPr>
          <p:cNvPr id="22" name="Text Placeholder 21">
            <a:extLst>
              <a:ext uri="{FF2B5EF4-FFF2-40B4-BE49-F238E27FC236}">
                <a16:creationId xmlns:a16="http://schemas.microsoft.com/office/drawing/2014/main" id="{1401A618-969E-4E83-B7E8-37B6C2846A99}"/>
              </a:ext>
            </a:extLst>
          </p:cNvPr>
          <p:cNvSpPr>
            <a:spLocks noGrp="1"/>
          </p:cNvSpPr>
          <p:nvPr>
            <p:ph type="body" sz="quarter" idx="13"/>
          </p:nvPr>
        </p:nvSpPr>
        <p:spPr>
          <a:xfrm>
            <a:off x="399826" y="5990520"/>
            <a:ext cx="11392348" cy="269817"/>
          </a:xfrm>
          <a:noFill/>
        </p:spPr>
        <p:txBody>
          <a:bodyPr/>
          <a:lstStyle/>
          <a:p>
            <a:r>
              <a:rPr lang="en-US"/>
              <a:t>Data &amp; Sources</a:t>
            </a:r>
          </a:p>
        </p:txBody>
      </p:sp>
      <p:sp>
        <p:nvSpPr>
          <p:cNvPr id="4" name="Footer Placeholder 3">
            <a:extLst>
              <a:ext uri="{FF2B5EF4-FFF2-40B4-BE49-F238E27FC236}">
                <a16:creationId xmlns:a16="http://schemas.microsoft.com/office/drawing/2014/main" id="{C0EAC537-91A6-46B7-9990-87B71410E0C1}"/>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graphicFrame>
        <p:nvGraphicFramePr>
          <p:cNvPr id="24" name="Table 24">
            <a:extLst>
              <a:ext uri="{FF2B5EF4-FFF2-40B4-BE49-F238E27FC236}">
                <a16:creationId xmlns:a16="http://schemas.microsoft.com/office/drawing/2014/main" id="{6D2E679F-8CF5-4DE7-9D3D-EBE79EB06D63}"/>
              </a:ext>
            </a:extLst>
          </p:cNvPr>
          <p:cNvGraphicFramePr>
            <a:graphicFrameLocks noGrp="1"/>
          </p:cNvGraphicFramePr>
          <p:nvPr/>
        </p:nvGraphicFramePr>
        <p:xfrm>
          <a:off x="-1"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779683734"/>
                    </a:ext>
                  </a:extLst>
                </a:gridCol>
                <a:gridCol w="2438400">
                  <a:extLst>
                    <a:ext uri="{9D8B030D-6E8A-4147-A177-3AD203B41FA5}">
                      <a16:colId xmlns:a16="http://schemas.microsoft.com/office/drawing/2014/main" val="1317366572"/>
                    </a:ext>
                  </a:extLst>
                </a:gridCol>
                <a:gridCol w="2438400">
                  <a:extLst>
                    <a:ext uri="{9D8B030D-6E8A-4147-A177-3AD203B41FA5}">
                      <a16:colId xmlns:a16="http://schemas.microsoft.com/office/drawing/2014/main" val="591650189"/>
                    </a:ext>
                  </a:extLst>
                </a:gridCol>
                <a:gridCol w="2438400">
                  <a:extLst>
                    <a:ext uri="{9D8B030D-6E8A-4147-A177-3AD203B41FA5}">
                      <a16:colId xmlns:a16="http://schemas.microsoft.com/office/drawing/2014/main" val="3942098912"/>
                    </a:ext>
                  </a:extLst>
                </a:gridCol>
                <a:gridCol w="2438400">
                  <a:extLst>
                    <a:ext uri="{9D8B030D-6E8A-4147-A177-3AD203B41FA5}">
                      <a16:colId xmlns:a16="http://schemas.microsoft.com/office/drawing/2014/main" val="34260009"/>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72783123"/>
                  </a:ext>
                </a:extLst>
              </a:tr>
            </a:tbl>
          </a:graphicData>
        </a:graphic>
      </p:graphicFrame>
      <p:sp>
        <p:nvSpPr>
          <p:cNvPr id="7" name="Rectangle 6">
            <a:extLst>
              <a:ext uri="{FF2B5EF4-FFF2-40B4-BE49-F238E27FC236}">
                <a16:creationId xmlns:a16="http://schemas.microsoft.com/office/drawing/2014/main" id="{5BA6B8F1-64F8-EBC0-D705-C15D75257006}"/>
              </a:ext>
            </a:extLst>
          </p:cNvPr>
          <p:cNvSpPr/>
          <p:nvPr/>
        </p:nvSpPr>
        <p:spPr bwMode="auto">
          <a:xfrm>
            <a:off x="399826" y="1956296"/>
            <a:ext cx="3472630" cy="3931152"/>
          </a:xfrm>
          <a:prstGeom prst="rect">
            <a:avLst/>
          </a:prstGeom>
          <a:solidFill>
            <a:schemeClr val="bg1">
              <a:lumMod val="95000"/>
            </a:schemeClr>
          </a:solidFill>
          <a:ln>
            <a:noFill/>
          </a:ln>
          <a:effectLst/>
        </p:spPr>
        <p:txBody>
          <a:bodyPr lIns="182880" tIns="182880" rIns="182880" bIns="182880" rtlCol="0" anchor="ctr" anchorCtr="0">
            <a:noAutofit/>
          </a:bodyPr>
          <a:lstStyle/>
          <a:p>
            <a:pPr marL="285750" indent="-285750" eaLnBrk="1" hangingPunct="1">
              <a:spcAft>
                <a:spcPts val="1200"/>
              </a:spcAft>
              <a:buFont typeface="Wingdings" panose="05000000000000000000" pitchFamily="2" charset="2"/>
              <a:buChar char="§"/>
            </a:pPr>
            <a:r>
              <a:rPr lang="en-US" sz="1200">
                <a:solidFill>
                  <a:schemeClr val="tx1">
                    <a:lumMod val="85000"/>
                    <a:lumOff val="15000"/>
                  </a:schemeClr>
                </a:solidFill>
                <a:latin typeface="+mn-lt"/>
              </a:rPr>
              <a:t>[Insert Key Takeaway #1 here]</a:t>
            </a:r>
          </a:p>
          <a:p>
            <a:pPr marL="285750" indent="-285750" eaLnBrk="1" hangingPunct="1">
              <a:spcAft>
                <a:spcPts val="1200"/>
              </a:spcAft>
              <a:buFont typeface="Wingdings" panose="05000000000000000000" pitchFamily="2" charset="2"/>
              <a:buChar char="§"/>
            </a:pPr>
            <a:r>
              <a:rPr lang="en-US" sz="1200">
                <a:solidFill>
                  <a:schemeClr val="tx1">
                    <a:lumMod val="85000"/>
                    <a:lumOff val="15000"/>
                  </a:schemeClr>
                </a:solidFill>
                <a:latin typeface="+mn-lt"/>
              </a:rPr>
              <a:t>[Insert Key Takeaway #2 here]</a:t>
            </a:r>
          </a:p>
          <a:p>
            <a:pPr marL="285750" indent="-285750">
              <a:spcAft>
                <a:spcPts val="1200"/>
              </a:spcAft>
              <a:buFont typeface="Wingdings" panose="05000000000000000000" pitchFamily="2" charset="2"/>
              <a:buChar char="§"/>
            </a:pPr>
            <a:r>
              <a:rPr lang="en-US" sz="1200">
                <a:solidFill>
                  <a:schemeClr val="tx1">
                    <a:lumMod val="85000"/>
                    <a:lumOff val="15000"/>
                  </a:schemeClr>
                </a:solidFill>
                <a:latin typeface="+mn-lt"/>
              </a:rPr>
              <a:t>[Insert Key Takeaway #3 here]</a:t>
            </a:r>
          </a:p>
          <a:p>
            <a:pPr marL="285750" indent="-285750">
              <a:spcAft>
                <a:spcPts val="1200"/>
              </a:spcAft>
              <a:buFont typeface="Wingdings" panose="05000000000000000000" pitchFamily="2" charset="2"/>
              <a:buChar char="§"/>
            </a:pPr>
            <a:r>
              <a:rPr lang="en-US" sz="1200">
                <a:solidFill>
                  <a:schemeClr val="tx1">
                    <a:lumMod val="85000"/>
                    <a:lumOff val="15000"/>
                  </a:schemeClr>
                </a:solidFill>
                <a:latin typeface="+mn-lt"/>
              </a:rPr>
              <a:t>[Insert Key Takeaway #4 here]</a:t>
            </a:r>
          </a:p>
          <a:p>
            <a:pPr marL="285750" indent="-285750">
              <a:spcAft>
                <a:spcPts val="1200"/>
              </a:spcAft>
              <a:buFont typeface="Wingdings" panose="05000000000000000000" pitchFamily="2" charset="2"/>
              <a:buChar char="§"/>
            </a:pPr>
            <a:r>
              <a:rPr lang="en-US" sz="1200">
                <a:solidFill>
                  <a:schemeClr val="tx1">
                    <a:lumMod val="85000"/>
                    <a:lumOff val="15000"/>
                  </a:schemeClr>
                </a:solidFill>
                <a:latin typeface="+mn-lt"/>
              </a:rPr>
              <a:t>[Insert Key Takeaway #5 here]</a:t>
            </a:r>
          </a:p>
        </p:txBody>
      </p:sp>
      <p:sp>
        <p:nvSpPr>
          <p:cNvPr id="9" name="Rectangle 8">
            <a:extLst>
              <a:ext uri="{FF2B5EF4-FFF2-40B4-BE49-F238E27FC236}">
                <a16:creationId xmlns:a16="http://schemas.microsoft.com/office/drawing/2014/main" id="{D342231C-C118-A92C-7898-34C72E7443B3}"/>
              </a:ext>
            </a:extLst>
          </p:cNvPr>
          <p:cNvSpPr/>
          <p:nvPr/>
        </p:nvSpPr>
        <p:spPr bwMode="auto">
          <a:xfrm>
            <a:off x="4146610" y="1919669"/>
            <a:ext cx="7600120" cy="391458"/>
          </a:xfrm>
          <a:prstGeom prst="rect">
            <a:avLst/>
          </a:prstGeom>
          <a:solidFill>
            <a:schemeClr val="tx1">
              <a:lumMod val="50000"/>
              <a:lumOff val="50000"/>
            </a:schemeClr>
          </a:solidFill>
          <a:ln>
            <a:noFill/>
          </a:ln>
          <a:effectLst/>
        </p:spPr>
        <p:txBody>
          <a:bodyPr lIns="182880" tIns="182880" rIns="182880" bIns="182880" rtlCol="0" anchor="ctr" anchorCtr="0">
            <a:noAutofit/>
          </a:bodyPr>
          <a:lstStyle/>
          <a:p>
            <a:pPr algn="ctr" rtl="0">
              <a:defRPr sz="1400" b="1" i="0" u="none" strike="noStrike" kern="1200" spc="0" baseline="0">
                <a:solidFill>
                  <a:srgbClr val="000000">
                    <a:lumMod val="65000"/>
                    <a:lumOff val="35000"/>
                  </a:srgbClr>
                </a:solidFill>
                <a:latin typeface="+mn-lt"/>
                <a:ea typeface="+mn-ea"/>
                <a:cs typeface="+mn-cs"/>
              </a:defRPr>
            </a:pPr>
            <a:r>
              <a:rPr lang="en-US" sz="1400" b="1">
                <a:solidFill>
                  <a:schemeClr val="bg1"/>
                </a:solidFill>
              </a:rPr>
              <a:t>[Title of Data Visual Here]</a:t>
            </a:r>
            <a:endParaRPr lang="en-US" sz="1400" b="1" baseline="30000">
              <a:solidFill>
                <a:schemeClr val="bg1"/>
              </a:solidFill>
            </a:endParaRPr>
          </a:p>
        </p:txBody>
      </p:sp>
      <p:sp>
        <p:nvSpPr>
          <p:cNvPr id="10" name="Rectangle 9">
            <a:extLst>
              <a:ext uri="{FF2B5EF4-FFF2-40B4-BE49-F238E27FC236}">
                <a16:creationId xmlns:a16="http://schemas.microsoft.com/office/drawing/2014/main" id="{2F12327A-AF9D-D7EC-A527-2FB0691BDA0D}"/>
              </a:ext>
            </a:extLst>
          </p:cNvPr>
          <p:cNvSpPr/>
          <p:nvPr/>
        </p:nvSpPr>
        <p:spPr bwMode="auto">
          <a:xfrm>
            <a:off x="4146610" y="2309667"/>
            <a:ext cx="7600120" cy="3577781"/>
          </a:xfrm>
          <a:prstGeom prst="rect">
            <a:avLst/>
          </a:prstGeom>
          <a:noFill/>
          <a:ln>
            <a:solidFill>
              <a:schemeClr val="tx1">
                <a:lumMod val="50000"/>
                <a:lumOff val="50000"/>
              </a:schemeClr>
            </a:solid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11" name="Rectangle 10">
            <a:extLst>
              <a:ext uri="{FF2B5EF4-FFF2-40B4-BE49-F238E27FC236}">
                <a16:creationId xmlns:a16="http://schemas.microsoft.com/office/drawing/2014/main" id="{CAD409BA-B64B-8F19-D47B-51FB46093125}"/>
              </a:ext>
            </a:extLst>
          </p:cNvPr>
          <p:cNvSpPr/>
          <p:nvPr/>
        </p:nvSpPr>
        <p:spPr bwMode="auto">
          <a:xfrm>
            <a:off x="4436776" y="2523757"/>
            <a:ext cx="7035800" cy="3098800"/>
          </a:xfrm>
          <a:prstGeom prst="rect">
            <a:avLst/>
          </a:prstGeom>
          <a:solidFill>
            <a:schemeClr val="bg1"/>
          </a:solidFill>
          <a:ln>
            <a:solidFill>
              <a:schemeClr val="tx1">
                <a:lumMod val="50000"/>
                <a:lumOff val="50000"/>
              </a:schemeClr>
            </a:solidFill>
            <a:prstDash val="dash"/>
          </a:ln>
          <a:effectLst/>
        </p:spPr>
        <p:txBody>
          <a:bodyPr lIns="182880" tIns="182880" rIns="182880" bIns="182880" rtlCol="0" anchor="ctr" anchorCtr="0">
            <a:noAutofit/>
          </a:bodyPr>
          <a:lstStyle/>
          <a:p>
            <a:pPr algn="ctr" eaLnBrk="1" hangingPunct="1">
              <a:lnSpc>
                <a:spcPts val="2600"/>
              </a:lnSpc>
            </a:pPr>
            <a:r>
              <a:rPr lang="en-US" sz="2400" b="1" i="1">
                <a:solidFill>
                  <a:schemeClr val="bg1">
                    <a:lumMod val="75000"/>
                  </a:schemeClr>
                </a:solidFill>
                <a:latin typeface="+mn-lt"/>
              </a:rPr>
              <a:t>[Insert Data Visual Here]</a:t>
            </a:r>
          </a:p>
        </p:txBody>
      </p:sp>
    </p:spTree>
    <p:extLst>
      <p:ext uri="{BB962C8B-B14F-4D97-AF65-F5344CB8AC3E}">
        <p14:creationId xmlns:p14="http://schemas.microsoft.com/office/powerpoint/2010/main" val="18232595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5BA44C-421C-F4D7-496B-39CB12DF5E28}"/>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8" name="Title 7">
            <a:extLst>
              <a:ext uri="{FF2B5EF4-FFF2-40B4-BE49-F238E27FC236}">
                <a16:creationId xmlns:a16="http://schemas.microsoft.com/office/drawing/2014/main" id="{89D91238-427B-4CEA-B464-B71410B8DC65}"/>
              </a:ext>
            </a:extLst>
          </p:cNvPr>
          <p:cNvSpPr>
            <a:spLocks noGrp="1"/>
          </p:cNvSpPr>
          <p:nvPr>
            <p:ph type="title"/>
          </p:nvPr>
        </p:nvSpPr>
        <p:spPr>
          <a:xfrm>
            <a:off x="399827" y="862257"/>
            <a:ext cx="10911220" cy="525257"/>
          </a:xfrm>
        </p:spPr>
        <p:txBody>
          <a:bodyPr>
            <a:noAutofit/>
          </a:bodyPr>
          <a:lstStyle/>
          <a:p>
            <a:r>
              <a:rPr lang="en-US" sz="2800">
                <a:solidFill>
                  <a:schemeClr val="bg1"/>
                </a:solidFill>
              </a:rPr>
              <a:t>Additional Ideas for Data Use</a:t>
            </a:r>
          </a:p>
        </p:txBody>
      </p:sp>
      <p:sp>
        <p:nvSpPr>
          <p:cNvPr id="23" name="Content Placeholder 22">
            <a:extLst>
              <a:ext uri="{FF2B5EF4-FFF2-40B4-BE49-F238E27FC236}">
                <a16:creationId xmlns:a16="http://schemas.microsoft.com/office/drawing/2014/main" id="{0E9F2FA9-1B1E-42D8-A620-EFA6429CC970}"/>
              </a:ext>
            </a:extLst>
          </p:cNvPr>
          <p:cNvSpPr>
            <a:spLocks noGrp="1"/>
          </p:cNvSpPr>
          <p:nvPr>
            <p:ph sz="quarter" idx="14"/>
          </p:nvPr>
        </p:nvSpPr>
        <p:spPr>
          <a:xfrm>
            <a:off x="469481" y="1859882"/>
            <a:ext cx="6242885" cy="3789740"/>
          </a:xfrm>
        </p:spPr>
        <p:txBody>
          <a:bodyPr/>
          <a:lstStyle/>
          <a:p>
            <a:pPr marL="0" indent="0">
              <a:spcBef>
                <a:spcPts val="1600"/>
              </a:spcBef>
              <a:buNone/>
            </a:pPr>
            <a:r>
              <a:rPr lang="en-US" sz="1600" b="1">
                <a:solidFill>
                  <a:schemeClr val="tx1">
                    <a:lumMod val="75000"/>
                    <a:lumOff val="25000"/>
                  </a:schemeClr>
                </a:solidFill>
                <a:cs typeface="Calibri"/>
              </a:rPr>
              <a:t>States may consider leveraging the blank template slides to highlight other relevant data trends and topics, including but not limited to:  </a:t>
            </a:r>
            <a:endParaRPr lang="en-US" sz="1600" b="1">
              <a:solidFill>
                <a:schemeClr val="tx1">
                  <a:lumMod val="75000"/>
                  <a:lumOff val="25000"/>
                </a:schemeClr>
              </a:solidFill>
              <a:ea typeface="Calibri"/>
              <a:cs typeface="Calibri"/>
            </a:endParaRPr>
          </a:p>
          <a:p>
            <a:pPr marL="207645" indent="-207645">
              <a:spcBef>
                <a:spcPts val="1600"/>
              </a:spcBef>
            </a:pPr>
            <a:r>
              <a:rPr lang="en-US" sz="1400">
                <a:latin typeface="Calibri"/>
                <a:ea typeface="Times New Roman" panose="02020603050405020304" pitchFamily="18" charset="0"/>
                <a:cs typeface="Calibri"/>
              </a:rPr>
              <a:t>The share of employer</a:t>
            </a:r>
            <a:r>
              <a:rPr lang="en-US" sz="1400">
                <a:effectLst/>
                <a:latin typeface="Calibri"/>
                <a:ea typeface="Times New Roman" panose="02020603050405020304" pitchFamily="18" charset="0"/>
                <a:cs typeface="Calibri"/>
              </a:rPr>
              <a:t> and employee contributions to premiums to highlight employers’ costs </a:t>
            </a:r>
            <a:r>
              <a:rPr lang="en-US" sz="1400">
                <a:latin typeface="Calibri"/>
                <a:ea typeface="Times New Roman" panose="02020603050405020304" pitchFamily="18" charset="0"/>
                <a:cs typeface="Calibri"/>
              </a:rPr>
              <a:t>and</a:t>
            </a:r>
            <a:r>
              <a:rPr lang="en-US" sz="1400">
                <a:effectLst/>
                <a:latin typeface="Calibri"/>
                <a:ea typeface="Times New Roman" panose="02020603050405020304" pitchFamily="18" charset="0"/>
                <a:cs typeface="Calibri"/>
              </a:rPr>
              <a:t> help galvanize employers and unions</a:t>
            </a:r>
            <a:r>
              <a:rPr lang="en-US" sz="1400">
                <a:latin typeface="Calibri"/>
                <a:ea typeface="Times New Roman" panose="02020603050405020304" pitchFamily="18" charset="0"/>
                <a:cs typeface="Calibri"/>
              </a:rPr>
              <a:t>.</a:t>
            </a:r>
            <a:endParaRPr lang="en-US" sz="1400">
              <a:latin typeface="Times New Roman"/>
              <a:ea typeface="Calibri" panose="020F0502020204030204" pitchFamily="34" charset="0"/>
              <a:cs typeface="Calibri"/>
            </a:endParaRPr>
          </a:p>
          <a:p>
            <a:pPr marL="604520" lvl="1" indent="-223520">
              <a:spcBef>
                <a:spcPts val="1600"/>
              </a:spcBef>
            </a:pPr>
            <a:r>
              <a:rPr lang="en-US" sz="1400" b="1" i="1">
                <a:latin typeface="Calibri"/>
                <a:ea typeface="Times New Roman" panose="02020603050405020304" pitchFamily="18" charset="0"/>
                <a:cs typeface="Calibri"/>
              </a:rPr>
              <a:t>Example:</a:t>
            </a:r>
            <a:r>
              <a:rPr lang="en-US" sz="1400">
                <a:latin typeface="Calibri"/>
                <a:ea typeface="Times New Roman" panose="02020603050405020304" pitchFamily="18" charset="0"/>
                <a:cs typeface="Calibri"/>
              </a:rPr>
              <a:t> The Kaiser Family Foundation (KFF) analyzed average annual worker and employer premium contributions for family coverage, using data from the annual KFF Employer Health Benefit Survey, and found that the both the share of worker contributions and total premiums has increased from 2012 to 2022 (See </a:t>
            </a:r>
            <a:r>
              <a:rPr lang="en-US" sz="1400">
                <a:latin typeface="Calibri"/>
                <a:ea typeface="Times New Roman" panose="02020603050405020304" pitchFamily="18" charset="0"/>
                <a:cs typeface="Calibri"/>
                <a:hlinkClick r:id="rId3"/>
              </a:rPr>
              <a:t>2022 Employer Health Benefits Survey</a:t>
            </a:r>
            <a:r>
              <a:rPr lang="en-US" sz="1400">
                <a:latin typeface="Calibri"/>
                <a:ea typeface="Times New Roman" panose="02020603050405020304" pitchFamily="18" charset="0"/>
                <a:cs typeface="Calibri"/>
              </a:rPr>
              <a:t>, KFF. October 2022.)</a:t>
            </a:r>
            <a:endParaRPr lang="en-US" sz="1600">
              <a:latin typeface="Calibri"/>
              <a:ea typeface="Times New Roman" panose="02020603050405020304" pitchFamily="18" charset="0"/>
              <a:cs typeface="Calibri"/>
            </a:endParaRPr>
          </a:p>
          <a:p>
            <a:pPr marL="207194" indent="-223520">
              <a:spcBef>
                <a:spcPts val="1600"/>
              </a:spcBef>
            </a:pPr>
            <a:r>
              <a:rPr lang="en-US" sz="1400">
                <a:latin typeface="Calibri"/>
                <a:ea typeface="Times New Roman" panose="02020603050405020304" pitchFamily="18" charset="0"/>
                <a:cs typeface="Calibri"/>
              </a:rPr>
              <a:t>State health care expenditures as a share of total state GDP (</a:t>
            </a:r>
            <a:r>
              <a:rPr lang="en-US" sz="1400" i="1">
                <a:latin typeface="Calibri"/>
                <a:ea typeface="Times New Roman" panose="02020603050405020304" pitchFamily="18" charset="0"/>
                <a:cs typeface="Calibri"/>
              </a:rPr>
              <a:t>sample visualization not included</a:t>
            </a:r>
            <a:r>
              <a:rPr lang="en-US" sz="1400">
                <a:latin typeface="Calibri"/>
                <a:ea typeface="Times New Roman" panose="02020603050405020304" pitchFamily="18" charset="0"/>
                <a:cs typeface="Calibri"/>
              </a:rPr>
              <a:t>).</a:t>
            </a:r>
          </a:p>
          <a:p>
            <a:pPr marL="604520" lvl="1" indent="-223520">
              <a:spcBef>
                <a:spcPts val="1600"/>
              </a:spcBef>
            </a:pPr>
            <a:r>
              <a:rPr lang="en-US" sz="1400" b="1" i="1">
                <a:latin typeface="Calibri"/>
                <a:ea typeface="Times New Roman" panose="02020603050405020304" pitchFamily="18" charset="0"/>
                <a:cs typeface="Calibri"/>
              </a:rPr>
              <a:t>Example: </a:t>
            </a:r>
            <a:r>
              <a:rPr lang="en-US" sz="1400">
                <a:latin typeface="Calibri"/>
                <a:ea typeface="Times New Roman" panose="02020603050405020304" pitchFamily="18" charset="0"/>
                <a:cs typeface="Calibri"/>
              </a:rPr>
              <a:t>To demonstrate the impact of health care spending on the economy, states may consider calculating the total share of state health care expenditures as a percentage of state GDP using data from the Bureau of Economic Analysis (see </a:t>
            </a:r>
            <a:r>
              <a:rPr lang="en-US" sz="1400">
                <a:latin typeface="Calibri"/>
                <a:ea typeface="Times New Roman" panose="02020603050405020304" pitchFamily="18" charset="0"/>
                <a:cs typeface="Calibri"/>
                <a:hlinkClick r:id="rId4"/>
              </a:rPr>
              <a:t>Data Tools</a:t>
            </a:r>
            <a:r>
              <a:rPr lang="en-US" sz="1400">
                <a:latin typeface="Calibri"/>
                <a:ea typeface="Times New Roman" panose="02020603050405020304" pitchFamily="18" charset="0"/>
                <a:cs typeface="Calibri"/>
              </a:rPr>
              <a:t>, BEA. October 2023.)</a:t>
            </a:r>
          </a:p>
        </p:txBody>
      </p:sp>
      <p:sp>
        <p:nvSpPr>
          <p:cNvPr id="4" name="Footer Placeholder 3">
            <a:extLst>
              <a:ext uri="{FF2B5EF4-FFF2-40B4-BE49-F238E27FC236}">
                <a16:creationId xmlns:a16="http://schemas.microsoft.com/office/drawing/2014/main" id="{C0EAC537-91A6-46B7-9990-87B71410E0C1}"/>
              </a:ext>
            </a:extLst>
          </p:cNvPr>
          <p:cNvSpPr>
            <a:spLocks noGrp="1"/>
          </p:cNvSpPr>
          <p:nvPr>
            <p:ph type="ftr" sz="quarter" idx="10"/>
          </p:nvPr>
        </p:nvSpPr>
        <p:spPr>
          <a:xfrm>
            <a:off x="399827" y="6569010"/>
            <a:ext cx="8139181" cy="201706"/>
          </a:xfrm>
        </p:spPr>
        <p:txBody>
          <a:bodyPr/>
          <a:lstStyle/>
          <a:p>
            <a:r>
              <a:rPr lang="en-US" altLang="en-US" dirty="0"/>
              <a:t>State Data Analytic Resources: Making the Case for State Health Care Affordability | Sample Slides | November 2023 | Manatt Health </a:t>
            </a:r>
          </a:p>
        </p:txBody>
      </p:sp>
      <p:graphicFrame>
        <p:nvGraphicFramePr>
          <p:cNvPr id="24" name="Table 24">
            <a:extLst>
              <a:ext uri="{FF2B5EF4-FFF2-40B4-BE49-F238E27FC236}">
                <a16:creationId xmlns:a16="http://schemas.microsoft.com/office/drawing/2014/main" id="{6D2E679F-8CF5-4DE7-9D3D-EBE79EB06D63}"/>
              </a:ext>
            </a:extLst>
          </p:cNvPr>
          <p:cNvGraphicFramePr>
            <a:graphicFrameLocks noGrp="1"/>
          </p:cNvGraphicFramePr>
          <p:nvPr>
            <p:extLst>
              <p:ext uri="{D42A27DB-BD31-4B8C-83A1-F6EECF244321}">
                <p14:modId xmlns:p14="http://schemas.microsoft.com/office/powerpoint/2010/main" val="1548656460"/>
              </p:ext>
            </p:extLst>
          </p:nvPr>
        </p:nvGraphicFramePr>
        <p:xfrm>
          <a:off x="-1"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779683734"/>
                    </a:ext>
                  </a:extLst>
                </a:gridCol>
                <a:gridCol w="2438400">
                  <a:extLst>
                    <a:ext uri="{9D8B030D-6E8A-4147-A177-3AD203B41FA5}">
                      <a16:colId xmlns:a16="http://schemas.microsoft.com/office/drawing/2014/main" val="1317366572"/>
                    </a:ext>
                  </a:extLst>
                </a:gridCol>
                <a:gridCol w="2438400">
                  <a:extLst>
                    <a:ext uri="{9D8B030D-6E8A-4147-A177-3AD203B41FA5}">
                      <a16:colId xmlns:a16="http://schemas.microsoft.com/office/drawing/2014/main" val="591650189"/>
                    </a:ext>
                  </a:extLst>
                </a:gridCol>
                <a:gridCol w="2438400">
                  <a:extLst>
                    <a:ext uri="{9D8B030D-6E8A-4147-A177-3AD203B41FA5}">
                      <a16:colId xmlns:a16="http://schemas.microsoft.com/office/drawing/2014/main" val="3942098912"/>
                    </a:ext>
                  </a:extLst>
                </a:gridCol>
                <a:gridCol w="2438400">
                  <a:extLst>
                    <a:ext uri="{9D8B030D-6E8A-4147-A177-3AD203B41FA5}">
                      <a16:colId xmlns:a16="http://schemas.microsoft.com/office/drawing/2014/main" val="34260009"/>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72783123"/>
                  </a:ext>
                </a:extLst>
              </a:tr>
            </a:tbl>
          </a:graphicData>
        </a:graphic>
      </p:graphicFrame>
      <p:pic>
        <p:nvPicPr>
          <p:cNvPr id="2" name="Picture 1" descr="A graph with blue squares and numbers&#10;&#10;Description automatically generated">
            <a:extLst>
              <a:ext uri="{FF2B5EF4-FFF2-40B4-BE49-F238E27FC236}">
                <a16:creationId xmlns:a16="http://schemas.microsoft.com/office/drawing/2014/main" id="{7466729B-746D-0631-8005-F3D953931A84}"/>
              </a:ext>
            </a:extLst>
          </p:cNvPr>
          <p:cNvPicPr>
            <a:picLocks noChangeAspect="1"/>
          </p:cNvPicPr>
          <p:nvPr/>
        </p:nvPicPr>
        <p:blipFill rotWithShape="1">
          <a:blip r:embed="rId5"/>
          <a:srcRect l="-1" r="1384" b="13514"/>
          <a:stretch/>
        </p:blipFill>
        <p:spPr>
          <a:xfrm>
            <a:off x="6936510" y="2291324"/>
            <a:ext cx="4902749" cy="3546059"/>
          </a:xfrm>
          <a:prstGeom prst="rect">
            <a:avLst/>
          </a:prstGeom>
          <a:effectLst>
            <a:outerShdw blurRad="50800" dist="38100" dir="2700000" algn="tl" rotWithShape="0">
              <a:prstClr val="black">
                <a:alpha val="40000"/>
              </a:prstClr>
            </a:outerShdw>
          </a:effectLst>
        </p:spPr>
      </p:pic>
      <p:cxnSp>
        <p:nvCxnSpPr>
          <p:cNvPr id="5" name="Straight Connector 4">
            <a:extLst>
              <a:ext uri="{FF2B5EF4-FFF2-40B4-BE49-F238E27FC236}">
                <a16:creationId xmlns:a16="http://schemas.microsoft.com/office/drawing/2014/main" id="{CDEA3442-7892-65F3-0225-967C72E91329}"/>
              </a:ext>
            </a:extLst>
          </p:cNvPr>
          <p:cNvCxnSpPr/>
          <p:nvPr/>
        </p:nvCxnSpPr>
        <p:spPr bwMode="auto">
          <a:xfrm>
            <a:off x="6712366" y="2018385"/>
            <a:ext cx="0" cy="4164679"/>
          </a:xfrm>
          <a:prstGeom prst="line">
            <a:avLst/>
          </a:prstGeom>
          <a:ln>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9" name="TextBox 8">
            <a:extLst>
              <a:ext uri="{FF2B5EF4-FFF2-40B4-BE49-F238E27FC236}">
                <a16:creationId xmlns:a16="http://schemas.microsoft.com/office/drawing/2014/main" id="{52CB4A8C-9D70-1F8C-6AB6-3446DCDC093E}"/>
              </a:ext>
            </a:extLst>
          </p:cNvPr>
          <p:cNvSpPr txBox="1"/>
          <p:nvPr/>
        </p:nvSpPr>
        <p:spPr>
          <a:xfrm>
            <a:off x="6997536" y="5873133"/>
            <a:ext cx="4780696" cy="400110"/>
          </a:xfrm>
          <a:prstGeom prst="rect">
            <a:avLst/>
          </a:prstGeom>
          <a:noFill/>
        </p:spPr>
        <p:txBody>
          <a:bodyPr wrap="square" rtlCol="0">
            <a:spAutoFit/>
          </a:bodyPr>
          <a:lstStyle/>
          <a:p>
            <a:pPr algn="l"/>
            <a:r>
              <a:rPr kumimoji="0" lang="en-US" sz="1000" b="1" i="1" u="none" strike="noStrike" kern="0" cap="none" spc="0" normalizeH="0" baseline="0" noProof="0">
                <a:ln>
                  <a:noFill/>
                </a:ln>
                <a:solidFill>
                  <a:srgbClr val="000000"/>
                </a:solidFill>
                <a:effectLst/>
                <a:uLnTx/>
                <a:uFillTx/>
                <a:latin typeface="Calibri"/>
                <a:ea typeface="+mn-ea"/>
                <a:cs typeface="+mn-cs"/>
              </a:rPr>
              <a:t>Source: </a:t>
            </a:r>
            <a:r>
              <a:rPr kumimoji="0" lang="en-US" sz="1000" b="0" i="1"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Kaiser Family Foundation. </a:t>
            </a:r>
            <a:r>
              <a:rPr kumimoji="0" lang="en-US" sz="1000" b="0" i="1"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hlinkClick r:id="rId3"/>
              </a:rPr>
              <a:t>2022 Employer Health Benefits Survey. </a:t>
            </a:r>
            <a:r>
              <a:rPr kumimoji="0" lang="en-US" sz="1000" b="0" i="1"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Accessed October 4, 2023.</a:t>
            </a:r>
            <a:endParaRPr lang="en-US" sz="1000">
              <a:latin typeface="+mn-lt"/>
            </a:endParaRPr>
          </a:p>
        </p:txBody>
      </p:sp>
      <p:sp>
        <p:nvSpPr>
          <p:cNvPr id="10" name="TextBox 9">
            <a:extLst>
              <a:ext uri="{FF2B5EF4-FFF2-40B4-BE49-F238E27FC236}">
                <a16:creationId xmlns:a16="http://schemas.microsoft.com/office/drawing/2014/main" id="{90309F39-183E-63EF-8751-ABF64006856A}"/>
              </a:ext>
            </a:extLst>
          </p:cNvPr>
          <p:cNvSpPr txBox="1"/>
          <p:nvPr/>
        </p:nvSpPr>
        <p:spPr>
          <a:xfrm>
            <a:off x="7187465" y="1939477"/>
            <a:ext cx="4535054" cy="461665"/>
          </a:xfrm>
          <a:prstGeom prst="rect">
            <a:avLst/>
          </a:prstGeom>
          <a:noFill/>
        </p:spPr>
        <p:txBody>
          <a:bodyPr wrap="square" rtlCol="0">
            <a:spAutoFit/>
          </a:bodyPr>
          <a:lstStyle/>
          <a:p>
            <a:pPr algn="ctr"/>
            <a:r>
              <a:rPr lang="en-US" sz="1200" b="1" u="sng">
                <a:latin typeface="+mn-lt"/>
              </a:rPr>
              <a:t>Data Use Example: </a:t>
            </a:r>
            <a:r>
              <a:rPr lang="en-US" sz="1200" b="1">
                <a:latin typeface="+mn-lt"/>
              </a:rPr>
              <a:t>Share of Annual Worker and Employer Premium Contributions for Family Coverage</a:t>
            </a:r>
          </a:p>
        </p:txBody>
      </p:sp>
    </p:spTree>
    <p:extLst>
      <p:ext uri="{BB962C8B-B14F-4D97-AF65-F5344CB8AC3E}">
        <p14:creationId xmlns:p14="http://schemas.microsoft.com/office/powerpoint/2010/main" val="35962251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5BA44C-421C-F4D7-496B-39CB12DF5E28}"/>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8" name="Title 7">
            <a:extLst>
              <a:ext uri="{FF2B5EF4-FFF2-40B4-BE49-F238E27FC236}">
                <a16:creationId xmlns:a16="http://schemas.microsoft.com/office/drawing/2014/main" id="{89D91238-427B-4CEA-B464-B71410B8DC65}"/>
              </a:ext>
            </a:extLst>
          </p:cNvPr>
          <p:cNvSpPr>
            <a:spLocks noGrp="1"/>
          </p:cNvSpPr>
          <p:nvPr>
            <p:ph type="title"/>
          </p:nvPr>
        </p:nvSpPr>
        <p:spPr>
          <a:xfrm>
            <a:off x="399827" y="862257"/>
            <a:ext cx="10911220" cy="525257"/>
          </a:xfrm>
        </p:spPr>
        <p:txBody>
          <a:bodyPr>
            <a:noAutofit/>
          </a:bodyPr>
          <a:lstStyle/>
          <a:p>
            <a:r>
              <a:rPr lang="en-US" sz="2800">
                <a:solidFill>
                  <a:schemeClr val="bg1"/>
                </a:solidFill>
              </a:rPr>
              <a:t>Additional Ideas for Data Use</a:t>
            </a:r>
          </a:p>
        </p:txBody>
      </p:sp>
      <p:sp>
        <p:nvSpPr>
          <p:cNvPr id="23" name="Content Placeholder 22">
            <a:extLst>
              <a:ext uri="{FF2B5EF4-FFF2-40B4-BE49-F238E27FC236}">
                <a16:creationId xmlns:a16="http://schemas.microsoft.com/office/drawing/2014/main" id="{0E9F2FA9-1B1E-42D8-A620-EFA6429CC970}"/>
              </a:ext>
            </a:extLst>
          </p:cNvPr>
          <p:cNvSpPr>
            <a:spLocks noGrp="1"/>
          </p:cNvSpPr>
          <p:nvPr>
            <p:ph sz="quarter" idx="14"/>
          </p:nvPr>
        </p:nvSpPr>
        <p:spPr>
          <a:xfrm>
            <a:off x="469481" y="1859882"/>
            <a:ext cx="6242885" cy="3789740"/>
          </a:xfrm>
        </p:spPr>
        <p:txBody>
          <a:bodyPr/>
          <a:lstStyle/>
          <a:p>
            <a:pPr marL="0" indent="0">
              <a:spcBef>
                <a:spcPts val="1600"/>
              </a:spcBef>
              <a:buNone/>
            </a:pPr>
            <a:r>
              <a:rPr lang="en-US" sz="1800" b="1">
                <a:solidFill>
                  <a:schemeClr val="tx1">
                    <a:lumMod val="75000"/>
                    <a:lumOff val="25000"/>
                  </a:schemeClr>
                </a:solidFill>
                <a:cs typeface="Calibri"/>
              </a:rPr>
              <a:t>States may consider leveraging the blank template slides to highlight other relevant data trends and topics, including but not limited to:  </a:t>
            </a:r>
            <a:endParaRPr lang="en-US" sz="1800" b="1">
              <a:solidFill>
                <a:schemeClr val="tx1">
                  <a:lumMod val="75000"/>
                  <a:lumOff val="25000"/>
                </a:schemeClr>
              </a:solidFill>
              <a:ea typeface="Calibri"/>
              <a:cs typeface="Calibri"/>
            </a:endParaRPr>
          </a:p>
          <a:p>
            <a:pPr marL="207645" indent="-207645">
              <a:spcBef>
                <a:spcPts val="1600"/>
              </a:spcBef>
            </a:pPr>
            <a:r>
              <a:rPr lang="en-US" sz="1400">
                <a:effectLst/>
                <a:latin typeface="Calibri"/>
                <a:ea typeface="Times New Roman" panose="02020603050405020304" pitchFamily="18" charset="0"/>
                <a:cs typeface="Calibri"/>
              </a:rPr>
              <a:t>The percentage of health care spending relative to total household budget.</a:t>
            </a:r>
          </a:p>
          <a:p>
            <a:pPr marL="604520" lvl="1" indent="-207645">
              <a:spcBef>
                <a:spcPts val="1600"/>
              </a:spcBef>
            </a:pPr>
            <a:r>
              <a:rPr lang="en-US" sz="1400" b="1" i="1">
                <a:latin typeface="Calibri"/>
                <a:ea typeface="Times New Roman" panose="02020603050405020304" pitchFamily="18" charset="0"/>
                <a:cs typeface="Calibri"/>
              </a:rPr>
              <a:t>Example:  </a:t>
            </a:r>
            <a:r>
              <a:rPr lang="en-US" sz="1400">
                <a:latin typeface="Calibri"/>
                <a:ea typeface="Times New Roman" panose="02020603050405020304" pitchFamily="18" charset="0"/>
                <a:cs typeface="Calibri"/>
              </a:rPr>
              <a:t>The Oregon Health Authority (OHA) profiled how health-related spending comprises the greatest share of household budgets (22%), using data from the U.S. Bureau of Economic Analysis (BEA) (see </a:t>
            </a:r>
            <a:r>
              <a:rPr lang="en-US" sz="1400">
                <a:latin typeface="Calibri"/>
                <a:ea typeface="Times New Roman" panose="02020603050405020304" pitchFamily="18" charset="0"/>
                <a:cs typeface="Calibri"/>
                <a:hlinkClick r:id="rId3"/>
              </a:rPr>
              <a:t>Impact of Health Care Costs on People in Oregon</a:t>
            </a:r>
            <a:r>
              <a:rPr lang="en-US" sz="1400">
                <a:latin typeface="Calibri"/>
                <a:ea typeface="Times New Roman" panose="02020603050405020304" pitchFamily="18" charset="0"/>
                <a:cs typeface="Calibri"/>
              </a:rPr>
              <a:t>, OHA. September 2023. Available </a:t>
            </a:r>
            <a:r>
              <a:rPr lang="en-US" sz="1400">
                <a:latin typeface="Calibri"/>
                <a:ea typeface="Times New Roman" panose="02020603050405020304" pitchFamily="18" charset="0"/>
                <a:cs typeface="Calibri"/>
                <a:hlinkClick r:id="rId3"/>
              </a:rPr>
              <a:t>here</a:t>
            </a:r>
            <a:r>
              <a:rPr lang="en-US" sz="1400">
                <a:latin typeface="Calibri"/>
                <a:ea typeface="Times New Roman" panose="02020603050405020304" pitchFamily="18" charset="0"/>
                <a:cs typeface="Calibri"/>
              </a:rPr>
              <a:t>.) </a:t>
            </a:r>
            <a:endParaRPr lang="en-US" sz="1400" strike="sngStrike">
              <a:latin typeface="Calibri"/>
              <a:ea typeface="Calibri" panose="020F0502020204030204" pitchFamily="34" charset="0"/>
              <a:cs typeface="Calibri"/>
            </a:endParaRPr>
          </a:p>
          <a:p>
            <a:pPr marL="207194" indent="-207645">
              <a:spcBef>
                <a:spcPts val="1600"/>
              </a:spcBef>
            </a:pPr>
            <a:r>
              <a:rPr lang="en-US" sz="1400">
                <a:latin typeface="Calibri" panose="020F0502020204030204" pitchFamily="34" charset="0"/>
                <a:ea typeface="Times New Roman" panose="02020603050405020304" pitchFamily="18" charset="0"/>
              </a:rPr>
              <a:t>Life expectancy over time compared to total health care spending by state </a:t>
            </a:r>
            <a:r>
              <a:rPr lang="en-US" sz="1400">
                <a:latin typeface="Calibri"/>
                <a:ea typeface="Times New Roman" panose="02020603050405020304" pitchFamily="18" charset="0"/>
                <a:cs typeface="Calibri"/>
              </a:rPr>
              <a:t>(</a:t>
            </a:r>
            <a:r>
              <a:rPr lang="en-US" sz="1400" i="1">
                <a:latin typeface="Calibri"/>
                <a:ea typeface="Times New Roman" panose="02020603050405020304" pitchFamily="18" charset="0"/>
                <a:cs typeface="Calibri"/>
              </a:rPr>
              <a:t>sample visualization not included</a:t>
            </a:r>
            <a:r>
              <a:rPr lang="en-US" sz="1400">
                <a:latin typeface="Calibri"/>
                <a:ea typeface="Times New Roman" panose="02020603050405020304" pitchFamily="18" charset="0"/>
                <a:cs typeface="Calibri"/>
              </a:rPr>
              <a:t>).</a:t>
            </a:r>
            <a:endParaRPr lang="en-US" sz="1400">
              <a:effectLst/>
              <a:latin typeface="Calibri" panose="020F0502020204030204" pitchFamily="34" charset="0"/>
              <a:ea typeface="Times New Roman" panose="02020603050405020304" pitchFamily="18" charset="0"/>
            </a:endParaRPr>
          </a:p>
          <a:p>
            <a:pPr marL="604520" lvl="1" indent="-207645">
              <a:spcBef>
                <a:spcPts val="1600"/>
              </a:spcBef>
            </a:pPr>
            <a:r>
              <a:rPr lang="en-US" sz="1400" b="1" i="1">
                <a:effectLst/>
                <a:latin typeface="Calibri" panose="020F0502020204030204" pitchFamily="34" charset="0"/>
                <a:ea typeface="Times New Roman" panose="02020603050405020304" pitchFamily="18" charset="0"/>
              </a:rPr>
              <a:t>Example: </a:t>
            </a:r>
            <a:r>
              <a:rPr lang="en-US" sz="1400">
                <a:effectLst/>
                <a:latin typeface="Calibri" panose="020F0502020204030204" pitchFamily="34" charset="0"/>
                <a:ea typeface="Times New Roman" panose="02020603050405020304" pitchFamily="18" charset="0"/>
              </a:rPr>
              <a:t>To build on the national trends highlighted on Slide 13, states may consider profiling state-specific life expectancy over time compared to total health care spending, using data from the Centers for Disease Control (CDC) (see </a:t>
            </a:r>
            <a:r>
              <a:rPr lang="en-US" sz="1400">
                <a:effectLst/>
                <a:latin typeface="Calibri" panose="020F0502020204030204" pitchFamily="34" charset="0"/>
                <a:ea typeface="Times New Roman" panose="02020603050405020304" pitchFamily="18" charset="0"/>
                <a:hlinkClick r:id="rId4"/>
              </a:rPr>
              <a:t>Life Expectancy at Birth by State</a:t>
            </a:r>
            <a:r>
              <a:rPr lang="en-US" sz="1400">
                <a:effectLst/>
                <a:latin typeface="Calibri" panose="020F0502020204030204" pitchFamily="34" charset="0"/>
                <a:ea typeface="Times New Roman" panose="02020603050405020304" pitchFamily="18" charset="0"/>
              </a:rPr>
              <a:t>, CDC. August 2022.)</a:t>
            </a:r>
            <a:endParaRPr lang="en-US" sz="1400">
              <a:latin typeface="Calibri"/>
              <a:ea typeface="Times New Roman" panose="02020603050405020304" pitchFamily="18" charset="0"/>
              <a:cs typeface="Calibri"/>
            </a:endParaRPr>
          </a:p>
        </p:txBody>
      </p:sp>
      <p:sp>
        <p:nvSpPr>
          <p:cNvPr id="4" name="Footer Placeholder 3">
            <a:extLst>
              <a:ext uri="{FF2B5EF4-FFF2-40B4-BE49-F238E27FC236}">
                <a16:creationId xmlns:a16="http://schemas.microsoft.com/office/drawing/2014/main" id="{C0EAC537-91A6-46B7-9990-87B71410E0C1}"/>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graphicFrame>
        <p:nvGraphicFramePr>
          <p:cNvPr id="24" name="Table 24">
            <a:extLst>
              <a:ext uri="{FF2B5EF4-FFF2-40B4-BE49-F238E27FC236}">
                <a16:creationId xmlns:a16="http://schemas.microsoft.com/office/drawing/2014/main" id="{6D2E679F-8CF5-4DE7-9D3D-EBE79EB06D63}"/>
              </a:ext>
            </a:extLst>
          </p:cNvPr>
          <p:cNvGraphicFramePr>
            <a:graphicFrameLocks noGrp="1"/>
          </p:cNvGraphicFramePr>
          <p:nvPr/>
        </p:nvGraphicFramePr>
        <p:xfrm>
          <a:off x="-1"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779683734"/>
                    </a:ext>
                  </a:extLst>
                </a:gridCol>
                <a:gridCol w="2438400">
                  <a:extLst>
                    <a:ext uri="{9D8B030D-6E8A-4147-A177-3AD203B41FA5}">
                      <a16:colId xmlns:a16="http://schemas.microsoft.com/office/drawing/2014/main" val="1317366572"/>
                    </a:ext>
                  </a:extLst>
                </a:gridCol>
                <a:gridCol w="2438400">
                  <a:extLst>
                    <a:ext uri="{9D8B030D-6E8A-4147-A177-3AD203B41FA5}">
                      <a16:colId xmlns:a16="http://schemas.microsoft.com/office/drawing/2014/main" val="591650189"/>
                    </a:ext>
                  </a:extLst>
                </a:gridCol>
                <a:gridCol w="2438400">
                  <a:extLst>
                    <a:ext uri="{9D8B030D-6E8A-4147-A177-3AD203B41FA5}">
                      <a16:colId xmlns:a16="http://schemas.microsoft.com/office/drawing/2014/main" val="3942098912"/>
                    </a:ext>
                  </a:extLst>
                </a:gridCol>
                <a:gridCol w="2438400">
                  <a:extLst>
                    <a:ext uri="{9D8B030D-6E8A-4147-A177-3AD203B41FA5}">
                      <a16:colId xmlns:a16="http://schemas.microsoft.com/office/drawing/2014/main" val="34260009"/>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72783123"/>
                  </a:ext>
                </a:extLst>
              </a:tr>
            </a:tbl>
          </a:graphicData>
        </a:graphic>
      </p:graphicFrame>
      <p:cxnSp>
        <p:nvCxnSpPr>
          <p:cNvPr id="5" name="Straight Connector 4">
            <a:extLst>
              <a:ext uri="{FF2B5EF4-FFF2-40B4-BE49-F238E27FC236}">
                <a16:creationId xmlns:a16="http://schemas.microsoft.com/office/drawing/2014/main" id="{CDEA3442-7892-65F3-0225-967C72E91329}"/>
              </a:ext>
            </a:extLst>
          </p:cNvPr>
          <p:cNvCxnSpPr/>
          <p:nvPr/>
        </p:nvCxnSpPr>
        <p:spPr bwMode="auto">
          <a:xfrm>
            <a:off x="6712366" y="2018385"/>
            <a:ext cx="0" cy="4164679"/>
          </a:xfrm>
          <a:prstGeom prst="line">
            <a:avLst/>
          </a:prstGeom>
          <a:ln>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9" name="TextBox 8">
            <a:extLst>
              <a:ext uri="{FF2B5EF4-FFF2-40B4-BE49-F238E27FC236}">
                <a16:creationId xmlns:a16="http://schemas.microsoft.com/office/drawing/2014/main" id="{52CB4A8C-9D70-1F8C-6AB6-3446DCDC093E}"/>
              </a:ext>
            </a:extLst>
          </p:cNvPr>
          <p:cNvSpPr txBox="1"/>
          <p:nvPr/>
        </p:nvSpPr>
        <p:spPr>
          <a:xfrm>
            <a:off x="7187465" y="6029209"/>
            <a:ext cx="4681255" cy="400110"/>
          </a:xfrm>
          <a:prstGeom prst="rect">
            <a:avLst/>
          </a:prstGeom>
          <a:noFill/>
        </p:spPr>
        <p:txBody>
          <a:bodyPr wrap="square" rtlCol="0">
            <a:spAutoFit/>
          </a:bodyPr>
          <a:lstStyle/>
          <a:p>
            <a:pPr algn="l"/>
            <a:r>
              <a:rPr kumimoji="0" lang="en-US" sz="1000" b="1" i="1" u="none" strike="noStrike" kern="0" cap="none" spc="0" normalizeH="0" baseline="0" noProof="0">
                <a:ln>
                  <a:noFill/>
                </a:ln>
                <a:solidFill>
                  <a:srgbClr val="000000"/>
                </a:solidFill>
                <a:effectLst/>
                <a:uLnTx/>
                <a:uFillTx/>
                <a:latin typeface="Calibri"/>
                <a:ea typeface="+mn-ea"/>
                <a:cs typeface="+mn-cs"/>
              </a:rPr>
              <a:t>Source: </a:t>
            </a:r>
            <a:r>
              <a:rPr kumimoji="0" lang="en-US" sz="1000" b="0" i="1"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Oregon Health Care Authority. </a:t>
            </a:r>
            <a:r>
              <a:rPr kumimoji="0" lang="en-US" sz="1000" b="0" i="1"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hlinkClick r:id="rId3"/>
              </a:rPr>
              <a:t>Impact of Health Care Costs on People in Oregon, 2021</a:t>
            </a:r>
            <a:r>
              <a:rPr kumimoji="0" lang="en-US" sz="1000" b="0" i="1" u="none" strike="noStrike" kern="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 Accessed October 4, 2023.</a:t>
            </a:r>
            <a:endParaRPr lang="en-US" sz="1000">
              <a:latin typeface="+mn-lt"/>
            </a:endParaRPr>
          </a:p>
        </p:txBody>
      </p:sp>
      <p:sp>
        <p:nvSpPr>
          <p:cNvPr id="10" name="TextBox 9">
            <a:extLst>
              <a:ext uri="{FF2B5EF4-FFF2-40B4-BE49-F238E27FC236}">
                <a16:creationId xmlns:a16="http://schemas.microsoft.com/office/drawing/2014/main" id="{90309F39-183E-63EF-8751-ABF64006856A}"/>
              </a:ext>
            </a:extLst>
          </p:cNvPr>
          <p:cNvSpPr txBox="1"/>
          <p:nvPr/>
        </p:nvSpPr>
        <p:spPr>
          <a:xfrm>
            <a:off x="7187465" y="1851064"/>
            <a:ext cx="4535054" cy="461665"/>
          </a:xfrm>
          <a:prstGeom prst="rect">
            <a:avLst/>
          </a:prstGeom>
          <a:noFill/>
        </p:spPr>
        <p:txBody>
          <a:bodyPr wrap="square" rtlCol="0">
            <a:spAutoFit/>
          </a:bodyPr>
          <a:lstStyle/>
          <a:p>
            <a:pPr algn="ctr"/>
            <a:r>
              <a:rPr lang="en-US" sz="1200" b="1" u="sng">
                <a:latin typeface="+mn-lt"/>
              </a:rPr>
              <a:t>Data Use Example: </a:t>
            </a:r>
            <a:r>
              <a:rPr lang="en-US" sz="1200" b="1">
                <a:latin typeface="+mn-lt"/>
              </a:rPr>
              <a:t>Percentage of Health Care Spending Relative to Total Household Budget</a:t>
            </a:r>
          </a:p>
        </p:txBody>
      </p:sp>
      <p:pic>
        <p:nvPicPr>
          <p:cNvPr id="12" name="Picture 11">
            <a:extLst>
              <a:ext uri="{FF2B5EF4-FFF2-40B4-BE49-F238E27FC236}">
                <a16:creationId xmlns:a16="http://schemas.microsoft.com/office/drawing/2014/main" id="{D5A2F1B3-EF1E-5799-13ED-884887A61AC9}"/>
              </a:ext>
            </a:extLst>
          </p:cNvPr>
          <p:cNvPicPr>
            <a:picLocks noChangeAspect="1"/>
          </p:cNvPicPr>
          <p:nvPr/>
        </p:nvPicPr>
        <p:blipFill>
          <a:blip r:embed="rId5"/>
          <a:stretch>
            <a:fillRect/>
          </a:stretch>
        </p:blipFill>
        <p:spPr>
          <a:xfrm>
            <a:off x="7352486" y="2350656"/>
            <a:ext cx="4205012" cy="3678553"/>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737456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1C712F09-C4C1-40E5-BF4F-EB48CCCC5B02}"/>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8" name="Title 7">
            <a:extLst>
              <a:ext uri="{FF2B5EF4-FFF2-40B4-BE49-F238E27FC236}">
                <a16:creationId xmlns:a16="http://schemas.microsoft.com/office/drawing/2014/main" id="{89D91238-427B-4CEA-B464-B71410B8DC65}"/>
              </a:ext>
            </a:extLst>
          </p:cNvPr>
          <p:cNvSpPr>
            <a:spLocks noGrp="1"/>
          </p:cNvSpPr>
          <p:nvPr>
            <p:ph type="title"/>
          </p:nvPr>
        </p:nvSpPr>
        <p:spPr>
          <a:xfrm>
            <a:off x="399827" y="862257"/>
            <a:ext cx="10911220" cy="525257"/>
          </a:xfrm>
        </p:spPr>
        <p:txBody>
          <a:bodyPr>
            <a:noAutofit/>
          </a:bodyPr>
          <a:lstStyle/>
          <a:p>
            <a:r>
              <a:rPr lang="en-US" sz="2800">
                <a:solidFill>
                  <a:schemeClr val="bg1"/>
                </a:solidFill>
              </a:rPr>
              <a:t>Acknowledgements</a:t>
            </a:r>
          </a:p>
        </p:txBody>
      </p:sp>
      <p:sp>
        <p:nvSpPr>
          <p:cNvPr id="23" name="Content Placeholder 22">
            <a:extLst>
              <a:ext uri="{FF2B5EF4-FFF2-40B4-BE49-F238E27FC236}">
                <a16:creationId xmlns:a16="http://schemas.microsoft.com/office/drawing/2014/main" id="{0E9F2FA9-1B1E-42D8-A620-EFA6429CC970}"/>
              </a:ext>
            </a:extLst>
          </p:cNvPr>
          <p:cNvSpPr>
            <a:spLocks noGrp="1"/>
          </p:cNvSpPr>
          <p:nvPr>
            <p:ph sz="quarter" idx="14"/>
          </p:nvPr>
        </p:nvSpPr>
        <p:spPr>
          <a:xfrm>
            <a:off x="1124552" y="4191662"/>
            <a:ext cx="9942896" cy="1675254"/>
          </a:xfrm>
        </p:spPr>
        <p:txBody>
          <a:bodyPr/>
          <a:lstStyle/>
          <a:p>
            <a:pPr marL="0" indent="0">
              <a:spcBef>
                <a:spcPts val="600"/>
              </a:spcBef>
              <a:buNone/>
            </a:pPr>
            <a:r>
              <a:rPr lang="en-US" sz="1800" dirty="0">
                <a:solidFill>
                  <a:schemeClr val="tx1">
                    <a:lumMod val="75000"/>
                    <a:lumOff val="25000"/>
                  </a:schemeClr>
                </a:solidFill>
                <a:latin typeface="Calibri"/>
                <a:ea typeface="Calibri"/>
                <a:cs typeface="Calibri"/>
              </a:rPr>
              <a:t>The</a:t>
            </a:r>
            <a:r>
              <a:rPr lang="en-US" sz="1800" dirty="0">
                <a:solidFill>
                  <a:schemeClr val="tx1">
                    <a:lumMod val="75000"/>
                    <a:lumOff val="25000"/>
                  </a:schemeClr>
                </a:solidFill>
                <a:effectLst/>
                <a:latin typeface="Calibri"/>
                <a:ea typeface="Calibri"/>
                <a:cs typeface="Calibri"/>
              </a:rPr>
              <a:t> </a:t>
            </a:r>
            <a:r>
              <a:rPr lang="en-US" sz="1800" b="1" dirty="0">
                <a:solidFill>
                  <a:schemeClr val="tx1">
                    <a:lumMod val="75000"/>
                    <a:lumOff val="25000"/>
                  </a:schemeClr>
                </a:solidFill>
                <a:effectLst/>
                <a:latin typeface="Calibri"/>
                <a:ea typeface="Calibri"/>
                <a:cs typeface="Calibri"/>
              </a:rPr>
              <a:t>Peterson-Milbank Program for Sustainable Health Care Costs</a:t>
            </a:r>
            <a:r>
              <a:rPr lang="en-US" sz="1800" dirty="0">
                <a:solidFill>
                  <a:schemeClr val="tx1">
                    <a:lumMod val="75000"/>
                    <a:lumOff val="25000"/>
                  </a:schemeClr>
                </a:solidFill>
                <a:effectLst/>
                <a:latin typeface="Calibri"/>
                <a:ea typeface="Calibri"/>
                <a:cs typeface="Calibri"/>
              </a:rPr>
              <a:t>, </a:t>
            </a:r>
            <a:r>
              <a:rPr lang="en-US" sz="1800" dirty="0">
                <a:solidFill>
                  <a:schemeClr val="tx1">
                    <a:lumMod val="75000"/>
                    <a:lumOff val="25000"/>
                  </a:schemeClr>
                </a:solidFill>
                <a:latin typeface="Calibri"/>
                <a:ea typeface="Calibri"/>
                <a:cs typeface="Calibri"/>
              </a:rPr>
              <a:t>in partnership with </a:t>
            </a:r>
            <a:r>
              <a:rPr lang="en-US" sz="1800" b="1" dirty="0">
                <a:solidFill>
                  <a:schemeClr val="tx1">
                    <a:lumMod val="75000"/>
                    <a:lumOff val="25000"/>
                  </a:schemeClr>
                </a:solidFill>
                <a:latin typeface="Calibri"/>
                <a:ea typeface="Calibri"/>
                <a:cs typeface="Calibri"/>
              </a:rPr>
              <a:t>Manatt Health </a:t>
            </a:r>
            <a:r>
              <a:rPr lang="en-US" sz="1800" dirty="0">
                <a:solidFill>
                  <a:schemeClr val="tx1">
                    <a:lumMod val="75000"/>
                    <a:lumOff val="25000"/>
                  </a:schemeClr>
                </a:solidFill>
                <a:latin typeface="Calibri"/>
                <a:ea typeface="Calibri"/>
                <a:cs typeface="Calibri"/>
              </a:rPr>
              <a:t>and </a:t>
            </a:r>
            <a:r>
              <a:rPr lang="en-US" sz="1800" b="1" dirty="0" err="1">
                <a:solidFill>
                  <a:schemeClr val="tx1">
                    <a:lumMod val="75000"/>
                    <a:lumOff val="25000"/>
                  </a:schemeClr>
                </a:solidFill>
                <a:latin typeface="Calibri"/>
                <a:ea typeface="Calibri"/>
                <a:cs typeface="Calibri"/>
              </a:rPr>
              <a:t>Burness</a:t>
            </a:r>
            <a:r>
              <a:rPr lang="en-US" sz="1800" dirty="0">
                <a:solidFill>
                  <a:schemeClr val="tx1">
                    <a:lumMod val="75000"/>
                    <a:lumOff val="25000"/>
                  </a:schemeClr>
                </a:solidFill>
                <a:latin typeface="Calibri"/>
                <a:ea typeface="Calibri"/>
                <a:cs typeface="Calibri"/>
              </a:rPr>
              <a:t>,</a:t>
            </a:r>
            <a:r>
              <a:rPr lang="en-US" sz="1800" b="1" dirty="0">
                <a:solidFill>
                  <a:schemeClr val="tx1">
                    <a:lumMod val="75000"/>
                    <a:lumOff val="25000"/>
                  </a:schemeClr>
                </a:solidFill>
                <a:latin typeface="Calibri"/>
                <a:ea typeface="Calibri"/>
                <a:cs typeface="Calibri"/>
              </a:rPr>
              <a:t> </a:t>
            </a:r>
            <a:r>
              <a:rPr lang="en-US" sz="1800" dirty="0">
                <a:solidFill>
                  <a:schemeClr val="tx1">
                    <a:lumMod val="75000"/>
                    <a:lumOff val="25000"/>
                  </a:schemeClr>
                </a:solidFill>
                <a:latin typeface="Calibri"/>
                <a:ea typeface="Calibri"/>
                <a:cs typeface="Calibri"/>
              </a:rPr>
              <a:t>has developed a suite of Data Analytic Resources </a:t>
            </a:r>
            <a:r>
              <a:rPr lang="en-US" sz="1800" spc="-5" dirty="0">
                <a:solidFill>
                  <a:schemeClr val="tx1">
                    <a:lumMod val="75000"/>
                    <a:lumOff val="25000"/>
                  </a:schemeClr>
                </a:solidFill>
                <a:effectLst/>
                <a:latin typeface="Calibri"/>
                <a:ea typeface="Calibri"/>
                <a:cs typeface="Calibri"/>
              </a:rPr>
              <a:t>to </a:t>
            </a:r>
            <a:r>
              <a:rPr lang="en-US" sz="1800" dirty="0">
                <a:solidFill>
                  <a:schemeClr val="tx1">
                    <a:lumMod val="75000"/>
                    <a:lumOff val="25000"/>
                  </a:schemeClr>
                </a:solidFill>
                <a:effectLst/>
                <a:latin typeface="Calibri"/>
                <a:ea typeface="Calibri"/>
                <a:cs typeface="Calibri"/>
              </a:rPr>
              <a:t>provide</a:t>
            </a:r>
            <a:r>
              <a:rPr lang="en-US" sz="1800" spc="-20" dirty="0">
                <a:solidFill>
                  <a:schemeClr val="tx1">
                    <a:lumMod val="75000"/>
                    <a:lumOff val="25000"/>
                  </a:schemeClr>
                </a:solidFill>
                <a:effectLst/>
                <a:latin typeface="Calibri"/>
                <a:ea typeface="Calibri"/>
                <a:cs typeface="Calibri"/>
              </a:rPr>
              <a:t> </a:t>
            </a:r>
            <a:r>
              <a:rPr lang="en-US" sz="1800" dirty="0">
                <a:solidFill>
                  <a:schemeClr val="tx1">
                    <a:lumMod val="75000"/>
                    <a:lumOff val="25000"/>
                  </a:schemeClr>
                </a:solidFill>
                <a:effectLst/>
                <a:latin typeface="Calibri"/>
                <a:ea typeface="Calibri"/>
                <a:cs typeface="Calibri"/>
              </a:rPr>
              <a:t>states</a:t>
            </a:r>
            <a:r>
              <a:rPr lang="en-US" sz="1800" spc="-5" dirty="0">
                <a:solidFill>
                  <a:schemeClr val="tx1">
                    <a:lumMod val="75000"/>
                    <a:lumOff val="25000"/>
                  </a:schemeClr>
                </a:solidFill>
                <a:effectLst/>
                <a:latin typeface="Calibri"/>
                <a:ea typeface="Calibri"/>
                <a:cs typeface="Calibri"/>
              </a:rPr>
              <a:t> </a:t>
            </a:r>
            <a:r>
              <a:rPr lang="en-US" sz="1800" dirty="0">
                <a:solidFill>
                  <a:schemeClr val="tx1">
                    <a:lumMod val="75000"/>
                    <a:lumOff val="25000"/>
                  </a:schemeClr>
                </a:solidFill>
                <a:effectLst/>
                <a:latin typeface="Calibri"/>
                <a:ea typeface="Calibri"/>
                <a:cs typeface="Calibri"/>
              </a:rPr>
              <a:t>with direction on how </a:t>
            </a:r>
            <a:r>
              <a:rPr lang="en-US" sz="1800" dirty="0">
                <a:solidFill>
                  <a:schemeClr val="tx1">
                    <a:lumMod val="75000"/>
                    <a:lumOff val="25000"/>
                  </a:schemeClr>
                </a:solidFill>
                <a:latin typeface="Calibri"/>
                <a:ea typeface="Calibri"/>
                <a:cs typeface="Calibri"/>
              </a:rPr>
              <a:t>health care data resources may</a:t>
            </a:r>
            <a:r>
              <a:rPr lang="en-US" sz="1800" dirty="0">
                <a:solidFill>
                  <a:schemeClr val="tx1">
                    <a:lumMod val="75000"/>
                    <a:lumOff val="25000"/>
                  </a:schemeClr>
                </a:solidFill>
                <a:effectLst/>
                <a:latin typeface="Calibri"/>
                <a:ea typeface="Calibri"/>
                <a:cs typeface="Calibri"/>
              </a:rPr>
              <a:t> be accessed, integrated,</a:t>
            </a:r>
            <a:r>
              <a:rPr lang="en-US" sz="1800" spc="-15" dirty="0">
                <a:solidFill>
                  <a:schemeClr val="tx1">
                    <a:lumMod val="75000"/>
                    <a:lumOff val="25000"/>
                  </a:schemeClr>
                </a:solidFill>
                <a:effectLst/>
                <a:latin typeface="Calibri"/>
                <a:ea typeface="Calibri"/>
                <a:cs typeface="Calibri"/>
              </a:rPr>
              <a:t> </a:t>
            </a:r>
            <a:r>
              <a:rPr lang="en-US" sz="1800" dirty="0">
                <a:solidFill>
                  <a:schemeClr val="tx1">
                    <a:lumMod val="75000"/>
                    <a:lumOff val="25000"/>
                  </a:schemeClr>
                </a:solidFill>
                <a:effectLst/>
                <a:latin typeface="Calibri"/>
                <a:ea typeface="Calibri"/>
                <a:cs typeface="Calibri"/>
              </a:rPr>
              <a:t>and analyzed</a:t>
            </a:r>
            <a:r>
              <a:rPr lang="en-US" sz="1800" spc="-5" dirty="0">
                <a:solidFill>
                  <a:schemeClr val="tx1">
                    <a:lumMod val="75000"/>
                    <a:lumOff val="25000"/>
                  </a:schemeClr>
                </a:solidFill>
                <a:effectLst/>
                <a:latin typeface="Calibri"/>
                <a:ea typeface="Calibri"/>
                <a:cs typeface="Calibri"/>
              </a:rPr>
              <a:t> </a:t>
            </a:r>
            <a:r>
              <a:rPr lang="en-US" sz="1800" dirty="0">
                <a:solidFill>
                  <a:schemeClr val="tx1">
                    <a:lumMod val="75000"/>
                    <a:lumOff val="25000"/>
                  </a:schemeClr>
                </a:solidFill>
                <a:effectLst/>
                <a:latin typeface="Calibri"/>
                <a:ea typeface="Calibri"/>
                <a:cs typeface="Calibri"/>
              </a:rPr>
              <a:t>in</a:t>
            </a:r>
            <a:r>
              <a:rPr lang="en-US" sz="1800" spc="-5" dirty="0">
                <a:solidFill>
                  <a:schemeClr val="tx1">
                    <a:lumMod val="75000"/>
                    <a:lumOff val="25000"/>
                  </a:schemeClr>
                </a:solidFill>
                <a:effectLst/>
                <a:latin typeface="Calibri"/>
                <a:ea typeface="Calibri"/>
                <a:cs typeface="Calibri"/>
              </a:rPr>
              <a:t> </a:t>
            </a:r>
            <a:r>
              <a:rPr lang="en-US" sz="1800" dirty="0">
                <a:solidFill>
                  <a:schemeClr val="tx1">
                    <a:lumMod val="75000"/>
                    <a:lumOff val="25000"/>
                  </a:schemeClr>
                </a:solidFill>
                <a:effectLst/>
                <a:latin typeface="Calibri"/>
                <a:ea typeface="Calibri"/>
                <a:cs typeface="Calibri"/>
              </a:rPr>
              <a:t>conjunction</a:t>
            </a:r>
            <a:r>
              <a:rPr lang="en-US" sz="1800" spc="-15" dirty="0">
                <a:solidFill>
                  <a:schemeClr val="tx1">
                    <a:lumMod val="75000"/>
                    <a:lumOff val="25000"/>
                  </a:schemeClr>
                </a:solidFill>
                <a:effectLst/>
                <a:latin typeface="Calibri"/>
                <a:ea typeface="Calibri"/>
                <a:cs typeface="Calibri"/>
              </a:rPr>
              <a:t> </a:t>
            </a:r>
            <a:r>
              <a:rPr lang="en-US" sz="1800" dirty="0">
                <a:solidFill>
                  <a:schemeClr val="tx1">
                    <a:lumMod val="75000"/>
                    <a:lumOff val="25000"/>
                  </a:schemeClr>
                </a:solidFill>
                <a:effectLst/>
                <a:latin typeface="Calibri"/>
                <a:ea typeface="Calibri"/>
                <a:cs typeface="Calibri"/>
              </a:rPr>
              <a:t>with benchmarking</a:t>
            </a:r>
            <a:r>
              <a:rPr lang="en-US" sz="1800" spc="-5" dirty="0">
                <a:solidFill>
                  <a:schemeClr val="tx1">
                    <a:lumMod val="75000"/>
                    <a:lumOff val="25000"/>
                  </a:schemeClr>
                </a:solidFill>
                <a:effectLst/>
                <a:latin typeface="Calibri"/>
                <a:ea typeface="Calibri"/>
                <a:cs typeface="Calibri"/>
              </a:rPr>
              <a:t> </a:t>
            </a:r>
            <a:r>
              <a:rPr lang="en-US" sz="1800" dirty="0">
                <a:solidFill>
                  <a:schemeClr val="tx1">
                    <a:lumMod val="75000"/>
                    <a:lumOff val="25000"/>
                  </a:schemeClr>
                </a:solidFill>
                <a:effectLst/>
                <a:latin typeface="Calibri"/>
                <a:ea typeface="Calibri"/>
                <a:cs typeface="Calibri"/>
              </a:rPr>
              <a:t>data</a:t>
            </a:r>
            <a:r>
              <a:rPr lang="en-US" sz="1800" spc="-15" dirty="0">
                <a:solidFill>
                  <a:schemeClr val="tx1">
                    <a:lumMod val="75000"/>
                    <a:lumOff val="25000"/>
                  </a:schemeClr>
                </a:solidFill>
                <a:effectLst/>
                <a:latin typeface="Calibri"/>
                <a:ea typeface="Calibri"/>
                <a:cs typeface="Calibri"/>
              </a:rPr>
              <a:t> </a:t>
            </a:r>
            <a:r>
              <a:rPr lang="en-US" sz="1800" dirty="0">
                <a:solidFill>
                  <a:schemeClr val="tx1">
                    <a:lumMod val="75000"/>
                    <a:lumOff val="25000"/>
                  </a:schemeClr>
                </a:solidFill>
                <a:effectLst/>
                <a:latin typeface="Calibri"/>
                <a:ea typeface="Calibri"/>
                <a:cs typeface="Calibri"/>
              </a:rPr>
              <a:t>to</a:t>
            </a:r>
            <a:r>
              <a:rPr lang="en-US" sz="1800" spc="-10" dirty="0">
                <a:solidFill>
                  <a:schemeClr val="tx1">
                    <a:lumMod val="75000"/>
                    <a:lumOff val="25000"/>
                  </a:schemeClr>
                </a:solidFill>
                <a:effectLst/>
                <a:latin typeface="Calibri"/>
                <a:ea typeface="Calibri"/>
                <a:cs typeface="Calibri"/>
              </a:rPr>
              <a:t> </a:t>
            </a:r>
            <a:r>
              <a:rPr lang="en-US" sz="1800" dirty="0">
                <a:solidFill>
                  <a:schemeClr val="tx1">
                    <a:lumMod val="75000"/>
                    <a:lumOff val="25000"/>
                  </a:schemeClr>
                </a:solidFill>
                <a:effectLst/>
                <a:latin typeface="Calibri"/>
                <a:ea typeface="Calibri"/>
                <a:cs typeface="Calibri"/>
              </a:rPr>
              <a:t>strengthen</a:t>
            </a:r>
            <a:r>
              <a:rPr lang="en-US" sz="1800" spc="-15" dirty="0">
                <a:solidFill>
                  <a:schemeClr val="tx1">
                    <a:lumMod val="75000"/>
                    <a:lumOff val="25000"/>
                  </a:schemeClr>
                </a:solidFill>
                <a:latin typeface="Calibri"/>
                <a:ea typeface="Calibri"/>
                <a:cs typeface="Calibri"/>
              </a:rPr>
              <a:t> market insight and support policy</a:t>
            </a:r>
            <a:r>
              <a:rPr lang="en-US" sz="1800" spc="-15" dirty="0">
                <a:solidFill>
                  <a:schemeClr val="tx1">
                    <a:lumMod val="75000"/>
                    <a:lumOff val="25000"/>
                  </a:schemeClr>
                </a:solidFill>
                <a:effectLst/>
                <a:latin typeface="Calibri"/>
                <a:ea typeface="Calibri"/>
                <a:cs typeface="Calibri"/>
              </a:rPr>
              <a:t> </a:t>
            </a:r>
            <a:r>
              <a:rPr lang="en-US" sz="1800" spc="-15" dirty="0">
                <a:solidFill>
                  <a:schemeClr val="tx1">
                    <a:lumMod val="75000"/>
                    <a:lumOff val="25000"/>
                  </a:schemeClr>
                </a:solidFill>
                <a:latin typeface="Calibri"/>
                <a:ea typeface="Calibri"/>
                <a:cs typeface="Calibri"/>
              </a:rPr>
              <a:t>action</a:t>
            </a:r>
            <a:r>
              <a:rPr lang="en-US" sz="1800" spc="-15" dirty="0">
                <a:solidFill>
                  <a:schemeClr val="tx1">
                    <a:lumMod val="75000"/>
                    <a:lumOff val="25000"/>
                  </a:schemeClr>
                </a:solidFill>
                <a:effectLst/>
                <a:latin typeface="Calibri"/>
                <a:ea typeface="Calibri"/>
                <a:cs typeface="Calibri"/>
              </a:rPr>
              <a:t>.</a:t>
            </a:r>
            <a:r>
              <a:rPr lang="en-US" sz="1800" spc="-15" dirty="0">
                <a:solidFill>
                  <a:schemeClr val="tx1">
                    <a:lumMod val="75000"/>
                    <a:lumOff val="25000"/>
                  </a:schemeClr>
                </a:solidFill>
                <a:latin typeface="Calibri"/>
                <a:ea typeface="Calibri"/>
                <a:cs typeface="Calibri"/>
              </a:rPr>
              <a:t> The </a:t>
            </a:r>
            <a:r>
              <a:rPr lang="en-US" sz="1800" dirty="0">
                <a:solidFill>
                  <a:schemeClr val="tx1">
                    <a:lumMod val="75000"/>
                    <a:lumOff val="25000"/>
                  </a:schemeClr>
                </a:solidFill>
                <a:ea typeface="+mn-lt"/>
                <a:cs typeface="+mn-lt"/>
                <a:hlinkClick r:id="rId3"/>
              </a:rPr>
              <a:t>Data Analytic Resources</a:t>
            </a:r>
            <a:r>
              <a:rPr lang="en-US" sz="1800" dirty="0">
                <a:solidFill>
                  <a:schemeClr val="tx1">
                    <a:lumMod val="75000"/>
                    <a:lumOff val="25000"/>
                  </a:schemeClr>
                </a:solidFill>
                <a:ea typeface="+mn-lt"/>
                <a:cs typeface="+mn-lt"/>
              </a:rPr>
              <a:t> </a:t>
            </a:r>
            <a:r>
              <a:rPr lang="en-US" sz="1800" dirty="0">
                <a:solidFill>
                  <a:schemeClr val="tx1">
                    <a:lumMod val="75000"/>
                    <a:lumOff val="25000"/>
                  </a:schemeClr>
                </a:solidFill>
              </a:rPr>
              <a:t>and more information on the </a:t>
            </a:r>
            <a:r>
              <a:rPr lang="en-US" sz="1800" dirty="0">
                <a:solidFill>
                  <a:schemeClr val="tx1">
                    <a:lumMod val="75000"/>
                    <a:lumOff val="25000"/>
                  </a:schemeClr>
                </a:solidFill>
                <a:effectLst/>
                <a:latin typeface="Calibri"/>
                <a:ea typeface="Calibri"/>
                <a:cs typeface="Calibri"/>
                <a:hlinkClick r:id="rId4">
                  <a:extLst>
                    <a:ext uri="{A12FA001-AC4F-418D-AE19-62706E023703}">
                      <ahyp:hlinkClr xmlns:ahyp="http://schemas.microsoft.com/office/drawing/2018/hyperlinkcolor" val="tx"/>
                    </a:ext>
                  </a:extLst>
                </a:hlinkClick>
              </a:rPr>
              <a:t>Peterson-Milbank Program for Sustainable Health Care</a:t>
            </a:r>
            <a:r>
              <a:rPr lang="en-US" sz="1800" dirty="0">
                <a:solidFill>
                  <a:schemeClr val="tx1">
                    <a:lumMod val="75000"/>
                    <a:lumOff val="25000"/>
                  </a:schemeClr>
                </a:solidFill>
                <a:effectLst/>
                <a:latin typeface="Calibri"/>
                <a:ea typeface="Calibri"/>
                <a:cs typeface="Calibri"/>
              </a:rPr>
              <a:t> are available on Milbank.org</a:t>
            </a:r>
            <a:r>
              <a:rPr lang="en-US" sz="1800" dirty="0">
                <a:solidFill>
                  <a:schemeClr val="tx1">
                    <a:lumMod val="65000"/>
                    <a:lumOff val="35000"/>
                  </a:schemeClr>
                </a:solidFill>
              </a:rPr>
              <a:t>. </a:t>
            </a:r>
            <a:endParaRPr lang="en-US" dirty="0">
              <a:solidFill>
                <a:schemeClr val="tx1">
                  <a:lumMod val="65000"/>
                  <a:lumOff val="35000"/>
                </a:schemeClr>
              </a:solidFill>
            </a:endParaRPr>
          </a:p>
        </p:txBody>
      </p:sp>
      <p:sp>
        <p:nvSpPr>
          <p:cNvPr id="4" name="Footer Placeholder 3">
            <a:extLst>
              <a:ext uri="{FF2B5EF4-FFF2-40B4-BE49-F238E27FC236}">
                <a16:creationId xmlns:a16="http://schemas.microsoft.com/office/drawing/2014/main" id="{C0EAC537-91A6-46B7-9990-87B71410E0C1}"/>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graphicFrame>
        <p:nvGraphicFramePr>
          <p:cNvPr id="24" name="Table 24">
            <a:extLst>
              <a:ext uri="{FF2B5EF4-FFF2-40B4-BE49-F238E27FC236}">
                <a16:creationId xmlns:a16="http://schemas.microsoft.com/office/drawing/2014/main" id="{6D2E679F-8CF5-4DE7-9D3D-EBE79EB06D63}"/>
              </a:ext>
            </a:extLst>
          </p:cNvPr>
          <p:cNvGraphicFramePr>
            <a:graphicFrameLocks noGrp="1"/>
          </p:cNvGraphicFramePr>
          <p:nvPr>
            <p:extLst>
              <p:ext uri="{D42A27DB-BD31-4B8C-83A1-F6EECF244321}">
                <p14:modId xmlns:p14="http://schemas.microsoft.com/office/powerpoint/2010/main" val="3952015223"/>
              </p:ext>
            </p:extLst>
          </p:nvPr>
        </p:nvGraphicFramePr>
        <p:xfrm>
          <a:off x="-1"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779683734"/>
                    </a:ext>
                  </a:extLst>
                </a:gridCol>
                <a:gridCol w="2438400">
                  <a:extLst>
                    <a:ext uri="{9D8B030D-6E8A-4147-A177-3AD203B41FA5}">
                      <a16:colId xmlns:a16="http://schemas.microsoft.com/office/drawing/2014/main" val="1317366572"/>
                    </a:ext>
                  </a:extLst>
                </a:gridCol>
                <a:gridCol w="2438400">
                  <a:extLst>
                    <a:ext uri="{9D8B030D-6E8A-4147-A177-3AD203B41FA5}">
                      <a16:colId xmlns:a16="http://schemas.microsoft.com/office/drawing/2014/main" val="591650189"/>
                    </a:ext>
                  </a:extLst>
                </a:gridCol>
                <a:gridCol w="2438400">
                  <a:extLst>
                    <a:ext uri="{9D8B030D-6E8A-4147-A177-3AD203B41FA5}">
                      <a16:colId xmlns:a16="http://schemas.microsoft.com/office/drawing/2014/main" val="3942098912"/>
                    </a:ext>
                  </a:extLst>
                </a:gridCol>
                <a:gridCol w="2438400">
                  <a:extLst>
                    <a:ext uri="{9D8B030D-6E8A-4147-A177-3AD203B41FA5}">
                      <a16:colId xmlns:a16="http://schemas.microsoft.com/office/drawing/2014/main" val="34260009"/>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72783123"/>
                  </a:ext>
                </a:extLst>
              </a:tr>
            </a:tbl>
          </a:graphicData>
        </a:graphic>
      </p:graphicFrame>
      <p:pic>
        <p:nvPicPr>
          <p:cNvPr id="2" name="Picture 1">
            <a:extLst>
              <a:ext uri="{FF2B5EF4-FFF2-40B4-BE49-F238E27FC236}">
                <a16:creationId xmlns:a16="http://schemas.microsoft.com/office/drawing/2014/main" id="{3B3A8C60-CC43-4EB1-8A35-3AE50ACFA9E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p:blipFill>
        <p:spPr bwMode="auto">
          <a:xfrm>
            <a:off x="1891073" y="2407780"/>
            <a:ext cx="4567801" cy="94506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Manatt Adds Nationally Recognized Marketing and Advertising Partner |  Business Wire">
            <a:extLst>
              <a:ext uri="{FF2B5EF4-FFF2-40B4-BE49-F238E27FC236}">
                <a16:creationId xmlns:a16="http://schemas.microsoft.com/office/drawing/2014/main" id="{6A16E0F5-D3DA-024C-9789-7D6201F4A02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99533" y="2377751"/>
            <a:ext cx="2102497" cy="105124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274445EF-9D66-477E-FCAB-6B94D02852A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p:blipFill>
        <p:spPr bwMode="auto">
          <a:xfrm>
            <a:off x="9353172" y="6179532"/>
            <a:ext cx="2313594" cy="478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23267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090A363-1F18-3170-3413-AEEFBC27A971}"/>
              </a:ext>
            </a:extLst>
          </p:cNvPr>
          <p:cNvSpPr>
            <a:spLocks noGrp="1"/>
          </p:cNvSpPr>
          <p:nvPr>
            <p:ph type="title"/>
          </p:nvPr>
        </p:nvSpPr>
        <p:spPr/>
        <p:txBody>
          <a:bodyPr/>
          <a:lstStyle/>
          <a:p>
            <a:r>
              <a:rPr lang="en-US"/>
              <a:t>Data &amp; Sources</a:t>
            </a:r>
          </a:p>
        </p:txBody>
      </p:sp>
      <p:sp>
        <p:nvSpPr>
          <p:cNvPr id="5" name="Footer Placeholder 4">
            <a:extLst>
              <a:ext uri="{FF2B5EF4-FFF2-40B4-BE49-F238E27FC236}">
                <a16:creationId xmlns:a16="http://schemas.microsoft.com/office/drawing/2014/main" id="{24EA762F-5A3B-3CC8-AD6A-ECF2A597EC65}"/>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spTree>
    <p:extLst>
      <p:ext uri="{BB962C8B-B14F-4D97-AF65-F5344CB8AC3E}">
        <p14:creationId xmlns:p14="http://schemas.microsoft.com/office/powerpoint/2010/main" val="26258447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964D504-89C2-4E68-9D90-FAF0EEC1FC07}"/>
              </a:ext>
            </a:extLst>
          </p:cNvPr>
          <p:cNvSpPr>
            <a:spLocks noGrp="1"/>
          </p:cNvSpPr>
          <p:nvPr>
            <p:ph type="title"/>
          </p:nvPr>
        </p:nvSpPr>
        <p:spPr/>
        <p:txBody>
          <a:bodyPr>
            <a:normAutofit fontScale="90000"/>
          </a:bodyPr>
          <a:lstStyle/>
          <a:p>
            <a:r>
              <a:rPr lang="en-US" sz="2200" dirty="0">
                <a:solidFill>
                  <a:schemeClr val="bg1">
                    <a:lumMod val="65000"/>
                  </a:schemeClr>
                </a:solidFill>
              </a:rPr>
              <a:t>Data &amp; Sources </a:t>
            </a:r>
            <a:br>
              <a:rPr lang="en-US" dirty="0"/>
            </a:br>
            <a:r>
              <a:rPr lang="en-US" dirty="0"/>
              <a:t>Slides 11</a:t>
            </a:r>
            <a:r>
              <a:rPr lang="en-US" dirty="0">
                <a:latin typeface="Arial" panose="020B0604020202020204" pitchFamily="34" charset="0"/>
                <a:cs typeface="Arial" panose="020B0604020202020204" pitchFamily="34" charset="0"/>
              </a:rPr>
              <a:t>–</a:t>
            </a:r>
            <a:r>
              <a:rPr lang="en-US" dirty="0"/>
              <a:t>12</a:t>
            </a:r>
          </a:p>
        </p:txBody>
      </p:sp>
      <p:sp>
        <p:nvSpPr>
          <p:cNvPr id="6" name="Content Placeholder 5">
            <a:extLst>
              <a:ext uri="{FF2B5EF4-FFF2-40B4-BE49-F238E27FC236}">
                <a16:creationId xmlns:a16="http://schemas.microsoft.com/office/drawing/2014/main" id="{CEF19B34-677C-4C48-9741-B521FE5266D2}"/>
              </a:ext>
            </a:extLst>
          </p:cNvPr>
          <p:cNvSpPr>
            <a:spLocks noGrp="1"/>
          </p:cNvSpPr>
          <p:nvPr>
            <p:ph sz="quarter" idx="14"/>
          </p:nvPr>
        </p:nvSpPr>
        <p:spPr/>
        <p:txBody>
          <a:bodyPr/>
          <a:lstStyle/>
          <a:p>
            <a:pPr marL="0" indent="0">
              <a:spcBef>
                <a:spcPts val="600"/>
              </a:spcBef>
              <a:buNone/>
            </a:pPr>
            <a:r>
              <a:rPr lang="en-US" sz="14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Slide 11: National Health Expenditures as a Percent of GDP Over Time (2001</a:t>
            </a:r>
            <a:r>
              <a:rPr lang="en-US" sz="1400" b="1" u="sng"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en-US" sz="14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2021) and Slide 12: Historical and Projected National Health Expenditures (NHE) and Gross Domestic Product (GDP), 2013–2031</a:t>
            </a:r>
          </a:p>
          <a:p>
            <a:pPr>
              <a:spcBef>
                <a:spcPts val="600"/>
              </a:spcBef>
            </a:pPr>
            <a:r>
              <a:rPr lang="en-US" sz="1400" dirty="0">
                <a:effectLst/>
                <a:latin typeface="Calibri" panose="020F0502020204030204" pitchFamily="34" charset="0"/>
                <a:ea typeface="Times New Roman" panose="02020603050405020304" pitchFamily="18" charset="0"/>
              </a:rPr>
              <a:t>Historical and projected </a:t>
            </a:r>
            <a:r>
              <a:rPr lang="en-US" sz="1400" dirty="0">
                <a:latin typeface="Calibri" panose="020F0502020204030204" pitchFamily="34" charset="0"/>
                <a:ea typeface="Times New Roman" panose="02020603050405020304" pitchFamily="18" charset="0"/>
              </a:rPr>
              <a:t>NHE data and projected GDP data from </a:t>
            </a:r>
            <a:r>
              <a:rPr lang="en-US" sz="1400" dirty="0">
                <a:effectLst/>
                <a:latin typeface="Calibri" panose="020F0502020204030204" pitchFamily="34" charset="0"/>
                <a:ea typeface="Times New Roman" panose="02020603050405020304" pitchFamily="18" charset="0"/>
              </a:rPr>
              <a:t>Centers for Medicare &amp; Medicaid Services, Office of the Actuary, National Health Statistics Group</a:t>
            </a:r>
            <a:r>
              <a:rPr lang="en-US"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National Health Expenditure Accounts Data. Updated July 19, 2023. Available here: </a:t>
            </a: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hlinkClick r:id="rId3"/>
              </a:rPr>
              <a:t>https://www.cms.gov/research-statistics-data-and-systems/statistics-trends-and-reports/nationalhealthexpenddata/nationalhealthaccountsprojected</a:t>
            </a: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Accessed July 31, 2023.  </a:t>
            </a:r>
          </a:p>
          <a:p>
            <a:pPr lvl="1">
              <a:spcBef>
                <a:spcPts val="600"/>
              </a:spcBef>
            </a:pP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Downloaded file: NHE Historical and Projections - Data (ZIP).</a:t>
            </a:r>
          </a:p>
          <a:p>
            <a:pPr lvl="1">
              <a:spcBef>
                <a:spcPts val="600"/>
              </a:spcBef>
            </a:pPr>
            <a:r>
              <a:rPr lang="en-US" sz="1400" dirty="0">
                <a:latin typeface="Calibri" panose="020F0502020204030204" pitchFamily="34" charset="0"/>
                <a:ea typeface="Calibri" panose="020F0502020204030204" pitchFamily="34" charset="0"/>
                <a:cs typeface="Times New Roman" panose="02020603050405020304" pitchFamily="18" charset="0"/>
              </a:rPr>
              <a:t>Downloaded file: NHE Projections - Tables (ZIP) / National Health Expenditures and Selected Economic Indicators, Levels and Annual Percent Change: Calendar Years 2013</a:t>
            </a:r>
            <a:r>
              <a:rPr lang="en-US" sz="1400" dirty="0">
                <a:latin typeface="Arial" panose="020B0604020202020204" pitchFamily="34" charset="0"/>
                <a:ea typeface="Calibri" panose="020F0502020204030204" pitchFamily="34" charset="0"/>
                <a:cs typeface="Arial" panose="020B0604020202020204" pitchFamily="34" charset="0"/>
              </a:rPr>
              <a:t>–</a:t>
            </a:r>
            <a:r>
              <a:rPr lang="en-US" sz="1400" dirty="0">
                <a:latin typeface="Calibri" panose="020F0502020204030204" pitchFamily="34" charset="0"/>
                <a:ea typeface="Calibri" panose="020F0502020204030204" pitchFamily="34" charset="0"/>
                <a:cs typeface="Times New Roman" panose="02020603050405020304" pitchFamily="18" charset="0"/>
              </a:rPr>
              <a:t>2031</a:t>
            </a:r>
          </a:p>
          <a:p>
            <a:pPr lvl="1">
              <a:spcBef>
                <a:spcPts val="600"/>
              </a:spcBef>
            </a:pPr>
            <a:r>
              <a:rPr lang="en-US" sz="1400" dirty="0">
                <a:latin typeface="Calibri" panose="020F0502020204030204" pitchFamily="34" charset="0"/>
                <a:ea typeface="Calibri" panose="020F0502020204030204" pitchFamily="34" charset="0"/>
                <a:cs typeface="Times New Roman" panose="02020603050405020304" pitchFamily="18" charset="0"/>
              </a:rPr>
              <a:t>Additional data source information is available at: </a:t>
            </a:r>
            <a:r>
              <a:rPr lang="en-US" sz="14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4"/>
              </a:rPr>
              <a:t>https://www.cms.gov/Research-Statistics-Data-and-Systems/Statistics-Trends-and-Reports/NationalHealthExpendData/NationalHealthAccountsStateHealthAccountsResidence</a:t>
            </a:r>
            <a:endParaRPr lang="en-US" sz="1400"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lvl="1">
              <a:spcBef>
                <a:spcPts val="600"/>
              </a:spcBef>
            </a:pPr>
            <a:r>
              <a:rPr lang="en-US" sz="1400" noProof="0" dirty="0">
                <a:latin typeface="Calibri" panose="020F0502020204030204" pitchFamily="34" charset="0"/>
                <a:ea typeface="Calibri" panose="020F0502020204030204" pitchFamily="34" charset="0"/>
                <a:cs typeface="Times New Roman" panose="02020603050405020304" pitchFamily="18" charset="0"/>
              </a:rPr>
              <a:t>Related links: National Health Expenditure Projections, 2022–31: Growth To Stabilize Once The COVID-19 Public Health Emergency Ends, Health Affairs. June 14, 2023. </a:t>
            </a:r>
            <a:r>
              <a:rPr lang="en-US" sz="1400" noProof="0" dirty="0">
                <a:latin typeface="Calibri" panose="020F0502020204030204" pitchFamily="34" charset="0"/>
                <a:ea typeface="Calibri" panose="020F0502020204030204" pitchFamily="34" charset="0"/>
                <a:cs typeface="Times New Roman" panose="02020603050405020304" pitchFamily="18" charset="0"/>
                <a:hlinkClick r:id="rId5"/>
              </a:rPr>
              <a:t>https://www.healthaffairs.org/doi/full/10.1377/hlthaff.2023.00403</a:t>
            </a:r>
            <a:r>
              <a:rPr lang="en-US" sz="1400" noProof="0" dirty="0">
                <a:latin typeface="Calibri" panose="020F0502020204030204" pitchFamily="34" charset="0"/>
                <a:ea typeface="Calibri" panose="020F0502020204030204" pitchFamily="34" charset="0"/>
                <a:cs typeface="Times New Roman" panose="02020603050405020304" pitchFamily="18" charset="0"/>
              </a:rPr>
              <a:t>. Accessed July 31, 2023. </a:t>
            </a:r>
            <a:endParaRPr lang="en-US" sz="1400"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lvl="1">
              <a:spcBef>
                <a:spcPts val="600"/>
              </a:spcBef>
            </a:pP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See also: </a:t>
            </a:r>
            <a:r>
              <a:rPr lang="en-US" sz="1400" b="1" dirty="0">
                <a:effectLst/>
                <a:latin typeface="Calibri" panose="020F0502020204030204" pitchFamily="34" charset="0"/>
                <a:ea typeface="Times New Roman" panose="02020603050405020304" pitchFamily="18" charset="0"/>
              </a:rPr>
              <a:t>Data Inventory Source #F3 </a:t>
            </a:r>
            <a:r>
              <a:rPr lang="en-US" sz="1400" dirty="0">
                <a:effectLst/>
                <a:latin typeface="Calibri" panose="020F0502020204030204" pitchFamily="34" charset="0"/>
                <a:ea typeface="Times New Roman" panose="02020603050405020304" pitchFamily="18" charset="0"/>
              </a:rPr>
              <a:t>(CMS National Health Expenditures (NHE)  and State Health Expenditure Accounts </a:t>
            </a:r>
            <a:r>
              <a:rPr lang="en-US" sz="1400" dirty="0">
                <a:latin typeface="Calibri" panose="020F0502020204030204" pitchFamily="34" charset="0"/>
                <a:ea typeface="Times New Roman" panose="02020603050405020304" pitchFamily="18" charset="0"/>
              </a:rPr>
              <a:t>(</a:t>
            </a:r>
            <a:r>
              <a:rPr lang="en-US" sz="1400" dirty="0">
                <a:effectLst/>
                <a:latin typeface="Calibri" panose="020F0502020204030204" pitchFamily="34" charset="0"/>
                <a:ea typeface="Times New Roman" panose="02020603050405020304" pitchFamily="18" charset="0"/>
              </a:rPr>
              <a:t>SHEA) for full information</a:t>
            </a:r>
            <a:endPar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spcBef>
                <a:spcPts val="600"/>
              </a:spcBef>
            </a:pP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Historical GDP data from The Bureau of Economic Analysis, National Income and Product Accounts. Updated September 28,2023. Available at: </a:t>
            </a: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hlinkClick r:id="rId6"/>
              </a:rPr>
              <a:t>https://www.bea.gov/itable/national-gdp-and-personal-income</a:t>
            </a: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Accessed October 2, 2023. </a:t>
            </a:r>
          </a:p>
          <a:p>
            <a:pPr lvl="1">
              <a:spcBef>
                <a:spcPts val="600"/>
              </a:spcBef>
            </a:pP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Downloaded file: Table 1.1.5 Gross Domestic Product</a:t>
            </a:r>
          </a:p>
        </p:txBody>
      </p:sp>
      <p:sp>
        <p:nvSpPr>
          <p:cNvPr id="3" name="Footer Placeholder 2">
            <a:extLst>
              <a:ext uri="{FF2B5EF4-FFF2-40B4-BE49-F238E27FC236}">
                <a16:creationId xmlns:a16="http://schemas.microsoft.com/office/drawing/2014/main" id="{47B5AF0B-8BD9-4EE0-8FCE-93002695B3CD}"/>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spTree>
    <p:extLst>
      <p:ext uri="{BB962C8B-B14F-4D97-AF65-F5344CB8AC3E}">
        <p14:creationId xmlns:p14="http://schemas.microsoft.com/office/powerpoint/2010/main" val="37707621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964D504-89C2-4E68-9D90-FAF0EEC1FC07}"/>
              </a:ext>
            </a:extLst>
          </p:cNvPr>
          <p:cNvSpPr>
            <a:spLocks noGrp="1"/>
          </p:cNvSpPr>
          <p:nvPr>
            <p:ph type="title"/>
          </p:nvPr>
        </p:nvSpPr>
        <p:spPr/>
        <p:txBody>
          <a:bodyPr>
            <a:normAutofit fontScale="90000"/>
          </a:bodyPr>
          <a:lstStyle/>
          <a:p>
            <a:r>
              <a:rPr lang="en-US" sz="2200" dirty="0">
                <a:solidFill>
                  <a:schemeClr val="bg1">
                    <a:lumMod val="65000"/>
                  </a:schemeClr>
                </a:solidFill>
              </a:rPr>
              <a:t>Data &amp; Sources </a:t>
            </a:r>
            <a:br>
              <a:rPr lang="en-US" dirty="0"/>
            </a:br>
            <a:r>
              <a:rPr lang="en-US" dirty="0"/>
              <a:t>Slides 13</a:t>
            </a:r>
            <a:r>
              <a:rPr lang="en-US" dirty="0">
                <a:latin typeface="Arial" panose="020B0604020202020204" pitchFamily="34" charset="0"/>
                <a:cs typeface="Arial" panose="020B0604020202020204" pitchFamily="34" charset="0"/>
              </a:rPr>
              <a:t>–</a:t>
            </a:r>
            <a:r>
              <a:rPr lang="en-US" dirty="0"/>
              <a:t>14</a:t>
            </a:r>
          </a:p>
        </p:txBody>
      </p:sp>
      <p:sp>
        <p:nvSpPr>
          <p:cNvPr id="6" name="Content Placeholder 5">
            <a:extLst>
              <a:ext uri="{FF2B5EF4-FFF2-40B4-BE49-F238E27FC236}">
                <a16:creationId xmlns:a16="http://schemas.microsoft.com/office/drawing/2014/main" id="{CEF19B34-677C-4C48-9741-B521FE5266D2}"/>
              </a:ext>
            </a:extLst>
          </p:cNvPr>
          <p:cNvSpPr>
            <a:spLocks noGrp="1"/>
          </p:cNvSpPr>
          <p:nvPr>
            <p:ph sz="quarter" idx="14"/>
          </p:nvPr>
        </p:nvSpPr>
        <p:spPr/>
        <p:txBody>
          <a:bodyPr/>
          <a:lstStyle/>
          <a:p>
            <a:pPr marL="0" indent="0">
              <a:spcBef>
                <a:spcPts val="600"/>
              </a:spcBef>
              <a:buNone/>
            </a:pPr>
            <a:r>
              <a:rPr lang="en-US" sz="14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Slide 13: Life Expectancy at Birth in Years (1980–2021)</a:t>
            </a:r>
          </a:p>
          <a:p>
            <a:pPr>
              <a:spcBef>
                <a:spcPts val="600"/>
              </a:spcBef>
            </a:pP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Peterson-KFF Health System Tracker. How does U.S. life expectancy compare to other countries? December 6, 2022. Available at: </a:t>
            </a: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hlinkClick r:id="rId2"/>
              </a:rPr>
              <a:t>https://www.healthsystemtracker.org/chart-collection/u-s-life-expectancy-compare-countries/</a:t>
            </a: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Accessed July 31, 2023.</a:t>
            </a:r>
          </a:p>
          <a:p>
            <a:pPr lvl="1">
              <a:spcBef>
                <a:spcPts val="600"/>
              </a:spcBef>
            </a:pP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Comparable countries include: Australia, Austria, Belgium, Canada (except for 2021), France, Germany, Japan, the Netherlands, Sweden, Switzerland, and the U.K. See Methods section of "How does U.S. life expectancy compare to other countries?"</a:t>
            </a:r>
          </a:p>
          <a:p>
            <a:pPr lvl="1">
              <a:spcBef>
                <a:spcPts val="600"/>
              </a:spcBef>
            </a:pP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Data from KFF analysis of CDC, OECD, Japanese Ministry of Health, </a:t>
            </a:r>
            <a:r>
              <a:rPr lang="en-US" sz="1400"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Labour</a:t>
            </a: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and Welfare, Australian Bureau of Statistics, and UK Office for Health Improvement and Disparities data</a:t>
            </a:r>
          </a:p>
          <a:p>
            <a:pPr marL="381020" lvl="1" indent="0">
              <a:spcBef>
                <a:spcPts val="600"/>
              </a:spcBef>
              <a:buNone/>
            </a:pPr>
            <a:endPar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600"/>
              </a:spcBef>
              <a:buNone/>
            </a:pPr>
            <a:r>
              <a:rPr lang="en-US" sz="1400" b="1" u="sng" dirty="0">
                <a:latin typeface="Calibri" panose="020F0502020204030204" pitchFamily="34" charset="0"/>
                <a:ea typeface="Calibri" panose="020F0502020204030204" pitchFamily="34" charset="0"/>
                <a:cs typeface="Times New Roman" panose="02020603050405020304" pitchFamily="18" charset="0"/>
              </a:rPr>
              <a:t>Slide 14: Share of Nonelderly Adults Reporting Selected Barriers to Accessing Health Care by Race / Ethnicity, 2021</a:t>
            </a:r>
          </a:p>
          <a:p>
            <a:pPr>
              <a:spcBef>
                <a:spcPts val="600"/>
              </a:spcBef>
            </a:pP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National Center for Health Statistics. Percentage of adults aged 18 and over who did not get needed medical care due to cost in the past 12 months, US, 2021; Percentage of adults aged 18 and over who delayed getting medical care due to cost in past 12 months, US, 2021; and, Percentage of adults aged 18 and over who did not take medication as prescribed to save money in the past 12 months, US, 2021. National Health Interview Survey. Available at: </a:t>
            </a: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hlinkClick r:id="rId3"/>
              </a:rPr>
              <a:t>https://wwwn.cdc.gov/NHISDataQueryTool/SHS_adult/index.html</a:t>
            </a: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Accessed August 28, 2023. </a:t>
            </a:r>
          </a:p>
          <a:p>
            <a:pPr marL="381020" lvl="1" indent="0">
              <a:spcBef>
                <a:spcPts val="600"/>
              </a:spcBef>
              <a:buNone/>
            </a:pPr>
            <a:endPar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lvl="1">
              <a:spcBef>
                <a:spcPts val="600"/>
              </a:spcBef>
            </a:pPr>
            <a:endParaRPr lang="en-US" sz="1400"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81020" lvl="1" indent="0">
              <a:spcBef>
                <a:spcPts val="600"/>
              </a:spcBef>
              <a:buNone/>
            </a:pPr>
            <a:endParaRPr lang="en-US" sz="1400"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Footer Placeholder 2">
            <a:extLst>
              <a:ext uri="{FF2B5EF4-FFF2-40B4-BE49-F238E27FC236}">
                <a16:creationId xmlns:a16="http://schemas.microsoft.com/office/drawing/2014/main" id="{47B5AF0B-8BD9-4EE0-8FCE-93002695B3CD}"/>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spTree>
    <p:extLst>
      <p:ext uri="{BB962C8B-B14F-4D97-AF65-F5344CB8AC3E}">
        <p14:creationId xmlns:p14="http://schemas.microsoft.com/office/powerpoint/2010/main" val="20669864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964D504-89C2-4E68-9D90-FAF0EEC1FC07}"/>
              </a:ext>
            </a:extLst>
          </p:cNvPr>
          <p:cNvSpPr>
            <a:spLocks noGrp="1"/>
          </p:cNvSpPr>
          <p:nvPr>
            <p:ph type="title"/>
          </p:nvPr>
        </p:nvSpPr>
        <p:spPr/>
        <p:txBody>
          <a:bodyPr>
            <a:normAutofit fontScale="90000"/>
          </a:bodyPr>
          <a:lstStyle/>
          <a:p>
            <a:r>
              <a:rPr lang="en-US" sz="2200" dirty="0">
                <a:solidFill>
                  <a:schemeClr val="bg1">
                    <a:lumMod val="65000"/>
                  </a:schemeClr>
                </a:solidFill>
              </a:rPr>
              <a:t>Data &amp; Sources </a:t>
            </a:r>
            <a:br>
              <a:rPr lang="en-US" dirty="0"/>
            </a:br>
            <a:r>
              <a:rPr lang="en-US" dirty="0"/>
              <a:t>Slides 16</a:t>
            </a:r>
            <a:r>
              <a:rPr lang="en-US" dirty="0">
                <a:latin typeface="Arial" panose="020B0604020202020204" pitchFamily="34" charset="0"/>
                <a:cs typeface="Arial" panose="020B0604020202020204" pitchFamily="34" charset="0"/>
              </a:rPr>
              <a:t>–</a:t>
            </a:r>
            <a:r>
              <a:rPr lang="en-US" dirty="0"/>
              <a:t>17</a:t>
            </a:r>
          </a:p>
        </p:txBody>
      </p:sp>
      <p:sp>
        <p:nvSpPr>
          <p:cNvPr id="6" name="Content Placeholder 5">
            <a:extLst>
              <a:ext uri="{FF2B5EF4-FFF2-40B4-BE49-F238E27FC236}">
                <a16:creationId xmlns:a16="http://schemas.microsoft.com/office/drawing/2014/main" id="{CEF19B34-677C-4C48-9741-B521FE5266D2}"/>
              </a:ext>
            </a:extLst>
          </p:cNvPr>
          <p:cNvSpPr>
            <a:spLocks noGrp="1"/>
          </p:cNvSpPr>
          <p:nvPr>
            <p:ph sz="quarter" idx="14"/>
          </p:nvPr>
        </p:nvSpPr>
        <p:spPr>
          <a:xfrm>
            <a:off x="399826" y="955497"/>
            <a:ext cx="11392348" cy="5095679"/>
          </a:xfrm>
        </p:spPr>
        <p:txBody>
          <a:bodyPr/>
          <a:lstStyle/>
          <a:p>
            <a:pPr marL="0" indent="0">
              <a:spcBef>
                <a:spcPts val="600"/>
              </a:spcBef>
              <a:buNone/>
            </a:pPr>
            <a:r>
              <a:rPr lang="en-US" sz="14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Slide 16: Health Care Spending in </a:t>
            </a:r>
            <a:r>
              <a:rPr lang="en-US" sz="1400" b="1" u="sng" dirty="0">
                <a:solidFill>
                  <a:srgbClr val="000000"/>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Washington </a:t>
            </a:r>
            <a:r>
              <a:rPr lang="en-US" sz="14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Compared to Peer States (Per Capita, 2000–2020)</a:t>
            </a:r>
          </a:p>
          <a:p>
            <a:pPr>
              <a:spcBef>
                <a:spcPts val="600"/>
              </a:spcBef>
            </a:pPr>
            <a:r>
              <a:rPr lang="en-US" sz="1400" dirty="0">
                <a:effectLst/>
                <a:latin typeface="Calibri" panose="020F0502020204030204" pitchFamily="34" charset="0"/>
                <a:ea typeface="Times New Roman" panose="02020603050405020304" pitchFamily="18" charset="0"/>
              </a:rPr>
              <a:t>Centers for Medicare &amp; Medicaid Services, Office of the Actuary, National Health Statistics Group. National Health Expenditure Data: Health Expenditures by State of Residence, 1991 - 2020. Available at: </a:t>
            </a:r>
            <a:r>
              <a:rPr lang="en-US" sz="1400" dirty="0">
                <a:effectLst/>
                <a:latin typeface="Calibri" panose="020F0502020204030204" pitchFamily="34" charset="0"/>
                <a:ea typeface="Times New Roman" panose="02020603050405020304" pitchFamily="18" charset="0"/>
                <a:hlinkClick r:id="rId3"/>
              </a:rPr>
              <a:t>https://www.cms.gov/Research-Statistics-Data-and-Systems/Statistics-Trends-and-Reports/NationalHealthExpendData/NationalHealthAccountsStateHealthAccountsResidence</a:t>
            </a:r>
            <a:r>
              <a:rPr lang="en-US" sz="1400" dirty="0">
                <a:effectLst/>
                <a:latin typeface="Calibri" panose="020F0502020204030204" pitchFamily="34" charset="0"/>
                <a:ea typeface="Times New Roman" panose="02020603050405020304" pitchFamily="18" charset="0"/>
              </a:rPr>
              <a:t>. Accessed June 22, 2023.</a:t>
            </a:r>
            <a:r>
              <a:rPr lang="en-US" sz="1400" dirty="0">
                <a:latin typeface="Calibri" panose="020F0502020204030204" pitchFamily="34" charset="0"/>
                <a:ea typeface="Times New Roman" panose="02020603050405020304" pitchFamily="18" charset="0"/>
              </a:rPr>
              <a:t> </a:t>
            </a:r>
          </a:p>
          <a:p>
            <a:pPr lvl="1">
              <a:spcBef>
                <a:spcPts val="600"/>
              </a:spcBef>
            </a:pP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Downloaded file: Health expenditures by state of residence (ZIP), Table 11: Total All Payers Per Capita State Estimates by State of Residence (1991-2020) - Personal Health Care (Millions of Dollars).</a:t>
            </a:r>
          </a:p>
          <a:p>
            <a:pPr>
              <a:spcBef>
                <a:spcPts val="600"/>
              </a:spcBef>
            </a:pP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See also: </a:t>
            </a:r>
            <a:r>
              <a:rPr lang="en-US" sz="1400" b="1" dirty="0">
                <a:effectLst/>
                <a:latin typeface="Calibri" panose="020F0502020204030204" pitchFamily="34" charset="0"/>
                <a:ea typeface="Times New Roman" panose="02020603050405020304" pitchFamily="18" charset="0"/>
              </a:rPr>
              <a:t>Data Inventory Source #F3 </a:t>
            </a:r>
            <a:r>
              <a:rPr lang="en-US" sz="1400" dirty="0">
                <a:effectLst/>
                <a:latin typeface="Calibri" panose="020F0502020204030204" pitchFamily="34" charset="0"/>
                <a:ea typeface="Times New Roman" panose="02020603050405020304" pitchFamily="18" charset="0"/>
              </a:rPr>
              <a:t>(CMS National Health Expenditures (NHE)  and State Health Expenditure Accounts [SHEA</a:t>
            </a:r>
            <a:r>
              <a:rPr lang="en-US" sz="1400" dirty="0">
                <a:latin typeface="Calibri" panose="020F0502020204030204" pitchFamily="34" charset="0"/>
                <a:ea typeface="Times New Roman" panose="02020603050405020304" pitchFamily="18" charset="0"/>
              </a:rPr>
              <a:t>]</a:t>
            </a:r>
            <a:r>
              <a:rPr lang="en-US" sz="1400" dirty="0">
                <a:effectLst/>
                <a:latin typeface="Calibri" panose="020F0502020204030204" pitchFamily="34" charset="0"/>
                <a:ea typeface="Times New Roman" panose="02020603050405020304" pitchFamily="18" charset="0"/>
              </a:rPr>
              <a:t>) for full information</a:t>
            </a:r>
          </a:p>
          <a:p>
            <a:pPr marL="0" indent="0">
              <a:spcBef>
                <a:spcPts val="600"/>
              </a:spcBef>
              <a:buNone/>
            </a:pPr>
            <a:endPar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600"/>
              </a:spcBef>
              <a:buNone/>
            </a:pPr>
            <a:r>
              <a:rPr lang="en-US" sz="14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Slide 17: </a:t>
            </a:r>
            <a:r>
              <a:rPr lang="en-US" sz="1400" b="1" u="sng" dirty="0">
                <a:solidFill>
                  <a:srgbClr val="000000"/>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Washington State </a:t>
            </a:r>
            <a:r>
              <a:rPr lang="en-US" sz="14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Health Care Spending by Category, 2020</a:t>
            </a:r>
          </a:p>
          <a:p>
            <a:pPr>
              <a:spcBef>
                <a:spcPts val="600"/>
              </a:spcBef>
            </a:pPr>
            <a:r>
              <a:rPr lang="en-US" sz="1400" dirty="0">
                <a:effectLst/>
                <a:latin typeface="Calibri" panose="020F0502020204030204" pitchFamily="34" charset="0"/>
                <a:ea typeface="Times New Roman" panose="02020603050405020304" pitchFamily="18" charset="0"/>
              </a:rPr>
              <a:t>Centers for Medicare &amp; Medicaid Services, Office of the Actuary, National Health Statistics Group. National Health Expenditure Data: Health Expenditures by State of Residence, 1991</a:t>
            </a:r>
            <a:r>
              <a:rPr lang="en-US" sz="1400" dirty="0">
                <a:effectLst/>
                <a:latin typeface="Arial" panose="020B0604020202020204" pitchFamily="34" charset="0"/>
                <a:ea typeface="Times New Roman" panose="02020603050405020304" pitchFamily="18" charset="0"/>
                <a:cs typeface="Arial" panose="020B0604020202020204" pitchFamily="34" charset="0"/>
              </a:rPr>
              <a:t>–</a:t>
            </a:r>
            <a:r>
              <a:rPr lang="en-US" sz="1400" dirty="0">
                <a:effectLst/>
                <a:latin typeface="Calibri" panose="020F0502020204030204" pitchFamily="34" charset="0"/>
                <a:ea typeface="Times New Roman" panose="02020603050405020304" pitchFamily="18" charset="0"/>
              </a:rPr>
              <a:t>2020. Available </a:t>
            </a:r>
            <a:r>
              <a:rPr lang="en-US" sz="1400" dirty="0">
                <a:latin typeface="Calibri" panose="020F0502020204030204" pitchFamily="34" charset="0"/>
                <a:ea typeface="Times New Roman" panose="02020603050405020304" pitchFamily="18" charset="0"/>
              </a:rPr>
              <a:t>at</a:t>
            </a:r>
            <a:r>
              <a:rPr lang="en-US" sz="1400" dirty="0">
                <a:effectLst/>
                <a:latin typeface="Calibri" panose="020F0502020204030204" pitchFamily="34" charset="0"/>
                <a:ea typeface="Times New Roman" panose="02020603050405020304" pitchFamily="18" charset="0"/>
              </a:rPr>
              <a:t>: </a:t>
            </a:r>
            <a:r>
              <a:rPr lang="en-US" sz="1400" dirty="0">
                <a:effectLst/>
                <a:latin typeface="Calibri" panose="020F0502020204030204" pitchFamily="34" charset="0"/>
                <a:ea typeface="Times New Roman" panose="02020603050405020304" pitchFamily="18" charset="0"/>
                <a:hlinkClick r:id="rId3"/>
              </a:rPr>
              <a:t>https://www.cms.gov/Research-Statistics-Data-and-Systems/Statistics-Trends-and-Reports/NationalHealthExpendData/NationalHealthAccountsStateHealthAccountsResidence</a:t>
            </a:r>
            <a:r>
              <a:rPr lang="en-US" sz="1400" dirty="0">
                <a:effectLst/>
                <a:latin typeface="Calibri" panose="020F0502020204030204" pitchFamily="34" charset="0"/>
                <a:ea typeface="Times New Roman" panose="02020603050405020304" pitchFamily="18" charset="0"/>
              </a:rPr>
              <a:t>. Accessed June 22, 2023.</a:t>
            </a:r>
            <a:r>
              <a:rPr lang="en-US" sz="1400" dirty="0">
                <a:latin typeface="Calibri" panose="020F0502020204030204" pitchFamily="34" charset="0"/>
                <a:ea typeface="Times New Roman" panose="02020603050405020304" pitchFamily="18" charset="0"/>
              </a:rPr>
              <a:t> </a:t>
            </a:r>
          </a:p>
          <a:p>
            <a:pPr>
              <a:spcBef>
                <a:spcPts val="600"/>
              </a:spcBef>
            </a:pPr>
            <a:r>
              <a:rPr lang="en-US" sz="1400" dirty="0">
                <a:latin typeface="Calibri" panose="020F0502020204030204" pitchFamily="34" charset="0"/>
                <a:ea typeface="Times New Roman" panose="02020603050405020304" pitchFamily="18" charset="0"/>
              </a:rPr>
              <a:t>Downloaded file: US_PER_CAPITA20</a:t>
            </a:r>
          </a:p>
          <a:p>
            <a:pPr lvl="1">
              <a:spcBef>
                <a:spcPts val="600"/>
              </a:spcBef>
            </a:pPr>
            <a:r>
              <a:rPr lang="en-US" sz="1400" dirty="0">
                <a:latin typeface="Calibri" panose="020F0502020204030204" pitchFamily="34" charset="0"/>
                <a:ea typeface="Times New Roman" panose="02020603050405020304" pitchFamily="18" charset="0"/>
              </a:rPr>
              <a:t>Data is presented aggregate per capita, per year, in USD. All AAPG values had to be re-calculated via RRI given the revised time frame of the data (2000 - 2020). New category, "Other Personal Health Care Spending ($), Consolidated" combines Durable Medical Products, Home Health Care, Other Health, Residential and Personal Care, Other Professional Services into one category. New category, "Overall Personal Health Care Spending ($), Calculated" sums Dental Services, Hospital Care, Physician &amp; Clinical Services, Prescription Drugs and Other Non-Durable Medical Products, and Other Personal Health Care Spending ($), Consolidated. Manatt analysis of category as a percentage of total personal health care spending for 2020.</a:t>
            </a:r>
          </a:p>
          <a:p>
            <a:pPr>
              <a:spcBef>
                <a:spcPts val="600"/>
              </a:spcBef>
            </a:pPr>
            <a:r>
              <a:rPr lang="en-US" sz="1400" dirty="0">
                <a:latin typeface="Calibri" panose="020F0502020204030204" pitchFamily="34" charset="0"/>
                <a:ea typeface="Times New Roman" panose="02020603050405020304" pitchFamily="18" charset="0"/>
              </a:rPr>
              <a:t>See also: Quick Definitions for National Health Expenditure Accounts (NHEA) Categories. Available here: </a:t>
            </a:r>
            <a:r>
              <a:rPr lang="en-US" sz="1400" dirty="0">
                <a:latin typeface="Calibri" panose="020F0502020204030204" pitchFamily="34" charset="0"/>
                <a:ea typeface="Times New Roman" panose="02020603050405020304" pitchFamily="18" charset="0"/>
                <a:hlinkClick r:id="rId4"/>
              </a:rPr>
              <a:t>https://www.cms.gov/files/document/quick-definitions-national-health-expenditures-accounts-nhea-categories.pdf</a:t>
            </a:r>
            <a:r>
              <a:rPr lang="en-US" sz="1400" dirty="0">
                <a:latin typeface="Calibri" panose="020F0502020204030204" pitchFamily="34" charset="0"/>
                <a:ea typeface="Times New Roman" panose="02020603050405020304" pitchFamily="18" charset="0"/>
              </a:rPr>
              <a:t>.  Accessed August 17, 2023.</a:t>
            </a:r>
          </a:p>
          <a:p>
            <a:pPr>
              <a:spcBef>
                <a:spcPts val="600"/>
              </a:spcBef>
            </a:pP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See also: </a:t>
            </a:r>
            <a:r>
              <a:rPr lang="en-US" sz="1400" b="1" dirty="0">
                <a:effectLst/>
                <a:latin typeface="Calibri" panose="020F0502020204030204" pitchFamily="34" charset="0"/>
                <a:ea typeface="Times New Roman" panose="02020603050405020304" pitchFamily="18" charset="0"/>
              </a:rPr>
              <a:t>Data Inventory Source #F3 </a:t>
            </a:r>
            <a:r>
              <a:rPr lang="en-US" sz="1400" dirty="0">
                <a:effectLst/>
                <a:latin typeface="Calibri" panose="020F0502020204030204" pitchFamily="34" charset="0"/>
                <a:ea typeface="Times New Roman" panose="02020603050405020304" pitchFamily="18" charset="0"/>
              </a:rPr>
              <a:t>(CMS National Health Expenditures (NHE)  and State Health Expenditure Accounts (SHEA)) for full information</a:t>
            </a:r>
            <a:endPar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600"/>
              </a:spcBef>
              <a:buNone/>
            </a:pPr>
            <a:endParaRPr lang="en-US" sz="400"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600"/>
              </a:spcBef>
              <a:buNone/>
            </a:pPr>
            <a:endParaRPr lang="en-US" sz="1200" noProof="0" dirty="0"/>
          </a:p>
          <a:p>
            <a:pPr marL="0" indent="0">
              <a:spcBef>
                <a:spcPts val="600"/>
              </a:spcBef>
              <a:buNone/>
            </a:pPr>
            <a:endPar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600"/>
              </a:spcBef>
              <a:buNone/>
            </a:pPr>
            <a:endParaRPr lang="en-US" sz="1400"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lvl="0">
              <a:spcBef>
                <a:spcPts val="600"/>
              </a:spcBef>
            </a:pPr>
            <a:endParaRPr lang="en-US" sz="1400" b="1" noProof="0" dirty="0"/>
          </a:p>
          <a:p>
            <a:pPr marL="381020" lvl="1" indent="0">
              <a:spcBef>
                <a:spcPts val="600"/>
              </a:spcBef>
              <a:buNone/>
            </a:pPr>
            <a:endParaRPr lang="en-US" sz="1400"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Footer Placeholder 2">
            <a:extLst>
              <a:ext uri="{FF2B5EF4-FFF2-40B4-BE49-F238E27FC236}">
                <a16:creationId xmlns:a16="http://schemas.microsoft.com/office/drawing/2014/main" id="{47B5AF0B-8BD9-4EE0-8FCE-93002695B3CD}"/>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spTree>
    <p:extLst>
      <p:ext uri="{BB962C8B-B14F-4D97-AF65-F5344CB8AC3E}">
        <p14:creationId xmlns:p14="http://schemas.microsoft.com/office/powerpoint/2010/main" val="23589416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964D504-89C2-4E68-9D90-FAF0EEC1FC07}"/>
              </a:ext>
            </a:extLst>
          </p:cNvPr>
          <p:cNvSpPr>
            <a:spLocks noGrp="1"/>
          </p:cNvSpPr>
          <p:nvPr>
            <p:ph type="title"/>
          </p:nvPr>
        </p:nvSpPr>
        <p:spPr/>
        <p:txBody>
          <a:bodyPr>
            <a:normAutofit fontScale="90000"/>
          </a:bodyPr>
          <a:lstStyle/>
          <a:p>
            <a:r>
              <a:rPr lang="en-US" sz="2200">
                <a:solidFill>
                  <a:schemeClr val="bg1">
                    <a:lumMod val="65000"/>
                  </a:schemeClr>
                </a:solidFill>
              </a:rPr>
              <a:t>Data &amp; Sources </a:t>
            </a:r>
            <a:br>
              <a:rPr lang="en-US"/>
            </a:br>
            <a:r>
              <a:rPr lang="en-US"/>
              <a:t>Slide 18</a:t>
            </a:r>
          </a:p>
        </p:txBody>
      </p:sp>
      <p:sp>
        <p:nvSpPr>
          <p:cNvPr id="6" name="Content Placeholder 5">
            <a:extLst>
              <a:ext uri="{FF2B5EF4-FFF2-40B4-BE49-F238E27FC236}">
                <a16:creationId xmlns:a16="http://schemas.microsoft.com/office/drawing/2014/main" id="{CEF19B34-677C-4C48-9741-B521FE5266D2}"/>
              </a:ext>
            </a:extLst>
          </p:cNvPr>
          <p:cNvSpPr>
            <a:spLocks noGrp="1"/>
          </p:cNvSpPr>
          <p:nvPr>
            <p:ph sz="quarter" idx="14"/>
          </p:nvPr>
        </p:nvSpPr>
        <p:spPr>
          <a:xfrm>
            <a:off x="399826" y="1098698"/>
            <a:ext cx="11392348" cy="4952478"/>
          </a:xfrm>
        </p:spPr>
        <p:txBody>
          <a:bodyPr/>
          <a:lstStyle/>
          <a:p>
            <a:pPr marL="0" indent="0">
              <a:spcBef>
                <a:spcPts val="600"/>
              </a:spcBef>
              <a:buNone/>
            </a:pPr>
            <a:endParaRPr lang="en-US" sz="500"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600"/>
              </a:spcBef>
              <a:buNone/>
            </a:pPr>
            <a:r>
              <a:rPr lang="en-US" sz="14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Slide 18: Percent Annual Growth (Cumulative) by Health Care Service Category in </a:t>
            </a:r>
            <a:r>
              <a:rPr lang="en-US" sz="1400" b="1" u="sng" dirty="0">
                <a:solidFill>
                  <a:srgbClr val="000000"/>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Washington State</a:t>
            </a:r>
            <a:r>
              <a:rPr lang="en-US" sz="14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 2000–2020</a:t>
            </a:r>
          </a:p>
          <a:p>
            <a:pPr>
              <a:spcBef>
                <a:spcPts val="600"/>
              </a:spcBef>
            </a:pPr>
            <a:r>
              <a:rPr lang="en-US" sz="1400" dirty="0">
                <a:effectLst/>
                <a:latin typeface="Calibri" panose="020F0502020204030204" pitchFamily="34" charset="0"/>
                <a:ea typeface="Times New Roman" panose="02020603050405020304" pitchFamily="18" charset="0"/>
              </a:rPr>
              <a:t>Centers for Medicare &amp; Medicaid Services, Office of the Actuary, National Health Statistics Group. National Health Expenditure Data: Health Expenditures by State of Residence, 1991</a:t>
            </a:r>
            <a:r>
              <a:rPr lang="en-US" sz="1400" dirty="0">
                <a:effectLst/>
                <a:latin typeface="Arial" panose="020B0604020202020204" pitchFamily="34" charset="0"/>
                <a:ea typeface="Times New Roman" panose="02020603050405020304" pitchFamily="18" charset="0"/>
                <a:cs typeface="Arial" panose="020B0604020202020204" pitchFamily="34" charset="0"/>
              </a:rPr>
              <a:t>–</a:t>
            </a:r>
            <a:r>
              <a:rPr lang="en-US" sz="1400" dirty="0">
                <a:effectLst/>
                <a:latin typeface="Calibri" panose="020F0502020204030204" pitchFamily="34" charset="0"/>
                <a:ea typeface="Times New Roman" panose="02020603050405020304" pitchFamily="18" charset="0"/>
              </a:rPr>
              <a:t>2020. Available here: </a:t>
            </a:r>
            <a:r>
              <a:rPr lang="en-US" sz="1400" dirty="0">
                <a:effectLst/>
                <a:latin typeface="Calibri" panose="020F0502020204030204" pitchFamily="34" charset="0"/>
                <a:ea typeface="Times New Roman" panose="02020603050405020304" pitchFamily="18" charset="0"/>
                <a:hlinkClick r:id="rId2"/>
              </a:rPr>
              <a:t>https://www.cms.gov/Research-Statistics-Data-and-Systems/Statistics-Trends-and-Reports/NationalHealthExpendData/NationalHealthAccountsStateHealthAccountsResidence</a:t>
            </a:r>
            <a:r>
              <a:rPr lang="en-US" sz="1400" dirty="0">
                <a:effectLst/>
                <a:latin typeface="Calibri" panose="020F0502020204030204" pitchFamily="34" charset="0"/>
                <a:ea typeface="Times New Roman" panose="02020603050405020304" pitchFamily="18" charset="0"/>
              </a:rPr>
              <a:t>. Accessed June 22, 2023.</a:t>
            </a:r>
            <a:r>
              <a:rPr lang="en-US" sz="1400" dirty="0">
                <a:latin typeface="Calibri" panose="020F0502020204030204" pitchFamily="34" charset="0"/>
                <a:ea typeface="Times New Roman" panose="02020603050405020304" pitchFamily="18" charset="0"/>
              </a:rPr>
              <a:t> </a:t>
            </a:r>
          </a:p>
          <a:p>
            <a:pPr>
              <a:spcBef>
                <a:spcPts val="600"/>
              </a:spcBef>
            </a:pPr>
            <a:r>
              <a:rPr lang="en-US" sz="1400" dirty="0">
                <a:latin typeface="Calibri" panose="020F0502020204030204" pitchFamily="34" charset="0"/>
                <a:ea typeface="Times New Roman" panose="02020603050405020304" pitchFamily="18" charset="0"/>
              </a:rPr>
              <a:t>Downloaded file: US_PER_CAPITA20</a:t>
            </a:r>
          </a:p>
          <a:p>
            <a:pPr lvl="1">
              <a:spcBef>
                <a:spcPts val="600"/>
              </a:spcBef>
            </a:pPr>
            <a:r>
              <a:rPr lang="en-US" sz="1400" dirty="0">
                <a:latin typeface="Calibri" panose="020F0502020204030204" pitchFamily="34" charset="0"/>
                <a:ea typeface="Times New Roman" panose="02020603050405020304" pitchFamily="18" charset="0"/>
              </a:rPr>
              <a:t>Categories are same as described above.</a:t>
            </a:r>
          </a:p>
          <a:p>
            <a:pPr lvl="1">
              <a:spcBef>
                <a:spcPts val="600"/>
              </a:spcBef>
            </a:pPr>
            <a:r>
              <a:rPr lang="en-US" sz="1400" noProof="0" dirty="0">
                <a:latin typeface="Calibri" panose="020F0502020204030204" pitchFamily="34" charset="0"/>
              </a:rPr>
              <a:t>Manatt </a:t>
            </a:r>
            <a:r>
              <a:rPr lang="en-US" sz="1400" dirty="0">
                <a:latin typeface="Calibri" panose="020F0502020204030204" pitchFamily="34" charset="0"/>
              </a:rPr>
              <a:t>analysis of annual percent (cumulative) growth, 2000–2020, by health care service category.</a:t>
            </a:r>
          </a:p>
          <a:p>
            <a:pPr lvl="1">
              <a:spcBef>
                <a:spcPts val="600"/>
              </a:spcBef>
            </a:pPr>
            <a:r>
              <a:rPr lang="en-US" sz="1400" dirty="0">
                <a:effectLst/>
                <a:latin typeface="Calibri" panose="020F0502020204030204" pitchFamily="34" charset="0"/>
                <a:ea typeface="Times New Roman" panose="02020603050405020304" pitchFamily="18" charset="0"/>
              </a:rPr>
              <a:t>Estimates of prescription drug spending includes retail sales of products that are available only by a prescription. </a:t>
            </a:r>
            <a:r>
              <a:rPr lang="en-US" sz="1400" dirty="0">
                <a:latin typeface="Calibri" panose="020F0502020204030204" pitchFamily="34" charset="0"/>
                <a:ea typeface="Times New Roman" panose="02020603050405020304" pitchFamily="18" charset="0"/>
              </a:rPr>
              <a:t>P</a:t>
            </a:r>
            <a:r>
              <a:rPr lang="en-US" sz="1400" dirty="0">
                <a:effectLst/>
                <a:latin typeface="Calibri" panose="020F0502020204030204" pitchFamily="34" charset="0"/>
                <a:ea typeface="Times New Roman" panose="02020603050405020304" pitchFamily="18" charset="0"/>
              </a:rPr>
              <a:t>rescription drug estimates are adjusted to account for manufacturers’ rebates that reduce insurers’ net payments for drugs.</a:t>
            </a:r>
          </a:p>
          <a:p>
            <a:pPr>
              <a:spcBef>
                <a:spcPts val="600"/>
              </a:spcBef>
            </a:pPr>
            <a:r>
              <a:rPr lang="en-US" sz="1400" noProof="0" dirty="0">
                <a:latin typeface="Calibri" panose="020F0502020204030204" pitchFamily="34" charset="0"/>
              </a:rPr>
              <a:t>See also: </a:t>
            </a:r>
            <a:r>
              <a:rPr lang="en-US" sz="1400" dirty="0"/>
              <a:t>National Health Expenditure Accounts: Methodology Paper, 2021</a:t>
            </a:r>
            <a:r>
              <a:rPr lang="en-US" sz="1400" dirty="0">
                <a:latin typeface="Calibri" panose="020F0502020204030204" pitchFamily="34" charset="0"/>
              </a:rPr>
              <a:t>. Available at: </a:t>
            </a:r>
            <a:r>
              <a:rPr lang="en-US" sz="1400" dirty="0">
                <a:latin typeface="Calibri" panose="020F0502020204030204" pitchFamily="34" charset="0"/>
                <a:hlinkClick r:id="rId3"/>
              </a:rPr>
              <a:t>https://www.cms.gov/files/document/definitions-sources-and-methods.pdf</a:t>
            </a:r>
            <a:r>
              <a:rPr lang="en-US" sz="1400" dirty="0">
                <a:latin typeface="Calibri" panose="020F0502020204030204" pitchFamily="34" charset="0"/>
              </a:rPr>
              <a:t>. Accessed August 21, 2023. </a:t>
            </a:r>
            <a:endParaRPr lang="en-US" sz="1400"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a:p>
            <a:pPr>
              <a:spcBef>
                <a:spcPts val="600"/>
              </a:spcBef>
            </a:pP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See also: </a:t>
            </a:r>
            <a:r>
              <a:rPr lang="en-US" sz="1400" b="1" dirty="0">
                <a:effectLst/>
                <a:latin typeface="Calibri" panose="020F0502020204030204" pitchFamily="34" charset="0"/>
                <a:ea typeface="Times New Roman" panose="02020603050405020304" pitchFamily="18" charset="0"/>
              </a:rPr>
              <a:t>Data Inventory Source #F3 </a:t>
            </a:r>
            <a:r>
              <a:rPr lang="en-US" sz="1400" dirty="0">
                <a:effectLst/>
                <a:latin typeface="Calibri" panose="020F0502020204030204" pitchFamily="34" charset="0"/>
                <a:ea typeface="Times New Roman" panose="02020603050405020304" pitchFamily="18" charset="0"/>
              </a:rPr>
              <a:t>(CMS National Health Expenditures (NHE)  and State Health Expenditure Accounts (SHEA)) for full information.</a:t>
            </a:r>
            <a:endPar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Footer Placeholder 2">
            <a:extLst>
              <a:ext uri="{FF2B5EF4-FFF2-40B4-BE49-F238E27FC236}">
                <a16:creationId xmlns:a16="http://schemas.microsoft.com/office/drawing/2014/main" id="{47B5AF0B-8BD9-4EE0-8FCE-93002695B3CD}"/>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spTree>
    <p:extLst>
      <p:ext uri="{BB962C8B-B14F-4D97-AF65-F5344CB8AC3E}">
        <p14:creationId xmlns:p14="http://schemas.microsoft.com/office/powerpoint/2010/main" val="861071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964D504-89C2-4E68-9D90-FAF0EEC1FC07}"/>
              </a:ext>
            </a:extLst>
          </p:cNvPr>
          <p:cNvSpPr>
            <a:spLocks noGrp="1"/>
          </p:cNvSpPr>
          <p:nvPr>
            <p:ph type="title"/>
          </p:nvPr>
        </p:nvSpPr>
        <p:spPr/>
        <p:txBody>
          <a:bodyPr>
            <a:normAutofit fontScale="90000"/>
          </a:bodyPr>
          <a:lstStyle/>
          <a:p>
            <a:r>
              <a:rPr lang="en-US" sz="2200">
                <a:solidFill>
                  <a:schemeClr val="bg1">
                    <a:lumMod val="65000"/>
                  </a:schemeClr>
                </a:solidFill>
              </a:rPr>
              <a:t>Data &amp; Sources </a:t>
            </a:r>
            <a:br>
              <a:rPr lang="en-US"/>
            </a:br>
            <a:r>
              <a:rPr lang="en-US"/>
              <a:t>Slide 19</a:t>
            </a:r>
          </a:p>
        </p:txBody>
      </p:sp>
      <p:sp>
        <p:nvSpPr>
          <p:cNvPr id="6" name="Content Placeholder 5">
            <a:extLst>
              <a:ext uri="{FF2B5EF4-FFF2-40B4-BE49-F238E27FC236}">
                <a16:creationId xmlns:a16="http://schemas.microsoft.com/office/drawing/2014/main" id="{CEF19B34-677C-4C48-9741-B521FE5266D2}"/>
              </a:ext>
            </a:extLst>
          </p:cNvPr>
          <p:cNvSpPr>
            <a:spLocks noGrp="1"/>
          </p:cNvSpPr>
          <p:nvPr>
            <p:ph sz="quarter" idx="14"/>
          </p:nvPr>
        </p:nvSpPr>
        <p:spPr/>
        <p:txBody>
          <a:bodyPr/>
          <a:lstStyle/>
          <a:p>
            <a:pPr marL="0" indent="0">
              <a:spcBef>
                <a:spcPts val="600"/>
              </a:spcBef>
              <a:buNone/>
            </a:pPr>
            <a:r>
              <a:rPr lang="en-US" sz="13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Slide 19: Cumulative Annual Percent Growth in Average Family Premiums and Wages in </a:t>
            </a:r>
            <a:r>
              <a:rPr lang="en-US" sz="1300" b="1" u="sng" dirty="0">
                <a:solidFill>
                  <a:srgbClr val="000000"/>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Washington State</a:t>
            </a:r>
            <a:r>
              <a:rPr lang="en-US" sz="13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 from 2011</a:t>
            </a:r>
            <a:r>
              <a:rPr lang="en-US" sz="1300" b="1" u="sng"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en-US" sz="13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2021 </a:t>
            </a:r>
          </a:p>
          <a:p>
            <a:pPr>
              <a:spcBef>
                <a:spcPts val="600"/>
              </a:spcBef>
            </a:pPr>
            <a:r>
              <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Agency for Healthcare Research and Quality (AHRQ), Center for Financing, Access and Cost Trends. Medical Expenditure Panel Survey (MEPS) Insurance Component (IC). Available here: </a:t>
            </a:r>
            <a:r>
              <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hlinkClick r:id="rId2"/>
              </a:rPr>
              <a:t>https://datatools.ahrq.gov/meps-ic/?tab=private-sector-state&amp;dash=26</a:t>
            </a:r>
            <a:r>
              <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p>
          <a:p>
            <a:pPr lvl="1">
              <a:spcBef>
                <a:spcPts val="600"/>
              </a:spcBef>
            </a:pPr>
            <a:r>
              <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Average Total Family Premiums and Deductibles (in Dollars) per Enrolled Employee at Private-Sector Establishments That Offer Health Insurance, United States, 2011–2021. This dataset compiles MEPS-IC Average Total Family Premium and Deductible Amounts (in Dollars) Per Enrolled Employee at Private-Sector Establishments that Offer Health Insurance by Total, United States, for Years 2021, 2019, 2017, 2015, 2013, and 2011.</a:t>
            </a:r>
          </a:p>
          <a:p>
            <a:pPr lvl="1">
              <a:spcBef>
                <a:spcPts val="600"/>
              </a:spcBef>
            </a:pPr>
            <a:r>
              <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Note: 2007 data were not collected for the Insurance Component.</a:t>
            </a:r>
          </a:p>
          <a:p>
            <a:pPr lvl="1">
              <a:spcBef>
                <a:spcPts val="600"/>
              </a:spcBef>
            </a:pPr>
            <a:r>
              <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Note: In the original datasets, a column for "Measure Names" included Std. Error, 95% CI Upper, 95% CI Lower, and Estimate for each corresponding Measure Value (average total family premium for employees per year). For purposes of this Databook, only data from the "Estimate" Measure Name column is provided.</a:t>
            </a:r>
          </a:p>
          <a:p>
            <a:pPr lvl="1">
              <a:spcBef>
                <a:spcPts val="600"/>
              </a:spcBef>
            </a:pPr>
            <a:r>
              <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Note: In the original datasets, columns for  "Group Level," "Reliability" and "Suppressed" were provided but either uniform in data ("Total") or blank. These columns were removed for purposes of this Databook.</a:t>
            </a:r>
          </a:p>
          <a:p>
            <a:pPr lvl="1">
              <a:spcBef>
                <a:spcPts val="600"/>
              </a:spcBef>
            </a:pPr>
            <a:r>
              <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Note: $ difference calculated; Percent increase calculated; Estimated Annual % Growth calculated using RRI function in Excel.</a:t>
            </a:r>
          </a:p>
          <a:p>
            <a:pPr lvl="1">
              <a:spcBef>
                <a:spcPts val="600"/>
              </a:spcBef>
            </a:pPr>
            <a:r>
              <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See also: </a:t>
            </a:r>
            <a:r>
              <a:rPr lang="en-US" sz="1300" b="1" dirty="0">
                <a:effectLst/>
                <a:latin typeface="Calibri" panose="020F0502020204030204" pitchFamily="34" charset="0"/>
                <a:ea typeface="Times New Roman" panose="02020603050405020304" pitchFamily="18" charset="0"/>
              </a:rPr>
              <a:t>Data Inventory Source #F9 </a:t>
            </a:r>
            <a:r>
              <a:rPr lang="en-US" sz="1300" dirty="0">
                <a:effectLst/>
                <a:latin typeface="Calibri" panose="020F0502020204030204" pitchFamily="34" charset="0"/>
                <a:ea typeface="Times New Roman" panose="02020603050405020304" pitchFamily="18" charset="0"/>
              </a:rPr>
              <a:t>(MEP</a:t>
            </a:r>
            <a:r>
              <a:rPr lang="en-US" sz="1300" dirty="0">
                <a:latin typeface="Calibri" panose="020F0502020204030204" pitchFamily="34" charset="0"/>
                <a:ea typeface="Times New Roman" panose="02020603050405020304" pitchFamily="18" charset="0"/>
              </a:rPr>
              <a:t>S-IC</a:t>
            </a:r>
            <a:r>
              <a:rPr lang="en-US" sz="1300" dirty="0">
                <a:effectLst/>
                <a:latin typeface="Calibri" panose="020F0502020204030204" pitchFamily="34" charset="0"/>
                <a:ea typeface="Times New Roman" panose="02020603050405020304" pitchFamily="18" charset="0"/>
              </a:rPr>
              <a:t>) for full information</a:t>
            </a:r>
            <a:endPar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lvl="1">
              <a:spcBef>
                <a:spcPts val="600"/>
              </a:spcBef>
            </a:pPr>
            <a:endPar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spcBef>
                <a:spcPts val="600"/>
              </a:spcBef>
            </a:pPr>
            <a:r>
              <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Bureau of Labor Statistics.</a:t>
            </a:r>
            <a:r>
              <a:rPr lang="en-US" sz="1300" u="none" strike="noStrike" dirty="0">
                <a:effectLst/>
              </a:rPr>
              <a:t> Occupational Employment and Wage Statistics (OEWS) Survey Data. Available here: </a:t>
            </a:r>
            <a:r>
              <a:rPr lang="en-US" sz="1300" u="sng" strike="noStrike" dirty="0">
                <a:effectLst/>
                <a:hlinkClick r:id="rId3"/>
              </a:rPr>
              <a:t>https://www.bls.gov/oes/tables.htm</a:t>
            </a:r>
            <a:endParaRPr lang="en-US" sz="1300" u="sng" strike="noStrike" dirty="0">
              <a:effectLst/>
            </a:endParaRPr>
          </a:p>
          <a:p>
            <a:pPr lvl="1">
              <a:spcBef>
                <a:spcPts val="600"/>
              </a:spcBef>
            </a:pPr>
            <a:r>
              <a:rPr lang="en-US" sz="1300" dirty="0"/>
              <a:t>Downloaded </a:t>
            </a:r>
            <a:r>
              <a:rPr lang="en-US" sz="1300" u="none" strike="noStrike" dirty="0">
                <a:effectLst/>
              </a:rPr>
              <a:t>State XLSX Files</a:t>
            </a:r>
            <a:endParaRPr lang="en-US" sz="1300" u="sng" strike="noStrike" dirty="0">
              <a:effectLst/>
            </a:endParaRPr>
          </a:p>
          <a:p>
            <a:pPr lvl="1">
              <a:spcBef>
                <a:spcPts val="600"/>
              </a:spcBef>
            </a:pPr>
            <a:r>
              <a:rPr lang="en-US" sz="1300" u="none" strike="noStrike" dirty="0">
                <a:effectLst/>
              </a:rPr>
              <a:t>Data pulled from columns "Area Name" and "A_MEAN" (mean annual wage) for respective years for All Occupations.</a:t>
            </a:r>
          </a:p>
          <a:p>
            <a:pPr lvl="1">
              <a:spcBef>
                <a:spcPts val="600"/>
              </a:spcBef>
            </a:pPr>
            <a:r>
              <a:rPr lang="en-US" sz="1300" u="none" strike="noStrike" dirty="0">
                <a:effectLst/>
              </a:rPr>
              <a:t>Estimated Annual % Growth calculated using RRI function in Excel.</a:t>
            </a:r>
          </a:p>
          <a:p>
            <a:pPr lvl="1">
              <a:spcBef>
                <a:spcPts val="600"/>
              </a:spcBef>
            </a:pPr>
            <a:r>
              <a:rPr lang="en-US" sz="1300" dirty="0">
                <a:solidFill>
                  <a:srgbClr val="000000"/>
                </a:solidFill>
                <a:latin typeface="Calibri" panose="020F0502020204030204" pitchFamily="34" charset="0"/>
              </a:rPr>
              <a:t>See also: </a:t>
            </a:r>
            <a:r>
              <a:rPr lang="en-US" sz="1300" b="1" dirty="0">
                <a:solidFill>
                  <a:srgbClr val="000000"/>
                </a:solidFill>
                <a:latin typeface="Calibri" panose="020F0502020204030204" pitchFamily="34" charset="0"/>
              </a:rPr>
              <a:t>Data Inventory Source #F11 </a:t>
            </a:r>
            <a:r>
              <a:rPr lang="en-US" sz="1300" dirty="0">
                <a:solidFill>
                  <a:srgbClr val="000000"/>
                </a:solidFill>
                <a:latin typeface="Calibri" panose="020F0502020204030204" pitchFamily="34" charset="0"/>
              </a:rPr>
              <a:t>(Occupational Employment and Wage (OEWS) Estimates ) for full information.</a:t>
            </a:r>
            <a:endParaRPr lang="en-US" sz="1300" dirty="0"/>
          </a:p>
          <a:p>
            <a:pPr lvl="1">
              <a:spcBef>
                <a:spcPts val="600"/>
              </a:spcBef>
            </a:pPr>
            <a:endParaRPr lang="en-US" sz="1300" b="1" noProof="0" dirty="0"/>
          </a:p>
          <a:p>
            <a:pPr marL="381020" lvl="1" indent="0">
              <a:spcBef>
                <a:spcPts val="600"/>
              </a:spcBef>
              <a:buNone/>
            </a:pPr>
            <a:endParaRPr lang="en-US" sz="1300"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Footer Placeholder 2">
            <a:extLst>
              <a:ext uri="{FF2B5EF4-FFF2-40B4-BE49-F238E27FC236}">
                <a16:creationId xmlns:a16="http://schemas.microsoft.com/office/drawing/2014/main" id="{47B5AF0B-8BD9-4EE0-8FCE-93002695B3CD}"/>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spTree>
    <p:extLst>
      <p:ext uri="{BB962C8B-B14F-4D97-AF65-F5344CB8AC3E}">
        <p14:creationId xmlns:p14="http://schemas.microsoft.com/office/powerpoint/2010/main" val="21296846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964D504-89C2-4E68-9D90-FAF0EEC1FC07}"/>
              </a:ext>
            </a:extLst>
          </p:cNvPr>
          <p:cNvSpPr>
            <a:spLocks noGrp="1"/>
          </p:cNvSpPr>
          <p:nvPr>
            <p:ph type="title"/>
          </p:nvPr>
        </p:nvSpPr>
        <p:spPr/>
        <p:txBody>
          <a:bodyPr>
            <a:normAutofit fontScale="90000"/>
          </a:bodyPr>
          <a:lstStyle/>
          <a:p>
            <a:r>
              <a:rPr lang="en-US" sz="2200">
                <a:solidFill>
                  <a:schemeClr val="bg1">
                    <a:lumMod val="65000"/>
                  </a:schemeClr>
                </a:solidFill>
              </a:rPr>
              <a:t>Data &amp; Sources </a:t>
            </a:r>
            <a:br>
              <a:rPr lang="en-US"/>
            </a:br>
            <a:r>
              <a:rPr lang="en-US"/>
              <a:t>Slide 20</a:t>
            </a:r>
          </a:p>
        </p:txBody>
      </p:sp>
      <p:sp>
        <p:nvSpPr>
          <p:cNvPr id="6" name="Content Placeholder 5">
            <a:extLst>
              <a:ext uri="{FF2B5EF4-FFF2-40B4-BE49-F238E27FC236}">
                <a16:creationId xmlns:a16="http://schemas.microsoft.com/office/drawing/2014/main" id="{CEF19B34-677C-4C48-9741-B521FE5266D2}"/>
              </a:ext>
            </a:extLst>
          </p:cNvPr>
          <p:cNvSpPr>
            <a:spLocks noGrp="1"/>
          </p:cNvSpPr>
          <p:nvPr>
            <p:ph sz="quarter" idx="14"/>
          </p:nvPr>
        </p:nvSpPr>
        <p:spPr/>
        <p:txBody>
          <a:bodyPr/>
          <a:lstStyle/>
          <a:p>
            <a:pPr marL="0" indent="0">
              <a:spcBef>
                <a:spcPts val="600"/>
              </a:spcBef>
              <a:buNone/>
            </a:pPr>
            <a:r>
              <a:rPr lang="en-US" sz="13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Slide 22: Average Family Premiums and Deductibles in </a:t>
            </a:r>
            <a:r>
              <a:rPr lang="en-US" sz="1300" b="1" u="sng" dirty="0">
                <a:solidFill>
                  <a:srgbClr val="000000"/>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Washington State</a:t>
            </a:r>
            <a:r>
              <a:rPr lang="en-US" sz="13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 2011</a:t>
            </a:r>
            <a:r>
              <a:rPr lang="en-US" sz="1300" b="1" u="sng" dirty="0">
                <a:solidFill>
                  <a:srgbClr val="000000"/>
                </a:solidFill>
                <a:latin typeface="Arial" panose="020B0604020202020204" pitchFamily="34" charset="0"/>
                <a:ea typeface="Calibri" panose="020F0502020204030204" pitchFamily="34" charset="0"/>
                <a:cs typeface="Arial" panose="020B0604020202020204" pitchFamily="34" charset="0"/>
              </a:rPr>
              <a:t>–</a:t>
            </a:r>
            <a:r>
              <a:rPr lang="en-US" sz="13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2021</a:t>
            </a:r>
          </a:p>
          <a:p>
            <a:pPr>
              <a:spcBef>
                <a:spcPts val="600"/>
              </a:spcBef>
            </a:pPr>
            <a:r>
              <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Agency for Healthcare Research and Quality (AHRQ), Center for Financing, Access and Cost Trends. Medical Expenditure Panel Survey (MEPS) Insurance Component (IC). Available at: </a:t>
            </a:r>
            <a:r>
              <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hlinkClick r:id="rId2"/>
              </a:rPr>
              <a:t>https://datatools.ahrq.gov/meps-ic/?tab=private-sector-state&amp;dash=26</a:t>
            </a:r>
            <a:r>
              <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t>
            </a:r>
          </a:p>
          <a:p>
            <a:pPr lvl="1">
              <a:spcBef>
                <a:spcPts val="600"/>
              </a:spcBef>
            </a:pPr>
            <a:r>
              <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Average Total Family Premiums and Deductibles (in Dollars) per Enrolled Employee at Private-Sector Establishments That Offer Health Insurance, United States, 2011–2021. This dataset compiles MEPS-IC Average Total Family Premium and Deductible Amounts (in Dollars) Per Enrolled Employee at Private-Sector Establishments that Offer Health Insurance by Total, United States, for Years 2021, 2019, 2017, 2015, 2013, and 2011.</a:t>
            </a:r>
          </a:p>
          <a:p>
            <a:pPr lvl="1">
              <a:spcBef>
                <a:spcPts val="600"/>
              </a:spcBef>
            </a:pPr>
            <a:r>
              <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Note: 2007 data were not collected for the Insurance Component.</a:t>
            </a:r>
          </a:p>
          <a:p>
            <a:pPr lvl="1">
              <a:spcBef>
                <a:spcPts val="600"/>
              </a:spcBef>
            </a:pPr>
            <a:r>
              <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Note: In the original datasets, a column for "Measure Names" included Std. Error, 95% CI Upper, 95% CI Lower, and Estimate for each corresponding Measure Value (average total family premium for employees per year). For purposes of this Databook, only data from the "Estimate" Measure Name column is provided.</a:t>
            </a:r>
          </a:p>
          <a:p>
            <a:pPr lvl="1">
              <a:spcBef>
                <a:spcPts val="600"/>
              </a:spcBef>
            </a:pPr>
            <a:r>
              <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Note: In the original datasets, columns for  "Group Level," "Reliability" and "Suppressed" were provided but either uniform in data ("Total") or blank. These columns were removed for purposes of this Databook.</a:t>
            </a:r>
          </a:p>
          <a:p>
            <a:pPr lvl="1">
              <a:spcBef>
                <a:spcPts val="600"/>
              </a:spcBef>
            </a:pPr>
            <a:r>
              <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Note: $ difference calculated; Percent increase calculated; Estimated Annual % Growth calculated using RRI function in Excel.</a:t>
            </a:r>
          </a:p>
          <a:p>
            <a:pPr lvl="1">
              <a:spcBef>
                <a:spcPts val="600"/>
              </a:spcBef>
            </a:pPr>
            <a:r>
              <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See also: </a:t>
            </a:r>
            <a:r>
              <a:rPr lang="en-US" sz="1300" b="1" dirty="0">
                <a:effectLst/>
                <a:latin typeface="Calibri" panose="020F0502020204030204" pitchFamily="34" charset="0"/>
                <a:ea typeface="Times New Roman" panose="02020603050405020304" pitchFamily="18" charset="0"/>
              </a:rPr>
              <a:t>Data Inventory Source #F9 </a:t>
            </a:r>
            <a:r>
              <a:rPr lang="en-US" sz="1300" dirty="0">
                <a:effectLst/>
                <a:latin typeface="Calibri" panose="020F0502020204030204" pitchFamily="34" charset="0"/>
                <a:ea typeface="Times New Roman" panose="02020603050405020304" pitchFamily="18" charset="0"/>
              </a:rPr>
              <a:t>(MEP</a:t>
            </a:r>
            <a:r>
              <a:rPr lang="en-US" sz="1300" dirty="0">
                <a:latin typeface="Calibri" panose="020F0502020204030204" pitchFamily="34" charset="0"/>
                <a:ea typeface="Times New Roman" panose="02020603050405020304" pitchFamily="18" charset="0"/>
              </a:rPr>
              <a:t>S-IC</a:t>
            </a:r>
            <a:r>
              <a:rPr lang="en-US" sz="1300" dirty="0">
                <a:effectLst/>
                <a:latin typeface="Calibri" panose="020F0502020204030204" pitchFamily="34" charset="0"/>
                <a:ea typeface="Times New Roman" panose="02020603050405020304" pitchFamily="18" charset="0"/>
              </a:rPr>
              <a:t>) for full information</a:t>
            </a:r>
            <a:endPar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spcBef>
                <a:spcPts val="600"/>
              </a:spcBef>
            </a:pPr>
            <a:r>
              <a:rPr lang="en-US" sz="1300" dirty="0">
                <a:solidFill>
                  <a:srgbClr val="000000"/>
                </a:solidFill>
                <a:latin typeface="Calibri" panose="020F0502020204030204" pitchFamily="34" charset="0"/>
                <a:ea typeface="Calibri" panose="020F0502020204030204" pitchFamily="34" charset="0"/>
                <a:cs typeface="Times New Roman" panose="02020603050405020304" pitchFamily="18" charset="0"/>
              </a:rPr>
              <a:t>Bureau of Labor Statistics.</a:t>
            </a:r>
            <a:r>
              <a:rPr lang="en-US" sz="1300" u="none" strike="noStrike" dirty="0">
                <a:effectLst/>
              </a:rPr>
              <a:t> Occupational Employment and Wage Statistics (OEWS) Survey Data. Available here: </a:t>
            </a:r>
            <a:r>
              <a:rPr lang="en-US" sz="1300" u="sng" strike="noStrike" dirty="0">
                <a:effectLst/>
                <a:hlinkClick r:id="rId3"/>
              </a:rPr>
              <a:t>https://www.bls.gov/oes/tables.htm</a:t>
            </a:r>
            <a:endParaRPr lang="en-US" sz="1300" u="sng" strike="noStrike" dirty="0">
              <a:effectLst/>
            </a:endParaRPr>
          </a:p>
          <a:p>
            <a:pPr lvl="1">
              <a:spcBef>
                <a:spcPts val="600"/>
              </a:spcBef>
            </a:pPr>
            <a:r>
              <a:rPr lang="en-US" sz="1300" dirty="0"/>
              <a:t>Downloaded </a:t>
            </a:r>
            <a:r>
              <a:rPr lang="en-US" sz="1300" u="none" strike="noStrike" dirty="0">
                <a:effectLst/>
              </a:rPr>
              <a:t>State XLSX Files</a:t>
            </a:r>
            <a:r>
              <a:rPr lang="en-US" sz="1300" dirty="0"/>
              <a:t>.</a:t>
            </a:r>
            <a:endParaRPr lang="en-US" sz="1300" u="sng" strike="noStrike" dirty="0">
              <a:effectLst/>
            </a:endParaRPr>
          </a:p>
          <a:p>
            <a:pPr lvl="1">
              <a:spcBef>
                <a:spcPts val="600"/>
              </a:spcBef>
            </a:pPr>
            <a:r>
              <a:rPr lang="en-US" sz="1300" u="none" strike="noStrike" dirty="0">
                <a:effectLst/>
              </a:rPr>
              <a:t>Data pulled from columns "Area Name" and "A_MEAN" (mean annual wage) for respective years for All Occupations.</a:t>
            </a:r>
          </a:p>
          <a:p>
            <a:pPr lvl="1">
              <a:spcBef>
                <a:spcPts val="600"/>
              </a:spcBef>
            </a:pPr>
            <a:r>
              <a:rPr lang="en-US" sz="1300" u="none" strike="noStrike" dirty="0">
                <a:effectLst/>
              </a:rPr>
              <a:t>Estimated Annual % Growth calculated using RRI function in Excel.</a:t>
            </a:r>
          </a:p>
          <a:p>
            <a:pPr lvl="1">
              <a:spcBef>
                <a:spcPts val="600"/>
              </a:spcBef>
            </a:pPr>
            <a:r>
              <a:rPr lang="en-US" sz="1300" dirty="0">
                <a:solidFill>
                  <a:srgbClr val="000000"/>
                </a:solidFill>
                <a:latin typeface="Calibri" panose="020F0502020204030204" pitchFamily="34" charset="0"/>
              </a:rPr>
              <a:t>See also: </a:t>
            </a:r>
            <a:r>
              <a:rPr lang="en-US" sz="1300" b="1" dirty="0">
                <a:solidFill>
                  <a:srgbClr val="000000"/>
                </a:solidFill>
                <a:latin typeface="Calibri" panose="020F0502020204030204" pitchFamily="34" charset="0"/>
              </a:rPr>
              <a:t>Data Inventory Source #F11 </a:t>
            </a:r>
            <a:r>
              <a:rPr lang="en-US" sz="1300" dirty="0">
                <a:solidFill>
                  <a:srgbClr val="000000"/>
                </a:solidFill>
                <a:latin typeface="Calibri" panose="020F0502020204030204" pitchFamily="34" charset="0"/>
              </a:rPr>
              <a:t>(Occupational Employment and Wage (OEWS) Estimates ) for full information.</a:t>
            </a:r>
            <a:endParaRPr lang="en-US" sz="1300" dirty="0"/>
          </a:p>
          <a:p>
            <a:pPr lvl="1">
              <a:spcBef>
                <a:spcPts val="600"/>
              </a:spcBef>
            </a:pPr>
            <a:endParaRPr lang="en-US" sz="1300" b="1" noProof="0" dirty="0"/>
          </a:p>
          <a:p>
            <a:pPr marL="381020" lvl="1" indent="0">
              <a:spcBef>
                <a:spcPts val="600"/>
              </a:spcBef>
              <a:buNone/>
            </a:pPr>
            <a:endParaRPr lang="en-US" sz="1300" u="sng"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Footer Placeholder 2">
            <a:extLst>
              <a:ext uri="{FF2B5EF4-FFF2-40B4-BE49-F238E27FC236}">
                <a16:creationId xmlns:a16="http://schemas.microsoft.com/office/drawing/2014/main" id="{47B5AF0B-8BD9-4EE0-8FCE-93002695B3CD}"/>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spTree>
    <p:extLst>
      <p:ext uri="{BB962C8B-B14F-4D97-AF65-F5344CB8AC3E}">
        <p14:creationId xmlns:p14="http://schemas.microsoft.com/office/powerpoint/2010/main" val="435825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964D504-89C2-4E68-9D90-FAF0EEC1FC07}"/>
              </a:ext>
            </a:extLst>
          </p:cNvPr>
          <p:cNvSpPr>
            <a:spLocks noGrp="1"/>
          </p:cNvSpPr>
          <p:nvPr>
            <p:ph type="title"/>
          </p:nvPr>
        </p:nvSpPr>
        <p:spPr/>
        <p:txBody>
          <a:bodyPr>
            <a:normAutofit fontScale="90000"/>
          </a:bodyPr>
          <a:lstStyle/>
          <a:p>
            <a:r>
              <a:rPr lang="en-US" sz="2200" dirty="0">
                <a:solidFill>
                  <a:schemeClr val="bg1">
                    <a:lumMod val="65000"/>
                  </a:schemeClr>
                </a:solidFill>
              </a:rPr>
              <a:t>Data &amp; Sources </a:t>
            </a:r>
            <a:br>
              <a:rPr lang="en-US" dirty="0"/>
            </a:br>
            <a:r>
              <a:rPr lang="en-US" dirty="0"/>
              <a:t>Slides 21</a:t>
            </a:r>
            <a:r>
              <a:rPr lang="en-US" dirty="0">
                <a:latin typeface="Arial" panose="020B0604020202020204" pitchFamily="34" charset="0"/>
                <a:cs typeface="Arial" panose="020B0604020202020204" pitchFamily="34" charset="0"/>
              </a:rPr>
              <a:t>–</a:t>
            </a:r>
            <a:r>
              <a:rPr lang="en-US" dirty="0"/>
              <a:t>22</a:t>
            </a:r>
          </a:p>
        </p:txBody>
      </p:sp>
      <p:sp>
        <p:nvSpPr>
          <p:cNvPr id="6" name="Content Placeholder 5">
            <a:extLst>
              <a:ext uri="{FF2B5EF4-FFF2-40B4-BE49-F238E27FC236}">
                <a16:creationId xmlns:a16="http://schemas.microsoft.com/office/drawing/2014/main" id="{CEF19B34-677C-4C48-9741-B521FE5266D2}"/>
              </a:ext>
            </a:extLst>
          </p:cNvPr>
          <p:cNvSpPr>
            <a:spLocks noGrp="1"/>
          </p:cNvSpPr>
          <p:nvPr>
            <p:ph sz="quarter" idx="14"/>
          </p:nvPr>
        </p:nvSpPr>
        <p:spPr/>
        <p:txBody>
          <a:bodyPr/>
          <a:lstStyle/>
          <a:p>
            <a:pPr marL="0" indent="0">
              <a:spcBef>
                <a:spcPts val="600"/>
              </a:spcBef>
              <a:buNone/>
            </a:pPr>
            <a:r>
              <a:rPr lang="en-US" sz="1400" b="1" u="sng" dirty="0">
                <a:latin typeface="Calibri" panose="020F0502020204030204" pitchFamily="34" charset="0"/>
                <a:ea typeface="Calibri" panose="020F0502020204030204" pitchFamily="34" charset="0"/>
                <a:cs typeface="Times New Roman" panose="02020603050405020304" pitchFamily="18" charset="0"/>
              </a:rPr>
              <a:t>Slide 21: </a:t>
            </a:r>
            <a:r>
              <a:rPr lang="en-US" sz="1400" b="1" i="0" u="sng" strike="noStrike" dirty="0">
                <a:effectLst/>
                <a:latin typeface="Calibri" panose="020F0502020204030204" pitchFamily="34" charset="0"/>
              </a:rPr>
              <a:t>Respondents in </a:t>
            </a:r>
            <a:r>
              <a:rPr lang="en-US" sz="1400" b="1" i="0" u="sng" strike="noStrike" dirty="0">
                <a:effectLst/>
                <a:highlight>
                  <a:srgbClr val="FFFF00"/>
                </a:highlight>
                <a:latin typeface="Calibri" panose="020F0502020204030204" pitchFamily="34" charset="0"/>
              </a:rPr>
              <a:t>Washington State </a:t>
            </a:r>
            <a:r>
              <a:rPr lang="en-US" sz="1400" b="1" i="0" u="sng" strike="noStrike" dirty="0">
                <a:effectLst/>
                <a:latin typeface="Calibri" panose="020F0502020204030204" pitchFamily="34" charset="0"/>
              </a:rPr>
              <a:t>That Needed To See A Doctor But Could Not Because Of Cost, 2021</a:t>
            </a:r>
          </a:p>
          <a:p>
            <a:pPr marL="207645" indent="-207645">
              <a:spcBef>
                <a:spcPts val="600"/>
              </a:spcBef>
            </a:pPr>
            <a:r>
              <a:rPr lang="en-US" sz="1400" dirty="0">
                <a:latin typeface="Calibri"/>
                <a:ea typeface="Calibri" panose="020F0502020204030204" pitchFamily="34" charset="0"/>
                <a:cs typeface="Times New Roman"/>
              </a:rPr>
              <a:t>Behavioral Risk Factor Surveillance System (BRFSS), 2021. Values included include weighted proportion of individuals in each race / ethnicity category who responded “Yes” to the question “Was there a time in the past 12 months when you needed to see a doctor but could not because you could not afford it?” Accessed August 27, 2023.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604520" lvl="1" indent="-223520">
              <a:spcBef>
                <a:spcPts val="600"/>
              </a:spcBef>
            </a:pPr>
            <a:r>
              <a:rPr lang="en-US" sz="1400" dirty="0">
                <a:latin typeface="Calibri"/>
                <a:ea typeface="Calibri" panose="020F0502020204030204" pitchFamily="34" charset="0"/>
                <a:cs typeface="Times New Roman"/>
              </a:rPr>
              <a:t>Data were analyzed in SAS Enterprise Guide version 8.3 using “Proc </a:t>
            </a:r>
            <a:r>
              <a:rPr lang="en-US" sz="1400" dirty="0" err="1">
                <a:latin typeface="Calibri"/>
                <a:ea typeface="Calibri" panose="020F0502020204030204" pitchFamily="34" charset="0"/>
                <a:cs typeface="Times New Roman"/>
              </a:rPr>
              <a:t>SurveyFreq</a:t>
            </a:r>
            <a:r>
              <a:rPr lang="en-US" sz="1400" dirty="0">
                <a:latin typeface="Calibri"/>
                <a:ea typeface="Calibri" panose="020F0502020204030204" pitchFamily="34" charset="0"/>
                <a:cs typeface="Times New Roman"/>
              </a:rPr>
              <a:t>” to account for the weighted nature of the BRFSS data</a:t>
            </a:r>
          </a:p>
          <a:p>
            <a:pPr marL="604520" lvl="1" indent="-223520">
              <a:spcBef>
                <a:spcPts val="600"/>
              </a:spcBef>
            </a:pPr>
            <a:r>
              <a:rPr lang="en-US" sz="1400" dirty="0">
                <a:latin typeface="Calibri"/>
                <a:ea typeface="Calibri" panose="020F0502020204030204" pitchFamily="34" charset="0"/>
                <a:cs typeface="Times New Roman"/>
              </a:rPr>
              <a:t>BRFSS treats race / ethnicity as mutually exclusive categories</a:t>
            </a:r>
          </a:p>
          <a:p>
            <a:pPr marL="604520" lvl="1" indent="-223520">
              <a:spcBef>
                <a:spcPts val="600"/>
              </a:spcBef>
            </a:pPr>
            <a:r>
              <a:rPr lang="en-US" sz="1400" dirty="0">
                <a:latin typeface="Calibri"/>
                <a:ea typeface="Calibri" panose="020F0502020204030204" pitchFamily="34" charset="0"/>
                <a:cs typeface="Times New Roman"/>
              </a:rPr>
              <a:t>The BRFSS race / ethnicity categories for “Native </a:t>
            </a:r>
            <a:r>
              <a:rPr lang="en-US" sz="1400" dirty="0" err="1">
                <a:latin typeface="Calibri"/>
                <a:ea typeface="Calibri" panose="020F0502020204030204" pitchFamily="34" charset="0"/>
                <a:cs typeface="Times New Roman"/>
              </a:rPr>
              <a:t>Hawaian</a:t>
            </a:r>
            <a:r>
              <a:rPr lang="en-US" sz="1400" dirty="0">
                <a:latin typeface="Calibri"/>
                <a:ea typeface="Calibri" panose="020F0502020204030204" pitchFamily="34" charset="0"/>
                <a:cs typeface="Times New Roman"/>
              </a:rPr>
              <a:t> / Pacific Islander” and “Other” were collapsed into a single “Other” category to mitigate data gaps at the state level due to low counts for these categories in some states.</a:t>
            </a:r>
            <a:endParaRPr lang="en-US" sz="2250" dirty="0">
              <a:cs typeface="Calibri"/>
            </a:endParaRPr>
          </a:p>
          <a:p>
            <a:pPr marL="604520" lvl="1" indent="-223520">
              <a:spcBef>
                <a:spcPts val="600"/>
              </a:spcBef>
            </a:pPr>
            <a:r>
              <a:rPr lang="en-US" sz="1400" dirty="0">
                <a:latin typeface="Calibri"/>
                <a:ea typeface="Calibri" panose="020F0502020204030204" pitchFamily="34" charset="0"/>
                <a:cs typeface="Times New Roman"/>
              </a:rPr>
              <a:t>US totals exclude data from the territories (e.g., Guam, Puerto Rico, and Virgin Islands).</a:t>
            </a:r>
          </a:p>
          <a:p>
            <a:pPr marL="207645" indent="-207645">
              <a:spcBef>
                <a:spcPts val="600"/>
              </a:spcBef>
            </a:pPr>
            <a:r>
              <a:rPr lang="en-US" sz="1400" dirty="0">
                <a:latin typeface="Calibri"/>
                <a:ea typeface="Calibri" panose="020F0502020204030204" pitchFamily="34" charset="0"/>
                <a:cs typeface="Times New Roman"/>
              </a:rPr>
              <a:t>See also: Information about the BRFSS is available at </a:t>
            </a:r>
            <a:r>
              <a:rPr lang="en-US" sz="1400" dirty="0">
                <a:latin typeface="Calibri"/>
                <a:ea typeface="Calibri" panose="020F0502020204030204" pitchFamily="34" charset="0"/>
                <a:cs typeface="Times New Roman"/>
                <a:hlinkClick r:id="rId2"/>
              </a:rPr>
              <a:t>http://www.cdc.gov/brfss/index.html</a:t>
            </a:r>
            <a:r>
              <a:rPr lang="en-US" sz="1400" dirty="0">
                <a:latin typeface="Calibri"/>
                <a:ea typeface="Calibri" panose="020F0502020204030204" pitchFamily="34" charset="0"/>
                <a:cs typeface="Times New Roman"/>
              </a:rPr>
              <a:t>. </a:t>
            </a:r>
            <a:endPar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600"/>
              </a:spcBef>
              <a:buNone/>
            </a:pPr>
            <a:r>
              <a:rPr lang="en-US" sz="14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Slide 22: Share of </a:t>
            </a:r>
            <a:r>
              <a:rPr lang="en-US" sz="1400" b="1" u="sng" dirty="0">
                <a:solidFill>
                  <a:srgbClr val="000000"/>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Washingtonians</a:t>
            </a:r>
            <a:r>
              <a:rPr lang="en-US" sz="14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 with Medical Debt in Collections Compared to National Estimates, 2022</a:t>
            </a:r>
          </a:p>
          <a:p>
            <a:pPr marL="207645" indent="-207645">
              <a:spcBef>
                <a:spcPts val="600"/>
              </a:spcBef>
            </a:pPr>
            <a:r>
              <a:rPr lang="en-US" sz="1400" dirty="0">
                <a:solidFill>
                  <a:srgbClr val="000000"/>
                </a:solidFill>
                <a:latin typeface="Calibri"/>
                <a:ea typeface="Calibri" panose="020F0502020204030204" pitchFamily="34" charset="0"/>
                <a:cs typeface="Times New Roman"/>
              </a:rPr>
              <a:t>The Urban Institute. Debt in America: Interactive Map. Last updated June 23, 2022. Available at: </a:t>
            </a:r>
            <a:r>
              <a:rPr lang="en-US" sz="1400" dirty="0">
                <a:solidFill>
                  <a:srgbClr val="000000"/>
                </a:solidFill>
                <a:latin typeface="Calibri"/>
                <a:ea typeface="Calibri" panose="020F0502020204030204" pitchFamily="34" charset="0"/>
                <a:cs typeface="Times New Roman"/>
                <a:hlinkClick r:id="rId3"/>
              </a:rPr>
              <a:t>https://apps.urban.org/features/debt-interactive-map/?type=medical&amp;variable=medcoll</a:t>
            </a:r>
            <a:r>
              <a:rPr lang="en-US" sz="1400" dirty="0">
                <a:solidFill>
                  <a:srgbClr val="000000"/>
                </a:solidFill>
                <a:latin typeface="Calibri"/>
                <a:ea typeface="Calibri" panose="020F0502020204030204" pitchFamily="34" charset="0"/>
                <a:cs typeface="Times New Roman"/>
              </a:rPr>
              <a:t>. Accessed July 31, 2023. </a:t>
            </a:r>
            <a:endPar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604520" lvl="1" indent="-223520">
              <a:spcBef>
                <a:spcPts val="600"/>
              </a:spcBef>
            </a:pPr>
            <a:r>
              <a:rPr lang="en-US" sz="1400" dirty="0">
                <a:solidFill>
                  <a:srgbClr val="000000"/>
                </a:solidFill>
                <a:latin typeface="Calibri"/>
                <a:ea typeface="Calibri" panose="020F0502020204030204" pitchFamily="34" charset="0"/>
                <a:cs typeface="Times New Roman"/>
              </a:rPr>
              <a:t>Downloaded file: Debt in America: State-Level Medical Debt. Available at: </a:t>
            </a:r>
            <a:r>
              <a:rPr lang="en-US" sz="1400" dirty="0">
                <a:solidFill>
                  <a:srgbClr val="000000"/>
                </a:solidFill>
                <a:latin typeface="Calibri"/>
                <a:ea typeface="Calibri" panose="020F0502020204030204" pitchFamily="34" charset="0"/>
                <a:cs typeface="Times New Roman"/>
                <a:hlinkClick r:id="rId4"/>
              </a:rPr>
              <a:t>https://datacatalog.urban.org/dataset/debt-america-2022</a:t>
            </a:r>
            <a:r>
              <a:rPr lang="en-US" sz="1400" dirty="0">
                <a:solidFill>
                  <a:srgbClr val="000000"/>
                </a:solidFill>
                <a:latin typeface="Calibri"/>
                <a:ea typeface="Calibri" panose="020F0502020204030204" pitchFamily="34" charset="0"/>
                <a:cs typeface="Times New Roman"/>
              </a:rPr>
              <a:t>. </a:t>
            </a:r>
            <a:endPar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207645" indent="-207645">
              <a:spcBef>
                <a:spcPts val="600"/>
              </a:spcBef>
            </a:pPr>
            <a:r>
              <a:rPr lang="en-US" sz="1400" dirty="0">
                <a:latin typeface="Calibri"/>
                <a:ea typeface="Calibri" panose="020F0502020204030204" pitchFamily="34" charset="0"/>
                <a:cs typeface="Times New Roman"/>
              </a:rPr>
              <a:t>See also: KFF. Health Care Debt In The U.S.: The Broad Consequences Of Medical And Dental Bills. June 16, 2022. Available at: </a:t>
            </a:r>
            <a:r>
              <a:rPr lang="en-US" sz="1400" dirty="0">
                <a:solidFill>
                  <a:srgbClr val="0563C1"/>
                </a:solidFill>
                <a:latin typeface="Calibri"/>
                <a:ea typeface="Calibri" panose="020F0502020204030204" pitchFamily="34" charset="0"/>
                <a:cs typeface="Times New Roman"/>
                <a:hlinkClick r:id="rId5"/>
              </a:rPr>
              <a:t>https://www.kff.org/report-section/kff-health-care-debt-survey-main-findings/</a:t>
            </a:r>
            <a:r>
              <a:rPr lang="en-US" sz="1400" dirty="0">
                <a:solidFill>
                  <a:srgbClr val="0563C1"/>
                </a:solidFill>
                <a:latin typeface="Calibri"/>
                <a:ea typeface="Calibri" panose="020F0502020204030204" pitchFamily="34" charset="0"/>
                <a:cs typeface="Times New Roman"/>
              </a:rPr>
              <a:t>. </a:t>
            </a:r>
            <a:r>
              <a:rPr lang="en-US" sz="1400" dirty="0">
                <a:latin typeface="Calibri"/>
                <a:ea typeface="Calibri" panose="020F0502020204030204" pitchFamily="34" charset="0"/>
                <a:cs typeface="Times New Roman"/>
              </a:rPr>
              <a:t>Accessed August 17, 2023.</a:t>
            </a:r>
            <a:r>
              <a:rPr lang="en-US" sz="1400" dirty="0">
                <a:solidFill>
                  <a:srgbClr val="000000"/>
                </a:solidFill>
                <a:latin typeface="Calibri"/>
                <a:ea typeface="Calibri" panose="020F0502020204030204" pitchFamily="34" charset="0"/>
                <a:cs typeface="Times New Roman"/>
              </a:rPr>
              <a:t> </a:t>
            </a:r>
            <a:endPar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207645" indent="-207645">
              <a:spcBef>
                <a:spcPts val="600"/>
              </a:spcBef>
            </a:pPr>
            <a:r>
              <a:rPr lang="en-US" sz="1400" dirty="0">
                <a:solidFill>
                  <a:srgbClr val="000000"/>
                </a:solidFill>
                <a:latin typeface="Calibri"/>
                <a:ea typeface="Calibri" panose="020F0502020204030204" pitchFamily="34" charset="0"/>
                <a:cs typeface="Times New Roman"/>
              </a:rPr>
              <a:t>See also: Peterson-KFF Health System Tracker: The burden of medical debt in the United States. March 10, 2022. Available at: </a:t>
            </a:r>
            <a:r>
              <a:rPr lang="en-US" sz="1400" dirty="0">
                <a:solidFill>
                  <a:srgbClr val="000000"/>
                </a:solidFill>
                <a:latin typeface="Calibri"/>
                <a:ea typeface="Calibri" panose="020F0502020204030204" pitchFamily="34" charset="0"/>
                <a:cs typeface="Times New Roman"/>
                <a:hlinkClick r:id="rId6"/>
              </a:rPr>
              <a:t>https://www.healthsystemtracker.org/brief/the-burden-of-medical-debt-in-the-united-states/#Share%20of%20adults%20who%20have%20more%20than%20$250%20in%20medical%20debt,%20by%20demographic,%202019</a:t>
            </a:r>
            <a:r>
              <a:rPr lang="en-US" sz="1400" dirty="0">
                <a:solidFill>
                  <a:srgbClr val="000000"/>
                </a:solidFill>
                <a:latin typeface="Calibri"/>
                <a:ea typeface="Calibri" panose="020F0502020204030204" pitchFamily="34" charset="0"/>
                <a:cs typeface="Times New Roman"/>
              </a:rPr>
              <a:t>. Accessed August 21, 2023. </a:t>
            </a:r>
            <a:endPar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600"/>
              </a:spcBef>
              <a:buNone/>
            </a:pPr>
            <a:endParaRPr lang="en-US" sz="1400"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Footer Placeholder 2">
            <a:extLst>
              <a:ext uri="{FF2B5EF4-FFF2-40B4-BE49-F238E27FC236}">
                <a16:creationId xmlns:a16="http://schemas.microsoft.com/office/drawing/2014/main" id="{47B5AF0B-8BD9-4EE0-8FCE-93002695B3CD}"/>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spTree>
    <p:extLst>
      <p:ext uri="{BB962C8B-B14F-4D97-AF65-F5344CB8AC3E}">
        <p14:creationId xmlns:p14="http://schemas.microsoft.com/office/powerpoint/2010/main" val="23911782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964D504-89C2-4E68-9D90-FAF0EEC1FC07}"/>
              </a:ext>
            </a:extLst>
          </p:cNvPr>
          <p:cNvSpPr>
            <a:spLocks noGrp="1"/>
          </p:cNvSpPr>
          <p:nvPr>
            <p:ph type="title"/>
          </p:nvPr>
        </p:nvSpPr>
        <p:spPr/>
        <p:txBody>
          <a:bodyPr>
            <a:normAutofit fontScale="90000"/>
          </a:bodyPr>
          <a:lstStyle/>
          <a:p>
            <a:r>
              <a:rPr lang="en-US" sz="2200">
                <a:solidFill>
                  <a:schemeClr val="bg1">
                    <a:lumMod val="65000"/>
                  </a:schemeClr>
                </a:solidFill>
              </a:rPr>
              <a:t>Data &amp; Sources </a:t>
            </a:r>
            <a:br>
              <a:rPr lang="en-US"/>
            </a:br>
            <a:r>
              <a:rPr lang="en-US"/>
              <a:t>Slide 23</a:t>
            </a:r>
          </a:p>
        </p:txBody>
      </p:sp>
      <p:sp>
        <p:nvSpPr>
          <p:cNvPr id="6" name="Content Placeholder 5">
            <a:extLst>
              <a:ext uri="{FF2B5EF4-FFF2-40B4-BE49-F238E27FC236}">
                <a16:creationId xmlns:a16="http://schemas.microsoft.com/office/drawing/2014/main" id="{CEF19B34-677C-4C48-9741-B521FE5266D2}"/>
              </a:ext>
            </a:extLst>
          </p:cNvPr>
          <p:cNvSpPr>
            <a:spLocks noGrp="1"/>
          </p:cNvSpPr>
          <p:nvPr>
            <p:ph sz="quarter" idx="14"/>
          </p:nvPr>
        </p:nvSpPr>
        <p:spPr/>
        <p:txBody>
          <a:bodyPr/>
          <a:lstStyle/>
          <a:p>
            <a:pPr marL="0" indent="0">
              <a:spcBef>
                <a:spcPts val="600"/>
              </a:spcBef>
              <a:buNone/>
            </a:pPr>
            <a:r>
              <a:rPr lang="en-US" sz="14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Slide 23: Median Medical Debt in Collections in </a:t>
            </a:r>
            <a:r>
              <a:rPr lang="en-US" sz="1400" b="1" u="sng" dirty="0">
                <a:solidFill>
                  <a:srgbClr val="000000"/>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Washington State</a:t>
            </a:r>
            <a:r>
              <a:rPr lang="en-US" sz="14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rPr>
              <a:t> and Nationally, 2022</a:t>
            </a:r>
          </a:p>
          <a:p>
            <a:pPr>
              <a:spcBef>
                <a:spcPts val="600"/>
              </a:spcBef>
            </a:pP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The Urban Institute. Debt in America: Interactive Map. Last updated June 23, 2022. Available here: </a:t>
            </a: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hlinkClick r:id="rId2"/>
              </a:rPr>
              <a:t>https://apps.urban.org/features/debt-interactive-map/?type=medical&amp;variable=medcoll</a:t>
            </a: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Accessed July 31, 2023. </a:t>
            </a:r>
          </a:p>
          <a:p>
            <a:pPr lvl="1">
              <a:spcBef>
                <a:spcPts val="600"/>
              </a:spcBef>
            </a:pP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Downloaded file: Debt in America: State-Level Medical Debt. Available here: </a:t>
            </a: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hlinkClick r:id="rId3"/>
              </a:rPr>
              <a:t>https://datacatalog.urban.org/dataset/debt-america-2022</a:t>
            </a: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p>
          <a:p>
            <a:pPr>
              <a:spcBef>
                <a:spcPts val="600"/>
              </a:spcBef>
            </a:pPr>
            <a:r>
              <a:rPr lang="en-US" sz="1400" dirty="0">
                <a:latin typeface="Calibri" panose="020F0502020204030204" pitchFamily="34" charset="0"/>
                <a:ea typeface="Calibri" panose="020F0502020204030204" pitchFamily="34" charset="0"/>
                <a:cs typeface="Times New Roman" panose="02020603050405020304" pitchFamily="18" charset="0"/>
              </a:rPr>
              <a:t>See also: KFF. Health Care Debt In The U.S.: The Broad Consequences Of Medical And Dental Bills. June 16, 2022. Available at: </a:t>
            </a:r>
            <a:r>
              <a:rPr lang="en-US" sz="1400"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4"/>
              </a:rPr>
              <a:t>https://www.kff.org/report-section/kff-health-care-debt-survey-main-findings/</a:t>
            </a:r>
            <a:r>
              <a:rPr lang="en-US" sz="1400" dirty="0">
                <a:solidFill>
                  <a:srgbClr val="0563C1"/>
                </a:solidFill>
                <a:latin typeface="Calibri" panose="020F0502020204030204" pitchFamily="34" charset="0"/>
                <a:ea typeface="Calibri" panose="020F0502020204030204" pitchFamily="34" charset="0"/>
                <a:cs typeface="Times New Roman" panose="02020603050405020304" pitchFamily="18" charset="0"/>
              </a:rPr>
              <a:t>. </a:t>
            </a:r>
            <a:r>
              <a:rPr lang="en-US" sz="1400" dirty="0">
                <a:latin typeface="Calibri" panose="020F0502020204030204" pitchFamily="34" charset="0"/>
                <a:ea typeface="Calibri" panose="020F0502020204030204" pitchFamily="34" charset="0"/>
                <a:cs typeface="Times New Roman" panose="02020603050405020304" pitchFamily="18" charset="0"/>
              </a:rPr>
              <a:t>Accessed August 17, 2023.</a:t>
            </a: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p>
          <a:p>
            <a:pPr>
              <a:spcBef>
                <a:spcPts val="600"/>
              </a:spcBef>
            </a:pP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See also: Peterson-KFF Health System Tracker: The burden of medical debt in the United States. March 10, 2022. Available at: </a:t>
            </a: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hlinkClick r:id="rId5"/>
              </a:rPr>
              <a:t>https://www.healthsystemtracker.org/brief/the-burden-of-medical-debt-in-the-united-states/#Share%20of%20adults%20who%20have%20more%20than%20$250%20in%20medical%20debt,%20by%20demographic,%202019</a:t>
            </a:r>
            <a:r>
              <a:rPr lang="en-US"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Accessed August 21, 2023. </a:t>
            </a:r>
          </a:p>
          <a:p>
            <a:pPr marL="0" indent="0">
              <a:spcBef>
                <a:spcPts val="600"/>
              </a:spcBef>
              <a:buNone/>
            </a:pPr>
            <a:endParaRPr lang="en-US" sz="1400" b="1" u="sng"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indent="0">
              <a:spcBef>
                <a:spcPts val="600"/>
              </a:spcBef>
              <a:buNone/>
            </a:pPr>
            <a:endParaRPr lang="en-US" sz="1400" dirty="0">
              <a:solidFill>
                <a:srgbClr val="0563C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Footer Placeholder 2">
            <a:extLst>
              <a:ext uri="{FF2B5EF4-FFF2-40B4-BE49-F238E27FC236}">
                <a16:creationId xmlns:a16="http://schemas.microsoft.com/office/drawing/2014/main" id="{47B5AF0B-8BD9-4EE0-8FCE-93002695B3CD}"/>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spTree>
    <p:extLst>
      <p:ext uri="{BB962C8B-B14F-4D97-AF65-F5344CB8AC3E}">
        <p14:creationId xmlns:p14="http://schemas.microsoft.com/office/powerpoint/2010/main" val="2770950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CAD1EB7-8FB3-E374-CF95-19C94ED02E8D}"/>
              </a:ext>
            </a:extLst>
          </p:cNvPr>
          <p:cNvSpPr/>
          <p:nvPr/>
        </p:nvSpPr>
        <p:spPr bwMode="auto">
          <a:xfrm>
            <a:off x="0" y="546100"/>
            <a:ext cx="12192000" cy="9670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pic>
        <p:nvPicPr>
          <p:cNvPr id="16" name="Picture 15">
            <a:extLst>
              <a:ext uri="{FF2B5EF4-FFF2-40B4-BE49-F238E27FC236}">
                <a16:creationId xmlns:a16="http://schemas.microsoft.com/office/drawing/2014/main" id="{ED236AAD-5B86-7C1E-6F1D-7D6B34C0EB0E}"/>
              </a:ext>
            </a:extLst>
          </p:cNvPr>
          <p:cNvPicPr>
            <a:picLocks noChangeAspect="1"/>
          </p:cNvPicPr>
          <p:nvPr/>
        </p:nvPicPr>
        <p:blipFill>
          <a:blip r:embed="rId3"/>
          <a:stretch>
            <a:fillRect/>
          </a:stretch>
        </p:blipFill>
        <p:spPr>
          <a:xfrm>
            <a:off x="1123733" y="2467540"/>
            <a:ext cx="2477807" cy="1387751"/>
          </a:xfrm>
          <a:prstGeom prst="rect">
            <a:avLst/>
          </a:prstGeom>
          <a:ln>
            <a:solidFill>
              <a:schemeClr val="tx1">
                <a:lumMod val="65000"/>
                <a:lumOff val="35000"/>
              </a:schemeClr>
            </a:solidFill>
          </a:ln>
          <a:effectLst>
            <a:outerShdw blurRad="50800" dist="38100" dir="2700000" algn="tl" rotWithShape="0">
              <a:prstClr val="black">
                <a:alpha val="40000"/>
              </a:prstClr>
            </a:outerShdw>
          </a:effectLst>
        </p:spPr>
      </p:pic>
      <p:sp>
        <p:nvSpPr>
          <p:cNvPr id="8" name="Title 7">
            <a:extLst>
              <a:ext uri="{FF2B5EF4-FFF2-40B4-BE49-F238E27FC236}">
                <a16:creationId xmlns:a16="http://schemas.microsoft.com/office/drawing/2014/main" id="{89D91238-427B-4CEA-B464-B71410B8DC65}"/>
              </a:ext>
            </a:extLst>
          </p:cNvPr>
          <p:cNvSpPr>
            <a:spLocks noGrp="1"/>
          </p:cNvSpPr>
          <p:nvPr>
            <p:ph type="title"/>
          </p:nvPr>
        </p:nvSpPr>
        <p:spPr>
          <a:xfrm>
            <a:off x="399827" y="840645"/>
            <a:ext cx="10911220" cy="525257"/>
          </a:xfrm>
        </p:spPr>
        <p:txBody>
          <a:bodyPr>
            <a:noAutofit/>
          </a:bodyPr>
          <a:lstStyle/>
          <a:p>
            <a:r>
              <a:rPr lang="en-US" sz="2800">
                <a:solidFill>
                  <a:schemeClr val="bg1"/>
                </a:solidFill>
              </a:rPr>
              <a:t>How To Use This Data Analytic Resource</a:t>
            </a:r>
          </a:p>
        </p:txBody>
      </p:sp>
      <p:sp>
        <p:nvSpPr>
          <p:cNvPr id="23" name="Content Placeholder 22">
            <a:extLst>
              <a:ext uri="{FF2B5EF4-FFF2-40B4-BE49-F238E27FC236}">
                <a16:creationId xmlns:a16="http://schemas.microsoft.com/office/drawing/2014/main" id="{0E9F2FA9-1B1E-42D8-A620-EFA6429CC970}"/>
              </a:ext>
            </a:extLst>
          </p:cNvPr>
          <p:cNvSpPr>
            <a:spLocks noGrp="1"/>
          </p:cNvSpPr>
          <p:nvPr>
            <p:ph sz="quarter" idx="14"/>
          </p:nvPr>
        </p:nvSpPr>
        <p:spPr>
          <a:xfrm>
            <a:off x="4175036" y="1618421"/>
            <a:ext cx="7857646" cy="3075057"/>
          </a:xfrm>
        </p:spPr>
        <p:txBody>
          <a:bodyPr/>
          <a:lstStyle/>
          <a:p>
            <a:pPr marL="0" indent="0">
              <a:spcBef>
                <a:spcPts val="1800"/>
              </a:spcBef>
              <a:buNone/>
            </a:pPr>
            <a:r>
              <a:rPr lang="en-US" sz="1700" dirty="0">
                <a:solidFill>
                  <a:schemeClr val="tx1">
                    <a:lumMod val="65000"/>
                    <a:lumOff val="35000"/>
                  </a:schemeClr>
                </a:solidFill>
              </a:rPr>
              <a:t>This set of </a:t>
            </a:r>
            <a:r>
              <a:rPr lang="en-US" sz="1700" b="1" dirty="0">
                <a:solidFill>
                  <a:schemeClr val="tx1">
                    <a:lumMod val="65000"/>
                    <a:lumOff val="35000"/>
                  </a:schemeClr>
                </a:solidFill>
              </a:rPr>
              <a:t>Sample Slides, </a:t>
            </a:r>
            <a:r>
              <a:rPr lang="en-US" sz="1700" b="1" dirty="0">
                <a:solidFill>
                  <a:srgbClr val="FF0000"/>
                </a:solidFill>
              </a:rPr>
              <a:t>featuring Washington State data,</a:t>
            </a:r>
            <a:r>
              <a:rPr lang="en-US" sz="1700" dirty="0">
                <a:solidFill>
                  <a:srgbClr val="FF0000"/>
                </a:solidFill>
              </a:rPr>
              <a:t> </a:t>
            </a:r>
            <a:r>
              <a:rPr lang="en-US" sz="1700" dirty="0">
                <a:solidFill>
                  <a:schemeClr val="tx1">
                    <a:lumMod val="65000"/>
                    <a:lumOff val="35000"/>
                  </a:schemeClr>
                </a:solidFill>
              </a:rPr>
              <a:t>is intended to provide states with a “starter set” of easy-to-use, customizable slides that highlight national and state health care spending and affordability trends using universally available health care data.</a:t>
            </a:r>
          </a:p>
          <a:p>
            <a:pPr marL="0" indent="0">
              <a:spcBef>
                <a:spcPts val="1800"/>
              </a:spcBef>
              <a:buNone/>
            </a:pPr>
            <a:r>
              <a:rPr lang="en-US" sz="1700" dirty="0">
                <a:solidFill>
                  <a:schemeClr val="tx1">
                    <a:lumMod val="65000"/>
                    <a:lumOff val="35000"/>
                  </a:schemeClr>
                </a:solidFill>
              </a:rPr>
              <a:t>Use the </a:t>
            </a:r>
            <a:r>
              <a:rPr lang="en-US" sz="1700" b="1" dirty="0">
                <a:solidFill>
                  <a:schemeClr val="tx1">
                    <a:lumMod val="65000"/>
                    <a:lumOff val="35000"/>
                  </a:schemeClr>
                </a:solidFill>
              </a:rPr>
              <a:t>Databook</a:t>
            </a:r>
            <a:r>
              <a:rPr lang="en-US" sz="1700" dirty="0">
                <a:solidFill>
                  <a:schemeClr val="tx1">
                    <a:lumMod val="65000"/>
                    <a:lumOff val="35000"/>
                  </a:schemeClr>
                </a:solidFill>
              </a:rPr>
              <a:t> that accompanies these slides, which includes data for all states, to select the data for your state. </a:t>
            </a:r>
          </a:p>
          <a:p>
            <a:pPr marL="0" indent="0">
              <a:spcBef>
                <a:spcPts val="1800"/>
              </a:spcBef>
              <a:buNone/>
            </a:pPr>
            <a:r>
              <a:rPr lang="en-US" sz="1700" b="1" dirty="0">
                <a:solidFill>
                  <a:schemeClr val="tx1">
                    <a:lumMod val="65000"/>
                    <a:lumOff val="35000"/>
                  </a:schemeClr>
                </a:solidFill>
              </a:rPr>
              <a:t>Instructions</a:t>
            </a:r>
            <a:r>
              <a:rPr lang="en-US" sz="1700" dirty="0">
                <a:solidFill>
                  <a:schemeClr val="tx1">
                    <a:lumMod val="65000"/>
                    <a:lumOff val="35000"/>
                  </a:schemeClr>
                </a:solidFill>
              </a:rPr>
              <a:t> for customizing data visuals using the Databook are available in the “Notes” section of each slide. Note that these instructions were developed on PCs using Excel for Microsoft 365 and may not be fully applicable to other versions of Excel or Mac users. Users should also note that some tabs in the Databook have hidden rows or columns that are required for calculations or reference, users should not manipulate these columns when customizing visuals.</a:t>
            </a:r>
            <a:endParaRPr lang="en-US" sz="1700" dirty="0">
              <a:solidFill>
                <a:schemeClr val="tx1">
                  <a:lumMod val="65000"/>
                  <a:lumOff val="35000"/>
                </a:schemeClr>
              </a:solidFill>
              <a:cs typeface="Calibri"/>
            </a:endParaRPr>
          </a:p>
          <a:p>
            <a:pPr marL="0" indent="0">
              <a:spcBef>
                <a:spcPts val="1800"/>
              </a:spcBef>
              <a:buNone/>
            </a:pPr>
            <a:endParaRPr lang="en-US" sz="1700" dirty="0">
              <a:solidFill>
                <a:schemeClr val="tx1">
                  <a:lumMod val="65000"/>
                  <a:lumOff val="35000"/>
                </a:schemeClr>
              </a:solidFill>
              <a:cs typeface="Calibri"/>
            </a:endParaRPr>
          </a:p>
        </p:txBody>
      </p:sp>
      <p:sp>
        <p:nvSpPr>
          <p:cNvPr id="4" name="Footer Placeholder 3">
            <a:extLst>
              <a:ext uri="{FF2B5EF4-FFF2-40B4-BE49-F238E27FC236}">
                <a16:creationId xmlns:a16="http://schemas.microsoft.com/office/drawing/2014/main" id="{C0EAC537-91A6-46B7-9990-87B71410E0C1}"/>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graphicFrame>
        <p:nvGraphicFramePr>
          <p:cNvPr id="24" name="Table 24">
            <a:extLst>
              <a:ext uri="{FF2B5EF4-FFF2-40B4-BE49-F238E27FC236}">
                <a16:creationId xmlns:a16="http://schemas.microsoft.com/office/drawing/2014/main" id="{6D2E679F-8CF5-4DE7-9D3D-EBE79EB06D63}"/>
              </a:ext>
            </a:extLst>
          </p:cNvPr>
          <p:cNvGraphicFramePr>
            <a:graphicFrameLocks noGrp="1"/>
          </p:cNvGraphicFramePr>
          <p:nvPr>
            <p:extLst>
              <p:ext uri="{D42A27DB-BD31-4B8C-83A1-F6EECF244321}">
                <p14:modId xmlns:p14="http://schemas.microsoft.com/office/powerpoint/2010/main" val="1762636664"/>
              </p:ext>
            </p:extLst>
          </p:nvPr>
        </p:nvGraphicFramePr>
        <p:xfrm>
          <a:off x="-1"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779683734"/>
                    </a:ext>
                  </a:extLst>
                </a:gridCol>
                <a:gridCol w="2438400">
                  <a:extLst>
                    <a:ext uri="{9D8B030D-6E8A-4147-A177-3AD203B41FA5}">
                      <a16:colId xmlns:a16="http://schemas.microsoft.com/office/drawing/2014/main" val="1317366572"/>
                    </a:ext>
                  </a:extLst>
                </a:gridCol>
                <a:gridCol w="2438400">
                  <a:extLst>
                    <a:ext uri="{9D8B030D-6E8A-4147-A177-3AD203B41FA5}">
                      <a16:colId xmlns:a16="http://schemas.microsoft.com/office/drawing/2014/main" val="591650189"/>
                    </a:ext>
                  </a:extLst>
                </a:gridCol>
                <a:gridCol w="2438400">
                  <a:extLst>
                    <a:ext uri="{9D8B030D-6E8A-4147-A177-3AD203B41FA5}">
                      <a16:colId xmlns:a16="http://schemas.microsoft.com/office/drawing/2014/main" val="3942098912"/>
                    </a:ext>
                  </a:extLst>
                </a:gridCol>
                <a:gridCol w="2438400">
                  <a:extLst>
                    <a:ext uri="{9D8B030D-6E8A-4147-A177-3AD203B41FA5}">
                      <a16:colId xmlns:a16="http://schemas.microsoft.com/office/drawing/2014/main" val="34260009"/>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72783123"/>
                  </a:ext>
                </a:extLst>
              </a:tr>
            </a:tbl>
          </a:graphicData>
        </a:graphic>
      </p:graphicFrame>
      <p:pic>
        <p:nvPicPr>
          <p:cNvPr id="3" name="Picture 2">
            <a:extLst>
              <a:ext uri="{FF2B5EF4-FFF2-40B4-BE49-F238E27FC236}">
                <a16:creationId xmlns:a16="http://schemas.microsoft.com/office/drawing/2014/main" id="{A45C4DB4-C0AA-89F9-9B7F-011C7E36E458}"/>
              </a:ext>
            </a:extLst>
          </p:cNvPr>
          <p:cNvPicPr>
            <a:picLocks noChangeAspect="1"/>
          </p:cNvPicPr>
          <p:nvPr/>
        </p:nvPicPr>
        <p:blipFill>
          <a:blip r:embed="rId4"/>
          <a:stretch>
            <a:fillRect/>
          </a:stretch>
        </p:blipFill>
        <p:spPr>
          <a:xfrm>
            <a:off x="684712" y="2204988"/>
            <a:ext cx="2625563" cy="1464401"/>
          </a:xfrm>
          <a:prstGeom prst="rect">
            <a:avLst/>
          </a:prstGeom>
          <a:ln>
            <a:solidFill>
              <a:schemeClr val="accent1"/>
            </a:solidFill>
          </a:ln>
          <a:effectLst>
            <a:outerShdw blurRad="50800" dist="38100" dir="2700000" algn="tl" rotWithShape="0">
              <a:prstClr val="black">
                <a:alpha val="40000"/>
              </a:prstClr>
            </a:outerShdw>
          </a:effectLst>
        </p:spPr>
      </p:pic>
      <p:pic>
        <p:nvPicPr>
          <p:cNvPr id="6" name="Picture 5">
            <a:extLst>
              <a:ext uri="{FF2B5EF4-FFF2-40B4-BE49-F238E27FC236}">
                <a16:creationId xmlns:a16="http://schemas.microsoft.com/office/drawing/2014/main" id="{E31CEEE1-6EB3-FA96-8BE7-AA14231B6F1D}"/>
              </a:ext>
            </a:extLst>
          </p:cNvPr>
          <p:cNvPicPr>
            <a:picLocks noChangeAspect="1"/>
          </p:cNvPicPr>
          <p:nvPr/>
        </p:nvPicPr>
        <p:blipFill rotWithShape="1">
          <a:blip r:embed="rId5"/>
          <a:srcRect r="5049"/>
          <a:stretch/>
        </p:blipFill>
        <p:spPr>
          <a:xfrm>
            <a:off x="909344" y="4672478"/>
            <a:ext cx="2642427" cy="1496211"/>
          </a:xfrm>
          <a:prstGeom prst="rect">
            <a:avLst/>
          </a:prstGeom>
          <a:ln>
            <a:solidFill>
              <a:schemeClr val="accent1"/>
            </a:solidFill>
          </a:ln>
          <a:effectLst>
            <a:outerShdw blurRad="50800" dist="38100" dir="2700000" algn="tl" rotWithShape="0">
              <a:prstClr val="black">
                <a:alpha val="40000"/>
              </a:prstClr>
            </a:outerShdw>
          </a:effectLst>
        </p:spPr>
      </p:pic>
      <p:sp>
        <p:nvSpPr>
          <p:cNvPr id="7" name="Arc 6">
            <a:extLst>
              <a:ext uri="{FF2B5EF4-FFF2-40B4-BE49-F238E27FC236}">
                <a16:creationId xmlns:a16="http://schemas.microsoft.com/office/drawing/2014/main" id="{F68A585F-6F7C-4146-84FD-AE61723F0175}"/>
              </a:ext>
            </a:extLst>
          </p:cNvPr>
          <p:cNvSpPr/>
          <p:nvPr/>
        </p:nvSpPr>
        <p:spPr bwMode="auto">
          <a:xfrm rot="2558840">
            <a:off x="2142929" y="3169250"/>
            <a:ext cx="1872343" cy="2062196"/>
          </a:xfrm>
          <a:prstGeom prst="arc">
            <a:avLst/>
          </a:prstGeom>
          <a:noFill/>
          <a:ln w="28575" cap="flat" cmpd="sng" algn="ctr">
            <a:solidFill>
              <a:schemeClr val="accent2"/>
            </a:solidFill>
            <a:prstDash val="solid"/>
            <a:miter lim="800000"/>
            <a:headEnd type="triangl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sp>
        <p:nvSpPr>
          <p:cNvPr id="10" name="Arc 9">
            <a:extLst>
              <a:ext uri="{FF2B5EF4-FFF2-40B4-BE49-F238E27FC236}">
                <a16:creationId xmlns:a16="http://schemas.microsoft.com/office/drawing/2014/main" id="{2CDC2DE4-A4F3-3BBA-4CE1-948C845EA959}"/>
              </a:ext>
            </a:extLst>
          </p:cNvPr>
          <p:cNvSpPr/>
          <p:nvPr/>
        </p:nvSpPr>
        <p:spPr bwMode="auto">
          <a:xfrm rot="13423758">
            <a:off x="173667" y="3010405"/>
            <a:ext cx="1872343" cy="2062196"/>
          </a:xfrm>
          <a:prstGeom prst="arc">
            <a:avLst/>
          </a:prstGeom>
          <a:noFill/>
          <a:ln w="28575" cap="flat" cmpd="sng" algn="ctr">
            <a:solidFill>
              <a:schemeClr val="accent2"/>
            </a:solidFill>
            <a:prstDash val="solid"/>
            <a:miter lim="800000"/>
            <a:headEnd type="triangl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tlCol="0" anchor="ctr"/>
          <a:lstStyle/>
          <a:p>
            <a:pPr algn="ctr"/>
            <a:endParaRPr lang="en-US"/>
          </a:p>
        </p:txBody>
      </p:sp>
      <p:pic>
        <p:nvPicPr>
          <p:cNvPr id="14" name="Picture 13">
            <a:extLst>
              <a:ext uri="{FF2B5EF4-FFF2-40B4-BE49-F238E27FC236}">
                <a16:creationId xmlns:a16="http://schemas.microsoft.com/office/drawing/2014/main" id="{36E5BB9C-40AA-5832-2E05-439FC2BF1872}"/>
              </a:ext>
            </a:extLst>
          </p:cNvPr>
          <p:cNvPicPr>
            <a:picLocks noChangeAspect="1"/>
          </p:cNvPicPr>
          <p:nvPr/>
        </p:nvPicPr>
        <p:blipFill>
          <a:blip r:embed="rId6"/>
          <a:stretch>
            <a:fillRect/>
          </a:stretch>
        </p:blipFill>
        <p:spPr>
          <a:xfrm>
            <a:off x="686765" y="4424011"/>
            <a:ext cx="2545352" cy="1583775"/>
          </a:xfrm>
          <a:prstGeom prst="rect">
            <a:avLst/>
          </a:prstGeom>
          <a:ln>
            <a:solidFill>
              <a:schemeClr val="tx1">
                <a:lumMod val="65000"/>
                <a:lumOff val="35000"/>
              </a:schemeClr>
            </a:solidFill>
          </a:ln>
          <a:effectLst>
            <a:outerShdw blurRad="50800" dist="38100" dir="2700000" algn="tl" rotWithShape="0">
              <a:prstClr val="black">
                <a:alpha val="40000"/>
              </a:prstClr>
            </a:outerShdw>
          </a:effectLst>
        </p:spPr>
      </p:pic>
      <p:sp>
        <p:nvSpPr>
          <p:cNvPr id="2" name="TextBox 1">
            <a:extLst>
              <a:ext uri="{FF2B5EF4-FFF2-40B4-BE49-F238E27FC236}">
                <a16:creationId xmlns:a16="http://schemas.microsoft.com/office/drawing/2014/main" id="{F4EAFC70-D254-3920-D566-6813C02E79E0}"/>
              </a:ext>
            </a:extLst>
          </p:cNvPr>
          <p:cNvSpPr txBox="1"/>
          <p:nvPr/>
        </p:nvSpPr>
        <p:spPr>
          <a:xfrm>
            <a:off x="619728" y="1761796"/>
            <a:ext cx="2932043" cy="338554"/>
          </a:xfrm>
          <a:prstGeom prst="rect">
            <a:avLst/>
          </a:prstGeom>
          <a:noFill/>
        </p:spPr>
        <p:txBody>
          <a:bodyPr wrap="square" rtlCol="0">
            <a:spAutoFit/>
          </a:bodyPr>
          <a:lstStyle/>
          <a:p>
            <a:pPr algn="ctr"/>
            <a:r>
              <a:rPr lang="en-US" sz="1600" b="1" i="1">
                <a:solidFill>
                  <a:schemeClr val="tx1">
                    <a:lumMod val="65000"/>
                    <a:lumOff val="35000"/>
                  </a:schemeClr>
                </a:solidFill>
                <a:latin typeface="+mn-lt"/>
              </a:rPr>
              <a:t>State Sample Slides</a:t>
            </a:r>
          </a:p>
        </p:txBody>
      </p:sp>
      <p:sp>
        <p:nvSpPr>
          <p:cNvPr id="5" name="TextBox 4">
            <a:extLst>
              <a:ext uri="{FF2B5EF4-FFF2-40B4-BE49-F238E27FC236}">
                <a16:creationId xmlns:a16="http://schemas.microsoft.com/office/drawing/2014/main" id="{48877AE0-D8AB-0678-4E32-EF2C720ED6E4}"/>
              </a:ext>
            </a:extLst>
          </p:cNvPr>
          <p:cNvSpPr txBox="1"/>
          <p:nvPr/>
        </p:nvSpPr>
        <p:spPr>
          <a:xfrm>
            <a:off x="619727" y="4033256"/>
            <a:ext cx="2932043" cy="338554"/>
          </a:xfrm>
          <a:prstGeom prst="rect">
            <a:avLst/>
          </a:prstGeom>
          <a:noFill/>
        </p:spPr>
        <p:txBody>
          <a:bodyPr wrap="square" rtlCol="0">
            <a:spAutoFit/>
          </a:bodyPr>
          <a:lstStyle/>
          <a:p>
            <a:pPr algn="ctr"/>
            <a:r>
              <a:rPr lang="en-US" sz="1600" b="1" i="1">
                <a:solidFill>
                  <a:schemeClr val="tx1">
                    <a:lumMod val="65000"/>
                    <a:lumOff val="35000"/>
                  </a:schemeClr>
                </a:solidFill>
                <a:latin typeface="+mn-lt"/>
              </a:rPr>
              <a:t>Databook</a:t>
            </a:r>
          </a:p>
        </p:txBody>
      </p:sp>
      <p:sp>
        <p:nvSpPr>
          <p:cNvPr id="9" name="TextBox 8">
            <a:extLst>
              <a:ext uri="{FF2B5EF4-FFF2-40B4-BE49-F238E27FC236}">
                <a16:creationId xmlns:a16="http://schemas.microsoft.com/office/drawing/2014/main" id="{6D2A8569-28DF-7614-BC5F-29B9FF9150BB}"/>
              </a:ext>
            </a:extLst>
          </p:cNvPr>
          <p:cNvSpPr txBox="1"/>
          <p:nvPr/>
        </p:nvSpPr>
        <p:spPr>
          <a:xfrm>
            <a:off x="4175036" y="5359397"/>
            <a:ext cx="7781446" cy="866445"/>
          </a:xfrm>
          <a:prstGeom prst="rect">
            <a:avLst/>
          </a:prstGeom>
          <a:solidFill>
            <a:schemeClr val="bg1">
              <a:lumMod val="95000"/>
            </a:schemeClr>
          </a:solidFill>
          <a:ln>
            <a:solidFill>
              <a:schemeClr val="bg1">
                <a:lumMod val="75000"/>
              </a:schemeClr>
            </a:solidFill>
          </a:ln>
        </p:spPr>
        <p:txBody>
          <a:bodyPr wrap="square" lIns="91440" tIns="45720" rIns="91440" bIns="45720" rtlCol="0" anchor="ctr">
            <a:noAutofit/>
          </a:bodyPr>
          <a:lstStyle/>
          <a:p>
            <a:pPr algn="ctr"/>
            <a:r>
              <a:rPr lang="en-US" sz="1700" dirty="0">
                <a:solidFill>
                  <a:schemeClr val="tx1">
                    <a:lumMod val="65000"/>
                    <a:lumOff val="35000"/>
                  </a:schemeClr>
                </a:solidFill>
                <a:latin typeface="+mn-lt"/>
              </a:rPr>
              <a:t>Othe</a:t>
            </a:r>
            <a:r>
              <a:rPr lang="en-US" sz="1700" dirty="0">
                <a:solidFill>
                  <a:schemeClr val="tx1">
                    <a:lumMod val="65000"/>
                    <a:lumOff val="35000"/>
                  </a:schemeClr>
                </a:solidFill>
              </a:rPr>
              <a:t>r available Data Analytic Resources include the </a:t>
            </a:r>
            <a:r>
              <a:rPr lang="en-US" sz="1700" b="1" i="1" dirty="0">
                <a:solidFill>
                  <a:schemeClr val="tx1">
                    <a:lumMod val="65000"/>
                    <a:lumOff val="35000"/>
                  </a:schemeClr>
                </a:solidFill>
                <a:hlinkClick r:id="rId7">
                  <a:extLst>
                    <a:ext uri="{A12FA001-AC4F-418D-AE19-62706E023703}">
                      <ahyp:hlinkClr xmlns:ahyp="http://schemas.microsoft.com/office/drawing/2018/hyperlinkcolor" val="tx"/>
                    </a:ext>
                  </a:extLst>
                </a:hlinkClick>
              </a:rPr>
              <a:t>Health Care Cost and Affordability Data Resource Inventory</a:t>
            </a:r>
            <a:r>
              <a:rPr lang="en-US" sz="1700" b="1" i="1" dirty="0">
                <a:solidFill>
                  <a:schemeClr val="tx1">
                    <a:lumMod val="65000"/>
                    <a:lumOff val="35000"/>
                  </a:schemeClr>
                </a:solidFill>
                <a:latin typeface="+mn-lt"/>
              </a:rPr>
              <a:t> </a:t>
            </a:r>
            <a:r>
              <a:rPr lang="en-US" sz="1700" dirty="0">
                <a:solidFill>
                  <a:schemeClr val="tx1">
                    <a:lumMod val="65000"/>
                    <a:lumOff val="35000"/>
                  </a:schemeClr>
                </a:solidFill>
                <a:latin typeface="+mn-lt"/>
              </a:rPr>
              <a:t>&amp; </a:t>
            </a:r>
            <a:r>
              <a:rPr lang="en-US" sz="1700" b="1" i="1" dirty="0">
                <a:solidFill>
                  <a:schemeClr val="tx1">
                    <a:lumMod val="65000"/>
                    <a:lumOff val="35000"/>
                  </a:schemeClr>
                </a:solidFill>
                <a:latin typeface="+mn-lt"/>
                <a:hlinkClick r:id="rId8">
                  <a:extLst>
                    <a:ext uri="{A12FA001-AC4F-418D-AE19-62706E023703}">
                      <ahyp:hlinkClr xmlns:ahyp="http://schemas.microsoft.com/office/drawing/2018/hyperlinkcolor" val="tx"/>
                    </a:ext>
                  </a:extLst>
                </a:hlinkClick>
              </a:rPr>
              <a:t>An Introductory Guide to Leveraging Health Care Cost and Affordability Data</a:t>
            </a:r>
            <a:r>
              <a:rPr lang="en-US" sz="1700" b="1" i="1" dirty="0"/>
              <a:t>.</a:t>
            </a:r>
            <a:endParaRPr lang="en-US" sz="1700" b="1" i="1" dirty="0">
              <a:latin typeface="+mn-lt"/>
            </a:endParaRPr>
          </a:p>
        </p:txBody>
      </p:sp>
      <p:pic>
        <p:nvPicPr>
          <p:cNvPr id="12" name="Picture 11">
            <a:extLst>
              <a:ext uri="{FF2B5EF4-FFF2-40B4-BE49-F238E27FC236}">
                <a16:creationId xmlns:a16="http://schemas.microsoft.com/office/drawing/2014/main" id="{761F334C-35E7-28F3-1490-62A91BE6DD1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p:blipFill>
        <p:spPr bwMode="auto">
          <a:xfrm>
            <a:off x="9340472" y="6268432"/>
            <a:ext cx="2313594" cy="478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9715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5BA44C-421C-F4D7-496B-39CB12DF5E28}"/>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8" name="Title 7">
            <a:extLst>
              <a:ext uri="{FF2B5EF4-FFF2-40B4-BE49-F238E27FC236}">
                <a16:creationId xmlns:a16="http://schemas.microsoft.com/office/drawing/2014/main" id="{89D91238-427B-4CEA-B464-B71410B8DC65}"/>
              </a:ext>
            </a:extLst>
          </p:cNvPr>
          <p:cNvSpPr>
            <a:spLocks noGrp="1"/>
          </p:cNvSpPr>
          <p:nvPr>
            <p:ph type="title"/>
          </p:nvPr>
        </p:nvSpPr>
        <p:spPr>
          <a:xfrm>
            <a:off x="399827" y="862257"/>
            <a:ext cx="10911220" cy="525257"/>
          </a:xfrm>
        </p:spPr>
        <p:txBody>
          <a:bodyPr>
            <a:noAutofit/>
          </a:bodyPr>
          <a:lstStyle/>
          <a:p>
            <a:r>
              <a:rPr lang="en-US" sz="2800">
                <a:solidFill>
                  <a:schemeClr val="bg1"/>
                </a:solidFill>
              </a:rPr>
              <a:t>Best Practices:  Making the Most of the Sample Slides</a:t>
            </a:r>
          </a:p>
        </p:txBody>
      </p:sp>
      <p:sp>
        <p:nvSpPr>
          <p:cNvPr id="23" name="Content Placeholder 22">
            <a:extLst>
              <a:ext uri="{FF2B5EF4-FFF2-40B4-BE49-F238E27FC236}">
                <a16:creationId xmlns:a16="http://schemas.microsoft.com/office/drawing/2014/main" id="{0E9F2FA9-1B1E-42D8-A620-EFA6429CC970}"/>
              </a:ext>
            </a:extLst>
          </p:cNvPr>
          <p:cNvSpPr>
            <a:spLocks noGrp="1"/>
          </p:cNvSpPr>
          <p:nvPr>
            <p:ph sz="quarter" idx="14"/>
          </p:nvPr>
        </p:nvSpPr>
        <p:spPr>
          <a:xfrm>
            <a:off x="555206" y="1878932"/>
            <a:ext cx="11081585" cy="4037390"/>
          </a:xfrm>
        </p:spPr>
        <p:txBody>
          <a:bodyPr/>
          <a:lstStyle/>
          <a:p>
            <a:pPr marL="207645" indent="-207645">
              <a:spcBef>
                <a:spcPts val="1600"/>
              </a:spcBef>
            </a:pPr>
            <a:r>
              <a:rPr lang="en-US" sz="1600" b="1" dirty="0">
                <a:solidFill>
                  <a:schemeClr val="tx1">
                    <a:lumMod val="75000"/>
                    <a:lumOff val="25000"/>
                  </a:schemeClr>
                </a:solidFill>
              </a:rPr>
              <a:t>Expand and tailor the data-driven "story" in the samples slides to maximize your presentation’s impact with its intended audience.</a:t>
            </a:r>
            <a:r>
              <a:rPr lang="en-US" sz="1600" dirty="0">
                <a:solidFill>
                  <a:schemeClr val="tx1">
                    <a:lumMod val="75000"/>
                    <a:lumOff val="25000"/>
                  </a:schemeClr>
                </a:solidFill>
              </a:rPr>
              <a:t> Consumers, employers, health care industry stakeholders, and policymakers have different perspectives on and experiences with the health care system and the impacts of cost growth. For example, while consumers may be focused on the deteriorating value of their health care coverage, policymakers may be interested in understanding the growing cost burden faced by Medicaid and other state-funded health care programs. States may supplement the sample slides with data from other sources to reflect the interests of their audience (see the </a:t>
            </a:r>
            <a:r>
              <a:rPr lang="en-US" sz="1600" i="1" dirty="0">
                <a:solidFill>
                  <a:schemeClr val="tx1">
                    <a:lumMod val="75000"/>
                    <a:lumOff val="25000"/>
                  </a:schemeClr>
                </a:solidFill>
              </a:rPr>
              <a:t>Health Care Cost and Affordability Data Resource Inventory </a:t>
            </a:r>
            <a:r>
              <a:rPr lang="en-US" sz="1600" dirty="0">
                <a:solidFill>
                  <a:schemeClr val="tx1">
                    <a:lumMod val="75000"/>
                    <a:lumOff val="25000"/>
                  </a:schemeClr>
                </a:solidFill>
              </a:rPr>
              <a:t>for options).</a:t>
            </a:r>
            <a:endParaRPr lang="en-US" sz="1600" i="1" dirty="0">
              <a:solidFill>
                <a:schemeClr val="tx1">
                  <a:lumMod val="75000"/>
                  <a:lumOff val="25000"/>
                </a:schemeClr>
              </a:solidFill>
              <a:cs typeface="Calibri"/>
            </a:endParaRPr>
          </a:p>
          <a:p>
            <a:pPr marL="207645" indent="-207645">
              <a:spcBef>
                <a:spcPts val="1600"/>
              </a:spcBef>
            </a:pPr>
            <a:r>
              <a:rPr lang="en-US" sz="1600" b="1" dirty="0">
                <a:solidFill>
                  <a:schemeClr val="tx1">
                    <a:lumMod val="75000"/>
                    <a:lumOff val="25000"/>
                  </a:schemeClr>
                </a:solidFill>
              </a:rPr>
              <a:t>Share consumer stories. </a:t>
            </a:r>
            <a:r>
              <a:rPr lang="en-US" sz="1600" dirty="0">
                <a:solidFill>
                  <a:schemeClr val="tx1">
                    <a:lumMod val="75000"/>
                    <a:lumOff val="25000"/>
                  </a:schemeClr>
                </a:solidFill>
              </a:rPr>
              <a:t>Bringing in personal anecdotes from residents struggling with health care costs can make your data feel more tangible and urgent. Stories that show the human toll of rising prices will resonate more than abstract statistics alone.</a:t>
            </a:r>
            <a:endParaRPr lang="en-US" sz="1600" dirty="0">
              <a:solidFill>
                <a:schemeClr val="tx1">
                  <a:lumMod val="75000"/>
                  <a:lumOff val="25000"/>
                </a:schemeClr>
              </a:solidFill>
              <a:cs typeface="Calibri"/>
            </a:endParaRPr>
          </a:p>
          <a:p>
            <a:pPr marL="207645" indent="-207645">
              <a:spcBef>
                <a:spcPts val="1600"/>
              </a:spcBef>
            </a:pPr>
            <a:r>
              <a:rPr lang="en-US" sz="1600" b="1" dirty="0">
                <a:solidFill>
                  <a:schemeClr val="tx1">
                    <a:lumMod val="75000"/>
                    <a:lumOff val="25000"/>
                  </a:schemeClr>
                </a:solidFill>
                <a:cs typeface="Calibri"/>
              </a:rPr>
              <a:t>Pick your peers.</a:t>
            </a:r>
            <a:r>
              <a:rPr lang="en-US" sz="1600" dirty="0">
                <a:solidFill>
                  <a:schemeClr val="tx1">
                    <a:lumMod val="75000"/>
                    <a:lumOff val="25000"/>
                  </a:schemeClr>
                </a:solidFill>
                <a:cs typeface="Calibri"/>
              </a:rPr>
              <a:t> The sample slides allow for national and state data comparisons. When selecting peer states to compare your state to, consider geographic proximity, economic factors, and your state’s policy goals.</a:t>
            </a:r>
          </a:p>
          <a:p>
            <a:pPr marL="207645" indent="-207645">
              <a:spcBef>
                <a:spcPts val="1600"/>
              </a:spcBef>
            </a:pPr>
            <a:r>
              <a:rPr lang="en-US" sz="1600" b="1" dirty="0">
                <a:solidFill>
                  <a:schemeClr val="tx1">
                    <a:lumMod val="75000"/>
                    <a:lumOff val="25000"/>
                  </a:schemeClr>
                </a:solidFill>
                <a:cs typeface="Calibri"/>
              </a:rPr>
              <a:t>Minimize text. </a:t>
            </a:r>
            <a:r>
              <a:rPr lang="en-US" sz="1600" dirty="0">
                <a:solidFill>
                  <a:schemeClr val="tx1">
                    <a:lumMod val="75000"/>
                    <a:lumOff val="25000"/>
                  </a:schemeClr>
                </a:solidFill>
                <a:cs typeface="Calibri"/>
              </a:rPr>
              <a:t>During a presentation, it can be more effective to minimize the amount of text on each slide by explaining the charts takeaways verbally. Presenters may wish to move the “Takeaways” summarized on each slide to the notes section to reduce the amount of text. </a:t>
            </a:r>
            <a:endParaRPr lang="en-US" sz="1600" b="1" dirty="0">
              <a:solidFill>
                <a:schemeClr val="tx1">
                  <a:lumMod val="75000"/>
                  <a:lumOff val="25000"/>
                </a:schemeClr>
              </a:solidFill>
              <a:cs typeface="Calibri"/>
            </a:endParaRPr>
          </a:p>
        </p:txBody>
      </p:sp>
      <p:sp>
        <p:nvSpPr>
          <p:cNvPr id="4" name="Footer Placeholder 3">
            <a:extLst>
              <a:ext uri="{FF2B5EF4-FFF2-40B4-BE49-F238E27FC236}">
                <a16:creationId xmlns:a16="http://schemas.microsoft.com/office/drawing/2014/main" id="{C0EAC537-91A6-46B7-9990-87B71410E0C1}"/>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graphicFrame>
        <p:nvGraphicFramePr>
          <p:cNvPr id="24" name="Table 24">
            <a:extLst>
              <a:ext uri="{FF2B5EF4-FFF2-40B4-BE49-F238E27FC236}">
                <a16:creationId xmlns:a16="http://schemas.microsoft.com/office/drawing/2014/main" id="{6D2E679F-8CF5-4DE7-9D3D-EBE79EB06D63}"/>
              </a:ext>
            </a:extLst>
          </p:cNvPr>
          <p:cNvGraphicFramePr>
            <a:graphicFrameLocks noGrp="1"/>
          </p:cNvGraphicFramePr>
          <p:nvPr/>
        </p:nvGraphicFramePr>
        <p:xfrm>
          <a:off x="-1"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779683734"/>
                    </a:ext>
                  </a:extLst>
                </a:gridCol>
                <a:gridCol w="2438400">
                  <a:extLst>
                    <a:ext uri="{9D8B030D-6E8A-4147-A177-3AD203B41FA5}">
                      <a16:colId xmlns:a16="http://schemas.microsoft.com/office/drawing/2014/main" val="1317366572"/>
                    </a:ext>
                  </a:extLst>
                </a:gridCol>
                <a:gridCol w="2438400">
                  <a:extLst>
                    <a:ext uri="{9D8B030D-6E8A-4147-A177-3AD203B41FA5}">
                      <a16:colId xmlns:a16="http://schemas.microsoft.com/office/drawing/2014/main" val="591650189"/>
                    </a:ext>
                  </a:extLst>
                </a:gridCol>
                <a:gridCol w="2438400">
                  <a:extLst>
                    <a:ext uri="{9D8B030D-6E8A-4147-A177-3AD203B41FA5}">
                      <a16:colId xmlns:a16="http://schemas.microsoft.com/office/drawing/2014/main" val="3942098912"/>
                    </a:ext>
                  </a:extLst>
                </a:gridCol>
                <a:gridCol w="2438400">
                  <a:extLst>
                    <a:ext uri="{9D8B030D-6E8A-4147-A177-3AD203B41FA5}">
                      <a16:colId xmlns:a16="http://schemas.microsoft.com/office/drawing/2014/main" val="34260009"/>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72783123"/>
                  </a:ext>
                </a:extLst>
              </a:tr>
            </a:tbl>
          </a:graphicData>
        </a:graphic>
      </p:graphicFrame>
      <p:pic>
        <p:nvPicPr>
          <p:cNvPr id="2" name="Picture 1">
            <a:extLst>
              <a:ext uri="{FF2B5EF4-FFF2-40B4-BE49-F238E27FC236}">
                <a16:creationId xmlns:a16="http://schemas.microsoft.com/office/drawing/2014/main" id="{A6D6FBC7-B64F-1EEC-D866-DFF647F34A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p:blipFill>
        <p:spPr bwMode="auto">
          <a:xfrm>
            <a:off x="9353172" y="6179532"/>
            <a:ext cx="2313594" cy="478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2208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CC6D5-A877-5BB6-0605-39038A9EC966}"/>
              </a:ext>
            </a:extLst>
          </p:cNvPr>
          <p:cNvSpPr>
            <a:spLocks noGrp="1"/>
          </p:cNvSpPr>
          <p:nvPr>
            <p:ph type="title"/>
          </p:nvPr>
        </p:nvSpPr>
        <p:spPr/>
        <p:txBody>
          <a:bodyPr/>
          <a:lstStyle/>
          <a:p>
            <a:r>
              <a:rPr lang="en-US"/>
              <a:t>Executive Summaries</a:t>
            </a:r>
          </a:p>
        </p:txBody>
      </p:sp>
      <p:sp>
        <p:nvSpPr>
          <p:cNvPr id="3" name="Footer Placeholder 2">
            <a:extLst>
              <a:ext uri="{FF2B5EF4-FFF2-40B4-BE49-F238E27FC236}">
                <a16:creationId xmlns:a16="http://schemas.microsoft.com/office/drawing/2014/main" id="{186F3E61-474A-993B-B074-68FA9B683EE0}"/>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spTree>
    <p:extLst>
      <p:ext uri="{BB962C8B-B14F-4D97-AF65-F5344CB8AC3E}">
        <p14:creationId xmlns:p14="http://schemas.microsoft.com/office/powerpoint/2010/main" val="1351453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D3EA889-2274-B1FA-06CF-5944F8756822}"/>
              </a:ext>
            </a:extLst>
          </p:cNvPr>
          <p:cNvSpPr/>
          <p:nvPr/>
        </p:nvSpPr>
        <p:spPr bwMode="auto">
          <a:xfrm>
            <a:off x="399826" y="1900616"/>
            <a:ext cx="11559209" cy="1181169"/>
          </a:xfrm>
          <a:prstGeom prst="rect">
            <a:avLst/>
          </a:prstGeom>
          <a:solidFill>
            <a:schemeClr val="accent2"/>
          </a:solidFill>
          <a:ln>
            <a:noFill/>
          </a:ln>
          <a:effectLst/>
        </p:spPr>
        <p:txBody>
          <a:bodyPr lIns="182880" tIns="182880" rIns="182880" bIns="182880" rtlCol="0" anchor="ctr" anchorCtr="0">
            <a:noAutofit/>
          </a:bodyPr>
          <a:lstStyle/>
          <a:p>
            <a:pPr marL="0" indent="0" algn="ctr">
              <a:spcBef>
                <a:spcPts val="1200"/>
              </a:spcBef>
              <a:buNone/>
            </a:pPr>
            <a:r>
              <a:rPr lang="en-US" sz="2000" b="1">
                <a:solidFill>
                  <a:schemeClr val="bg1"/>
                </a:solidFill>
              </a:rPr>
              <a:t>Rising health care costs are straining state budgets, burdening businesses, and forcing families to choose between going to the doctor and putting food on the table. </a:t>
            </a:r>
          </a:p>
        </p:txBody>
      </p:sp>
      <p:sp>
        <p:nvSpPr>
          <p:cNvPr id="2" name="Rectangle 1">
            <a:extLst>
              <a:ext uri="{FF2B5EF4-FFF2-40B4-BE49-F238E27FC236}">
                <a16:creationId xmlns:a16="http://schemas.microsoft.com/office/drawing/2014/main" id="{50341AF8-FE64-B373-0B82-A8CB27168D2F}"/>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8" name="Title 7">
            <a:extLst>
              <a:ext uri="{FF2B5EF4-FFF2-40B4-BE49-F238E27FC236}">
                <a16:creationId xmlns:a16="http://schemas.microsoft.com/office/drawing/2014/main" id="{89D91238-427B-4CEA-B464-B71410B8DC65}"/>
              </a:ext>
            </a:extLst>
          </p:cNvPr>
          <p:cNvSpPr>
            <a:spLocks noGrp="1"/>
          </p:cNvSpPr>
          <p:nvPr>
            <p:ph type="title"/>
          </p:nvPr>
        </p:nvSpPr>
        <p:spPr>
          <a:xfrm>
            <a:off x="399826" y="862257"/>
            <a:ext cx="10911220" cy="525257"/>
          </a:xfrm>
        </p:spPr>
        <p:txBody>
          <a:bodyPr>
            <a:noAutofit/>
          </a:bodyPr>
          <a:lstStyle/>
          <a:p>
            <a:r>
              <a:rPr lang="en-US" sz="2800">
                <a:solidFill>
                  <a:schemeClr val="bg1"/>
                </a:solidFill>
              </a:rPr>
              <a:t>Executive Summary: The National Picture </a:t>
            </a:r>
          </a:p>
        </p:txBody>
      </p:sp>
      <p:sp>
        <p:nvSpPr>
          <p:cNvPr id="4" name="Footer Placeholder 3">
            <a:extLst>
              <a:ext uri="{FF2B5EF4-FFF2-40B4-BE49-F238E27FC236}">
                <a16:creationId xmlns:a16="http://schemas.microsoft.com/office/drawing/2014/main" id="{C0EAC537-91A6-46B7-9990-87B71410E0C1}"/>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graphicFrame>
        <p:nvGraphicFramePr>
          <p:cNvPr id="24" name="Table 24">
            <a:extLst>
              <a:ext uri="{FF2B5EF4-FFF2-40B4-BE49-F238E27FC236}">
                <a16:creationId xmlns:a16="http://schemas.microsoft.com/office/drawing/2014/main" id="{6D2E679F-8CF5-4DE7-9D3D-EBE79EB06D63}"/>
              </a:ext>
            </a:extLst>
          </p:cNvPr>
          <p:cNvGraphicFramePr>
            <a:graphicFrameLocks noGrp="1"/>
          </p:cNvGraphicFramePr>
          <p:nvPr/>
        </p:nvGraphicFramePr>
        <p:xfrm>
          <a:off x="-1"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779683734"/>
                    </a:ext>
                  </a:extLst>
                </a:gridCol>
                <a:gridCol w="2438400">
                  <a:extLst>
                    <a:ext uri="{9D8B030D-6E8A-4147-A177-3AD203B41FA5}">
                      <a16:colId xmlns:a16="http://schemas.microsoft.com/office/drawing/2014/main" val="1317366572"/>
                    </a:ext>
                  </a:extLst>
                </a:gridCol>
                <a:gridCol w="2438400">
                  <a:extLst>
                    <a:ext uri="{9D8B030D-6E8A-4147-A177-3AD203B41FA5}">
                      <a16:colId xmlns:a16="http://schemas.microsoft.com/office/drawing/2014/main" val="591650189"/>
                    </a:ext>
                  </a:extLst>
                </a:gridCol>
                <a:gridCol w="2438400">
                  <a:extLst>
                    <a:ext uri="{9D8B030D-6E8A-4147-A177-3AD203B41FA5}">
                      <a16:colId xmlns:a16="http://schemas.microsoft.com/office/drawing/2014/main" val="3942098912"/>
                    </a:ext>
                  </a:extLst>
                </a:gridCol>
                <a:gridCol w="2438400">
                  <a:extLst>
                    <a:ext uri="{9D8B030D-6E8A-4147-A177-3AD203B41FA5}">
                      <a16:colId xmlns:a16="http://schemas.microsoft.com/office/drawing/2014/main" val="34260009"/>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72783123"/>
                  </a:ext>
                </a:extLst>
              </a:tr>
            </a:tbl>
          </a:graphicData>
        </a:graphic>
      </p:graphicFrame>
      <p:sp>
        <p:nvSpPr>
          <p:cNvPr id="3" name="Content Placeholder 22">
            <a:extLst>
              <a:ext uri="{FF2B5EF4-FFF2-40B4-BE49-F238E27FC236}">
                <a16:creationId xmlns:a16="http://schemas.microsoft.com/office/drawing/2014/main" id="{0D9AC1C0-10E7-4E2A-004A-C166160B91E2}"/>
              </a:ext>
            </a:extLst>
          </p:cNvPr>
          <p:cNvSpPr txBox="1">
            <a:spLocks/>
          </p:cNvSpPr>
          <p:nvPr/>
        </p:nvSpPr>
        <p:spPr bwMode="auto">
          <a:xfrm>
            <a:off x="495668" y="3416332"/>
            <a:ext cx="524093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07824" indent="-207824" algn="l" defTabSz="1235396" rtl="0" eaLnBrk="1" fontAlgn="base" hangingPunct="1">
              <a:spcBef>
                <a:spcPts val="1588"/>
              </a:spcBef>
              <a:spcAft>
                <a:spcPts val="0"/>
              </a:spcAft>
              <a:buClr>
                <a:schemeClr val="accent1"/>
              </a:buClr>
              <a:buFont typeface="Wingdings" pitchFamily="2" charset="2"/>
              <a:buChar char="§"/>
              <a:defRPr sz="2294">
                <a:solidFill>
                  <a:schemeClr val="tx1"/>
                </a:solidFill>
                <a:latin typeface="+mn-lt"/>
                <a:ea typeface="+mn-ea"/>
                <a:cs typeface="+mn-cs"/>
              </a:defRPr>
            </a:lvl1pPr>
            <a:lvl2pPr marL="605150" indent="-224130" algn="l" defTabSz="1235396" rtl="0" eaLnBrk="1" fontAlgn="base" hangingPunct="1">
              <a:spcBef>
                <a:spcPts val="1059"/>
              </a:spcBef>
              <a:spcAft>
                <a:spcPts val="0"/>
              </a:spcAft>
              <a:buClr>
                <a:schemeClr val="accent2"/>
              </a:buClr>
              <a:buFont typeface="Arial" charset="0"/>
              <a:buChar char="–"/>
              <a:defRPr sz="2294">
                <a:solidFill>
                  <a:schemeClr val="tx1"/>
                </a:solidFill>
                <a:latin typeface="+mn-lt"/>
              </a:defRPr>
            </a:lvl2pPr>
            <a:lvl3pPr marL="1008583" indent="-226931" algn="l" defTabSz="1235396" rtl="0" eaLnBrk="1" fontAlgn="base" hangingPunct="1">
              <a:spcBef>
                <a:spcPts val="529"/>
              </a:spcBef>
              <a:spcAft>
                <a:spcPts val="0"/>
              </a:spcAft>
              <a:buClr>
                <a:schemeClr val="accent3"/>
              </a:buClr>
              <a:buSzPct val="75000"/>
              <a:buFont typeface="Wingdings 2" panose="05020102010507070707" pitchFamily="18" charset="2"/>
              <a:buChar char=""/>
              <a:defRPr sz="2294">
                <a:solidFill>
                  <a:schemeClr val="tx1"/>
                </a:solidFill>
                <a:latin typeface="+mn-lt"/>
              </a:defRPr>
            </a:lvl3pPr>
            <a:lvl4pPr marL="1412016" indent="-207320" algn="l" defTabSz="1235396" rtl="0" eaLnBrk="1" fontAlgn="base" hangingPunct="1">
              <a:spcBef>
                <a:spcPts val="265"/>
              </a:spcBef>
              <a:spcAft>
                <a:spcPts val="0"/>
              </a:spcAft>
              <a:buClr>
                <a:schemeClr val="accent1"/>
              </a:buClr>
              <a:buFont typeface="Arial" charset="0"/>
              <a:buChar char="–"/>
              <a:defRPr sz="2294">
                <a:solidFill>
                  <a:schemeClr val="tx1"/>
                </a:solidFill>
                <a:latin typeface="+mn-lt"/>
              </a:defRPr>
            </a:lvl4pPr>
            <a:lvl5pPr marL="1815450" indent="-191911" algn="l" defTabSz="1235396" rtl="0" eaLnBrk="1" fontAlgn="base" hangingPunct="1">
              <a:spcBef>
                <a:spcPts val="265"/>
              </a:spcBef>
              <a:spcAft>
                <a:spcPts val="0"/>
              </a:spcAft>
              <a:buClr>
                <a:schemeClr val="accent2"/>
              </a:buClr>
              <a:buFont typeface="Arial" charset="0"/>
              <a:buChar char="▪"/>
              <a:defRPr sz="2294">
                <a:solidFill>
                  <a:schemeClr val="tx1"/>
                </a:solidFill>
                <a:latin typeface="+mn-lt"/>
              </a:defRPr>
            </a:lvl5pPr>
            <a:lvl6pPr marL="2062842"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6pPr>
            <a:lvl7pPr marL="2617038"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7pPr>
            <a:lvl8pPr marL="3171234"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8pPr>
            <a:lvl9pPr marL="3725431"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9pPr>
          </a:lstStyle>
          <a:p>
            <a:pPr marL="0" indent="0" algn="ctr">
              <a:spcBef>
                <a:spcPts val="1200"/>
              </a:spcBef>
              <a:buNone/>
            </a:pPr>
            <a:r>
              <a:rPr lang="en-US" sz="1600" kern="0">
                <a:solidFill>
                  <a:schemeClr val="tx1">
                    <a:lumMod val="75000"/>
                    <a:lumOff val="25000"/>
                  </a:schemeClr>
                </a:solidFill>
              </a:rPr>
              <a:t>Over the last two decades, </a:t>
            </a:r>
            <a:r>
              <a:rPr lang="en-US" sz="1600" b="1" i="1" kern="0">
                <a:solidFill>
                  <a:schemeClr val="accent2"/>
                </a:solidFill>
              </a:rPr>
              <a:t>national health care spending </a:t>
            </a:r>
            <a:r>
              <a:rPr lang="en-US" sz="1600" kern="0">
                <a:solidFill>
                  <a:schemeClr val="tx1">
                    <a:lumMod val="75000"/>
                    <a:lumOff val="25000"/>
                  </a:schemeClr>
                </a:solidFill>
              </a:rPr>
              <a:t>has </a:t>
            </a:r>
            <a:r>
              <a:rPr lang="en-US" sz="1600" b="1" kern="0">
                <a:solidFill>
                  <a:schemeClr val="accent2"/>
                </a:solidFill>
              </a:rPr>
              <a:t>nearly tripled</a:t>
            </a:r>
            <a:r>
              <a:rPr lang="en-US" sz="1600" kern="0">
                <a:solidFill>
                  <a:schemeClr val="tx1">
                    <a:lumMod val="75000"/>
                    <a:lumOff val="25000"/>
                  </a:schemeClr>
                </a:solidFill>
              </a:rPr>
              <a:t>, growing faster than national income.</a:t>
            </a:r>
          </a:p>
        </p:txBody>
      </p:sp>
      <p:sp>
        <p:nvSpPr>
          <p:cNvPr id="7" name="TextBox 6">
            <a:extLst>
              <a:ext uri="{FF2B5EF4-FFF2-40B4-BE49-F238E27FC236}">
                <a16:creationId xmlns:a16="http://schemas.microsoft.com/office/drawing/2014/main" id="{6F9FCB18-2C23-126C-21F1-B20C1E40C1B6}"/>
              </a:ext>
            </a:extLst>
          </p:cNvPr>
          <p:cNvSpPr txBox="1"/>
          <p:nvPr/>
        </p:nvSpPr>
        <p:spPr>
          <a:xfrm>
            <a:off x="6611906" y="3706374"/>
            <a:ext cx="4989830" cy="1862048"/>
          </a:xfrm>
          <a:prstGeom prst="rect">
            <a:avLst/>
          </a:prstGeom>
          <a:noFill/>
        </p:spPr>
        <p:txBody>
          <a:bodyPr wrap="square" rtlCol="0">
            <a:spAutoFit/>
          </a:bodyPr>
          <a:lstStyle/>
          <a:p>
            <a:pPr algn="ctr"/>
            <a:r>
              <a:rPr lang="en-US" sz="11500" b="1">
                <a:solidFill>
                  <a:schemeClr val="accent2"/>
                </a:solidFill>
                <a:latin typeface="+mn-lt"/>
              </a:rPr>
              <a:t>$</a:t>
            </a:r>
            <a:r>
              <a:rPr lang="en-US" sz="9600" b="1">
                <a:solidFill>
                  <a:schemeClr val="bg1">
                    <a:lumMod val="85000"/>
                  </a:schemeClr>
                </a:solidFill>
                <a:latin typeface="+mn-lt"/>
              </a:rPr>
              <a:t> $ $ $ $ </a:t>
            </a:r>
          </a:p>
        </p:txBody>
      </p:sp>
      <p:cxnSp>
        <p:nvCxnSpPr>
          <p:cNvPr id="10" name="Straight Connector 9">
            <a:extLst>
              <a:ext uri="{FF2B5EF4-FFF2-40B4-BE49-F238E27FC236}">
                <a16:creationId xmlns:a16="http://schemas.microsoft.com/office/drawing/2014/main" id="{147AF6E7-90F4-FEA5-C35B-1B4FC81AAC94}"/>
              </a:ext>
            </a:extLst>
          </p:cNvPr>
          <p:cNvCxnSpPr/>
          <p:nvPr/>
        </p:nvCxnSpPr>
        <p:spPr bwMode="auto">
          <a:xfrm>
            <a:off x="5922869" y="3264498"/>
            <a:ext cx="0" cy="2857875"/>
          </a:xfrm>
          <a:prstGeom prst="line">
            <a:avLst/>
          </a:prstGeom>
          <a:noFill/>
          <a:ln w="12700" cap="flat" cmpd="sng" algn="ctr">
            <a:solidFill>
              <a:schemeClr val="bg1">
                <a:lumMod val="75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TextBox 12">
            <a:extLst>
              <a:ext uri="{FF2B5EF4-FFF2-40B4-BE49-F238E27FC236}">
                <a16:creationId xmlns:a16="http://schemas.microsoft.com/office/drawing/2014/main" id="{96A1A309-7E9E-DA80-AC3A-971B55AA8901}"/>
              </a:ext>
            </a:extLst>
          </p:cNvPr>
          <p:cNvSpPr txBox="1"/>
          <p:nvPr/>
        </p:nvSpPr>
        <p:spPr>
          <a:xfrm>
            <a:off x="6204973" y="3338669"/>
            <a:ext cx="5632247" cy="584775"/>
          </a:xfrm>
          <a:prstGeom prst="rect">
            <a:avLst/>
          </a:prstGeom>
          <a:noFill/>
        </p:spPr>
        <p:txBody>
          <a:bodyPr wrap="square" rtlCol="0">
            <a:spAutoFit/>
          </a:bodyPr>
          <a:lstStyle/>
          <a:p>
            <a:pPr algn="l"/>
            <a:r>
              <a:rPr lang="en-US" sz="1600" b="1" i="1" kern="0" dirty="0">
                <a:solidFill>
                  <a:schemeClr val="accent2"/>
                </a:solidFill>
              </a:rPr>
              <a:t>National health care spending </a:t>
            </a:r>
            <a:r>
              <a:rPr lang="en-US" sz="1600" dirty="0">
                <a:solidFill>
                  <a:schemeClr val="tx1">
                    <a:lumMod val="75000"/>
                    <a:lumOff val="25000"/>
                  </a:schemeClr>
                </a:solidFill>
              </a:rPr>
              <a:t>now c</a:t>
            </a:r>
            <a:r>
              <a:rPr lang="en-US" sz="1600" dirty="0">
                <a:solidFill>
                  <a:schemeClr val="tx1">
                    <a:lumMod val="75000"/>
                    <a:lumOff val="25000"/>
                  </a:schemeClr>
                </a:solidFill>
                <a:latin typeface="+mn-lt"/>
              </a:rPr>
              <a:t>omprises almost </a:t>
            </a:r>
            <a:r>
              <a:rPr lang="en-US" sz="1600" b="1" dirty="0">
                <a:solidFill>
                  <a:schemeClr val="accent2"/>
                </a:solidFill>
                <a:latin typeface="+mn-lt"/>
              </a:rPr>
              <a:t>one out of every five dollars</a:t>
            </a:r>
            <a:r>
              <a:rPr lang="en-US" sz="1600" b="1" dirty="0">
                <a:solidFill>
                  <a:schemeClr val="tx1">
                    <a:lumMod val="75000"/>
                    <a:lumOff val="25000"/>
                  </a:schemeClr>
                </a:solidFill>
                <a:latin typeface="+mn-lt"/>
              </a:rPr>
              <a:t> </a:t>
            </a:r>
            <a:r>
              <a:rPr lang="en-US" sz="1600" dirty="0">
                <a:solidFill>
                  <a:schemeClr val="tx1">
                    <a:lumMod val="75000"/>
                    <a:lumOff val="25000"/>
                  </a:schemeClr>
                </a:solidFill>
                <a:latin typeface="+mn-lt"/>
              </a:rPr>
              <a:t>of our country’s gross domestic </a:t>
            </a:r>
            <a:r>
              <a:rPr lang="en-US" sz="1600" dirty="0">
                <a:solidFill>
                  <a:schemeClr val="tx1">
                    <a:lumMod val="75000"/>
                    <a:lumOff val="25000"/>
                  </a:schemeClr>
                </a:solidFill>
              </a:rPr>
              <a:t>p</a:t>
            </a:r>
            <a:r>
              <a:rPr lang="en-US" sz="1600" dirty="0">
                <a:solidFill>
                  <a:schemeClr val="tx1">
                    <a:lumMod val="75000"/>
                    <a:lumOff val="25000"/>
                  </a:schemeClr>
                </a:solidFill>
                <a:latin typeface="+mn-lt"/>
              </a:rPr>
              <a:t>roduct (GDP).</a:t>
            </a:r>
            <a:endParaRPr lang="en-US" sz="1600" b="1" i="1" dirty="0">
              <a:solidFill>
                <a:schemeClr val="tx1">
                  <a:lumMod val="75000"/>
                  <a:lumOff val="25000"/>
                </a:schemeClr>
              </a:solidFill>
              <a:latin typeface="+mn-lt"/>
            </a:endParaRPr>
          </a:p>
        </p:txBody>
      </p:sp>
      <p:sp>
        <p:nvSpPr>
          <p:cNvPr id="15" name="TextBox 14">
            <a:extLst>
              <a:ext uri="{FF2B5EF4-FFF2-40B4-BE49-F238E27FC236}">
                <a16:creationId xmlns:a16="http://schemas.microsoft.com/office/drawing/2014/main" id="{2C286EED-DCC3-63D0-ABF8-4A2CCEC9F743}"/>
              </a:ext>
            </a:extLst>
          </p:cNvPr>
          <p:cNvSpPr txBox="1"/>
          <p:nvPr/>
        </p:nvSpPr>
        <p:spPr>
          <a:xfrm>
            <a:off x="6180968" y="5537598"/>
            <a:ext cx="5656252" cy="584775"/>
          </a:xfrm>
          <a:prstGeom prst="rect">
            <a:avLst/>
          </a:prstGeom>
          <a:noFill/>
        </p:spPr>
        <p:txBody>
          <a:bodyPr wrap="square">
            <a:spAutoFit/>
          </a:bodyPr>
          <a:lstStyle/>
          <a:p>
            <a:pPr algn="ctr"/>
            <a:r>
              <a:rPr lang="en-US" sz="1600" kern="0">
                <a:solidFill>
                  <a:schemeClr val="tx1">
                    <a:lumMod val="75000"/>
                    <a:lumOff val="25000"/>
                  </a:schemeClr>
                </a:solidFill>
              </a:rPr>
              <a:t>CMS projects that national health care spending will only continue to outpace GDP growth over the next decade.</a:t>
            </a:r>
            <a:endParaRPr lang="en-US" sz="1600">
              <a:solidFill>
                <a:schemeClr val="tx1">
                  <a:lumMod val="75000"/>
                  <a:lumOff val="25000"/>
                </a:schemeClr>
              </a:solidFill>
            </a:endParaRPr>
          </a:p>
        </p:txBody>
      </p:sp>
      <p:grpSp>
        <p:nvGrpSpPr>
          <p:cNvPr id="36" name="Group 35">
            <a:extLst>
              <a:ext uri="{FF2B5EF4-FFF2-40B4-BE49-F238E27FC236}">
                <a16:creationId xmlns:a16="http://schemas.microsoft.com/office/drawing/2014/main" id="{730BDC60-E2D8-4667-8969-D86F9CB20A8A}"/>
              </a:ext>
            </a:extLst>
          </p:cNvPr>
          <p:cNvGrpSpPr/>
          <p:nvPr/>
        </p:nvGrpSpPr>
        <p:grpSpPr>
          <a:xfrm>
            <a:off x="489121" y="4163227"/>
            <a:ext cx="4686088" cy="2075133"/>
            <a:chOff x="762695" y="4132903"/>
            <a:chExt cx="4686088" cy="2075133"/>
          </a:xfrm>
        </p:grpSpPr>
        <p:sp>
          <p:nvSpPr>
            <p:cNvPr id="34" name="Arrow: Right 33">
              <a:extLst>
                <a:ext uri="{FF2B5EF4-FFF2-40B4-BE49-F238E27FC236}">
                  <a16:creationId xmlns:a16="http://schemas.microsoft.com/office/drawing/2014/main" id="{CAEFBCCD-5250-AC30-084B-80044E5C3845}"/>
                </a:ext>
              </a:extLst>
            </p:cNvPr>
            <p:cNvSpPr/>
            <p:nvPr/>
          </p:nvSpPr>
          <p:spPr bwMode="auto">
            <a:xfrm rot="20333867">
              <a:off x="762695" y="4763543"/>
              <a:ext cx="4469863" cy="354590"/>
            </a:xfrm>
            <a:prstGeom prst="rightArrow">
              <a:avLst>
                <a:gd name="adj1" fmla="val 50000"/>
                <a:gd name="adj2" fmla="val 86986"/>
              </a:avLst>
            </a:prstGeom>
            <a:solidFill>
              <a:schemeClr val="bg1">
                <a:lumMod val="95000"/>
              </a:schemeClr>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cxnSp>
          <p:nvCxnSpPr>
            <p:cNvPr id="21" name="Straight Connector 20">
              <a:extLst>
                <a:ext uri="{FF2B5EF4-FFF2-40B4-BE49-F238E27FC236}">
                  <a16:creationId xmlns:a16="http://schemas.microsoft.com/office/drawing/2014/main" id="{D4AA7E50-275D-1286-E5A8-88AE47F74F0D}"/>
                </a:ext>
              </a:extLst>
            </p:cNvPr>
            <p:cNvCxnSpPr/>
            <p:nvPr/>
          </p:nvCxnSpPr>
          <p:spPr bwMode="auto">
            <a:xfrm>
              <a:off x="1066800" y="4132903"/>
              <a:ext cx="0" cy="1880943"/>
            </a:xfrm>
            <a:prstGeom prst="line">
              <a:avLst/>
            </a:prstGeom>
            <a:noFill/>
            <a:ln w="19050" cap="flat" cmpd="sng" algn="ctr">
              <a:solidFill>
                <a:schemeClr val="tx1">
                  <a:lumMod val="50000"/>
                  <a:lumOff val="50000"/>
                </a:schemeClr>
              </a:solidFill>
              <a:prstDash val="solid"/>
              <a:miter lim="800000"/>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a:extLst>
                <a:ext uri="{FF2B5EF4-FFF2-40B4-BE49-F238E27FC236}">
                  <a16:creationId xmlns:a16="http://schemas.microsoft.com/office/drawing/2014/main" id="{B9A5CAC8-2064-0F73-8FBC-91FF4E8922EE}"/>
                </a:ext>
              </a:extLst>
            </p:cNvPr>
            <p:cNvCxnSpPr>
              <a:cxnSpLocks/>
            </p:cNvCxnSpPr>
            <p:nvPr/>
          </p:nvCxnSpPr>
          <p:spPr bwMode="auto">
            <a:xfrm flipH="1" flipV="1">
              <a:off x="1066800" y="6013846"/>
              <a:ext cx="4381983" cy="25499"/>
            </a:xfrm>
            <a:prstGeom prst="line">
              <a:avLst/>
            </a:prstGeom>
            <a:noFill/>
            <a:ln w="19050" cap="flat" cmpd="sng" algn="ctr">
              <a:solidFill>
                <a:schemeClr val="tx1">
                  <a:lumMod val="50000"/>
                  <a:lumOff val="50000"/>
                </a:schemeClr>
              </a:solidFill>
              <a:prstDash val="solid"/>
              <a:miter lim="800000"/>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Box 29">
              <a:extLst>
                <a:ext uri="{FF2B5EF4-FFF2-40B4-BE49-F238E27FC236}">
                  <a16:creationId xmlns:a16="http://schemas.microsoft.com/office/drawing/2014/main" id="{D577EA71-E6DA-9A4C-42FE-B823E968A613}"/>
                </a:ext>
              </a:extLst>
            </p:cNvPr>
            <p:cNvSpPr txBox="1"/>
            <p:nvPr/>
          </p:nvSpPr>
          <p:spPr>
            <a:xfrm rot="21335480">
              <a:off x="1407968" y="4345988"/>
              <a:ext cx="3984481" cy="1862048"/>
            </a:xfrm>
            <a:prstGeom prst="rect">
              <a:avLst/>
            </a:prstGeom>
            <a:noFill/>
          </p:spPr>
          <p:txBody>
            <a:bodyPr wrap="square" rtlCol="0">
              <a:spAutoFit/>
            </a:bodyPr>
            <a:lstStyle/>
            <a:p>
              <a:pPr algn="l"/>
              <a:r>
                <a:rPr lang="en-US" sz="2000" b="1">
                  <a:solidFill>
                    <a:schemeClr val="accent2">
                      <a:lumMod val="40000"/>
                      <a:lumOff val="60000"/>
                    </a:schemeClr>
                  </a:solidFill>
                  <a:latin typeface="+mn-lt"/>
                </a:rPr>
                <a:t>$</a:t>
              </a:r>
              <a:r>
                <a:rPr lang="en-US" sz="3600" b="1">
                  <a:solidFill>
                    <a:schemeClr val="accent2">
                      <a:lumMod val="40000"/>
                      <a:lumOff val="60000"/>
                    </a:schemeClr>
                  </a:solidFill>
                  <a:latin typeface="+mn-lt"/>
                </a:rPr>
                <a:t> </a:t>
              </a:r>
              <a:r>
                <a:rPr lang="en-US" sz="2800" b="1">
                  <a:solidFill>
                    <a:schemeClr val="accent2">
                      <a:lumMod val="40000"/>
                      <a:lumOff val="60000"/>
                    </a:schemeClr>
                  </a:solidFill>
                  <a:latin typeface="+mn-lt"/>
                </a:rPr>
                <a:t>   </a:t>
              </a:r>
              <a:r>
                <a:rPr lang="en-US" sz="3600" b="1">
                  <a:solidFill>
                    <a:schemeClr val="accent2">
                      <a:lumMod val="40000"/>
                      <a:lumOff val="60000"/>
                    </a:schemeClr>
                  </a:solidFill>
                  <a:latin typeface="+mn-lt"/>
                </a:rPr>
                <a:t>$</a:t>
              </a:r>
              <a:r>
                <a:rPr lang="en-US" sz="3200" b="1">
                  <a:solidFill>
                    <a:schemeClr val="accent2">
                      <a:lumMod val="40000"/>
                      <a:lumOff val="60000"/>
                    </a:schemeClr>
                  </a:solidFill>
                  <a:latin typeface="+mn-lt"/>
                </a:rPr>
                <a:t>  </a:t>
              </a:r>
              <a:r>
                <a:rPr lang="en-US" sz="3600" b="1">
                  <a:solidFill>
                    <a:schemeClr val="accent2">
                      <a:lumMod val="40000"/>
                      <a:lumOff val="60000"/>
                    </a:schemeClr>
                  </a:solidFill>
                  <a:latin typeface="+mn-lt"/>
                </a:rPr>
                <a:t> </a:t>
              </a:r>
              <a:r>
                <a:rPr lang="en-US" sz="4400" b="1">
                  <a:solidFill>
                    <a:schemeClr val="accent2">
                      <a:lumMod val="40000"/>
                      <a:lumOff val="60000"/>
                    </a:schemeClr>
                  </a:solidFill>
                  <a:latin typeface="+mn-lt"/>
                </a:rPr>
                <a:t> </a:t>
              </a:r>
              <a:r>
                <a:rPr lang="en-US" sz="4800" b="1">
                  <a:solidFill>
                    <a:srgbClr val="57D7FF"/>
                  </a:solidFill>
                  <a:latin typeface="+mn-lt"/>
                </a:rPr>
                <a:t>$</a:t>
              </a:r>
              <a:r>
                <a:rPr lang="en-US" sz="5400" b="1">
                  <a:solidFill>
                    <a:srgbClr val="57D7FF"/>
                  </a:solidFill>
                  <a:latin typeface="+mn-lt"/>
                </a:rPr>
                <a:t>   </a:t>
              </a:r>
              <a:r>
                <a:rPr lang="en-US" sz="7200" b="1">
                  <a:solidFill>
                    <a:srgbClr val="19C8FF"/>
                  </a:solidFill>
                  <a:latin typeface="+mn-lt"/>
                </a:rPr>
                <a:t>$</a:t>
              </a:r>
              <a:r>
                <a:rPr lang="en-US" sz="6000" b="1">
                  <a:solidFill>
                    <a:srgbClr val="19C8FF"/>
                  </a:solidFill>
                  <a:latin typeface="+mn-lt"/>
                </a:rPr>
                <a:t>   </a:t>
              </a:r>
              <a:r>
                <a:rPr lang="en-US" sz="11500" b="1">
                  <a:solidFill>
                    <a:schemeClr val="accent2"/>
                  </a:solidFill>
                  <a:latin typeface="+mn-lt"/>
                </a:rPr>
                <a:t>$</a:t>
              </a:r>
              <a:endParaRPr lang="en-US" sz="3200" b="1">
                <a:solidFill>
                  <a:schemeClr val="accent2"/>
                </a:solidFill>
                <a:latin typeface="+mn-lt"/>
              </a:endParaRPr>
            </a:p>
          </p:txBody>
        </p:sp>
        <p:sp>
          <p:nvSpPr>
            <p:cNvPr id="35" name="Rectangle 34">
              <a:extLst>
                <a:ext uri="{FF2B5EF4-FFF2-40B4-BE49-F238E27FC236}">
                  <a16:creationId xmlns:a16="http://schemas.microsoft.com/office/drawing/2014/main" id="{78233532-AD1F-B9D7-2561-C4FF536C7127}"/>
                </a:ext>
              </a:extLst>
            </p:cNvPr>
            <p:cNvSpPr/>
            <p:nvPr/>
          </p:nvSpPr>
          <p:spPr bwMode="auto">
            <a:xfrm>
              <a:off x="857842" y="5568422"/>
              <a:ext cx="193937" cy="524962"/>
            </a:xfrm>
            <a:prstGeom prst="rect">
              <a:avLst/>
            </a:prstGeom>
            <a:solidFill>
              <a:schemeClr val="bg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grpSp>
    </p:spTree>
    <p:extLst>
      <p:ext uri="{BB962C8B-B14F-4D97-AF65-F5344CB8AC3E}">
        <p14:creationId xmlns:p14="http://schemas.microsoft.com/office/powerpoint/2010/main" val="1028142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0341AF8-FE64-B373-0B82-A8CB27168D2F}"/>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8" name="Title 7">
            <a:extLst>
              <a:ext uri="{FF2B5EF4-FFF2-40B4-BE49-F238E27FC236}">
                <a16:creationId xmlns:a16="http://schemas.microsoft.com/office/drawing/2014/main" id="{89D91238-427B-4CEA-B464-B71410B8DC65}"/>
              </a:ext>
            </a:extLst>
          </p:cNvPr>
          <p:cNvSpPr>
            <a:spLocks noGrp="1"/>
          </p:cNvSpPr>
          <p:nvPr>
            <p:ph type="title"/>
          </p:nvPr>
        </p:nvSpPr>
        <p:spPr>
          <a:xfrm>
            <a:off x="399826" y="862257"/>
            <a:ext cx="10911220" cy="525257"/>
          </a:xfrm>
        </p:spPr>
        <p:txBody>
          <a:bodyPr>
            <a:noAutofit/>
          </a:bodyPr>
          <a:lstStyle/>
          <a:p>
            <a:r>
              <a:rPr lang="en-US" sz="2800">
                <a:solidFill>
                  <a:schemeClr val="bg1"/>
                </a:solidFill>
              </a:rPr>
              <a:t>Executive Summary: Health Care Affordability in </a:t>
            </a:r>
            <a:r>
              <a:rPr lang="en-US" sz="2800">
                <a:solidFill>
                  <a:srgbClr val="FF0000"/>
                </a:solidFill>
                <a:highlight>
                  <a:srgbClr val="FFFF00"/>
                </a:highlight>
              </a:rPr>
              <a:t>Washington State</a:t>
            </a:r>
          </a:p>
        </p:txBody>
      </p:sp>
      <p:sp>
        <p:nvSpPr>
          <p:cNvPr id="23" name="Content Placeholder 22">
            <a:extLst>
              <a:ext uri="{FF2B5EF4-FFF2-40B4-BE49-F238E27FC236}">
                <a16:creationId xmlns:a16="http://schemas.microsoft.com/office/drawing/2014/main" id="{0E9F2FA9-1B1E-42D8-A620-EFA6429CC970}"/>
              </a:ext>
            </a:extLst>
          </p:cNvPr>
          <p:cNvSpPr>
            <a:spLocks noGrp="1"/>
          </p:cNvSpPr>
          <p:nvPr>
            <p:ph sz="quarter" idx="14"/>
          </p:nvPr>
        </p:nvSpPr>
        <p:spPr>
          <a:xfrm>
            <a:off x="679822" y="5040756"/>
            <a:ext cx="2821979" cy="1015663"/>
          </a:xfrm>
        </p:spPr>
        <p:txBody>
          <a:bodyPr anchor="ctr"/>
          <a:lstStyle/>
          <a:p>
            <a:pPr marL="0" indent="-16326" algn="ctr">
              <a:spcBef>
                <a:spcPts val="2400"/>
              </a:spcBef>
              <a:buNone/>
            </a:pPr>
            <a:r>
              <a:rPr lang="en-US" sz="1400">
                <a:solidFill>
                  <a:schemeClr val="accent2"/>
                </a:solidFill>
              </a:rPr>
              <a:t>Since 2000, </a:t>
            </a:r>
            <a:r>
              <a:rPr lang="en-US" sz="1400">
                <a:solidFill>
                  <a:schemeClr val="accent2"/>
                </a:solidFill>
                <a:highlight>
                  <a:srgbClr val="FFFF00"/>
                </a:highlight>
              </a:rPr>
              <a:t>Washington State’s</a:t>
            </a:r>
            <a:r>
              <a:rPr lang="en-US" sz="1400">
                <a:solidFill>
                  <a:schemeClr val="accent2"/>
                </a:solidFill>
              </a:rPr>
              <a:t> per person health care expenditures have </a:t>
            </a:r>
            <a:r>
              <a:rPr lang="en-US" sz="1400">
                <a:solidFill>
                  <a:schemeClr val="accent2"/>
                </a:solidFill>
                <a:highlight>
                  <a:srgbClr val="FFFF00"/>
                </a:highlight>
              </a:rPr>
              <a:t>more than doubled.</a:t>
            </a:r>
            <a:endParaRPr lang="en-US" sz="1400">
              <a:solidFill>
                <a:schemeClr val="accent2"/>
              </a:solidFill>
            </a:endParaRPr>
          </a:p>
        </p:txBody>
      </p:sp>
      <p:sp>
        <p:nvSpPr>
          <p:cNvPr id="4" name="Footer Placeholder 3">
            <a:extLst>
              <a:ext uri="{FF2B5EF4-FFF2-40B4-BE49-F238E27FC236}">
                <a16:creationId xmlns:a16="http://schemas.microsoft.com/office/drawing/2014/main" id="{C0EAC537-91A6-46B7-9990-87B71410E0C1}"/>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graphicFrame>
        <p:nvGraphicFramePr>
          <p:cNvPr id="24" name="Table 24">
            <a:extLst>
              <a:ext uri="{FF2B5EF4-FFF2-40B4-BE49-F238E27FC236}">
                <a16:creationId xmlns:a16="http://schemas.microsoft.com/office/drawing/2014/main" id="{6D2E679F-8CF5-4DE7-9D3D-EBE79EB06D63}"/>
              </a:ext>
            </a:extLst>
          </p:cNvPr>
          <p:cNvGraphicFramePr>
            <a:graphicFrameLocks noGrp="1"/>
          </p:cNvGraphicFramePr>
          <p:nvPr/>
        </p:nvGraphicFramePr>
        <p:xfrm>
          <a:off x="-1"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779683734"/>
                    </a:ext>
                  </a:extLst>
                </a:gridCol>
                <a:gridCol w="2438400">
                  <a:extLst>
                    <a:ext uri="{9D8B030D-6E8A-4147-A177-3AD203B41FA5}">
                      <a16:colId xmlns:a16="http://schemas.microsoft.com/office/drawing/2014/main" val="1317366572"/>
                    </a:ext>
                  </a:extLst>
                </a:gridCol>
                <a:gridCol w="2438400">
                  <a:extLst>
                    <a:ext uri="{9D8B030D-6E8A-4147-A177-3AD203B41FA5}">
                      <a16:colId xmlns:a16="http://schemas.microsoft.com/office/drawing/2014/main" val="591650189"/>
                    </a:ext>
                  </a:extLst>
                </a:gridCol>
                <a:gridCol w="2438400">
                  <a:extLst>
                    <a:ext uri="{9D8B030D-6E8A-4147-A177-3AD203B41FA5}">
                      <a16:colId xmlns:a16="http://schemas.microsoft.com/office/drawing/2014/main" val="3942098912"/>
                    </a:ext>
                  </a:extLst>
                </a:gridCol>
                <a:gridCol w="2438400">
                  <a:extLst>
                    <a:ext uri="{9D8B030D-6E8A-4147-A177-3AD203B41FA5}">
                      <a16:colId xmlns:a16="http://schemas.microsoft.com/office/drawing/2014/main" val="34260009"/>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72783123"/>
                  </a:ext>
                </a:extLst>
              </a:tr>
            </a:tbl>
          </a:graphicData>
        </a:graphic>
      </p:graphicFrame>
      <p:sp>
        <p:nvSpPr>
          <p:cNvPr id="3" name="Rectangle 2">
            <a:extLst>
              <a:ext uri="{FF2B5EF4-FFF2-40B4-BE49-F238E27FC236}">
                <a16:creationId xmlns:a16="http://schemas.microsoft.com/office/drawing/2014/main" id="{05C8753D-A3C3-3019-DE1A-0D258B54D031}"/>
              </a:ext>
            </a:extLst>
          </p:cNvPr>
          <p:cNvSpPr/>
          <p:nvPr/>
        </p:nvSpPr>
        <p:spPr bwMode="auto">
          <a:xfrm>
            <a:off x="399826" y="1900616"/>
            <a:ext cx="11559209" cy="1181169"/>
          </a:xfrm>
          <a:prstGeom prst="rect">
            <a:avLst/>
          </a:prstGeom>
          <a:solidFill>
            <a:schemeClr val="accent2"/>
          </a:solidFill>
          <a:ln>
            <a:noFill/>
          </a:ln>
          <a:effectLst/>
        </p:spPr>
        <p:txBody>
          <a:bodyPr lIns="182880" tIns="182880" rIns="182880" bIns="182880" rtlCol="0" anchor="ctr" anchorCtr="0">
            <a:noAutofit/>
          </a:bodyPr>
          <a:lstStyle/>
          <a:p>
            <a:pPr marL="0" indent="0" algn="ctr">
              <a:spcBef>
                <a:spcPts val="1200"/>
              </a:spcBef>
              <a:buNone/>
            </a:pPr>
            <a:r>
              <a:rPr lang="en-US" sz="2000" b="1">
                <a:solidFill>
                  <a:srgbClr val="FF0000"/>
                </a:solidFill>
                <a:highlight>
                  <a:srgbClr val="FFFF00"/>
                </a:highlight>
              </a:rPr>
              <a:t>Washington State </a:t>
            </a:r>
            <a:r>
              <a:rPr lang="en-US" sz="2000" b="1">
                <a:solidFill>
                  <a:schemeClr val="bg1"/>
                </a:solidFill>
              </a:rPr>
              <a:t>is working to address high health care costs, but we still have a long way to go.</a:t>
            </a:r>
          </a:p>
        </p:txBody>
      </p:sp>
      <p:sp>
        <p:nvSpPr>
          <p:cNvPr id="12" name="Content Placeholder 22">
            <a:extLst>
              <a:ext uri="{FF2B5EF4-FFF2-40B4-BE49-F238E27FC236}">
                <a16:creationId xmlns:a16="http://schemas.microsoft.com/office/drawing/2014/main" id="{CBCAEA5A-6C5E-DF9E-10CF-3579F25472BC}"/>
              </a:ext>
            </a:extLst>
          </p:cNvPr>
          <p:cNvSpPr txBox="1">
            <a:spLocks/>
          </p:cNvSpPr>
          <p:nvPr/>
        </p:nvSpPr>
        <p:spPr bwMode="auto">
          <a:xfrm>
            <a:off x="4052819" y="4943206"/>
            <a:ext cx="3907556" cy="1181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ctr" anchorCtr="0" compatLnSpc="1">
            <a:prstTxWarp prst="textNoShape">
              <a:avLst/>
            </a:prstTxWarp>
          </a:bodyPr>
          <a:lstStyle>
            <a:lvl1pPr marL="207824" indent="-207824" algn="l" defTabSz="1235396" rtl="0" eaLnBrk="1" fontAlgn="base" hangingPunct="1">
              <a:spcBef>
                <a:spcPts val="1588"/>
              </a:spcBef>
              <a:spcAft>
                <a:spcPts val="0"/>
              </a:spcAft>
              <a:buClr>
                <a:schemeClr val="accent1"/>
              </a:buClr>
              <a:buFont typeface="Wingdings" pitchFamily="2" charset="2"/>
              <a:buChar char="§"/>
              <a:defRPr sz="2294">
                <a:solidFill>
                  <a:schemeClr val="tx1"/>
                </a:solidFill>
                <a:latin typeface="+mn-lt"/>
                <a:ea typeface="+mn-ea"/>
                <a:cs typeface="+mn-cs"/>
              </a:defRPr>
            </a:lvl1pPr>
            <a:lvl2pPr marL="605150" indent="-224130" algn="l" defTabSz="1235396" rtl="0" eaLnBrk="1" fontAlgn="base" hangingPunct="1">
              <a:spcBef>
                <a:spcPts val="1059"/>
              </a:spcBef>
              <a:spcAft>
                <a:spcPts val="0"/>
              </a:spcAft>
              <a:buClr>
                <a:schemeClr val="accent2"/>
              </a:buClr>
              <a:buFont typeface="Arial" charset="0"/>
              <a:buChar char="–"/>
              <a:defRPr sz="2294">
                <a:solidFill>
                  <a:schemeClr val="tx1"/>
                </a:solidFill>
                <a:latin typeface="+mn-lt"/>
              </a:defRPr>
            </a:lvl2pPr>
            <a:lvl3pPr marL="1008583" indent="-226931" algn="l" defTabSz="1235396" rtl="0" eaLnBrk="1" fontAlgn="base" hangingPunct="1">
              <a:spcBef>
                <a:spcPts val="529"/>
              </a:spcBef>
              <a:spcAft>
                <a:spcPts val="0"/>
              </a:spcAft>
              <a:buClr>
                <a:schemeClr val="accent3"/>
              </a:buClr>
              <a:buSzPct val="75000"/>
              <a:buFont typeface="Wingdings 2" panose="05020102010507070707" pitchFamily="18" charset="2"/>
              <a:buChar char=""/>
              <a:defRPr sz="2294">
                <a:solidFill>
                  <a:schemeClr val="tx1"/>
                </a:solidFill>
                <a:latin typeface="+mn-lt"/>
              </a:defRPr>
            </a:lvl3pPr>
            <a:lvl4pPr marL="1412016" indent="-207320" algn="l" defTabSz="1235396" rtl="0" eaLnBrk="1" fontAlgn="base" hangingPunct="1">
              <a:spcBef>
                <a:spcPts val="265"/>
              </a:spcBef>
              <a:spcAft>
                <a:spcPts val="0"/>
              </a:spcAft>
              <a:buClr>
                <a:schemeClr val="accent1"/>
              </a:buClr>
              <a:buFont typeface="Arial" charset="0"/>
              <a:buChar char="–"/>
              <a:defRPr sz="2294">
                <a:solidFill>
                  <a:schemeClr val="tx1"/>
                </a:solidFill>
                <a:latin typeface="+mn-lt"/>
              </a:defRPr>
            </a:lvl4pPr>
            <a:lvl5pPr marL="1815450" indent="-191911" algn="l" defTabSz="1235396" rtl="0" eaLnBrk="1" fontAlgn="base" hangingPunct="1">
              <a:spcBef>
                <a:spcPts val="265"/>
              </a:spcBef>
              <a:spcAft>
                <a:spcPts val="0"/>
              </a:spcAft>
              <a:buClr>
                <a:schemeClr val="accent2"/>
              </a:buClr>
              <a:buFont typeface="Arial" charset="0"/>
              <a:buChar char="▪"/>
              <a:defRPr sz="2294">
                <a:solidFill>
                  <a:schemeClr val="tx1"/>
                </a:solidFill>
                <a:latin typeface="+mn-lt"/>
              </a:defRPr>
            </a:lvl5pPr>
            <a:lvl6pPr marL="2062842"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6pPr>
            <a:lvl7pPr marL="2617038"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7pPr>
            <a:lvl8pPr marL="3171234"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8pPr>
            <a:lvl9pPr marL="3725431"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9pPr>
          </a:lstStyle>
          <a:p>
            <a:pPr marL="0" indent="-16326" algn="ctr">
              <a:spcBef>
                <a:spcPts val="2400"/>
              </a:spcBef>
              <a:buFont typeface="Wingdings" pitchFamily="2" charset="2"/>
              <a:buNone/>
            </a:pPr>
            <a:r>
              <a:rPr lang="en-US" sz="1400" kern="0">
                <a:solidFill>
                  <a:schemeClr val="accent2"/>
                </a:solidFill>
              </a:rPr>
              <a:t>Spending on hospital care services has </a:t>
            </a:r>
            <a:r>
              <a:rPr lang="en-US" sz="1400" kern="0">
                <a:solidFill>
                  <a:schemeClr val="accent2"/>
                </a:solidFill>
                <a:highlight>
                  <a:srgbClr val="FFFF00"/>
                </a:highlight>
              </a:rPr>
              <a:t>more than doubled </a:t>
            </a:r>
            <a:r>
              <a:rPr lang="en-US" sz="1400" kern="0">
                <a:solidFill>
                  <a:schemeClr val="accent2"/>
                </a:solidFill>
              </a:rPr>
              <a:t>in </a:t>
            </a:r>
            <a:r>
              <a:rPr lang="en-US" sz="1400" kern="0">
                <a:solidFill>
                  <a:schemeClr val="accent2"/>
                </a:solidFill>
                <a:highlight>
                  <a:srgbClr val="FFFF00"/>
                </a:highlight>
              </a:rPr>
              <a:t>Washington State </a:t>
            </a:r>
            <a:r>
              <a:rPr lang="en-US" sz="1400" kern="0">
                <a:solidFill>
                  <a:schemeClr val="accent2"/>
                </a:solidFill>
              </a:rPr>
              <a:t>since 2000.</a:t>
            </a:r>
            <a:endParaRPr lang="en-US" sz="1400" kern="0">
              <a:solidFill>
                <a:schemeClr val="accent2"/>
              </a:solidFill>
              <a:highlight>
                <a:srgbClr val="FFFF00"/>
              </a:highlight>
            </a:endParaRPr>
          </a:p>
        </p:txBody>
      </p:sp>
      <p:sp>
        <p:nvSpPr>
          <p:cNvPr id="13" name="Content Placeholder 22">
            <a:extLst>
              <a:ext uri="{FF2B5EF4-FFF2-40B4-BE49-F238E27FC236}">
                <a16:creationId xmlns:a16="http://schemas.microsoft.com/office/drawing/2014/main" id="{5999DEDE-8C8F-5252-3A6E-D0A290450579}"/>
              </a:ext>
            </a:extLst>
          </p:cNvPr>
          <p:cNvSpPr txBox="1">
            <a:spLocks/>
          </p:cNvSpPr>
          <p:nvPr/>
        </p:nvSpPr>
        <p:spPr bwMode="auto">
          <a:xfrm>
            <a:off x="8298949" y="5045997"/>
            <a:ext cx="3314516" cy="10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ctr" anchorCtr="0" compatLnSpc="1">
            <a:prstTxWarp prst="textNoShape">
              <a:avLst/>
            </a:prstTxWarp>
          </a:bodyPr>
          <a:lstStyle>
            <a:lvl1pPr marL="207824" indent="-207824" algn="l" defTabSz="1235396" rtl="0" eaLnBrk="1" fontAlgn="base" hangingPunct="1">
              <a:spcBef>
                <a:spcPts val="1588"/>
              </a:spcBef>
              <a:spcAft>
                <a:spcPts val="0"/>
              </a:spcAft>
              <a:buClr>
                <a:schemeClr val="accent1"/>
              </a:buClr>
              <a:buFont typeface="Wingdings" pitchFamily="2" charset="2"/>
              <a:buChar char="§"/>
              <a:defRPr sz="2294">
                <a:solidFill>
                  <a:schemeClr val="tx1"/>
                </a:solidFill>
                <a:latin typeface="+mn-lt"/>
                <a:ea typeface="+mn-ea"/>
                <a:cs typeface="+mn-cs"/>
              </a:defRPr>
            </a:lvl1pPr>
            <a:lvl2pPr marL="605150" indent="-224130" algn="l" defTabSz="1235396" rtl="0" eaLnBrk="1" fontAlgn="base" hangingPunct="1">
              <a:spcBef>
                <a:spcPts val="1059"/>
              </a:spcBef>
              <a:spcAft>
                <a:spcPts val="0"/>
              </a:spcAft>
              <a:buClr>
                <a:schemeClr val="accent2"/>
              </a:buClr>
              <a:buFont typeface="Arial" charset="0"/>
              <a:buChar char="–"/>
              <a:defRPr sz="2294">
                <a:solidFill>
                  <a:schemeClr val="tx1"/>
                </a:solidFill>
                <a:latin typeface="+mn-lt"/>
              </a:defRPr>
            </a:lvl2pPr>
            <a:lvl3pPr marL="1008583" indent="-226931" algn="l" defTabSz="1235396" rtl="0" eaLnBrk="1" fontAlgn="base" hangingPunct="1">
              <a:spcBef>
                <a:spcPts val="529"/>
              </a:spcBef>
              <a:spcAft>
                <a:spcPts val="0"/>
              </a:spcAft>
              <a:buClr>
                <a:schemeClr val="accent3"/>
              </a:buClr>
              <a:buSzPct val="75000"/>
              <a:buFont typeface="Wingdings 2" panose="05020102010507070707" pitchFamily="18" charset="2"/>
              <a:buChar char=""/>
              <a:defRPr sz="2294">
                <a:solidFill>
                  <a:schemeClr val="tx1"/>
                </a:solidFill>
                <a:latin typeface="+mn-lt"/>
              </a:defRPr>
            </a:lvl3pPr>
            <a:lvl4pPr marL="1412016" indent="-207320" algn="l" defTabSz="1235396" rtl="0" eaLnBrk="1" fontAlgn="base" hangingPunct="1">
              <a:spcBef>
                <a:spcPts val="265"/>
              </a:spcBef>
              <a:spcAft>
                <a:spcPts val="0"/>
              </a:spcAft>
              <a:buClr>
                <a:schemeClr val="accent1"/>
              </a:buClr>
              <a:buFont typeface="Arial" charset="0"/>
              <a:buChar char="–"/>
              <a:defRPr sz="2294">
                <a:solidFill>
                  <a:schemeClr val="tx1"/>
                </a:solidFill>
                <a:latin typeface="+mn-lt"/>
              </a:defRPr>
            </a:lvl4pPr>
            <a:lvl5pPr marL="1815450" indent="-191911" algn="l" defTabSz="1235396" rtl="0" eaLnBrk="1" fontAlgn="base" hangingPunct="1">
              <a:spcBef>
                <a:spcPts val="265"/>
              </a:spcBef>
              <a:spcAft>
                <a:spcPts val="0"/>
              </a:spcAft>
              <a:buClr>
                <a:schemeClr val="accent2"/>
              </a:buClr>
              <a:buFont typeface="Arial" charset="0"/>
              <a:buChar char="▪"/>
              <a:defRPr sz="2294">
                <a:solidFill>
                  <a:schemeClr val="tx1"/>
                </a:solidFill>
                <a:latin typeface="+mn-lt"/>
              </a:defRPr>
            </a:lvl5pPr>
            <a:lvl6pPr marL="2062842"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6pPr>
            <a:lvl7pPr marL="2617038"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7pPr>
            <a:lvl8pPr marL="3171234"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8pPr>
            <a:lvl9pPr marL="3725431"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9pPr>
          </a:lstStyle>
          <a:p>
            <a:pPr marL="0" indent="-16326" algn="ctr">
              <a:spcBef>
                <a:spcPts val="2400"/>
              </a:spcBef>
              <a:buFont typeface="Wingdings" pitchFamily="2" charset="2"/>
              <a:buNone/>
            </a:pPr>
            <a:r>
              <a:rPr lang="en-US" sz="1400" kern="0">
                <a:solidFill>
                  <a:schemeClr val="accent2"/>
                </a:solidFill>
              </a:rPr>
              <a:t>Health insurance premiums for </a:t>
            </a:r>
            <a:r>
              <a:rPr lang="en-US" sz="1400" kern="0">
                <a:solidFill>
                  <a:schemeClr val="accent2"/>
                </a:solidFill>
                <a:highlight>
                  <a:srgbClr val="FFFF00"/>
                </a:highlight>
              </a:rPr>
              <a:t>Washington State </a:t>
            </a:r>
            <a:r>
              <a:rPr lang="en-US" sz="1400" kern="0">
                <a:solidFill>
                  <a:schemeClr val="accent2"/>
                </a:solidFill>
              </a:rPr>
              <a:t>families are rising faster than earnings. </a:t>
            </a:r>
          </a:p>
        </p:txBody>
      </p:sp>
      <p:grpSp>
        <p:nvGrpSpPr>
          <p:cNvPr id="26" name="Group 25">
            <a:extLst>
              <a:ext uri="{FF2B5EF4-FFF2-40B4-BE49-F238E27FC236}">
                <a16:creationId xmlns:a16="http://schemas.microsoft.com/office/drawing/2014/main" id="{94765130-A7EF-1FE6-7E41-84E8D41D1512}"/>
              </a:ext>
            </a:extLst>
          </p:cNvPr>
          <p:cNvGrpSpPr/>
          <p:nvPr/>
        </p:nvGrpSpPr>
        <p:grpSpPr>
          <a:xfrm>
            <a:off x="462681" y="3430771"/>
            <a:ext cx="3168733" cy="1387790"/>
            <a:chOff x="616152" y="3459666"/>
            <a:chExt cx="3168733" cy="1387790"/>
          </a:xfrm>
        </p:grpSpPr>
        <p:sp>
          <p:nvSpPr>
            <p:cNvPr id="5" name="TextBox 4">
              <a:extLst>
                <a:ext uri="{FF2B5EF4-FFF2-40B4-BE49-F238E27FC236}">
                  <a16:creationId xmlns:a16="http://schemas.microsoft.com/office/drawing/2014/main" id="{DFB46D80-12CC-4231-DA16-1EE0E2C34B03}"/>
                </a:ext>
              </a:extLst>
            </p:cNvPr>
            <p:cNvSpPr txBox="1"/>
            <p:nvPr/>
          </p:nvSpPr>
          <p:spPr>
            <a:xfrm>
              <a:off x="973995" y="3631780"/>
              <a:ext cx="2555231" cy="1015663"/>
            </a:xfrm>
            <a:prstGeom prst="rect">
              <a:avLst/>
            </a:prstGeom>
            <a:noFill/>
          </p:spPr>
          <p:txBody>
            <a:bodyPr wrap="square" rtlCol="0">
              <a:spAutoFit/>
            </a:bodyPr>
            <a:lstStyle/>
            <a:p>
              <a:r>
                <a:rPr lang="en-US" sz="6000" b="1">
                  <a:solidFill>
                    <a:schemeClr val="accent2"/>
                  </a:solidFill>
                  <a:highlight>
                    <a:srgbClr val="FFFF00"/>
                  </a:highlight>
                  <a:latin typeface="+mn-lt"/>
                </a:rPr>
                <a:t>$9,300</a:t>
              </a:r>
            </a:p>
          </p:txBody>
        </p:sp>
        <p:sp>
          <p:nvSpPr>
            <p:cNvPr id="14" name="TextBox 13">
              <a:extLst>
                <a:ext uri="{FF2B5EF4-FFF2-40B4-BE49-F238E27FC236}">
                  <a16:creationId xmlns:a16="http://schemas.microsoft.com/office/drawing/2014/main" id="{7BAFEB3B-2F0A-398A-28C3-68CF73E072FB}"/>
                </a:ext>
              </a:extLst>
            </p:cNvPr>
            <p:cNvSpPr txBox="1"/>
            <p:nvPr/>
          </p:nvSpPr>
          <p:spPr>
            <a:xfrm>
              <a:off x="616152" y="3459666"/>
              <a:ext cx="3168733" cy="338554"/>
            </a:xfrm>
            <a:prstGeom prst="rect">
              <a:avLst/>
            </a:prstGeom>
            <a:noFill/>
          </p:spPr>
          <p:txBody>
            <a:bodyPr wrap="square" rtlCol="0">
              <a:spAutoFit/>
            </a:bodyPr>
            <a:lstStyle/>
            <a:p>
              <a:pPr algn="l"/>
              <a:r>
                <a:rPr lang="en-US" sz="1600" i="1">
                  <a:solidFill>
                    <a:schemeClr val="tx1">
                      <a:lumMod val="75000"/>
                      <a:lumOff val="25000"/>
                    </a:schemeClr>
                  </a:solidFill>
                  <a:latin typeface="+mn-lt"/>
                </a:rPr>
                <a:t>The average </a:t>
              </a:r>
              <a:r>
                <a:rPr lang="en-US" sz="1600" i="1">
                  <a:solidFill>
                    <a:schemeClr val="tx1">
                      <a:lumMod val="75000"/>
                      <a:lumOff val="25000"/>
                    </a:schemeClr>
                  </a:solidFill>
                  <a:highlight>
                    <a:srgbClr val="FFFF00"/>
                  </a:highlight>
                  <a:latin typeface="+mn-lt"/>
                </a:rPr>
                <a:t>Washingtonian </a:t>
              </a:r>
              <a:r>
                <a:rPr lang="en-US" sz="1600" i="1">
                  <a:solidFill>
                    <a:schemeClr val="tx1">
                      <a:lumMod val="75000"/>
                      <a:lumOff val="25000"/>
                    </a:schemeClr>
                  </a:solidFill>
                  <a:latin typeface="+mn-lt"/>
                </a:rPr>
                <a:t>spends</a:t>
              </a:r>
            </a:p>
          </p:txBody>
        </p:sp>
        <p:sp>
          <p:nvSpPr>
            <p:cNvPr id="15" name="TextBox 14">
              <a:extLst>
                <a:ext uri="{FF2B5EF4-FFF2-40B4-BE49-F238E27FC236}">
                  <a16:creationId xmlns:a16="http://schemas.microsoft.com/office/drawing/2014/main" id="{701B5312-6863-7C5E-6270-BDA2A754764A}"/>
                </a:ext>
              </a:extLst>
            </p:cNvPr>
            <p:cNvSpPr txBox="1"/>
            <p:nvPr/>
          </p:nvSpPr>
          <p:spPr>
            <a:xfrm>
              <a:off x="1458720" y="4508902"/>
              <a:ext cx="2229773" cy="338554"/>
            </a:xfrm>
            <a:prstGeom prst="rect">
              <a:avLst/>
            </a:prstGeom>
            <a:noFill/>
          </p:spPr>
          <p:txBody>
            <a:bodyPr wrap="square" rtlCol="0">
              <a:spAutoFit/>
            </a:bodyPr>
            <a:lstStyle/>
            <a:p>
              <a:pPr algn="l"/>
              <a:r>
                <a:rPr lang="en-US" sz="1600" i="1">
                  <a:solidFill>
                    <a:schemeClr val="tx1">
                      <a:lumMod val="75000"/>
                      <a:lumOff val="25000"/>
                    </a:schemeClr>
                  </a:solidFill>
                  <a:latin typeface="+mn-lt"/>
                </a:rPr>
                <a:t>on health care, annually</a:t>
              </a:r>
            </a:p>
          </p:txBody>
        </p:sp>
      </p:grpSp>
      <p:grpSp>
        <p:nvGrpSpPr>
          <p:cNvPr id="29" name="Group 28">
            <a:extLst>
              <a:ext uri="{FF2B5EF4-FFF2-40B4-BE49-F238E27FC236}">
                <a16:creationId xmlns:a16="http://schemas.microsoft.com/office/drawing/2014/main" id="{93CC5F93-EFAD-6C3E-C331-DFAD4B1792FE}"/>
              </a:ext>
            </a:extLst>
          </p:cNvPr>
          <p:cNvGrpSpPr/>
          <p:nvPr/>
        </p:nvGrpSpPr>
        <p:grpSpPr>
          <a:xfrm>
            <a:off x="8380110" y="3428645"/>
            <a:ext cx="3440205" cy="1321681"/>
            <a:chOff x="8389121" y="3393804"/>
            <a:chExt cx="3440205" cy="1321681"/>
          </a:xfrm>
        </p:grpSpPr>
        <p:sp>
          <p:nvSpPr>
            <p:cNvPr id="18" name="TextBox 17">
              <a:extLst>
                <a:ext uri="{FF2B5EF4-FFF2-40B4-BE49-F238E27FC236}">
                  <a16:creationId xmlns:a16="http://schemas.microsoft.com/office/drawing/2014/main" id="{BCC80A35-D479-D8A0-3FD4-18AB603DCCCE}"/>
                </a:ext>
              </a:extLst>
            </p:cNvPr>
            <p:cNvSpPr txBox="1"/>
            <p:nvPr/>
          </p:nvSpPr>
          <p:spPr>
            <a:xfrm>
              <a:off x="8389121" y="3607489"/>
              <a:ext cx="2402958" cy="1107996"/>
            </a:xfrm>
            <a:prstGeom prst="rect">
              <a:avLst/>
            </a:prstGeom>
            <a:noFill/>
          </p:spPr>
          <p:txBody>
            <a:bodyPr wrap="square" rtlCol="0">
              <a:spAutoFit/>
            </a:bodyPr>
            <a:lstStyle/>
            <a:p>
              <a:r>
                <a:rPr lang="en-US" sz="6600" b="1">
                  <a:solidFill>
                    <a:schemeClr val="accent2"/>
                  </a:solidFill>
                  <a:highlight>
                    <a:srgbClr val="FFFF00"/>
                  </a:highlight>
                  <a:latin typeface="+mn-lt"/>
                </a:rPr>
                <a:t>55%</a:t>
              </a:r>
            </a:p>
          </p:txBody>
        </p:sp>
        <p:sp>
          <p:nvSpPr>
            <p:cNvPr id="19" name="TextBox 18">
              <a:extLst>
                <a:ext uri="{FF2B5EF4-FFF2-40B4-BE49-F238E27FC236}">
                  <a16:creationId xmlns:a16="http://schemas.microsoft.com/office/drawing/2014/main" id="{96E72995-7084-BD48-C881-7832A18AB579}"/>
                </a:ext>
              </a:extLst>
            </p:cNvPr>
            <p:cNvSpPr txBox="1"/>
            <p:nvPr/>
          </p:nvSpPr>
          <p:spPr>
            <a:xfrm>
              <a:off x="8389121" y="3393804"/>
              <a:ext cx="3284358" cy="338554"/>
            </a:xfrm>
            <a:prstGeom prst="rect">
              <a:avLst/>
            </a:prstGeom>
            <a:noFill/>
          </p:spPr>
          <p:txBody>
            <a:bodyPr wrap="square" rtlCol="0">
              <a:spAutoFit/>
            </a:bodyPr>
            <a:lstStyle/>
            <a:p>
              <a:pPr algn="l"/>
              <a:r>
                <a:rPr lang="en-US" sz="1600" i="1">
                  <a:solidFill>
                    <a:schemeClr val="tx1">
                      <a:lumMod val="75000"/>
                      <a:lumOff val="25000"/>
                    </a:schemeClr>
                  </a:solidFill>
                  <a:latin typeface="+mn-lt"/>
                </a:rPr>
                <a:t>Premiums and deductibles represent</a:t>
              </a:r>
            </a:p>
          </p:txBody>
        </p:sp>
        <p:sp>
          <p:nvSpPr>
            <p:cNvPr id="20" name="TextBox 19">
              <a:extLst>
                <a:ext uri="{FF2B5EF4-FFF2-40B4-BE49-F238E27FC236}">
                  <a16:creationId xmlns:a16="http://schemas.microsoft.com/office/drawing/2014/main" id="{2716AC42-0244-BDB3-25EB-9BC4A5F6E8DD}"/>
                </a:ext>
              </a:extLst>
            </p:cNvPr>
            <p:cNvSpPr txBox="1"/>
            <p:nvPr/>
          </p:nvSpPr>
          <p:spPr>
            <a:xfrm>
              <a:off x="10004340" y="3716329"/>
              <a:ext cx="1824986" cy="830997"/>
            </a:xfrm>
            <a:prstGeom prst="rect">
              <a:avLst/>
            </a:prstGeom>
            <a:noFill/>
          </p:spPr>
          <p:txBody>
            <a:bodyPr wrap="square" rtlCol="0">
              <a:spAutoFit/>
            </a:bodyPr>
            <a:lstStyle/>
            <a:p>
              <a:pPr algn="l"/>
              <a:r>
                <a:rPr lang="en-US" sz="1600" i="1">
                  <a:solidFill>
                    <a:schemeClr val="tx1">
                      <a:lumMod val="75000"/>
                      <a:lumOff val="25000"/>
                    </a:schemeClr>
                  </a:solidFill>
                </a:rPr>
                <a:t>of household wages in </a:t>
              </a:r>
              <a:r>
                <a:rPr lang="en-US" sz="1600" i="1">
                  <a:solidFill>
                    <a:schemeClr val="tx1">
                      <a:lumMod val="75000"/>
                      <a:lumOff val="25000"/>
                    </a:schemeClr>
                  </a:solidFill>
                  <a:highlight>
                    <a:srgbClr val="FFFF00"/>
                  </a:highlight>
                </a:rPr>
                <a:t>Washington State</a:t>
              </a:r>
            </a:p>
          </p:txBody>
        </p:sp>
      </p:grpSp>
      <p:grpSp>
        <p:nvGrpSpPr>
          <p:cNvPr id="28" name="Group 27">
            <a:extLst>
              <a:ext uri="{FF2B5EF4-FFF2-40B4-BE49-F238E27FC236}">
                <a16:creationId xmlns:a16="http://schemas.microsoft.com/office/drawing/2014/main" id="{D71F65EB-E9CE-77A9-73BB-4F02DE3BB374}"/>
              </a:ext>
            </a:extLst>
          </p:cNvPr>
          <p:cNvGrpSpPr/>
          <p:nvPr/>
        </p:nvGrpSpPr>
        <p:grpSpPr>
          <a:xfrm>
            <a:off x="3999963" y="3429000"/>
            <a:ext cx="3960412" cy="1291667"/>
            <a:chOff x="4013951" y="3476742"/>
            <a:chExt cx="3960412" cy="1291667"/>
          </a:xfrm>
        </p:grpSpPr>
        <p:sp>
          <p:nvSpPr>
            <p:cNvPr id="6" name="TextBox 5">
              <a:extLst>
                <a:ext uri="{FF2B5EF4-FFF2-40B4-BE49-F238E27FC236}">
                  <a16:creationId xmlns:a16="http://schemas.microsoft.com/office/drawing/2014/main" id="{57631C36-7B3D-64D0-205C-7902ACEC7B16}"/>
                </a:ext>
              </a:extLst>
            </p:cNvPr>
            <p:cNvSpPr txBox="1"/>
            <p:nvPr/>
          </p:nvSpPr>
          <p:spPr>
            <a:xfrm>
              <a:off x="4246275" y="3660413"/>
              <a:ext cx="2402958" cy="1107996"/>
            </a:xfrm>
            <a:prstGeom prst="rect">
              <a:avLst/>
            </a:prstGeom>
            <a:noFill/>
          </p:spPr>
          <p:txBody>
            <a:bodyPr wrap="square" rtlCol="0">
              <a:spAutoFit/>
            </a:bodyPr>
            <a:lstStyle/>
            <a:p>
              <a:r>
                <a:rPr lang="en-US" sz="6600" b="1">
                  <a:solidFill>
                    <a:schemeClr val="accent2"/>
                  </a:solidFill>
                  <a:highlight>
                    <a:srgbClr val="FFFF00"/>
                  </a:highlight>
                  <a:latin typeface="+mn-lt"/>
                </a:rPr>
                <a:t>40%</a:t>
              </a:r>
            </a:p>
          </p:txBody>
        </p:sp>
        <p:sp>
          <p:nvSpPr>
            <p:cNvPr id="16" name="TextBox 15">
              <a:extLst>
                <a:ext uri="{FF2B5EF4-FFF2-40B4-BE49-F238E27FC236}">
                  <a16:creationId xmlns:a16="http://schemas.microsoft.com/office/drawing/2014/main" id="{2743CEFC-0659-6DDD-EE0D-7739BE99EE93}"/>
                </a:ext>
              </a:extLst>
            </p:cNvPr>
            <p:cNvSpPr txBox="1"/>
            <p:nvPr/>
          </p:nvSpPr>
          <p:spPr>
            <a:xfrm>
              <a:off x="4013951" y="3476742"/>
              <a:ext cx="3003831" cy="338554"/>
            </a:xfrm>
            <a:prstGeom prst="rect">
              <a:avLst/>
            </a:prstGeom>
            <a:noFill/>
          </p:spPr>
          <p:txBody>
            <a:bodyPr wrap="square" rtlCol="0">
              <a:spAutoFit/>
            </a:bodyPr>
            <a:lstStyle/>
            <a:p>
              <a:pPr algn="l"/>
              <a:r>
                <a:rPr lang="en-US" sz="1600" i="1">
                  <a:solidFill>
                    <a:schemeClr val="tx1">
                      <a:lumMod val="75000"/>
                      <a:lumOff val="25000"/>
                    </a:schemeClr>
                  </a:solidFill>
                  <a:latin typeface="+mn-lt"/>
                </a:rPr>
                <a:t>Hospital care comprised</a:t>
              </a:r>
            </a:p>
          </p:txBody>
        </p:sp>
        <p:sp>
          <p:nvSpPr>
            <p:cNvPr id="17" name="TextBox 16">
              <a:extLst>
                <a:ext uri="{FF2B5EF4-FFF2-40B4-BE49-F238E27FC236}">
                  <a16:creationId xmlns:a16="http://schemas.microsoft.com/office/drawing/2014/main" id="{68DA2E9F-AF68-A76B-7EE7-5E4E25DB4578}"/>
                </a:ext>
              </a:extLst>
            </p:cNvPr>
            <p:cNvSpPr txBox="1"/>
            <p:nvPr/>
          </p:nvSpPr>
          <p:spPr>
            <a:xfrm>
              <a:off x="5873434" y="3776561"/>
              <a:ext cx="2100929" cy="830997"/>
            </a:xfrm>
            <a:prstGeom prst="rect">
              <a:avLst/>
            </a:prstGeom>
            <a:noFill/>
          </p:spPr>
          <p:txBody>
            <a:bodyPr wrap="square" rtlCol="0">
              <a:spAutoFit/>
            </a:bodyPr>
            <a:lstStyle/>
            <a:p>
              <a:pPr algn="l"/>
              <a:r>
                <a:rPr lang="en-US" sz="1600" i="1">
                  <a:solidFill>
                    <a:schemeClr val="tx1">
                      <a:lumMod val="75000"/>
                      <a:lumOff val="25000"/>
                    </a:schemeClr>
                  </a:solidFill>
                </a:rPr>
                <a:t>of all personal health care spending in 2020 in </a:t>
              </a:r>
              <a:r>
                <a:rPr lang="en-US" sz="1600" i="1">
                  <a:solidFill>
                    <a:schemeClr val="tx1">
                      <a:lumMod val="75000"/>
                      <a:lumOff val="25000"/>
                    </a:schemeClr>
                  </a:solidFill>
                  <a:highlight>
                    <a:srgbClr val="FFFF00"/>
                  </a:highlight>
                </a:rPr>
                <a:t>Washington State</a:t>
              </a:r>
            </a:p>
          </p:txBody>
        </p:sp>
      </p:grpSp>
      <p:cxnSp>
        <p:nvCxnSpPr>
          <p:cNvPr id="22" name="Straight Connector 21">
            <a:extLst>
              <a:ext uri="{FF2B5EF4-FFF2-40B4-BE49-F238E27FC236}">
                <a16:creationId xmlns:a16="http://schemas.microsoft.com/office/drawing/2014/main" id="{F930D6E0-3C42-3B13-1F10-91B9195D161E}"/>
              </a:ext>
            </a:extLst>
          </p:cNvPr>
          <p:cNvCxnSpPr/>
          <p:nvPr/>
        </p:nvCxnSpPr>
        <p:spPr bwMode="auto">
          <a:xfrm>
            <a:off x="3863058" y="3374409"/>
            <a:ext cx="0" cy="2857875"/>
          </a:xfrm>
          <a:prstGeom prst="line">
            <a:avLst/>
          </a:prstGeom>
          <a:noFill/>
          <a:ln w="12700" cap="flat" cmpd="sng" algn="ctr">
            <a:solidFill>
              <a:schemeClr val="bg1">
                <a:lumMod val="75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a:extLst>
              <a:ext uri="{FF2B5EF4-FFF2-40B4-BE49-F238E27FC236}">
                <a16:creationId xmlns:a16="http://schemas.microsoft.com/office/drawing/2014/main" id="{872E616F-589D-E86B-4EDF-438FF6AAF001}"/>
              </a:ext>
            </a:extLst>
          </p:cNvPr>
          <p:cNvCxnSpPr/>
          <p:nvPr/>
        </p:nvCxnSpPr>
        <p:spPr bwMode="auto">
          <a:xfrm>
            <a:off x="8131354" y="3321388"/>
            <a:ext cx="0" cy="2857875"/>
          </a:xfrm>
          <a:prstGeom prst="line">
            <a:avLst/>
          </a:prstGeom>
          <a:noFill/>
          <a:ln w="12700" cap="flat" cmpd="sng" algn="ctr">
            <a:solidFill>
              <a:schemeClr val="bg1">
                <a:lumMod val="75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Connector 30">
            <a:extLst>
              <a:ext uri="{FF2B5EF4-FFF2-40B4-BE49-F238E27FC236}">
                <a16:creationId xmlns:a16="http://schemas.microsoft.com/office/drawing/2014/main" id="{79324C4C-7B52-0C7D-EA44-B2A9E8695B0D}"/>
              </a:ext>
            </a:extLst>
          </p:cNvPr>
          <p:cNvCxnSpPr/>
          <p:nvPr/>
        </p:nvCxnSpPr>
        <p:spPr bwMode="auto">
          <a:xfrm flipH="1" flipV="1">
            <a:off x="518521" y="4911886"/>
            <a:ext cx="3239107" cy="9385"/>
          </a:xfrm>
          <a:prstGeom prst="line">
            <a:avLst/>
          </a:prstGeom>
          <a:noFill/>
          <a:ln w="12700" cap="flat" cmpd="sng" algn="ctr">
            <a:solidFill>
              <a:schemeClr val="bg1">
                <a:lumMod val="75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34630CAD-2673-4582-FEFB-596AD853B890}"/>
              </a:ext>
            </a:extLst>
          </p:cNvPr>
          <p:cNvCxnSpPr/>
          <p:nvPr/>
        </p:nvCxnSpPr>
        <p:spPr bwMode="auto">
          <a:xfrm flipH="1">
            <a:off x="4034038" y="4902501"/>
            <a:ext cx="3848561" cy="0"/>
          </a:xfrm>
          <a:prstGeom prst="line">
            <a:avLst/>
          </a:prstGeom>
          <a:noFill/>
          <a:ln w="12700" cap="flat" cmpd="sng" algn="ctr">
            <a:solidFill>
              <a:schemeClr val="bg1">
                <a:lumMod val="75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Connector 38">
            <a:extLst>
              <a:ext uri="{FF2B5EF4-FFF2-40B4-BE49-F238E27FC236}">
                <a16:creationId xmlns:a16="http://schemas.microsoft.com/office/drawing/2014/main" id="{6BE918D6-D0CD-E315-37A7-3DC30DCEA7DA}"/>
              </a:ext>
            </a:extLst>
          </p:cNvPr>
          <p:cNvCxnSpPr/>
          <p:nvPr/>
        </p:nvCxnSpPr>
        <p:spPr bwMode="auto">
          <a:xfrm flipH="1">
            <a:off x="8343439" y="4902501"/>
            <a:ext cx="3476876" cy="0"/>
          </a:xfrm>
          <a:prstGeom prst="line">
            <a:avLst/>
          </a:prstGeom>
          <a:noFill/>
          <a:ln w="12700" cap="flat" cmpd="sng" algn="ctr">
            <a:solidFill>
              <a:schemeClr val="bg1">
                <a:lumMod val="75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809589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2">
            <a:extLst>
              <a:ext uri="{FF2B5EF4-FFF2-40B4-BE49-F238E27FC236}">
                <a16:creationId xmlns:a16="http://schemas.microsoft.com/office/drawing/2014/main" id="{06F65B6F-1B9B-A483-6CF9-FE4551B716CB}"/>
              </a:ext>
            </a:extLst>
          </p:cNvPr>
          <p:cNvSpPr txBox="1">
            <a:spLocks/>
          </p:cNvSpPr>
          <p:nvPr/>
        </p:nvSpPr>
        <p:spPr bwMode="auto">
          <a:xfrm>
            <a:off x="6179429" y="3190240"/>
            <a:ext cx="5779605" cy="839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1854" tIns="0" rIns="101854" bIns="50927" numCol="1" anchor="t" anchorCtr="0" compatLnSpc="1">
            <a:prstTxWarp prst="textNoShape">
              <a:avLst/>
            </a:prstTxWarp>
          </a:bodyPr>
          <a:lstStyle>
            <a:lvl1pPr marL="207824" indent="-207824" algn="l" defTabSz="1235396" rtl="0" eaLnBrk="1" fontAlgn="base" hangingPunct="1">
              <a:spcBef>
                <a:spcPts val="1588"/>
              </a:spcBef>
              <a:spcAft>
                <a:spcPts val="0"/>
              </a:spcAft>
              <a:buClr>
                <a:schemeClr val="accent1"/>
              </a:buClr>
              <a:buFont typeface="Wingdings" pitchFamily="2" charset="2"/>
              <a:buChar char="§"/>
              <a:defRPr sz="2294">
                <a:solidFill>
                  <a:schemeClr val="tx1"/>
                </a:solidFill>
                <a:latin typeface="+mn-lt"/>
                <a:ea typeface="+mn-ea"/>
                <a:cs typeface="+mn-cs"/>
              </a:defRPr>
            </a:lvl1pPr>
            <a:lvl2pPr marL="605150" indent="-224130" algn="l" defTabSz="1235396" rtl="0" eaLnBrk="1" fontAlgn="base" hangingPunct="1">
              <a:spcBef>
                <a:spcPts val="1059"/>
              </a:spcBef>
              <a:spcAft>
                <a:spcPts val="0"/>
              </a:spcAft>
              <a:buClr>
                <a:schemeClr val="accent2"/>
              </a:buClr>
              <a:buFont typeface="Arial" charset="0"/>
              <a:buChar char="–"/>
              <a:defRPr sz="2294">
                <a:solidFill>
                  <a:schemeClr val="tx1"/>
                </a:solidFill>
                <a:latin typeface="+mn-lt"/>
              </a:defRPr>
            </a:lvl2pPr>
            <a:lvl3pPr marL="1008583" indent="-226931" algn="l" defTabSz="1235396" rtl="0" eaLnBrk="1" fontAlgn="base" hangingPunct="1">
              <a:spcBef>
                <a:spcPts val="529"/>
              </a:spcBef>
              <a:spcAft>
                <a:spcPts val="0"/>
              </a:spcAft>
              <a:buClr>
                <a:schemeClr val="accent3"/>
              </a:buClr>
              <a:buSzPct val="75000"/>
              <a:buFont typeface="Wingdings 2" panose="05020102010507070707" pitchFamily="18" charset="2"/>
              <a:buChar char=""/>
              <a:defRPr sz="2294">
                <a:solidFill>
                  <a:schemeClr val="tx1"/>
                </a:solidFill>
                <a:latin typeface="+mn-lt"/>
              </a:defRPr>
            </a:lvl3pPr>
            <a:lvl4pPr marL="1412016" indent="-207320" algn="l" defTabSz="1235396" rtl="0" eaLnBrk="1" fontAlgn="base" hangingPunct="1">
              <a:spcBef>
                <a:spcPts val="265"/>
              </a:spcBef>
              <a:spcAft>
                <a:spcPts val="0"/>
              </a:spcAft>
              <a:buClr>
                <a:schemeClr val="accent1"/>
              </a:buClr>
              <a:buFont typeface="Arial" charset="0"/>
              <a:buChar char="–"/>
              <a:defRPr sz="2294">
                <a:solidFill>
                  <a:schemeClr val="tx1"/>
                </a:solidFill>
                <a:latin typeface="+mn-lt"/>
              </a:defRPr>
            </a:lvl4pPr>
            <a:lvl5pPr marL="1815450" indent="-191911" algn="l" defTabSz="1235396" rtl="0" eaLnBrk="1" fontAlgn="base" hangingPunct="1">
              <a:spcBef>
                <a:spcPts val="265"/>
              </a:spcBef>
              <a:spcAft>
                <a:spcPts val="0"/>
              </a:spcAft>
              <a:buClr>
                <a:schemeClr val="accent2"/>
              </a:buClr>
              <a:buFont typeface="Arial" charset="0"/>
              <a:buChar char="▪"/>
              <a:defRPr sz="2294">
                <a:solidFill>
                  <a:schemeClr val="tx1"/>
                </a:solidFill>
                <a:latin typeface="+mn-lt"/>
              </a:defRPr>
            </a:lvl5pPr>
            <a:lvl6pPr marL="2062842"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6pPr>
            <a:lvl7pPr marL="2617038"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7pPr>
            <a:lvl8pPr marL="3171234"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8pPr>
            <a:lvl9pPr marL="3725431" indent="-192429" algn="l" defTabSz="1235396" rtl="0" eaLnBrk="1" fontAlgn="base" hangingPunct="1">
              <a:spcBef>
                <a:spcPct val="0"/>
              </a:spcBef>
              <a:spcAft>
                <a:spcPct val="50000"/>
              </a:spcAft>
              <a:buClr>
                <a:srgbClr val="66952E"/>
              </a:buClr>
              <a:buFont typeface="Arial" charset="0"/>
              <a:buChar char="▪"/>
              <a:defRPr sz="1940">
                <a:solidFill>
                  <a:schemeClr val="tx1"/>
                </a:solidFill>
                <a:latin typeface="+mn-lt"/>
              </a:defRPr>
            </a:lvl9pPr>
          </a:lstStyle>
          <a:p>
            <a:pPr marL="0" indent="-16306" algn="ctr">
              <a:spcBef>
                <a:spcPts val="1200"/>
              </a:spcBef>
              <a:buFont typeface="Wingdings" pitchFamily="2" charset="2"/>
              <a:buNone/>
            </a:pPr>
            <a:r>
              <a:rPr lang="en-US" sz="1600" kern="0" dirty="0"/>
              <a:t>High health care costs are increasingly contributing to health care-driven debt. In </a:t>
            </a:r>
            <a:r>
              <a:rPr lang="en-US" sz="1600" kern="0" dirty="0">
                <a:highlight>
                  <a:srgbClr val="FFFF00"/>
                </a:highlight>
              </a:rPr>
              <a:t>Washington State</a:t>
            </a:r>
            <a:r>
              <a:rPr lang="en-US" sz="1600" kern="0" dirty="0"/>
              <a:t>, individuals that have medical debt in collections owe a median amount </a:t>
            </a:r>
            <a:r>
              <a:rPr lang="en-US" sz="1600" kern="0" dirty="0">
                <a:highlight>
                  <a:srgbClr val="FFFF00"/>
                </a:highlight>
              </a:rPr>
              <a:t>of </a:t>
            </a:r>
            <a:r>
              <a:rPr lang="en-US" sz="1600" b="1" kern="0" dirty="0">
                <a:highlight>
                  <a:srgbClr val="FFFF00"/>
                </a:highlight>
              </a:rPr>
              <a:t>$551.</a:t>
            </a:r>
          </a:p>
        </p:txBody>
      </p:sp>
      <p:sp>
        <p:nvSpPr>
          <p:cNvPr id="44" name="TextBox 43">
            <a:extLst>
              <a:ext uri="{FF2B5EF4-FFF2-40B4-BE49-F238E27FC236}">
                <a16:creationId xmlns:a16="http://schemas.microsoft.com/office/drawing/2014/main" id="{21D1FDED-F0C1-7C00-C3E2-1E1958E59060}"/>
              </a:ext>
            </a:extLst>
          </p:cNvPr>
          <p:cNvSpPr txBox="1"/>
          <p:nvPr/>
        </p:nvSpPr>
        <p:spPr>
          <a:xfrm>
            <a:off x="10239188" y="5328820"/>
            <a:ext cx="1679219" cy="923330"/>
          </a:xfrm>
          <a:prstGeom prst="rect">
            <a:avLst/>
          </a:prstGeom>
          <a:noFill/>
        </p:spPr>
        <p:txBody>
          <a:bodyPr wrap="square" rtlCol="0">
            <a:spAutoFit/>
          </a:bodyPr>
          <a:lstStyle/>
          <a:p>
            <a:pPr algn="l"/>
            <a:r>
              <a:rPr lang="en-US" sz="5400" b="1" spc="600">
                <a:solidFill>
                  <a:schemeClr val="bg1">
                    <a:lumMod val="95000"/>
                  </a:schemeClr>
                </a:solidFill>
                <a:latin typeface="+mn-lt"/>
              </a:rPr>
              <a:t>$$$</a:t>
            </a:r>
          </a:p>
        </p:txBody>
      </p:sp>
      <p:sp>
        <p:nvSpPr>
          <p:cNvPr id="43" name="TextBox 42">
            <a:extLst>
              <a:ext uri="{FF2B5EF4-FFF2-40B4-BE49-F238E27FC236}">
                <a16:creationId xmlns:a16="http://schemas.microsoft.com/office/drawing/2014/main" id="{2A1B6E01-D118-5397-9A4D-786F0B1D8103}"/>
              </a:ext>
            </a:extLst>
          </p:cNvPr>
          <p:cNvSpPr txBox="1"/>
          <p:nvPr/>
        </p:nvSpPr>
        <p:spPr>
          <a:xfrm>
            <a:off x="6629602" y="4117426"/>
            <a:ext cx="1476108" cy="923330"/>
          </a:xfrm>
          <a:prstGeom prst="rect">
            <a:avLst/>
          </a:prstGeom>
          <a:noFill/>
        </p:spPr>
        <p:txBody>
          <a:bodyPr wrap="square" rtlCol="0">
            <a:spAutoFit/>
          </a:bodyPr>
          <a:lstStyle/>
          <a:p>
            <a:pPr algn="l"/>
            <a:r>
              <a:rPr lang="en-US" sz="5400" b="1" spc="600">
                <a:solidFill>
                  <a:schemeClr val="bg1">
                    <a:lumMod val="95000"/>
                  </a:schemeClr>
                </a:solidFill>
                <a:latin typeface="+mn-lt"/>
              </a:rPr>
              <a:t>$$$</a:t>
            </a:r>
          </a:p>
        </p:txBody>
      </p:sp>
      <p:pic>
        <p:nvPicPr>
          <p:cNvPr id="41" name="Graphic 40" descr="Tag outline">
            <a:extLst>
              <a:ext uri="{FF2B5EF4-FFF2-40B4-BE49-F238E27FC236}">
                <a16:creationId xmlns:a16="http://schemas.microsoft.com/office/drawing/2014/main" id="{5EA7CBF7-0C24-FC45-533B-2CFCE942D7E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8579291">
            <a:off x="6790430" y="2798045"/>
            <a:ext cx="4504747" cy="4504747"/>
          </a:xfrm>
          <a:prstGeom prst="rect">
            <a:avLst/>
          </a:prstGeom>
        </p:spPr>
      </p:pic>
      <p:sp>
        <p:nvSpPr>
          <p:cNvPr id="2" name="Rectangle 1">
            <a:extLst>
              <a:ext uri="{FF2B5EF4-FFF2-40B4-BE49-F238E27FC236}">
                <a16:creationId xmlns:a16="http://schemas.microsoft.com/office/drawing/2014/main" id="{50341AF8-FE64-B373-0B82-A8CB27168D2F}"/>
              </a:ext>
            </a:extLst>
          </p:cNvPr>
          <p:cNvSpPr/>
          <p:nvPr/>
        </p:nvSpPr>
        <p:spPr bwMode="auto">
          <a:xfrm>
            <a:off x="0" y="546100"/>
            <a:ext cx="12192000" cy="1157572"/>
          </a:xfrm>
          <a:prstGeom prst="rect">
            <a:avLst/>
          </a:prstGeom>
          <a:solidFill>
            <a:schemeClr val="accent1"/>
          </a:solidFill>
          <a:ln>
            <a:noFill/>
          </a:ln>
          <a:effectLst/>
        </p:spPr>
        <p:txBody>
          <a:bodyPr lIns="182880" tIns="182880" rIns="182880" bIns="182880" rtlCol="0" anchor="ctr" anchorCtr="0">
            <a:noAutofit/>
          </a:bodyPr>
          <a:lstStyle/>
          <a:p>
            <a:pPr algn="ctr" eaLnBrk="1" hangingPunct="1">
              <a:lnSpc>
                <a:spcPts val="2600"/>
              </a:lnSpc>
            </a:pPr>
            <a:endParaRPr lang="en-US" sz="2400" b="1">
              <a:solidFill>
                <a:schemeClr val="bg1"/>
              </a:solidFill>
              <a:latin typeface="+mn-lt"/>
            </a:endParaRPr>
          </a:p>
        </p:txBody>
      </p:sp>
      <p:sp>
        <p:nvSpPr>
          <p:cNvPr id="8" name="Title 7">
            <a:extLst>
              <a:ext uri="{FF2B5EF4-FFF2-40B4-BE49-F238E27FC236}">
                <a16:creationId xmlns:a16="http://schemas.microsoft.com/office/drawing/2014/main" id="{89D91238-427B-4CEA-B464-B71410B8DC65}"/>
              </a:ext>
            </a:extLst>
          </p:cNvPr>
          <p:cNvSpPr>
            <a:spLocks noGrp="1"/>
          </p:cNvSpPr>
          <p:nvPr>
            <p:ph type="title"/>
          </p:nvPr>
        </p:nvSpPr>
        <p:spPr>
          <a:xfrm>
            <a:off x="399826" y="862257"/>
            <a:ext cx="10911220" cy="525257"/>
          </a:xfrm>
        </p:spPr>
        <p:txBody>
          <a:bodyPr>
            <a:noAutofit/>
          </a:bodyPr>
          <a:lstStyle/>
          <a:p>
            <a:r>
              <a:rPr lang="en-US" sz="2800">
                <a:solidFill>
                  <a:schemeClr val="bg1"/>
                </a:solidFill>
              </a:rPr>
              <a:t>Executive Summary: Impacts on </a:t>
            </a:r>
            <a:r>
              <a:rPr lang="en-US" sz="2800">
                <a:solidFill>
                  <a:srgbClr val="FF0000"/>
                </a:solidFill>
                <a:highlight>
                  <a:srgbClr val="FFFF00"/>
                </a:highlight>
              </a:rPr>
              <a:t>Washingtonians</a:t>
            </a:r>
          </a:p>
        </p:txBody>
      </p:sp>
      <p:sp>
        <p:nvSpPr>
          <p:cNvPr id="23" name="Content Placeholder 22">
            <a:extLst>
              <a:ext uri="{FF2B5EF4-FFF2-40B4-BE49-F238E27FC236}">
                <a16:creationId xmlns:a16="http://schemas.microsoft.com/office/drawing/2014/main" id="{0E9F2FA9-1B1E-42D8-A620-EFA6429CC970}"/>
              </a:ext>
            </a:extLst>
          </p:cNvPr>
          <p:cNvSpPr>
            <a:spLocks noGrp="1"/>
          </p:cNvSpPr>
          <p:nvPr>
            <p:ph sz="quarter" idx="14"/>
          </p:nvPr>
        </p:nvSpPr>
        <p:spPr>
          <a:xfrm>
            <a:off x="399826" y="3190240"/>
            <a:ext cx="5288592" cy="585976"/>
          </a:xfrm>
        </p:spPr>
        <p:txBody>
          <a:bodyPr/>
          <a:lstStyle/>
          <a:p>
            <a:pPr marL="0" indent="-16306" algn="ctr">
              <a:spcBef>
                <a:spcPts val="1200"/>
              </a:spcBef>
              <a:buNone/>
            </a:pPr>
            <a:r>
              <a:rPr lang="en-US" sz="1600" b="1">
                <a:highlight>
                  <a:srgbClr val="FFFF00"/>
                </a:highlight>
              </a:rPr>
              <a:t>1 in 10 Washingtonians </a:t>
            </a:r>
            <a:r>
              <a:rPr lang="en-US" sz="1600"/>
              <a:t>face</a:t>
            </a:r>
            <a:r>
              <a:rPr lang="en-US" sz="1600" b="1"/>
              <a:t> </a:t>
            </a:r>
            <a:r>
              <a:rPr lang="en-US" sz="1600"/>
              <a:t>financial barriers to care.</a:t>
            </a:r>
          </a:p>
        </p:txBody>
      </p:sp>
      <p:sp>
        <p:nvSpPr>
          <p:cNvPr id="4" name="Footer Placeholder 3">
            <a:extLst>
              <a:ext uri="{FF2B5EF4-FFF2-40B4-BE49-F238E27FC236}">
                <a16:creationId xmlns:a16="http://schemas.microsoft.com/office/drawing/2014/main" id="{C0EAC537-91A6-46B7-9990-87B71410E0C1}"/>
              </a:ext>
            </a:extLst>
          </p:cNvPr>
          <p:cNvSpPr>
            <a:spLocks noGrp="1"/>
          </p:cNvSpPr>
          <p:nvPr>
            <p:ph type="ftr" sz="quarter" idx="10"/>
          </p:nvPr>
        </p:nvSpPr>
        <p:spPr/>
        <p:txBody>
          <a:bodyPr/>
          <a:lstStyle/>
          <a:p>
            <a:r>
              <a:rPr lang="en-US" altLang="en-US" dirty="0"/>
              <a:t>State Data Analytic Resources: Making the Case for State Health Care Affordability | Sample Slides | November 2023 | Manatt Health </a:t>
            </a:r>
          </a:p>
        </p:txBody>
      </p:sp>
      <p:graphicFrame>
        <p:nvGraphicFramePr>
          <p:cNvPr id="24" name="Table 24">
            <a:extLst>
              <a:ext uri="{FF2B5EF4-FFF2-40B4-BE49-F238E27FC236}">
                <a16:creationId xmlns:a16="http://schemas.microsoft.com/office/drawing/2014/main" id="{6D2E679F-8CF5-4DE7-9D3D-EBE79EB06D63}"/>
              </a:ext>
            </a:extLst>
          </p:cNvPr>
          <p:cNvGraphicFramePr>
            <a:graphicFrameLocks noGrp="1"/>
          </p:cNvGraphicFramePr>
          <p:nvPr/>
        </p:nvGraphicFramePr>
        <p:xfrm>
          <a:off x="-1" y="0"/>
          <a:ext cx="12192000" cy="370840"/>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779683734"/>
                    </a:ext>
                  </a:extLst>
                </a:gridCol>
                <a:gridCol w="2438400">
                  <a:extLst>
                    <a:ext uri="{9D8B030D-6E8A-4147-A177-3AD203B41FA5}">
                      <a16:colId xmlns:a16="http://schemas.microsoft.com/office/drawing/2014/main" val="1317366572"/>
                    </a:ext>
                  </a:extLst>
                </a:gridCol>
                <a:gridCol w="2438400">
                  <a:extLst>
                    <a:ext uri="{9D8B030D-6E8A-4147-A177-3AD203B41FA5}">
                      <a16:colId xmlns:a16="http://schemas.microsoft.com/office/drawing/2014/main" val="591650189"/>
                    </a:ext>
                  </a:extLst>
                </a:gridCol>
                <a:gridCol w="2438400">
                  <a:extLst>
                    <a:ext uri="{9D8B030D-6E8A-4147-A177-3AD203B41FA5}">
                      <a16:colId xmlns:a16="http://schemas.microsoft.com/office/drawing/2014/main" val="3942098912"/>
                    </a:ext>
                  </a:extLst>
                </a:gridCol>
                <a:gridCol w="2438400">
                  <a:extLst>
                    <a:ext uri="{9D8B030D-6E8A-4147-A177-3AD203B41FA5}">
                      <a16:colId xmlns:a16="http://schemas.microsoft.com/office/drawing/2014/main" val="34260009"/>
                    </a:ext>
                  </a:extLst>
                </a:gridCol>
              </a:tblGrid>
              <a:tr h="370840">
                <a:tc>
                  <a:txBody>
                    <a:bodyPr/>
                    <a:lstStyle/>
                    <a:p>
                      <a:pPr algn="ctr"/>
                      <a:r>
                        <a:rPr lang="en-US" sz="1300" b="1"/>
                        <a:t>Introduction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300" b="1"/>
                        <a:t>National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State Health Care Spending</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Impacts on Consumers</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300" b="1"/>
                        <a:t>Conclusion</a:t>
                      </a:r>
                    </a:p>
                  </a:txBody>
                  <a:tcPr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72783123"/>
                  </a:ext>
                </a:extLst>
              </a:tr>
            </a:tbl>
          </a:graphicData>
        </a:graphic>
      </p:graphicFrame>
      <p:sp>
        <p:nvSpPr>
          <p:cNvPr id="3" name="Rectangle 2">
            <a:extLst>
              <a:ext uri="{FF2B5EF4-FFF2-40B4-BE49-F238E27FC236}">
                <a16:creationId xmlns:a16="http://schemas.microsoft.com/office/drawing/2014/main" id="{430639BD-F6B1-FD18-247D-2525E6C286A9}"/>
              </a:ext>
            </a:extLst>
          </p:cNvPr>
          <p:cNvSpPr/>
          <p:nvPr/>
        </p:nvSpPr>
        <p:spPr bwMode="auto">
          <a:xfrm>
            <a:off x="399826" y="1900616"/>
            <a:ext cx="11559209" cy="1200803"/>
          </a:xfrm>
          <a:prstGeom prst="rect">
            <a:avLst/>
          </a:prstGeom>
          <a:solidFill>
            <a:schemeClr val="accent2"/>
          </a:solidFill>
          <a:ln>
            <a:noFill/>
          </a:ln>
          <a:effectLst/>
        </p:spPr>
        <p:txBody>
          <a:bodyPr lIns="182880" tIns="182880" rIns="182880" bIns="182880" rtlCol="0" anchor="ctr" anchorCtr="0">
            <a:noAutofit/>
          </a:bodyPr>
          <a:lstStyle/>
          <a:p>
            <a:pPr marL="0" indent="0" algn="ctr">
              <a:spcBef>
                <a:spcPts val="1200"/>
              </a:spcBef>
              <a:buNone/>
            </a:pPr>
            <a:r>
              <a:rPr lang="en-US" sz="2000" b="1">
                <a:solidFill>
                  <a:schemeClr val="bg1"/>
                </a:solidFill>
              </a:rPr>
              <a:t>High health care costs are keeping </a:t>
            </a:r>
            <a:r>
              <a:rPr lang="en-US" sz="2000" b="1">
                <a:solidFill>
                  <a:srgbClr val="FF0000"/>
                </a:solidFill>
                <a:highlight>
                  <a:srgbClr val="FFFF00"/>
                </a:highlight>
              </a:rPr>
              <a:t>Washingtonians </a:t>
            </a:r>
            <a:r>
              <a:rPr lang="en-US" sz="2000" b="1">
                <a:solidFill>
                  <a:schemeClr val="bg1"/>
                </a:solidFill>
              </a:rPr>
              <a:t>from getting the care they need and pushing them into debt.</a:t>
            </a:r>
          </a:p>
        </p:txBody>
      </p:sp>
      <p:cxnSp>
        <p:nvCxnSpPr>
          <p:cNvPr id="5" name="Straight Connector 4">
            <a:extLst>
              <a:ext uri="{FF2B5EF4-FFF2-40B4-BE49-F238E27FC236}">
                <a16:creationId xmlns:a16="http://schemas.microsoft.com/office/drawing/2014/main" id="{69360FE2-C2FD-1F47-38A5-458E44D1265A}"/>
              </a:ext>
            </a:extLst>
          </p:cNvPr>
          <p:cNvCxnSpPr/>
          <p:nvPr/>
        </p:nvCxnSpPr>
        <p:spPr bwMode="auto">
          <a:xfrm>
            <a:off x="5922869" y="3264498"/>
            <a:ext cx="0" cy="2857875"/>
          </a:xfrm>
          <a:prstGeom prst="line">
            <a:avLst/>
          </a:prstGeom>
          <a:noFill/>
          <a:ln w="12700" cap="flat" cmpd="sng" algn="ctr">
            <a:solidFill>
              <a:schemeClr val="bg1">
                <a:lumMod val="75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0" name="Graphic 9" descr="Man with solid fill">
            <a:extLst>
              <a:ext uri="{FF2B5EF4-FFF2-40B4-BE49-F238E27FC236}">
                <a16:creationId xmlns:a16="http://schemas.microsoft.com/office/drawing/2014/main" id="{73BB1EF6-02C2-E407-3CE7-FC4880879A6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68696" y="3707925"/>
            <a:ext cx="590107" cy="590107"/>
          </a:xfrm>
          <a:prstGeom prst="rect">
            <a:avLst/>
          </a:prstGeom>
        </p:spPr>
      </p:pic>
      <p:pic>
        <p:nvPicPr>
          <p:cNvPr id="11" name="Graphic 10" descr="Man with solid fill">
            <a:extLst>
              <a:ext uri="{FF2B5EF4-FFF2-40B4-BE49-F238E27FC236}">
                <a16:creationId xmlns:a16="http://schemas.microsoft.com/office/drawing/2014/main" id="{83ADED6C-1A10-E5F3-0BF6-1595B3162E7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292029" y="3707924"/>
            <a:ext cx="590107" cy="590107"/>
          </a:xfrm>
          <a:prstGeom prst="rect">
            <a:avLst/>
          </a:prstGeom>
        </p:spPr>
      </p:pic>
      <p:pic>
        <p:nvPicPr>
          <p:cNvPr id="12" name="Graphic 11" descr="Man with solid fill">
            <a:extLst>
              <a:ext uri="{FF2B5EF4-FFF2-40B4-BE49-F238E27FC236}">
                <a16:creationId xmlns:a16="http://schemas.microsoft.com/office/drawing/2014/main" id="{4EA53CFD-0B28-6538-126F-EAD40B163AC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714058" y="3707925"/>
            <a:ext cx="590107" cy="590107"/>
          </a:xfrm>
          <a:prstGeom prst="rect">
            <a:avLst/>
          </a:prstGeom>
        </p:spPr>
      </p:pic>
      <p:pic>
        <p:nvPicPr>
          <p:cNvPr id="13" name="Graphic 12" descr="Man with solid fill">
            <a:extLst>
              <a:ext uri="{FF2B5EF4-FFF2-40B4-BE49-F238E27FC236}">
                <a16:creationId xmlns:a16="http://schemas.microsoft.com/office/drawing/2014/main" id="{82C69DBC-3127-277D-8C7E-56E347DD546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37391" y="3707924"/>
            <a:ext cx="590107" cy="590107"/>
          </a:xfrm>
          <a:prstGeom prst="rect">
            <a:avLst/>
          </a:prstGeom>
        </p:spPr>
      </p:pic>
      <p:pic>
        <p:nvPicPr>
          <p:cNvPr id="14" name="Graphic 13" descr="Man with solid fill">
            <a:extLst>
              <a:ext uri="{FF2B5EF4-FFF2-40B4-BE49-F238E27FC236}">
                <a16:creationId xmlns:a16="http://schemas.microsoft.com/office/drawing/2014/main" id="{84B2F51E-43BA-600D-BA54-B7597CD8D51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92966" y="3707925"/>
            <a:ext cx="590107" cy="590107"/>
          </a:xfrm>
          <a:prstGeom prst="rect">
            <a:avLst/>
          </a:prstGeom>
        </p:spPr>
      </p:pic>
      <p:pic>
        <p:nvPicPr>
          <p:cNvPr id="15" name="Graphic 14" descr="Man with solid fill">
            <a:extLst>
              <a:ext uri="{FF2B5EF4-FFF2-40B4-BE49-F238E27FC236}">
                <a16:creationId xmlns:a16="http://schemas.microsoft.com/office/drawing/2014/main" id="{F7C1BDDB-0A80-04B7-3C64-77AA93D35B3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016299" y="3707924"/>
            <a:ext cx="590107" cy="590107"/>
          </a:xfrm>
          <a:prstGeom prst="rect">
            <a:avLst/>
          </a:prstGeom>
        </p:spPr>
      </p:pic>
      <p:pic>
        <p:nvPicPr>
          <p:cNvPr id="16" name="Graphic 15" descr="Man with solid fill">
            <a:extLst>
              <a:ext uri="{FF2B5EF4-FFF2-40B4-BE49-F238E27FC236}">
                <a16:creationId xmlns:a16="http://schemas.microsoft.com/office/drawing/2014/main" id="{5EB1F968-F7AD-87D4-ECC8-99A8525F937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438328" y="3707925"/>
            <a:ext cx="590107" cy="590107"/>
          </a:xfrm>
          <a:prstGeom prst="rect">
            <a:avLst/>
          </a:prstGeom>
        </p:spPr>
      </p:pic>
      <p:pic>
        <p:nvPicPr>
          <p:cNvPr id="17" name="Graphic 16" descr="Man with solid fill">
            <a:extLst>
              <a:ext uri="{FF2B5EF4-FFF2-40B4-BE49-F238E27FC236}">
                <a16:creationId xmlns:a16="http://schemas.microsoft.com/office/drawing/2014/main" id="{3EBD1182-0BB2-C888-EA00-05583B21FB3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861661" y="3707924"/>
            <a:ext cx="590107" cy="590107"/>
          </a:xfrm>
          <a:prstGeom prst="rect">
            <a:avLst/>
          </a:prstGeom>
        </p:spPr>
      </p:pic>
      <p:pic>
        <p:nvPicPr>
          <p:cNvPr id="19" name="Graphic 18" descr="Man with solid fill">
            <a:extLst>
              <a:ext uri="{FF2B5EF4-FFF2-40B4-BE49-F238E27FC236}">
                <a16:creationId xmlns:a16="http://schemas.microsoft.com/office/drawing/2014/main" id="{D8A79FF0-25FB-8E25-444A-CA5B5EE2F1E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62886" y="3711666"/>
            <a:ext cx="590107" cy="590107"/>
          </a:xfrm>
          <a:prstGeom prst="rect">
            <a:avLst/>
          </a:prstGeom>
        </p:spPr>
      </p:pic>
      <p:pic>
        <p:nvPicPr>
          <p:cNvPr id="20" name="Graphic 19" descr="Man with solid fill">
            <a:extLst>
              <a:ext uri="{FF2B5EF4-FFF2-40B4-BE49-F238E27FC236}">
                <a16:creationId xmlns:a16="http://schemas.microsoft.com/office/drawing/2014/main" id="{2F33D05B-93D7-B14C-3B0F-2B39BEA1812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686219" y="3711665"/>
            <a:ext cx="590107" cy="590107"/>
          </a:xfrm>
          <a:prstGeom prst="rect">
            <a:avLst/>
          </a:prstGeom>
        </p:spPr>
      </p:pic>
      <p:pic>
        <p:nvPicPr>
          <p:cNvPr id="21" name="Graphic 20" descr="Man with solid fill">
            <a:extLst>
              <a:ext uri="{FF2B5EF4-FFF2-40B4-BE49-F238E27FC236}">
                <a16:creationId xmlns:a16="http://schemas.microsoft.com/office/drawing/2014/main" id="{B8B9BF2D-FE9B-22B5-8D53-1C8A1300770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803816" y="5200379"/>
            <a:ext cx="590107" cy="590107"/>
          </a:xfrm>
          <a:prstGeom prst="rect">
            <a:avLst/>
          </a:prstGeom>
        </p:spPr>
      </p:pic>
      <p:pic>
        <p:nvPicPr>
          <p:cNvPr id="22" name="Graphic 21" descr="Man with solid fill">
            <a:extLst>
              <a:ext uri="{FF2B5EF4-FFF2-40B4-BE49-F238E27FC236}">
                <a16:creationId xmlns:a16="http://schemas.microsoft.com/office/drawing/2014/main" id="{19A30BE3-EC14-003A-FCB7-DFFEFD195F9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227149" y="5200378"/>
            <a:ext cx="590107" cy="590107"/>
          </a:xfrm>
          <a:prstGeom prst="rect">
            <a:avLst/>
          </a:prstGeom>
        </p:spPr>
      </p:pic>
      <p:pic>
        <p:nvPicPr>
          <p:cNvPr id="25" name="Graphic 24" descr="Man with solid fill">
            <a:extLst>
              <a:ext uri="{FF2B5EF4-FFF2-40B4-BE49-F238E27FC236}">
                <a16:creationId xmlns:a16="http://schemas.microsoft.com/office/drawing/2014/main" id="{82DD95B6-D95F-1007-13C1-10F61428BC5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649178" y="5200379"/>
            <a:ext cx="590107" cy="590107"/>
          </a:xfrm>
          <a:prstGeom prst="rect">
            <a:avLst/>
          </a:prstGeom>
        </p:spPr>
      </p:pic>
      <p:pic>
        <p:nvPicPr>
          <p:cNvPr id="26" name="Graphic 25" descr="Man with solid fill">
            <a:extLst>
              <a:ext uri="{FF2B5EF4-FFF2-40B4-BE49-F238E27FC236}">
                <a16:creationId xmlns:a16="http://schemas.microsoft.com/office/drawing/2014/main" id="{F61689B8-51C8-A4F6-44D4-310E26245A8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072511" y="5200378"/>
            <a:ext cx="590107" cy="590107"/>
          </a:xfrm>
          <a:prstGeom prst="rect">
            <a:avLst/>
          </a:prstGeom>
        </p:spPr>
      </p:pic>
      <p:pic>
        <p:nvPicPr>
          <p:cNvPr id="27" name="Graphic 26" descr="Man with solid fill">
            <a:extLst>
              <a:ext uri="{FF2B5EF4-FFF2-40B4-BE49-F238E27FC236}">
                <a16:creationId xmlns:a16="http://schemas.microsoft.com/office/drawing/2014/main" id="{553BB6D2-51CB-6FB7-53FD-53A48494072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528086" y="5200379"/>
            <a:ext cx="590107" cy="590107"/>
          </a:xfrm>
          <a:prstGeom prst="rect">
            <a:avLst/>
          </a:prstGeom>
        </p:spPr>
      </p:pic>
      <p:sp>
        <p:nvSpPr>
          <p:cNvPr id="34" name="TextBox 33">
            <a:extLst>
              <a:ext uri="{FF2B5EF4-FFF2-40B4-BE49-F238E27FC236}">
                <a16:creationId xmlns:a16="http://schemas.microsoft.com/office/drawing/2014/main" id="{755E062B-6268-1A20-84F0-8A766DEB766D}"/>
              </a:ext>
            </a:extLst>
          </p:cNvPr>
          <p:cNvSpPr txBox="1"/>
          <p:nvPr/>
        </p:nvSpPr>
        <p:spPr>
          <a:xfrm>
            <a:off x="399826" y="4649919"/>
            <a:ext cx="5288592" cy="338554"/>
          </a:xfrm>
          <a:prstGeom prst="rect">
            <a:avLst/>
          </a:prstGeom>
          <a:noFill/>
        </p:spPr>
        <p:txBody>
          <a:bodyPr wrap="square">
            <a:spAutoFit/>
          </a:bodyPr>
          <a:lstStyle/>
          <a:p>
            <a:pPr marL="0" indent="-16306" algn="ctr">
              <a:spcBef>
                <a:spcPts val="1200"/>
              </a:spcBef>
              <a:buNone/>
            </a:pPr>
            <a:r>
              <a:rPr lang="en-US" sz="1600" b="1">
                <a:highlight>
                  <a:srgbClr val="FFFF00"/>
                </a:highlight>
              </a:rPr>
              <a:t>1 in 5 Hispanic residents </a:t>
            </a:r>
            <a:r>
              <a:rPr lang="en-US" sz="1600"/>
              <a:t>face</a:t>
            </a:r>
            <a:r>
              <a:rPr lang="en-US" sz="1600" b="1"/>
              <a:t> </a:t>
            </a:r>
            <a:r>
              <a:rPr lang="en-US" sz="1600"/>
              <a:t>financial barriers to care.</a:t>
            </a:r>
          </a:p>
        </p:txBody>
      </p:sp>
      <p:sp>
        <p:nvSpPr>
          <p:cNvPr id="35" name="TextBox 34">
            <a:extLst>
              <a:ext uri="{FF2B5EF4-FFF2-40B4-BE49-F238E27FC236}">
                <a16:creationId xmlns:a16="http://schemas.microsoft.com/office/drawing/2014/main" id="{C0FD0344-E179-0D7B-9856-F0815B063D6E}"/>
              </a:ext>
            </a:extLst>
          </p:cNvPr>
          <p:cNvSpPr txBox="1"/>
          <p:nvPr/>
        </p:nvSpPr>
        <p:spPr>
          <a:xfrm rot="21246042">
            <a:off x="7649778" y="4298031"/>
            <a:ext cx="3500971" cy="1107996"/>
          </a:xfrm>
          <a:prstGeom prst="rect">
            <a:avLst/>
          </a:prstGeom>
          <a:noFill/>
        </p:spPr>
        <p:txBody>
          <a:bodyPr wrap="square" rtlCol="0">
            <a:spAutoFit/>
          </a:bodyPr>
          <a:lstStyle/>
          <a:p>
            <a:pPr algn="ctr"/>
            <a:r>
              <a:rPr lang="en-US" sz="5400" b="1">
                <a:solidFill>
                  <a:schemeClr val="accent1"/>
                </a:solidFill>
                <a:highlight>
                  <a:srgbClr val="FFFF00"/>
                </a:highlight>
                <a:latin typeface="+mn-lt"/>
              </a:rPr>
              <a:t>$</a:t>
            </a:r>
            <a:r>
              <a:rPr lang="en-US" sz="6600" b="1">
                <a:solidFill>
                  <a:schemeClr val="accent1"/>
                </a:solidFill>
                <a:highlight>
                  <a:srgbClr val="FFFF00"/>
                </a:highlight>
                <a:latin typeface="+mn-lt"/>
              </a:rPr>
              <a:t>551</a:t>
            </a:r>
          </a:p>
        </p:txBody>
      </p:sp>
      <p:sp>
        <p:nvSpPr>
          <p:cNvPr id="42" name="TextBox 41">
            <a:extLst>
              <a:ext uri="{FF2B5EF4-FFF2-40B4-BE49-F238E27FC236}">
                <a16:creationId xmlns:a16="http://schemas.microsoft.com/office/drawing/2014/main" id="{3E7FEED7-33A8-7DBF-44EB-0FD516ECDE3F}"/>
              </a:ext>
            </a:extLst>
          </p:cNvPr>
          <p:cNvSpPr txBox="1"/>
          <p:nvPr/>
        </p:nvSpPr>
        <p:spPr>
          <a:xfrm rot="21303831">
            <a:off x="8306933" y="5256948"/>
            <a:ext cx="2331504" cy="523220"/>
          </a:xfrm>
          <a:prstGeom prst="rect">
            <a:avLst/>
          </a:prstGeom>
          <a:noFill/>
        </p:spPr>
        <p:txBody>
          <a:bodyPr wrap="square" rtlCol="0">
            <a:spAutoFit/>
          </a:bodyPr>
          <a:lstStyle/>
          <a:p>
            <a:pPr algn="ctr"/>
            <a:r>
              <a:rPr lang="en-US" sz="1400" i="1">
                <a:solidFill>
                  <a:schemeClr val="accent1"/>
                </a:solidFill>
                <a:latin typeface="+mn-lt"/>
              </a:rPr>
              <a:t>Median amount of medical debt in collections </a:t>
            </a:r>
            <a:r>
              <a:rPr lang="en-US" sz="1400" i="1">
                <a:solidFill>
                  <a:schemeClr val="accent1"/>
                </a:solidFill>
                <a:highlight>
                  <a:srgbClr val="FFFF00"/>
                </a:highlight>
                <a:latin typeface="+mn-lt"/>
              </a:rPr>
              <a:t>in WA</a:t>
            </a:r>
          </a:p>
        </p:txBody>
      </p:sp>
    </p:spTree>
    <p:extLst>
      <p:ext uri="{BB962C8B-B14F-4D97-AF65-F5344CB8AC3E}">
        <p14:creationId xmlns:p14="http://schemas.microsoft.com/office/powerpoint/2010/main" val="3694403835"/>
      </p:ext>
    </p:extLst>
  </p:cSld>
  <p:clrMapOvr>
    <a:masterClrMapping/>
  </p:clrMapOvr>
</p:sld>
</file>

<file path=ppt/theme/theme1.xml><?xml version="1.0" encoding="utf-8"?>
<a:theme xmlns:a="http://schemas.openxmlformats.org/drawingml/2006/main" name="Manatt PPT Template">
  <a:themeElements>
    <a:clrScheme name="MPP 2021">
      <a:dk1>
        <a:srgbClr val="000000"/>
      </a:dk1>
      <a:lt1>
        <a:srgbClr val="FFFFFF"/>
      </a:lt1>
      <a:dk2>
        <a:srgbClr val="F0AB00"/>
      </a:dk2>
      <a:lt2>
        <a:srgbClr val="00A8B4"/>
      </a:lt2>
      <a:accent1>
        <a:srgbClr val="004157"/>
      </a:accent1>
      <a:accent2>
        <a:srgbClr val="00A9E0"/>
      </a:accent2>
      <a:accent3>
        <a:srgbClr val="5C5E66"/>
      </a:accent3>
      <a:accent4>
        <a:srgbClr val="CCD9DD"/>
      </a:accent4>
      <a:accent5>
        <a:srgbClr val="CCEEF9"/>
      </a:accent5>
      <a:accent6>
        <a:srgbClr val="F2F2F2"/>
      </a:accent6>
      <a:hlink>
        <a:srgbClr val="004157"/>
      </a:hlink>
      <a:folHlink>
        <a:srgbClr val="5C5E66"/>
      </a:folHlink>
    </a:clrScheme>
    <a:fontScheme name="2021 MPP">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ln>
        <a:effectLst/>
      </a:spPr>
      <a:bodyPr lIns="182880" tIns="182880" rIns="182880" bIns="182880" rtlCol="0" anchor="ctr" anchorCtr="0">
        <a:noAutofit/>
      </a:bodyPr>
      <a:lstStyle>
        <a:defPPr algn="ctr" eaLnBrk="1" hangingPunct="1">
          <a:lnSpc>
            <a:spcPts val="2600"/>
          </a:lnSpc>
          <a:defRPr sz="2400" b="1" dirty="0">
            <a:solidFill>
              <a:schemeClr val="bg1"/>
            </a:solidFill>
            <a:latin typeface="+mn-lt"/>
          </a:defRPr>
        </a:defPPr>
      </a:lstStyle>
    </a:spDef>
    <a:lnDef>
      <a:spPr bwMode="auto">
        <a:noFill/>
        <a:ln w="12700" cap="flat" cmpd="sng" algn="ctr">
          <a:solidFill>
            <a:schemeClr val="tx1"/>
          </a:solid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txDef>
      <a:spPr>
        <a:noFill/>
      </a:spPr>
      <a:bodyPr wrap="square" rtlCol="0">
        <a:spAutoFit/>
      </a:bodyPr>
      <a:lstStyle>
        <a:defPPr algn="l">
          <a:defRPr sz="2400" dirty="0">
            <a:latin typeface="+mn-lt"/>
          </a:defRPr>
        </a:defPPr>
      </a:lstStyle>
    </a:txDef>
  </a:objectDefaults>
  <a:extraClrSchemeLst>
    <a:extraClrScheme>
      <a:clrScheme name="Title Page - Internal Presentation 1">
        <a:dk1>
          <a:srgbClr val="000000"/>
        </a:dk1>
        <a:lt1>
          <a:srgbClr val="FFFFFF"/>
        </a:lt1>
        <a:dk2>
          <a:srgbClr val="F0AB00"/>
        </a:dk2>
        <a:lt2>
          <a:srgbClr val="00A8B4"/>
        </a:lt2>
        <a:accent1>
          <a:srgbClr val="7AB800"/>
        </a:accent1>
        <a:accent2>
          <a:srgbClr val="D52B1E"/>
        </a:accent2>
        <a:accent3>
          <a:srgbClr val="FFFFFF"/>
        </a:accent3>
        <a:accent4>
          <a:srgbClr val="000000"/>
        </a:accent4>
        <a:accent5>
          <a:srgbClr val="BED8AA"/>
        </a:accent5>
        <a:accent6>
          <a:srgbClr val="C1261A"/>
        </a:accent6>
        <a:hlink>
          <a:srgbClr val="666666"/>
        </a:hlink>
        <a:folHlink>
          <a:srgbClr val="4D4D4D"/>
        </a:folHlink>
      </a:clrScheme>
      <a:clrMap bg1="lt1" tx1="dk1" bg2="lt2" tx2="dk2" accent1="accent1" accent2="accent2" accent3="accent3" accent4="accent4" accent5="accent5" accent6="accent6" hlink="hlink" folHlink="folHlink"/>
    </a:extraClrScheme>
    <a:extraClrScheme>
      <a:clrScheme name="Title Page - Internal Presentation 2">
        <a:dk1>
          <a:srgbClr val="000000"/>
        </a:dk1>
        <a:lt1>
          <a:srgbClr val="FFFFFF"/>
        </a:lt1>
        <a:dk2>
          <a:srgbClr val="F0AB00"/>
        </a:dk2>
        <a:lt2>
          <a:srgbClr val="00A8B4"/>
        </a:lt2>
        <a:accent1>
          <a:srgbClr val="77A140"/>
        </a:accent1>
        <a:accent2>
          <a:srgbClr val="C0311A"/>
        </a:accent2>
        <a:accent3>
          <a:srgbClr val="FFFFFF"/>
        </a:accent3>
        <a:accent4>
          <a:srgbClr val="000000"/>
        </a:accent4>
        <a:accent5>
          <a:srgbClr val="BDCDAF"/>
        </a:accent5>
        <a:accent6>
          <a:srgbClr val="AE2B16"/>
        </a:accent6>
        <a:hlink>
          <a:srgbClr val="666666"/>
        </a:hlink>
        <a:folHlink>
          <a:srgbClr val="4D4D4D"/>
        </a:folHlink>
      </a:clrScheme>
      <a:clrMap bg1="lt1" tx1="dk1" bg2="lt2" tx2="dk2" accent1="accent1" accent2="accent2" accent3="accent3" accent4="accent4" accent5="accent5" accent6="accent6" hlink="hlink" folHlink="folHlink"/>
    </a:extraClrScheme>
    <a:extraClrScheme>
      <a:clrScheme name="Title Page - Internal Presentation 3">
        <a:dk1>
          <a:srgbClr val="000000"/>
        </a:dk1>
        <a:lt1>
          <a:srgbClr val="FFFFFF"/>
        </a:lt1>
        <a:dk2>
          <a:srgbClr val="F0AB00"/>
        </a:dk2>
        <a:lt2>
          <a:srgbClr val="215C6E"/>
        </a:lt2>
        <a:accent1>
          <a:srgbClr val="77A140"/>
        </a:accent1>
        <a:accent2>
          <a:srgbClr val="C0311A"/>
        </a:accent2>
        <a:accent3>
          <a:srgbClr val="FFFFFF"/>
        </a:accent3>
        <a:accent4>
          <a:srgbClr val="000000"/>
        </a:accent4>
        <a:accent5>
          <a:srgbClr val="BDCDAF"/>
        </a:accent5>
        <a:accent6>
          <a:srgbClr val="AE2B16"/>
        </a:accent6>
        <a:hlink>
          <a:srgbClr val="666666"/>
        </a:hlink>
        <a:folHlink>
          <a:srgbClr val="4D4D4D"/>
        </a:folHlink>
      </a:clrScheme>
      <a:clrMap bg1="lt1" tx1="dk1" bg2="lt2" tx2="dk2" accent1="accent1" accent2="accent2" accent3="accent3" accent4="accent4" accent5="accent5" accent6="accent6" hlink="hlink" folHlink="folHlink"/>
    </a:extraClrScheme>
    <a:extraClrScheme>
      <a:clrScheme name="Title Page - Internal Presentation 4">
        <a:dk1>
          <a:srgbClr val="000000"/>
        </a:dk1>
        <a:lt1>
          <a:srgbClr val="FFFFFF"/>
        </a:lt1>
        <a:dk2>
          <a:srgbClr val="F0AB00"/>
        </a:dk2>
        <a:lt2>
          <a:srgbClr val="004157"/>
        </a:lt2>
        <a:accent1>
          <a:srgbClr val="77A140"/>
        </a:accent1>
        <a:accent2>
          <a:srgbClr val="C0311A"/>
        </a:accent2>
        <a:accent3>
          <a:srgbClr val="FFFFFF"/>
        </a:accent3>
        <a:accent4>
          <a:srgbClr val="000000"/>
        </a:accent4>
        <a:accent5>
          <a:srgbClr val="BDCDAF"/>
        </a:accent5>
        <a:accent6>
          <a:srgbClr val="AE2B16"/>
        </a:accent6>
        <a:hlink>
          <a:srgbClr val="666666"/>
        </a:hlink>
        <a:folHlink>
          <a:srgbClr val="4D4D4D"/>
        </a:folHlink>
      </a:clrScheme>
      <a:clrMap bg1="lt1" tx1="dk1" bg2="lt2" tx2="dk2" accent1="accent1" accent2="accent2" accent3="accent3" accent4="accent4" accent5="accent5" accent6="accent6" hlink="hlink" folHlink="folHlink"/>
    </a:extraClrScheme>
    <a:extraClrScheme>
      <a:clrScheme name="Title Page - Internal Presentation 5">
        <a:dk1>
          <a:srgbClr val="000000"/>
        </a:dk1>
        <a:lt1>
          <a:srgbClr val="FFFFFF"/>
        </a:lt1>
        <a:dk2>
          <a:srgbClr val="F0AB00"/>
        </a:dk2>
        <a:lt2>
          <a:srgbClr val="0099A5"/>
        </a:lt2>
        <a:accent1>
          <a:srgbClr val="77A140"/>
        </a:accent1>
        <a:accent2>
          <a:srgbClr val="C0311A"/>
        </a:accent2>
        <a:accent3>
          <a:srgbClr val="FFFFFF"/>
        </a:accent3>
        <a:accent4>
          <a:srgbClr val="000000"/>
        </a:accent4>
        <a:accent5>
          <a:srgbClr val="BDCDAF"/>
        </a:accent5>
        <a:accent6>
          <a:srgbClr val="AE2B16"/>
        </a:accent6>
        <a:hlink>
          <a:srgbClr val="666666"/>
        </a:hlink>
        <a:folHlink>
          <a:srgbClr val="4D4D4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_Manatt PPT Template.pptx" id="{A7BF98C6-E23D-4605-ABFE-9C63E9BC4D22}" vid="{AEA8C052-2487-48C8-A346-DA392BD41A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D330C3064AAAD44BFC99F2BE7F69716" ma:contentTypeVersion="17" ma:contentTypeDescription="Create a new document." ma:contentTypeScope="" ma:versionID="8638f20bc9a67b149b468f64d57e872e">
  <xsd:schema xmlns:xsd="http://www.w3.org/2001/XMLSchema" xmlns:xs="http://www.w3.org/2001/XMLSchema" xmlns:p="http://schemas.microsoft.com/office/2006/metadata/properties" xmlns:ns2="3fe8c01c-8e2e-4ca3-adb9-0310725dded3" xmlns:ns3="91675e45-69af-4ec1-806c-16a0e3ce0510" targetNamespace="http://schemas.microsoft.com/office/2006/metadata/properties" ma:root="true" ma:fieldsID="348044a065e3fff5328e5bdcb7ec870b" ns2:_="" ns3:_="">
    <xsd:import namespace="3fe8c01c-8e2e-4ca3-adb9-0310725dded3"/>
    <xsd:import namespace="91675e45-69af-4ec1-806c-16a0e3ce051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e8c01c-8e2e-4ca3-adb9-0310725dde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96e855a-3fe1-4ce5-99ee-430cc33a3ea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1675e45-69af-4ec1-806c-16a0e3ce051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4857f1bb-3180-4eba-adc2-6d4046042544}" ma:internalName="TaxCatchAll" ma:showField="CatchAllData" ma:web="91675e45-69af-4ec1-806c-16a0e3ce051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91675e45-69af-4ec1-806c-16a0e3ce0510">
      <UserInfo>
        <DisplayName>Pauly, Nathan</DisplayName>
        <AccountId>14</AccountId>
        <AccountType/>
      </UserInfo>
      <UserInfo>
        <DisplayName>Zhan, Amy</DisplayName>
        <AccountId>11</AccountId>
        <AccountType/>
      </UserInfo>
      <UserInfo>
        <DisplayName>Sears, Lauren</DisplayName>
        <AccountId>12</AccountId>
        <AccountType/>
      </UserInfo>
      <UserInfo>
        <DisplayName>McAvey, Kevin</DisplayName>
        <AccountId>13</AccountId>
        <AccountType/>
      </UserInfo>
    </SharedWithUsers>
    <lcf76f155ced4ddcb4097134ff3c332f xmlns="3fe8c01c-8e2e-4ca3-adb9-0310725dded3">
      <Terms xmlns="http://schemas.microsoft.com/office/infopath/2007/PartnerControls"/>
    </lcf76f155ced4ddcb4097134ff3c332f>
    <TaxCatchAll xmlns="91675e45-69af-4ec1-806c-16a0e3ce0510" xsi:nil="true"/>
  </documentManagement>
</p:properties>
</file>

<file path=customXml/itemProps1.xml><?xml version="1.0" encoding="utf-8"?>
<ds:datastoreItem xmlns:ds="http://schemas.openxmlformats.org/officeDocument/2006/customXml" ds:itemID="{6D5405BC-BF30-4E3A-A314-AE6001917F46}"/>
</file>

<file path=customXml/itemProps2.xml><?xml version="1.0" encoding="utf-8"?>
<ds:datastoreItem xmlns:ds="http://schemas.openxmlformats.org/officeDocument/2006/customXml" ds:itemID="{E3D7B6E3-2648-4F38-A64E-762244ABD59A}">
  <ds:schemaRefs>
    <ds:schemaRef ds:uri="http://schemas.microsoft.com/sharepoint/v3/contenttype/forms"/>
  </ds:schemaRefs>
</ds:datastoreItem>
</file>

<file path=customXml/itemProps3.xml><?xml version="1.0" encoding="utf-8"?>
<ds:datastoreItem xmlns:ds="http://schemas.openxmlformats.org/officeDocument/2006/customXml" ds:itemID="{F3BCC1B0-2B3E-4FBC-9E12-61F83345370B}">
  <ds:schemaRefs>
    <ds:schemaRef ds:uri="2cd193fa-a78e-4ffc-9910-03b67e4b00ec"/>
    <ds:schemaRef ds:uri="ce2a1d81-18f4-44ec-8614-b3d7c15efd4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11847</Words>
  <Application>Microsoft Office PowerPoint</Application>
  <PresentationFormat>Widescreen</PresentationFormat>
  <Paragraphs>552</Paragraphs>
  <Slides>38</Slides>
  <Notes>22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38</vt:i4>
      </vt:variant>
    </vt:vector>
  </HeadingPairs>
  <TitlesOfParts>
    <vt:vector size="47" baseType="lpstr">
      <vt:lpstr>Arial</vt:lpstr>
      <vt:lpstr>Arial,Sans-Serif</vt:lpstr>
      <vt:lpstr>Calibri</vt:lpstr>
      <vt:lpstr>Franklin Gothic Demi</vt:lpstr>
      <vt:lpstr>Georgia</vt:lpstr>
      <vt:lpstr>Times New Roman</vt:lpstr>
      <vt:lpstr>Wingdings</vt:lpstr>
      <vt:lpstr>Wingdings 2</vt:lpstr>
      <vt:lpstr>Manatt PPT Template</vt:lpstr>
      <vt:lpstr> Making the Case for State Health Care Affordability Sample Slides Peterson-Milbank Program for Sustainable Health Care Costs</vt:lpstr>
      <vt:lpstr>Table of Contents</vt:lpstr>
      <vt:lpstr>Acknowledgements</vt:lpstr>
      <vt:lpstr>How To Use This Data Analytic Resource</vt:lpstr>
      <vt:lpstr>Best Practices:  Making the Most of the Sample Slides</vt:lpstr>
      <vt:lpstr>Executive Summaries</vt:lpstr>
      <vt:lpstr>Executive Summary: The National Picture </vt:lpstr>
      <vt:lpstr>Executive Summary: Health Care Affordability in Washington State</vt:lpstr>
      <vt:lpstr>Executive Summary: Impacts on Washingtonians</vt:lpstr>
      <vt:lpstr>Sample Slides: National Health Care and Affordability Trends</vt:lpstr>
      <vt:lpstr>Over the last two decades, national health care spending has nearly tripled, growing faster than national income to comprise almost $1 out of every $5 of our country’s gross domestic product.</vt:lpstr>
      <vt:lpstr>National health care spending is projected to continue to outpace GDP growth.</vt:lpstr>
      <vt:lpstr>Despite spending twice as much on health, the US has lower life expectancy than comparable nations, and this gap worsened during the COVID-19 pandemic.</vt:lpstr>
      <vt:lpstr>Cost-related barriers to care vary widely by race and ethnicity. </vt:lpstr>
      <vt:lpstr>Sample Slides: State Health Care and Affordability Trends</vt:lpstr>
      <vt:lpstr>PowerPoint Presentation</vt:lpstr>
      <vt:lpstr>PowerPoint Presentation</vt:lpstr>
      <vt:lpstr>Spending on hospital care services has nearly tripled in Washington State since 2000.</vt:lpstr>
      <vt:lpstr>Health insurance premiums for Washington State families continue to rise faster than earnings.</vt:lpstr>
      <vt:lpstr>Families in Washington State are paying more in premiums but getting less coverage as the size of their deductibles grow.</vt:lpstr>
      <vt:lpstr>In Washington State, the cost burden of health insurance spending on premiums and deductibles has increased over the past 10 years.</vt:lpstr>
      <vt:lpstr>One in 10 Washingtonians and nearly 1 in 5 Hispanic residents face financial barriers to care.</vt:lpstr>
      <vt:lpstr>High health care costs are contributing to increasing levels of health care-driven debt.  </vt:lpstr>
      <vt:lpstr>In Washington State, individuals that have medical debt in collections owe a median of $551.</vt:lpstr>
      <vt:lpstr>Blank Template Slides</vt:lpstr>
      <vt:lpstr>[Compelling Slide Takeaway Here]</vt:lpstr>
      <vt:lpstr>[Compelling Slide Takeaway Here]</vt:lpstr>
      <vt:lpstr>Additional Ideas for Data Use</vt:lpstr>
      <vt:lpstr>Additional Ideas for Data Use</vt:lpstr>
      <vt:lpstr>Data &amp; Sources</vt:lpstr>
      <vt:lpstr>Data &amp; Sources  Slides 11–12</vt:lpstr>
      <vt:lpstr>Data &amp; Sources  Slides 13–14</vt:lpstr>
      <vt:lpstr>Data &amp; Sources  Slides 16–17</vt:lpstr>
      <vt:lpstr>Data &amp; Sources  Slide 18</vt:lpstr>
      <vt:lpstr>Data &amp; Sources  Slide 19</vt:lpstr>
      <vt:lpstr>Data &amp; Sources  Slide 20</vt:lpstr>
      <vt:lpstr>Data &amp; Sources  Slides 21–22</vt:lpstr>
      <vt:lpstr>Data &amp; Sources  Slide 23</vt:lpstr>
    </vt:vector>
  </TitlesOfParts>
  <Company>Manatt Phelps Phillips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Call to Action Model Deck  Peterson-Milbank Program for Sustainable Health Care Costs DRAFT</dc:title>
  <dc:creator>Zhan, Amy</dc:creator>
  <cp:lastModifiedBy>Christine Haran</cp:lastModifiedBy>
  <cp:revision>6</cp:revision>
  <dcterms:created xsi:type="dcterms:W3CDTF">2023-06-04T21:39:25Z</dcterms:created>
  <dcterms:modified xsi:type="dcterms:W3CDTF">2023-10-31T19:50:29Z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0x010100FD330C3064AAAD44BFC99F2BE7F69716</vt:lpwstr>
  </property>
</Properties>
</file>